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15"/>
  </p:notesMasterIdLst>
  <p:sldIdLst>
    <p:sldId id="331" r:id="rId5"/>
    <p:sldId id="2147470676" r:id="rId6"/>
    <p:sldId id="320" r:id="rId7"/>
    <p:sldId id="2147470675" r:id="rId8"/>
    <p:sldId id="2147470661" r:id="rId9"/>
    <p:sldId id="2147470666" r:id="rId10"/>
    <p:sldId id="2147470665" r:id="rId11"/>
    <p:sldId id="2147470664" r:id="rId12"/>
    <p:sldId id="2147470663" r:id="rId13"/>
    <p:sldId id="21474706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F89AF-D4DB-4A8E-8C44-0B5372E39438}" v="3" dt="2023-02-06T14:16:54.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132" y="480"/>
      </p:cViewPr>
      <p:guideLst/>
    </p:cSldViewPr>
  </p:slideViewPr>
  <p:notesTextViewPr>
    <p:cViewPr>
      <p:scale>
        <a:sx n="1" d="1"/>
        <a:sy n="1" d="1"/>
      </p:scale>
      <p:origin x="0" y="0"/>
    </p:cViewPr>
  </p:notesTextViewPr>
  <p:notesViewPr>
    <p:cSldViewPr snapToGrid="0" showGuides="1">
      <p:cViewPr varScale="1">
        <p:scale>
          <a:sx n="78" d="100"/>
          <a:sy n="78" d="100"/>
        </p:scale>
        <p:origin x="298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Hobbs" userId="816f8ee2-3466-42c2-a3d3-d0167b3083b3" providerId="ADAL" clId="{8C7F89AF-D4DB-4A8E-8C44-0B5372E39438}"/>
    <pc:docChg chg="addSld delSld modSld">
      <pc:chgData name="Joseph Hobbs" userId="816f8ee2-3466-42c2-a3d3-d0167b3083b3" providerId="ADAL" clId="{8C7F89AF-D4DB-4A8E-8C44-0B5372E39438}" dt="2023-02-06T14:19:07.417" v="221" actId="20577"/>
      <pc:docMkLst>
        <pc:docMk/>
      </pc:docMkLst>
      <pc:sldChg chg="modSp add mod">
        <pc:chgData name="Joseph Hobbs" userId="816f8ee2-3466-42c2-a3d3-d0167b3083b3" providerId="ADAL" clId="{8C7F89AF-D4DB-4A8E-8C44-0B5372E39438}" dt="2023-02-06T14:18:28.245" v="164" actId="1076"/>
        <pc:sldMkLst>
          <pc:docMk/>
          <pc:sldMk cId="590324826" sldId="331"/>
        </pc:sldMkLst>
        <pc:spChg chg="mod">
          <ac:chgData name="Joseph Hobbs" userId="816f8ee2-3466-42c2-a3d3-d0167b3083b3" providerId="ADAL" clId="{8C7F89AF-D4DB-4A8E-8C44-0B5372E39438}" dt="2023-02-06T14:18:28.245" v="164" actId="1076"/>
          <ac:spMkLst>
            <pc:docMk/>
            <pc:sldMk cId="590324826" sldId="331"/>
            <ac:spMk id="2" creationId="{00000000-0000-0000-0000-000000000000}"/>
          </ac:spMkLst>
        </pc:spChg>
        <pc:graphicFrameChg chg="mod modGraphic">
          <ac:chgData name="Joseph Hobbs" userId="816f8ee2-3466-42c2-a3d3-d0167b3083b3" providerId="ADAL" clId="{8C7F89AF-D4DB-4A8E-8C44-0B5372E39438}" dt="2023-02-06T14:18:24.930" v="163" actId="1076"/>
          <ac:graphicFrameMkLst>
            <pc:docMk/>
            <pc:sldMk cId="590324826" sldId="331"/>
            <ac:graphicFrameMk id="7" creationId="{3E5C1877-83B6-43B2-8D9F-D6B32A5B8BB7}"/>
          </ac:graphicFrameMkLst>
        </pc:graphicFrameChg>
      </pc:sldChg>
      <pc:sldChg chg="del">
        <pc:chgData name="Joseph Hobbs" userId="816f8ee2-3466-42c2-a3d3-d0167b3083b3" providerId="ADAL" clId="{8C7F89AF-D4DB-4A8E-8C44-0B5372E39438}" dt="2023-02-06T14:11:14.995" v="0" actId="47"/>
        <pc:sldMkLst>
          <pc:docMk/>
          <pc:sldMk cId="963256894" sldId="2147470496"/>
        </pc:sldMkLst>
      </pc:sldChg>
      <pc:sldChg chg="modSp mod">
        <pc:chgData name="Joseph Hobbs" userId="816f8ee2-3466-42c2-a3d3-d0167b3083b3" providerId="ADAL" clId="{8C7F89AF-D4DB-4A8E-8C44-0B5372E39438}" dt="2023-02-06T14:19:07.417" v="221" actId="20577"/>
        <pc:sldMkLst>
          <pc:docMk/>
          <pc:sldMk cId="2830201812" sldId="2147470676"/>
        </pc:sldMkLst>
        <pc:spChg chg="mod">
          <ac:chgData name="Joseph Hobbs" userId="816f8ee2-3466-42c2-a3d3-d0167b3083b3" providerId="ADAL" clId="{8C7F89AF-D4DB-4A8E-8C44-0B5372E39438}" dt="2023-02-06T14:19:07.417" v="221" actId="20577"/>
          <ac:spMkLst>
            <pc:docMk/>
            <pc:sldMk cId="2830201812" sldId="2147470676"/>
            <ac:spMk id="30" creationId="{7D4B00AB-1D29-FB6E-FC11-841EB0AE9835}"/>
          </ac:spMkLst>
        </pc:spChg>
        <pc:spChg chg="mod">
          <ac:chgData name="Joseph Hobbs" userId="816f8ee2-3466-42c2-a3d3-d0167b3083b3" providerId="ADAL" clId="{8C7F89AF-D4DB-4A8E-8C44-0B5372E39438}" dt="2023-02-06T14:18:59.784" v="203" actId="20577"/>
          <ac:spMkLst>
            <pc:docMk/>
            <pc:sldMk cId="2830201812" sldId="2147470676"/>
            <ac:spMk id="31" creationId="{C9C8B0A9-08A6-D677-A634-4F45FB3F6A1F}"/>
          </ac:spMkLst>
        </pc:spChg>
        <pc:spChg chg="mod">
          <ac:chgData name="Joseph Hobbs" userId="816f8ee2-3466-42c2-a3d3-d0167b3083b3" providerId="ADAL" clId="{8C7F89AF-D4DB-4A8E-8C44-0B5372E39438}" dt="2023-02-06T14:18:47.452" v="184" actId="20577"/>
          <ac:spMkLst>
            <pc:docMk/>
            <pc:sldMk cId="2830201812" sldId="2147470676"/>
            <ac:spMk id="38" creationId="{64E04D11-FFA9-353A-9ED8-5EC02BEC93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950BF-3822-43B0-B126-5C2021278B63}"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40A75-EE66-4B2E-95B2-3EB29ABC215A}" type="slidenum">
              <a:rPr lang="en-US" smtClean="0"/>
              <a:t>‹#›</a:t>
            </a:fld>
            <a:endParaRPr lang="en-US"/>
          </a:p>
        </p:txBody>
      </p:sp>
    </p:spTree>
    <p:extLst>
      <p:ext uri="{BB962C8B-B14F-4D97-AF65-F5344CB8AC3E}">
        <p14:creationId xmlns:p14="http://schemas.microsoft.com/office/powerpoint/2010/main" val="93983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message: </a:t>
            </a:r>
            <a:r>
              <a:rPr lang="en-US" b="0" dirty="0"/>
              <a:t>in this workshop we will cover the breath of Power BI capabilities. </a:t>
            </a:r>
          </a:p>
          <a:p>
            <a:endParaRPr lang="en-US" b="0" dirty="0"/>
          </a:p>
          <a:p>
            <a:r>
              <a:rPr lang="en-US" b="0" dirty="0"/>
              <a:t>After analyzing and visualizing the dataset provided in the workshop, you will use these skills to get started on your own data. </a:t>
            </a: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878256-368D-4B68-97C3-0D0BD40CE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19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true Enterprise Scale, we polish off a few missing pieces:</a:t>
            </a:r>
          </a:p>
          <a:p>
            <a:pPr marL="171450" indent="-171450">
              <a:buFontTx/>
              <a:buChar char="-"/>
            </a:pPr>
            <a:r>
              <a:rPr lang="en-US" dirty="0"/>
              <a:t>We add in a Center of Excellence, in which we provide guidance, training, feedback, and project planning for any current and future projects.</a:t>
            </a:r>
          </a:p>
          <a:p>
            <a:pPr marL="628650" lvl="1" indent="-171450">
              <a:buFontTx/>
              <a:buChar char="-"/>
            </a:pPr>
            <a:r>
              <a:rPr lang="en-US" dirty="0"/>
              <a:t>We also move all of our processes and their documentation into the Center of Excellence to review, maintain, and implement</a:t>
            </a:r>
          </a:p>
          <a:p>
            <a:pPr marL="628650" lvl="1" indent="-171450">
              <a:buFontTx/>
              <a:buChar char="-"/>
            </a:pPr>
            <a:r>
              <a:rPr lang="en-US" dirty="0"/>
              <a:t>This also means our Administrators need to be involved in the </a:t>
            </a:r>
            <a:r>
              <a:rPr lang="en-US" dirty="0" err="1"/>
              <a:t>CoE</a:t>
            </a:r>
            <a:r>
              <a:rPr lang="en-US" dirty="0"/>
              <a:t> so they can keep a close eye on what they need.</a:t>
            </a:r>
          </a:p>
          <a:p>
            <a:pPr marL="171450" indent="-171450">
              <a:buFontTx/>
              <a:buChar char="-"/>
            </a:pPr>
            <a:r>
              <a:rPr lang="en-US" dirty="0"/>
              <a:t>We formalize our deployments to go through Pipelines of Dev &gt; Test &gt; Prod with split responsibilities for auditing purposes</a:t>
            </a:r>
          </a:p>
          <a:p>
            <a:pPr marL="171450" indent="-171450">
              <a:buFontTx/>
              <a:buChar char="-"/>
            </a:pPr>
            <a:r>
              <a:rPr lang="en-US" dirty="0"/>
              <a:t>We add in mobile device management for people to consume reporting on their phones while remaining secure</a:t>
            </a:r>
          </a:p>
          <a:p>
            <a:pPr marL="171450" indent="-171450">
              <a:buFontTx/>
              <a:buChar char="-"/>
            </a:pPr>
            <a:endParaRPr lang="en-US" dirty="0"/>
          </a:p>
          <a:p>
            <a:pPr marL="0" indent="0">
              <a:buFontTx/>
              <a:buNone/>
            </a:pPr>
            <a:r>
              <a:rPr lang="en-US" dirty="0"/>
              <a:t>What does this do to our KPIs:</a:t>
            </a:r>
            <a:br>
              <a:rPr lang="en-US" dirty="0"/>
            </a:br>
            <a:r>
              <a:rPr lang="en-US" dirty="0"/>
              <a:t>- Effort remains static. You still have many processes to follow, but now they’re consolidated into a single place, with a team that reviews and follows them</a:t>
            </a:r>
          </a:p>
          <a:p>
            <a:pPr marL="171450" indent="-171450">
              <a:buFontTx/>
              <a:buChar char="-"/>
            </a:pPr>
            <a:r>
              <a:rPr lang="en-US" dirty="0"/>
              <a:t>Benefit goes up: This is the most robust system and one with the greatest internal training and ability to serve large groups while keeping quality high</a:t>
            </a:r>
          </a:p>
          <a:p>
            <a:pPr marL="171450" indent="-171450">
              <a:buFontTx/>
              <a:buChar char="-"/>
            </a:pPr>
            <a:r>
              <a:rPr lang="en-US" dirty="0"/>
              <a:t>Risk remains low: You have systems and protocols in place, plus a built-in review board. This is roughly as good as it gets</a:t>
            </a:r>
          </a:p>
          <a:p>
            <a:pPr marL="171450" indent="-171450">
              <a:buFontTx/>
              <a:buChar char="-"/>
            </a:pPr>
            <a:r>
              <a:rPr lang="en-US" dirty="0"/>
              <a:t>Scalability goes up: The </a:t>
            </a:r>
            <a:r>
              <a:rPr lang="en-US" dirty="0" err="1"/>
              <a:t>CoE</a:t>
            </a:r>
            <a:r>
              <a:rPr lang="en-US" dirty="0"/>
              <a:t> enables internal training, a clear place to get skills, the opportunity for only mildly overseen projects without reverting to the Wild West</a:t>
            </a:r>
          </a:p>
          <a:p>
            <a:pPr marL="171450" indent="-171450">
              <a:buFontTx/>
              <a:buChar char="-"/>
            </a:pPr>
            <a:r>
              <a:rPr lang="en-US" dirty="0"/>
              <a:t>Oversight goes way up. All your admins and their tools are meeting regularly to review security concerns and talk through details</a:t>
            </a:r>
          </a:p>
          <a:p>
            <a:pPr marL="171450" indent="-171450">
              <a:buFontTx/>
              <a:buChar char="-"/>
            </a:pPr>
            <a:r>
              <a:rPr lang="en-US" dirty="0"/>
              <a:t>Expense goes down. </a:t>
            </a:r>
            <a:r>
              <a:rPr lang="en-US" dirty="0" err="1"/>
              <a:t>Theres</a:t>
            </a:r>
            <a:r>
              <a:rPr lang="en-US" dirty="0"/>
              <a:t> more </a:t>
            </a:r>
            <a:r>
              <a:rPr lang="en-US" dirty="0" err="1"/>
              <a:t>beurocracy</a:t>
            </a:r>
            <a:r>
              <a:rPr lang="en-US" dirty="0"/>
              <a:t> here but also you’re serving a huge range of departments and needs now. At this point, you can expense out IT costs by department based on usage of Premium capacity resources too, lowering costs</a:t>
            </a:r>
          </a:p>
          <a:p>
            <a:endParaRPr lang="en-US" dirty="0"/>
          </a:p>
        </p:txBody>
      </p:sp>
      <p:sp>
        <p:nvSpPr>
          <p:cNvPr id="4" name="Slide Number Placeholder 3"/>
          <p:cNvSpPr>
            <a:spLocks noGrp="1"/>
          </p:cNvSpPr>
          <p:nvPr>
            <p:ph type="sldNum" sz="quarter" idx="5"/>
          </p:nvPr>
        </p:nvSpPr>
        <p:spPr/>
        <p:txBody>
          <a:bodyPr/>
          <a:lstStyle/>
          <a:p>
            <a:fld id="{FA9E198F-D632-49B5-8A45-5F2AB87FE92C}" type="slidenum">
              <a:rPr lang="en-US" smtClean="0"/>
              <a:t>10</a:t>
            </a:fld>
            <a:endParaRPr lang="en-US"/>
          </a:p>
        </p:txBody>
      </p:sp>
    </p:spTree>
    <p:extLst>
      <p:ext uri="{BB962C8B-B14F-4D97-AF65-F5344CB8AC3E}">
        <p14:creationId xmlns:p14="http://schemas.microsoft.com/office/powerpoint/2010/main" val="118241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2/6/2023</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0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DB2980-E44E-476A-9560-CECFB14A676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9437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Valorem’s</a:t>
            </a:r>
            <a:r>
              <a:rPr lang="en-US" dirty="0"/>
              <a:t> Point of View regarding Data Estate Modernization (DEM)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291D18-4659-4470-9E79-D1AC771793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375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lone developer is just a single person, working from free tools on their own PC. They connect to data (either in the cloud or on-premises), do some transformations, model their data, and build a report. It’s all free and all done by one person.</a:t>
            </a:r>
          </a:p>
          <a:p>
            <a:endParaRPr lang="en-US" dirty="0"/>
          </a:p>
          <a:p>
            <a:r>
              <a:rPr lang="en-US" dirty="0"/>
              <a:t>The data artifact they create has a file type of PBIX. This is a zipped collection of files which has a few big pieces, which we’ll want to keep in mind as we go along:</a:t>
            </a:r>
          </a:p>
          <a:p>
            <a:pPr marL="171450" indent="-171450">
              <a:buFontTx/>
              <a:buChar char="-"/>
            </a:pPr>
            <a:r>
              <a:rPr lang="en-US" dirty="0"/>
              <a:t>The front-end report charts/graphs/images/etc.</a:t>
            </a:r>
          </a:p>
          <a:p>
            <a:pPr marL="171450" indent="-171450">
              <a:buFontTx/>
              <a:buChar char="-"/>
            </a:pPr>
            <a:r>
              <a:rPr lang="en-US" dirty="0"/>
              <a:t>The query that is passed back to the source</a:t>
            </a:r>
          </a:p>
          <a:p>
            <a:pPr marL="171450" indent="-171450">
              <a:buFontTx/>
              <a:buChar char="-"/>
            </a:pPr>
            <a:r>
              <a:rPr lang="en-US" dirty="0"/>
              <a:t>The authentication that is used to run the query (technically, this is stored under your M365 account in Azure)</a:t>
            </a:r>
          </a:p>
          <a:p>
            <a:pPr marL="171450" indent="-171450">
              <a:buFontTx/>
              <a:buChar char="-"/>
            </a:pPr>
            <a:r>
              <a:rPr lang="en-US" dirty="0"/>
              <a:t>The imported data, which is compressed with the Vertipaq engine and modeled relationally into a cube</a:t>
            </a:r>
          </a:p>
          <a:p>
            <a:pPr marL="171450" indent="-171450">
              <a:buFontTx/>
              <a:buChar char="-"/>
            </a:pPr>
            <a:r>
              <a:rPr lang="en-US" dirty="0"/>
              <a:t>The refresh, which for now is manually done with a button click</a:t>
            </a:r>
          </a:p>
          <a:p>
            <a:pPr marL="0" indent="0">
              <a:buFontTx/>
              <a:buNone/>
            </a:pPr>
            <a:endParaRPr lang="en-US" dirty="0"/>
          </a:p>
          <a:p>
            <a:pPr marL="0" indent="0">
              <a:buFontTx/>
              <a:buNone/>
            </a:pPr>
            <a:r>
              <a:rPr lang="en-US" dirty="0"/>
              <a:t>I’m going to rate these deployment models on some KPIs. Here’s how I rate this:</a:t>
            </a:r>
          </a:p>
          <a:p>
            <a:pPr marL="171450" indent="-171450">
              <a:buFontTx/>
              <a:buChar char="-"/>
            </a:pPr>
            <a:r>
              <a:rPr lang="en-US" dirty="0"/>
              <a:t>Very low effort. This is easy</a:t>
            </a:r>
          </a:p>
          <a:p>
            <a:pPr marL="171450" indent="-171450">
              <a:buFontTx/>
              <a:buChar char="-"/>
            </a:pPr>
            <a:r>
              <a:rPr lang="en-US" dirty="0"/>
              <a:t>Very low benefit. The developer may benefit a lot, but all the work sticks with and helps only them.</a:t>
            </a:r>
          </a:p>
          <a:p>
            <a:pPr marL="171450" indent="-171450">
              <a:buFontTx/>
              <a:buChar char="-"/>
            </a:pPr>
            <a:r>
              <a:rPr lang="en-US" dirty="0"/>
              <a:t>Fairly low risk. If someone stole your developers computer, they would have all the compressed data stored in the PBIX file. If the developer made a mistake in their logic, it impacts on their processes/person</a:t>
            </a:r>
          </a:p>
          <a:p>
            <a:pPr marL="171450" indent="-171450">
              <a:buFontTx/>
              <a:buChar char="-"/>
            </a:pPr>
            <a:r>
              <a:rPr lang="en-US" dirty="0"/>
              <a:t>Very low scalability. Hard to share the wealth.</a:t>
            </a:r>
          </a:p>
          <a:p>
            <a:pPr marL="171450" indent="-171450">
              <a:buFontTx/>
              <a:buChar char="-"/>
            </a:pPr>
            <a:r>
              <a:rPr lang="en-US" dirty="0"/>
              <a:t>Fairly low oversight. This developer controls everything, which is a blessing and a curse. IT has no eyes on this. No tracking or usage stats</a:t>
            </a:r>
          </a:p>
          <a:p>
            <a:pPr marL="171450" indent="-171450">
              <a:buFontTx/>
              <a:buChar char="-"/>
            </a:pPr>
            <a:r>
              <a:rPr lang="en-US" dirty="0"/>
              <a:t>Very low expense: this is all free</a:t>
            </a:r>
          </a:p>
          <a:p>
            <a:pPr marL="171450" indent="-171450">
              <a:buFontTx/>
              <a:buChar char="-"/>
            </a:pPr>
            <a:endParaRPr lang="en-US" dirty="0"/>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FA9E198F-D632-49B5-8A45-5F2AB87FE92C}" type="slidenum">
              <a:rPr lang="en-US" smtClean="0"/>
              <a:t>5</a:t>
            </a:fld>
            <a:endParaRPr lang="en-US"/>
          </a:p>
        </p:txBody>
      </p:sp>
    </p:spTree>
    <p:extLst>
      <p:ext uri="{BB962C8B-B14F-4D97-AF65-F5344CB8AC3E}">
        <p14:creationId xmlns:p14="http://schemas.microsoft.com/office/powerpoint/2010/main" val="37223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imagine our lone developer wants to share their work with a few other people. Lacking technical savvy (or funding), they turn to free methods of distribution: email or company cloud drives</a:t>
            </a:r>
          </a:p>
          <a:p>
            <a:endParaRPr lang="en-US" dirty="0"/>
          </a:p>
          <a:p>
            <a:r>
              <a:rPr lang="en-US" dirty="0"/>
              <a:t>Other users can need benefit from this work by having a replica of the PBIX file on their own laptops. Let’s rate these along the same KPIs as before</a:t>
            </a:r>
          </a:p>
          <a:p>
            <a:endParaRPr lang="en-US" dirty="0"/>
          </a:p>
          <a:p>
            <a:pPr marL="171450" indent="-171450">
              <a:buFontTx/>
              <a:buChar char="-"/>
            </a:pPr>
            <a:r>
              <a:rPr lang="en-US" dirty="0"/>
              <a:t>Effort: Goes up. The developer has to email or store the file and others have to download it. Each person has to manually refresh their own local copies of the data</a:t>
            </a:r>
          </a:p>
          <a:p>
            <a:pPr marL="171450" indent="-171450">
              <a:buFontTx/>
              <a:buChar char="-"/>
            </a:pPr>
            <a:r>
              <a:rPr lang="en-US" dirty="0"/>
              <a:t>Benefit: Goes up. A few people can now use and benefit from this report</a:t>
            </a:r>
          </a:p>
          <a:p>
            <a:pPr marL="171450" indent="-171450">
              <a:buFontTx/>
              <a:buChar char="-"/>
            </a:pPr>
            <a:r>
              <a:rPr lang="en-US" dirty="0"/>
              <a:t>Risk: Goes up. Because the copies of the data and report are distributed, the security risk is higher. Business logic errors now impact multiple business people/areas</a:t>
            </a:r>
          </a:p>
          <a:p>
            <a:pPr marL="171450" indent="-171450">
              <a:buFontTx/>
              <a:buChar char="-"/>
            </a:pPr>
            <a:r>
              <a:rPr lang="en-US" dirty="0"/>
              <a:t>Scalability: Goes up. Through a manual process of link following, downloading, and refreshing, many people can benefit. However, each person must refresh, which has impact on the backend system at scale</a:t>
            </a:r>
          </a:p>
          <a:p>
            <a:pPr marL="171450" indent="-171450">
              <a:buFontTx/>
              <a:buChar char="-"/>
            </a:pPr>
            <a:r>
              <a:rPr lang="en-US" dirty="0"/>
              <a:t>Oversight: Goes down. Now you have many people with many copies on many machines.</a:t>
            </a:r>
          </a:p>
          <a:p>
            <a:pPr marL="171450" indent="-171450">
              <a:buFontTx/>
              <a:buChar char="-"/>
            </a:pPr>
            <a:r>
              <a:rPr lang="en-US" dirty="0"/>
              <a:t>Expense: Remains flat. All still free</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FA9E198F-D632-49B5-8A45-5F2AB87FE92C}" type="slidenum">
              <a:rPr lang="en-US" smtClean="0"/>
              <a:t>6</a:t>
            </a:fld>
            <a:endParaRPr lang="en-US"/>
          </a:p>
        </p:txBody>
      </p:sp>
    </p:spTree>
    <p:extLst>
      <p:ext uri="{BB962C8B-B14F-4D97-AF65-F5344CB8AC3E}">
        <p14:creationId xmlns:p14="http://schemas.microsoft.com/office/powerpoint/2010/main" val="299462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local sharing with free tools is no longer desirable or sustainable. PBI offers a cloud based platform for this called the Power BI Service. So beyond development activities, all sharing occurs in this platform. This changes things in complexity quiet a bit.</a:t>
            </a:r>
          </a:p>
          <a:p>
            <a:endParaRPr lang="en-US" dirty="0"/>
          </a:p>
          <a:p>
            <a:pPr marL="171450" indent="-171450">
              <a:buFontTx/>
              <a:buChar char="-"/>
            </a:pPr>
            <a:r>
              <a:rPr lang="en-US" dirty="0"/>
              <a:t>We’re entering the world of licensing now and can no longer use things cost free. At a minimum, developers and viewers need a Pro license, which is $10/person/month. We’ve also added in an administrator now (M365 Admin </a:t>
            </a:r>
          </a:p>
          <a:p>
            <a:pPr marL="171450" indent="-171450">
              <a:buFontTx/>
              <a:buChar char="-"/>
            </a:pPr>
            <a:r>
              <a:rPr lang="en-US" dirty="0"/>
              <a:t>We are also now in a place where we’ve got the possibility of a cloud-based platform interacting with an on-prem data source. This requires several new pieces</a:t>
            </a:r>
          </a:p>
          <a:p>
            <a:pPr marL="628650" lvl="1" indent="-171450">
              <a:buFontTx/>
              <a:buChar char="-"/>
            </a:pPr>
            <a:r>
              <a:rPr lang="en-US" dirty="0"/>
              <a:t>To facilitate that connect of PBI Service to on-prem, we need a door. This is a separate tool called the PBI Gateway, which will need to run inside the desired network on a machine which is never off.</a:t>
            </a:r>
          </a:p>
          <a:p>
            <a:pPr marL="628650" lvl="1" indent="-171450">
              <a:buFontTx/>
              <a:buChar char="-"/>
            </a:pPr>
            <a:r>
              <a:rPr lang="en-US" dirty="0"/>
              <a:t>Normally, this means you’ve got to involved a network administrator and have access to some kind of server.</a:t>
            </a:r>
          </a:p>
          <a:p>
            <a:pPr marL="171450" lvl="0" indent="-171450">
              <a:buFontTx/>
              <a:buChar char="-"/>
            </a:pPr>
            <a:r>
              <a:rPr lang="en-US" dirty="0"/>
              <a:t>Finally, we now have a method for centralizing and scheduling data, it’s refresh, and authentication. This can all be handled by the PBI Service. That lives in a workspace and we add in yet another person: The workspace admin, who grants permissions to view reports.</a:t>
            </a:r>
          </a:p>
          <a:p>
            <a:pPr marL="628650" lvl="1" indent="-171450">
              <a:buFontTx/>
              <a:buChar char="-"/>
            </a:pPr>
            <a:r>
              <a:rPr lang="en-US" dirty="0"/>
              <a:t>It’s worth noting here that the PBI Service comes with a wealth of functionality, but for this Level 3 basic usage, we’re ignoring all that.</a:t>
            </a:r>
          </a:p>
          <a:p>
            <a:pPr marL="171450" lvl="0" indent="-171450">
              <a:buFontTx/>
              <a:buChar char="-"/>
            </a:pPr>
            <a:r>
              <a:rPr lang="en-US" dirty="0"/>
              <a:t>Let’s see how this impacts our </a:t>
            </a:r>
            <a:r>
              <a:rPr lang="en-US" dirty="0" err="1"/>
              <a:t>kpis</a:t>
            </a:r>
            <a:endParaRPr lang="en-US" dirty="0"/>
          </a:p>
          <a:p>
            <a:pPr marL="628650" lvl="1" indent="-171450">
              <a:buFontTx/>
              <a:buChar char="-"/>
            </a:pPr>
            <a:r>
              <a:rPr lang="en-US" dirty="0"/>
              <a:t>Effort: Goes down. We centralized and 1 person can do work for many people</a:t>
            </a:r>
          </a:p>
          <a:p>
            <a:pPr marL="628650" lvl="1" indent="-171450">
              <a:buFontTx/>
              <a:buChar char="-"/>
            </a:pPr>
            <a:r>
              <a:rPr lang="en-US" dirty="0"/>
              <a:t>Benefit: Remains the same. Roughly the same number of people are helped</a:t>
            </a:r>
          </a:p>
          <a:p>
            <a:pPr marL="628650" lvl="1" indent="-171450">
              <a:buFontTx/>
              <a:buChar char="-"/>
            </a:pPr>
            <a:r>
              <a:rPr lang="en-US" dirty="0"/>
              <a:t>Risk: Goes down. The data is on less PCs, and if someone leaves, nothing leaves on their PC. Azure owns the security of it’s platform and what’s on it. Your developer can still screws things up though.</a:t>
            </a:r>
          </a:p>
          <a:p>
            <a:pPr marL="1085850" lvl="2" indent="-171450">
              <a:buFontTx/>
              <a:buChar char="-"/>
            </a:pPr>
            <a:r>
              <a:rPr lang="en-US" dirty="0"/>
              <a:t>You’re also now officially at the place where you can implement basic Row Level Security to enhance security. Tenant, Workspace, and Report level security is available as well, though most of that kicks in at higher levels.</a:t>
            </a:r>
          </a:p>
          <a:p>
            <a:pPr marL="628650" lvl="1" indent="-171450">
              <a:buFontTx/>
              <a:buChar char="-"/>
            </a:pPr>
            <a:r>
              <a:rPr lang="en-US" dirty="0"/>
              <a:t>Scalability: goes way up. We can scale this out to hundreds of users with little additional effort</a:t>
            </a:r>
          </a:p>
          <a:p>
            <a:pPr marL="628650" lvl="1" indent="-171450">
              <a:buFontTx/>
              <a:buChar char="-"/>
            </a:pPr>
            <a:r>
              <a:rPr lang="en-US" dirty="0"/>
              <a:t>Oversight: Goes way up. We can now see who view reports, who can do what, where the data is, when it will hit our backend server, etc.</a:t>
            </a:r>
          </a:p>
          <a:p>
            <a:pPr marL="628650" lvl="1" indent="-171450">
              <a:buFontTx/>
              <a:buChar char="-"/>
            </a:pPr>
            <a:r>
              <a:rPr lang="en-US" dirty="0"/>
              <a:t>Expense: Goes up. We now have a per-user license fee to pay</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FA9E198F-D632-49B5-8A45-5F2AB87FE92C}" type="slidenum">
              <a:rPr lang="en-US" smtClean="0"/>
              <a:t>7</a:t>
            </a:fld>
            <a:endParaRPr lang="en-US"/>
          </a:p>
        </p:txBody>
      </p:sp>
    </p:spTree>
    <p:extLst>
      <p:ext uri="{BB962C8B-B14F-4D97-AF65-F5344CB8AC3E}">
        <p14:creationId xmlns:p14="http://schemas.microsoft.com/office/powerpoint/2010/main" val="32254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your lone developer needs company. Now you’ve got multiple people building reports against a dataset. For now we’ll assume only 1 dataset. Let’s look at what that adds</a:t>
            </a:r>
          </a:p>
          <a:p>
            <a:pPr marL="628650" lvl="1" indent="-171450">
              <a:buFontTx/>
              <a:buChar char="-"/>
            </a:pPr>
            <a:r>
              <a:rPr lang="en-US" dirty="0"/>
              <a:t>Additional licensing and access requests. Report developers will need licenses and access to a role which allows them to live-connect to a dataset and then publish a report</a:t>
            </a:r>
          </a:p>
          <a:p>
            <a:pPr marL="628650" lvl="1" indent="-171450">
              <a:buFontTx/>
              <a:buChar char="-"/>
            </a:pPr>
            <a:r>
              <a:rPr lang="en-US" dirty="0"/>
              <a:t>Additional PBI Desktop installations (and updates)</a:t>
            </a:r>
          </a:p>
          <a:p>
            <a:pPr marL="628650" lvl="1" indent="-171450">
              <a:buFontTx/>
              <a:buChar char="-"/>
            </a:pPr>
            <a:r>
              <a:rPr lang="en-US" dirty="0"/>
              <a:t>Your original lone developer is likely to take on a new role (or be replaced by someone with this new role): the data modeler. They will own the quality and enhancement of a model for other developers to use in reporting</a:t>
            </a:r>
          </a:p>
          <a:p>
            <a:pPr marL="628650" lvl="1" indent="-171450">
              <a:buFontTx/>
              <a:buChar char="-"/>
            </a:pPr>
            <a:r>
              <a:rPr lang="en-US" dirty="0"/>
              <a:t>Your team of developers are going to begin building reports of their own and publishing them. This begins to hint at our next level, where considerations of separating data artifacts becomes important</a:t>
            </a:r>
          </a:p>
          <a:p>
            <a:pPr marL="0" lvl="0" indent="0">
              <a:buFontTx/>
              <a:buNone/>
            </a:pPr>
            <a:endParaRPr lang="en-US" dirty="0"/>
          </a:p>
          <a:p>
            <a:pPr marL="0" lvl="0" indent="0">
              <a:buFontTx/>
              <a:buNone/>
            </a:pPr>
            <a:r>
              <a:rPr lang="en-US" dirty="0"/>
              <a:t>Let’s see how that impacts our KPIs:</a:t>
            </a:r>
          </a:p>
          <a:p>
            <a:pPr marL="171450" lvl="0" indent="-171450">
              <a:buFontTx/>
              <a:buChar char="-"/>
            </a:pPr>
            <a:r>
              <a:rPr lang="en-US" dirty="0"/>
              <a:t>Effort: Goes up. More processes for licensing and workspaces, more oversight, more publishing</a:t>
            </a:r>
          </a:p>
          <a:p>
            <a:pPr marL="171450" lvl="0" indent="-171450">
              <a:buFontTx/>
              <a:buChar char="-"/>
            </a:pPr>
            <a:r>
              <a:rPr lang="en-US" dirty="0"/>
              <a:t>Benefit: Goes up again. We’re close to true data democratization at this point. Increasing benefits from here for your business will mostly be marginal</a:t>
            </a:r>
          </a:p>
          <a:p>
            <a:pPr marL="171450" lvl="0" indent="-171450">
              <a:buFontTx/>
              <a:buChar char="-"/>
            </a:pPr>
            <a:r>
              <a:rPr lang="en-US" dirty="0"/>
              <a:t>Risk: Goes up. Provided your data modeler has done their work well, little additional risk is incurred by allowing people to build reports. But multiple </a:t>
            </a:r>
            <a:r>
              <a:rPr lang="en-US" dirty="0" err="1"/>
              <a:t>develoeprs</a:t>
            </a:r>
            <a:r>
              <a:rPr lang="en-US" dirty="0"/>
              <a:t> opens the possibility of copying over </a:t>
            </a:r>
            <a:r>
              <a:rPr lang="en-US" dirty="0" err="1"/>
              <a:t>anothers</a:t>
            </a:r>
            <a:r>
              <a:rPr lang="en-US" dirty="0"/>
              <a:t> code.</a:t>
            </a:r>
          </a:p>
          <a:p>
            <a:pPr marL="171450" lvl="0" indent="-171450">
              <a:buFontTx/>
              <a:buChar char="-"/>
            </a:pPr>
            <a:r>
              <a:rPr lang="en-US" dirty="0"/>
              <a:t>Scalability: Goes up again. Now we can have several developers doing work side by side, enabling more and more viewers</a:t>
            </a:r>
          </a:p>
          <a:p>
            <a:pPr marL="171450" lvl="0" indent="-171450">
              <a:buFontTx/>
              <a:buChar char="-"/>
            </a:pPr>
            <a:r>
              <a:rPr lang="en-US" dirty="0"/>
              <a:t>Expense; Goes up. Each new developer needs a new license and the overhead costs of your administrators has increased</a:t>
            </a:r>
          </a:p>
          <a:p>
            <a:endParaRPr lang="en-US" dirty="0"/>
          </a:p>
        </p:txBody>
      </p:sp>
      <p:sp>
        <p:nvSpPr>
          <p:cNvPr id="4" name="Slide Number Placeholder 3"/>
          <p:cNvSpPr>
            <a:spLocks noGrp="1"/>
          </p:cNvSpPr>
          <p:nvPr>
            <p:ph type="sldNum" sz="quarter" idx="5"/>
          </p:nvPr>
        </p:nvSpPr>
        <p:spPr/>
        <p:txBody>
          <a:bodyPr/>
          <a:lstStyle/>
          <a:p>
            <a:fld id="{FA9E198F-D632-49B5-8A45-5F2AB87FE92C}" type="slidenum">
              <a:rPr lang="en-US" smtClean="0"/>
              <a:t>8</a:t>
            </a:fld>
            <a:endParaRPr lang="en-US"/>
          </a:p>
        </p:txBody>
      </p:sp>
    </p:spTree>
    <p:extLst>
      <p:ext uri="{BB962C8B-B14F-4D97-AF65-F5344CB8AC3E}">
        <p14:creationId xmlns:p14="http://schemas.microsoft.com/office/powerpoint/2010/main" val="187198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 true Enterprise Scale multiple new factors come to play.</a:t>
            </a:r>
          </a:p>
          <a:p>
            <a:pPr marL="171450" indent="-171450">
              <a:buFontTx/>
              <a:buChar char="-"/>
            </a:pPr>
            <a:r>
              <a:rPr lang="en-US"/>
              <a:t>We’ve begun having all code stored in a code repository, with a check-in/check-out process. This is true for Datasets, </a:t>
            </a:r>
            <a:r>
              <a:rPr lang="en-US" err="1"/>
              <a:t>DataFlows</a:t>
            </a:r>
            <a:r>
              <a:rPr lang="en-US"/>
              <a:t>, and reports.</a:t>
            </a:r>
          </a:p>
          <a:p>
            <a:pPr marL="628650" lvl="1" indent="-171450">
              <a:buFontTx/>
              <a:buChar char="-"/>
            </a:pPr>
            <a:r>
              <a:rPr lang="en-US"/>
              <a:t>This also means we’ve begun working with 3</a:t>
            </a:r>
            <a:r>
              <a:rPr lang="en-US" baseline="30000"/>
              <a:t>rd</a:t>
            </a:r>
            <a:r>
              <a:rPr lang="en-US"/>
              <a:t> party tools: Tabular Editor, DAX Studio, Vertipaq Analyzer, etc.</a:t>
            </a:r>
          </a:p>
          <a:p>
            <a:pPr marL="171450" lvl="0" indent="-171450">
              <a:buFontTx/>
              <a:buChar char="-"/>
            </a:pPr>
            <a:r>
              <a:rPr lang="en-US"/>
              <a:t>We’ve separated the roll of the Data Modeler from the Report Builder. Going forward, report builders will live-query Datasets published in the Power BI Service</a:t>
            </a:r>
          </a:p>
          <a:p>
            <a:pPr marL="171450" lvl="0" indent="-171450">
              <a:buFontTx/>
              <a:buChar char="-"/>
            </a:pPr>
            <a:r>
              <a:rPr lang="en-US"/>
              <a:t>Workspaces are now artifact specific. Data artifacts (</a:t>
            </a:r>
            <a:r>
              <a:rPr lang="en-US" err="1"/>
              <a:t>DataFlows</a:t>
            </a:r>
            <a:r>
              <a:rPr lang="en-US"/>
              <a:t> and Datasets) are stored in one workspace, which is then live-queried by reports that live in their own workspace. </a:t>
            </a:r>
          </a:p>
          <a:p>
            <a:pPr marL="171450" lvl="0" indent="-171450">
              <a:buFontTx/>
              <a:buChar char="-"/>
            </a:pPr>
            <a:r>
              <a:rPr lang="en-US"/>
              <a:t>We’ve introduced Power BI Apps, which is a method of distributing content to end users which ban be customized to individual user-bases</a:t>
            </a:r>
          </a:p>
          <a:p>
            <a:pPr marL="171450" lvl="0" indent="-171450">
              <a:buFontTx/>
              <a:buChar char="-"/>
            </a:pPr>
            <a:r>
              <a:rPr lang="en-US"/>
              <a:t>We’ve also moved from the shared storage-and-compute backend system that we get access to through Power BI Pro licensing and have purchased dedicated cloud hardware for storage and compute. This is called Power BI Premium</a:t>
            </a:r>
          </a:p>
          <a:p>
            <a:pPr marL="0" lvl="0" indent="0">
              <a:buFontTx/>
              <a:buNone/>
            </a:pPr>
            <a:endParaRPr lang="en-US"/>
          </a:p>
          <a:p>
            <a:pPr marL="0" lvl="0" indent="0">
              <a:buFontTx/>
              <a:buNone/>
            </a:pPr>
            <a:r>
              <a:rPr lang="en-US"/>
              <a:t>How does this impact our KPIs?</a:t>
            </a:r>
          </a:p>
          <a:p>
            <a:pPr marL="171450" lvl="0" indent="-171450">
              <a:buFontTx/>
              <a:buChar char="-"/>
            </a:pPr>
            <a:r>
              <a:rPr lang="en-US"/>
              <a:t>Effort goes up. We have new processes to follow, new environments to build</a:t>
            </a:r>
          </a:p>
          <a:p>
            <a:pPr marL="171450" lvl="0" indent="-171450">
              <a:buFontTx/>
              <a:buChar char="-"/>
            </a:pPr>
            <a:r>
              <a:rPr lang="en-US"/>
              <a:t>Benefit goes up again. We’ve created an environment to greatly expand the number of report developers without undo access or permissions.</a:t>
            </a:r>
          </a:p>
          <a:p>
            <a:pPr marL="171450" lvl="0" indent="-171450">
              <a:buFontTx/>
              <a:buChar char="-"/>
            </a:pPr>
            <a:r>
              <a:rPr lang="en-US"/>
              <a:t>Risk goes down. The code repo acts as a basic disaster recovery environment. Roles and users are as distributed and separate as possible. High-grain permissions can be controlled at the tenant level</a:t>
            </a:r>
          </a:p>
          <a:p>
            <a:pPr marL="628650" lvl="1" indent="-171450">
              <a:buFontTx/>
              <a:buChar char="-"/>
            </a:pPr>
            <a:r>
              <a:rPr lang="en-US"/>
              <a:t>This is the first time you can go beyond RLS and get into Object (Table/Column) level security</a:t>
            </a:r>
          </a:p>
          <a:p>
            <a:pPr marL="171450" lvl="0" indent="-171450">
              <a:buFontTx/>
              <a:buChar char="-"/>
            </a:pPr>
            <a:r>
              <a:rPr lang="en-US"/>
              <a:t>Scalability: Goes up. We can now add as many users as we wish, till our hardware is maxed out</a:t>
            </a:r>
          </a:p>
          <a:p>
            <a:pPr marL="171450" lvl="0" indent="-171450">
              <a:buFontTx/>
              <a:buChar char="-"/>
            </a:pPr>
            <a:r>
              <a:rPr lang="en-US"/>
              <a:t>Oversight: Through the admin portal and the addition of a new staff member (Premium Capacity Admin), we can monitor reports, refreshes, datasets, dataflows, access, response times, etc.</a:t>
            </a:r>
          </a:p>
          <a:p>
            <a:pPr marL="171450" lvl="0" indent="-171450">
              <a:buFontTx/>
              <a:buChar char="-"/>
            </a:pPr>
            <a:r>
              <a:rPr lang="en-US"/>
              <a:t>Expense: Goes up markedly. PBI Premium is not cheap, plus the cost of the repo and the new staff</a:t>
            </a:r>
          </a:p>
          <a:p>
            <a:pPr marL="0" lvl="0" indent="0">
              <a:buFontTx/>
              <a:buNone/>
            </a:pPr>
            <a:endParaRPr lang="en-US"/>
          </a:p>
          <a:p>
            <a:pPr marL="171450" indent="-171450">
              <a:buFontTx/>
              <a:buChar char="-"/>
            </a:pPr>
            <a:endParaRPr lang="en-US"/>
          </a:p>
          <a:p>
            <a:endParaRPr lang="en-US"/>
          </a:p>
        </p:txBody>
      </p:sp>
      <p:sp>
        <p:nvSpPr>
          <p:cNvPr id="4" name="Slide Number Placeholder 3"/>
          <p:cNvSpPr>
            <a:spLocks noGrp="1"/>
          </p:cNvSpPr>
          <p:nvPr>
            <p:ph type="sldNum" sz="quarter" idx="5"/>
          </p:nvPr>
        </p:nvSpPr>
        <p:spPr/>
        <p:txBody>
          <a:bodyPr/>
          <a:lstStyle/>
          <a:p>
            <a:fld id="{FA9E198F-D632-49B5-8A45-5F2AB87FE92C}" type="slidenum">
              <a:rPr lang="en-US" smtClean="0"/>
              <a:t>9</a:t>
            </a:fld>
            <a:endParaRPr lang="en-US"/>
          </a:p>
        </p:txBody>
      </p:sp>
    </p:spTree>
    <p:extLst>
      <p:ext uri="{BB962C8B-B14F-4D97-AF65-F5344CB8AC3E}">
        <p14:creationId xmlns:p14="http://schemas.microsoft.com/office/powerpoint/2010/main" val="1669262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Light">
    <p:bg>
      <p:bgPr>
        <a:solidFill>
          <a:schemeClr val="bg1">
            <a:alpha val="93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2" name="Freeform: Shape 31">
            <a:extLst>
              <a:ext uri="{FF2B5EF4-FFF2-40B4-BE49-F238E27FC236}">
                <a16:creationId xmlns:a16="http://schemas.microsoft.com/office/drawing/2014/main" id="{BFBFCF6A-71E0-4CB2-A2CD-9D1D05D4506B}"/>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64000">
                <a:srgbClr val="006FC6"/>
              </a:gs>
              <a:gs pos="96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pSp>
        <p:nvGrpSpPr>
          <p:cNvPr id="2" name="Group 1">
            <a:extLst>
              <a:ext uri="{FF2B5EF4-FFF2-40B4-BE49-F238E27FC236}">
                <a16:creationId xmlns:a16="http://schemas.microsoft.com/office/drawing/2014/main" id="{20B3A690-B3A5-4178-89C6-46FF4B6146CB}"/>
              </a:ext>
            </a:extLst>
          </p:cNvPr>
          <p:cNvGrpSpPr/>
          <p:nvPr userDrawn="1"/>
        </p:nvGrpSpPr>
        <p:grpSpPr>
          <a:xfrm>
            <a:off x="1568842" y="1529830"/>
            <a:ext cx="6750978" cy="3798340"/>
            <a:chOff x="1568842" y="1287695"/>
            <a:chExt cx="6750978" cy="3798340"/>
          </a:xfrm>
        </p:grpSpPr>
        <p:sp>
          <p:nvSpPr>
            <p:cNvPr id="15" name="Rectangle 14">
              <a:extLst>
                <a:ext uri="{FF2B5EF4-FFF2-40B4-BE49-F238E27FC236}">
                  <a16:creationId xmlns:a16="http://schemas.microsoft.com/office/drawing/2014/main" id="{847E990F-7E98-4AA2-85D4-1DB1EF6784C6}"/>
                </a:ext>
              </a:extLst>
            </p:cNvPr>
            <p:cNvSpPr/>
            <p:nvPr userDrawn="1"/>
          </p:nvSpPr>
          <p:spPr>
            <a:xfrm>
              <a:off x="1568842" y="1287695"/>
              <a:ext cx="6750978" cy="3798340"/>
            </a:xfrm>
            <a:prstGeom prst="rect">
              <a:avLst/>
            </a:prstGeom>
            <a:solidFill>
              <a:schemeClr val="bg1"/>
            </a:solidFill>
            <a:ln w="25400">
              <a:noFill/>
              <a:headEnd type="triangle"/>
              <a:tailEnd type="none"/>
            </a:ln>
            <a:effectLst>
              <a:outerShdw blurRad="203200" dist="50800" dir="2400000" sx="102000" sy="102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sp>
          <p:nvSpPr>
            <p:cNvPr id="21" name="Rectangle 20">
              <a:extLst>
                <a:ext uri="{FF2B5EF4-FFF2-40B4-BE49-F238E27FC236}">
                  <a16:creationId xmlns:a16="http://schemas.microsoft.com/office/drawing/2014/main" id="{49B3E32B-D281-4874-9BA9-6386028CEDDF}"/>
                </a:ext>
              </a:extLst>
            </p:cNvPr>
            <p:cNvSpPr/>
            <p:nvPr userDrawn="1"/>
          </p:nvSpPr>
          <p:spPr>
            <a:xfrm>
              <a:off x="1732669" y="1433013"/>
              <a:ext cx="6423324" cy="3507704"/>
            </a:xfrm>
            <a:prstGeom prst="rect">
              <a:avLst/>
            </a:prstGeom>
            <a:noFill/>
            <a:ln w="3175">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 name="Title 1">
            <a:extLst>
              <a:ext uri="{FF2B5EF4-FFF2-40B4-BE49-F238E27FC236}">
                <a16:creationId xmlns:a16="http://schemas.microsoft.com/office/drawing/2014/main" id="{79970367-21EB-4524-87D0-64F48DE91F17}"/>
              </a:ext>
            </a:extLst>
          </p:cNvPr>
          <p:cNvSpPr>
            <a:spLocks noGrp="1"/>
          </p:cNvSpPr>
          <p:nvPr>
            <p:ph type="title" hasCustomPrompt="1"/>
          </p:nvPr>
        </p:nvSpPr>
        <p:spPr>
          <a:xfrm>
            <a:off x="2086357" y="2808501"/>
            <a:ext cx="5670632" cy="1219286"/>
          </a:xfrm>
        </p:spPr>
        <p:txBody>
          <a:bodyPr anchor="t" anchorCtr="0"/>
          <a:lstStyle>
            <a:lvl1pPr>
              <a:defRPr sz="4400" spc="-100" baseline="0">
                <a:solidFill>
                  <a:srgbClr val="252F38"/>
                </a:solidFill>
                <a:latin typeface="+mj-lt"/>
                <a:cs typeface="Segoe UI Semibold" panose="020B0702040204020203" pitchFamily="34" charset="0"/>
              </a:defRPr>
            </a:lvl1pPr>
          </a:lstStyle>
          <a:p>
            <a:r>
              <a:rPr lang="en-US"/>
              <a:t>Insert Title Here</a:t>
            </a:r>
          </a:p>
        </p:txBody>
      </p:sp>
      <p:sp>
        <p:nvSpPr>
          <p:cNvPr id="23" name="Text Placeholder 4">
            <a:extLst>
              <a:ext uri="{FF2B5EF4-FFF2-40B4-BE49-F238E27FC236}">
                <a16:creationId xmlns:a16="http://schemas.microsoft.com/office/drawing/2014/main" id="{8FF8EBD2-C35F-47C1-BC90-1B66384203CB}"/>
              </a:ext>
            </a:extLst>
          </p:cNvPr>
          <p:cNvSpPr>
            <a:spLocks noGrp="1"/>
          </p:cNvSpPr>
          <p:nvPr>
            <p:ph type="body" sz="quarter" idx="12" hasCustomPrompt="1"/>
          </p:nvPr>
        </p:nvSpPr>
        <p:spPr>
          <a:xfrm>
            <a:off x="2086357" y="2211115"/>
            <a:ext cx="4834028" cy="397700"/>
          </a:xfrm>
          <a:noFill/>
        </p:spPr>
        <p:txBody>
          <a:bodyPr anchor="b">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2000" kern="1200" spc="0" baseline="0" dirty="0">
                <a:solidFill>
                  <a:srgbClr val="92979B"/>
                </a:solidFill>
                <a:latin typeface="+mj-lt"/>
                <a:ea typeface="+mn-ea"/>
                <a:cs typeface="Segoe UI Light" panose="020B0502040204020203" pitchFamily="34" charset="0"/>
              </a:defRPr>
            </a:lvl1pPr>
          </a:lstStyle>
          <a:p>
            <a:pPr lvl="0"/>
            <a:r>
              <a:rPr lang="en-IN"/>
              <a:t>TEXT</a:t>
            </a:r>
            <a:endParaRPr lang="en-US"/>
          </a:p>
        </p:txBody>
      </p:sp>
      <p:sp>
        <p:nvSpPr>
          <p:cNvPr id="24" name="Text Placeholder 4">
            <a:extLst>
              <a:ext uri="{FF2B5EF4-FFF2-40B4-BE49-F238E27FC236}">
                <a16:creationId xmlns:a16="http://schemas.microsoft.com/office/drawing/2014/main" id="{3B47C9E8-3F27-4DFA-B981-F615553EBABA}"/>
              </a:ext>
            </a:extLst>
          </p:cNvPr>
          <p:cNvSpPr>
            <a:spLocks noGrp="1"/>
          </p:cNvSpPr>
          <p:nvPr>
            <p:ph type="body" sz="quarter" idx="13" hasCustomPrompt="1"/>
          </p:nvPr>
        </p:nvSpPr>
        <p:spPr>
          <a:xfrm>
            <a:off x="2086357" y="4173105"/>
            <a:ext cx="4834028" cy="397700"/>
          </a:xfrm>
          <a:noFill/>
        </p:spPr>
        <p:txBody>
          <a:bodyPr>
            <a:noAutofit/>
          </a:bodyPr>
          <a:lstStyle>
            <a:lvl1pPr marL="0" indent="0" algn="l">
              <a:spcBef>
                <a:spcPts val="0"/>
              </a:spcBef>
              <a:buNone/>
              <a:defRPr lang="en-US" sz="1800" kern="1200" spc="0" baseline="0" dirty="0">
                <a:solidFill>
                  <a:srgbClr val="7F9FD0"/>
                </a:solidFill>
                <a:latin typeface="+mn-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a:t>SUBTITLE</a:t>
            </a:r>
            <a:endParaRPr lang="en-US"/>
          </a:p>
        </p:txBody>
      </p:sp>
      <p:grpSp>
        <p:nvGrpSpPr>
          <p:cNvPr id="4" name="Group 3">
            <a:extLst>
              <a:ext uri="{FF2B5EF4-FFF2-40B4-BE49-F238E27FC236}">
                <a16:creationId xmlns:a16="http://schemas.microsoft.com/office/drawing/2014/main" id="{EA60A9D8-26F5-4599-A017-459FBEFADD82}"/>
              </a:ext>
            </a:extLst>
          </p:cNvPr>
          <p:cNvGrpSpPr/>
          <p:nvPr userDrawn="1"/>
        </p:nvGrpSpPr>
        <p:grpSpPr>
          <a:xfrm>
            <a:off x="9699222" y="5716003"/>
            <a:ext cx="1465674" cy="460138"/>
            <a:chOff x="9699222" y="5716003"/>
            <a:chExt cx="1465674" cy="460138"/>
          </a:xfrm>
        </p:grpSpPr>
        <p:sp>
          <p:nvSpPr>
            <p:cNvPr id="7" name="Freeform: Shape 6">
              <a:extLst>
                <a:ext uri="{FF2B5EF4-FFF2-40B4-BE49-F238E27FC236}">
                  <a16:creationId xmlns:a16="http://schemas.microsoft.com/office/drawing/2014/main" id="{72E6D9B1-70BC-488B-AB63-12D552B7F87C}"/>
                </a:ext>
              </a:extLst>
            </p:cNvPr>
            <p:cNvSpPr/>
            <p:nvPr/>
          </p:nvSpPr>
          <p:spPr>
            <a:xfrm>
              <a:off x="10010229" y="5716003"/>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solidFill>
              <a:srgbClr val="00529D"/>
            </a:solidFill>
            <a:ln w="9525" cap="flat">
              <a:noFill/>
              <a:prstDash val="solid"/>
              <a:miter/>
            </a:ln>
          </p:spPr>
          <p:txBody>
            <a:bodyPr rtlCol="0" anchor="ctr"/>
            <a:lstStyle/>
            <a:p>
              <a:pPr rtl="0"/>
              <a:endParaRPr lang="en-US"/>
            </a:p>
          </p:txBody>
        </p:sp>
        <p:sp>
          <p:nvSpPr>
            <p:cNvPr id="8" name="Freeform: Shape 7">
              <a:extLst>
                <a:ext uri="{FF2B5EF4-FFF2-40B4-BE49-F238E27FC236}">
                  <a16:creationId xmlns:a16="http://schemas.microsoft.com/office/drawing/2014/main" id="{63ECA5B2-774A-4B25-9D8E-2C4A71A23CC6}"/>
                </a:ext>
              </a:extLst>
            </p:cNvPr>
            <p:cNvSpPr/>
            <p:nvPr/>
          </p:nvSpPr>
          <p:spPr>
            <a:xfrm>
              <a:off x="9699222" y="5766920"/>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solidFill>
              <a:srgbClr val="00529D"/>
            </a:solidFill>
            <a:ln w="9525" cap="flat">
              <a:noFill/>
              <a:prstDash val="solid"/>
              <a:miter/>
            </a:ln>
          </p:spPr>
          <p:txBody>
            <a:bodyPr rtlCol="0" anchor="ctr"/>
            <a:lstStyle/>
            <a:p>
              <a:pPr rtl="0"/>
              <a:endParaRPr lang="en-US"/>
            </a:p>
          </p:txBody>
        </p:sp>
        <p:sp>
          <p:nvSpPr>
            <p:cNvPr id="9" name="Freeform: Shape 8">
              <a:extLst>
                <a:ext uri="{FF2B5EF4-FFF2-40B4-BE49-F238E27FC236}">
                  <a16:creationId xmlns:a16="http://schemas.microsoft.com/office/drawing/2014/main" id="{38BBFEBF-DA14-4213-B08A-FFBD9C588A80}"/>
                </a:ext>
              </a:extLst>
            </p:cNvPr>
            <p:cNvSpPr/>
            <p:nvPr/>
          </p:nvSpPr>
          <p:spPr>
            <a:xfrm>
              <a:off x="10167744" y="5779614"/>
              <a:ext cx="192905" cy="238154"/>
            </a:xfrm>
            <a:custGeom>
              <a:avLst/>
              <a:gdLst>
                <a:gd name="connsiteX0" fmla="*/ 538163 w 771525"/>
                <a:gd name="connsiteY0" fmla="*/ 946499 h 952500"/>
                <a:gd name="connsiteX1" fmla="*/ 353663 w 771525"/>
                <a:gd name="connsiteY1" fmla="*/ 612648 h 952500"/>
                <a:gd name="connsiteX2" fmla="*/ 207169 w 771525"/>
                <a:gd name="connsiteY2" fmla="*/ 612648 h 952500"/>
                <a:gd name="connsiteX3" fmla="*/ 207169 w 771525"/>
                <a:gd name="connsiteY3" fmla="*/ 946404 h 952500"/>
                <a:gd name="connsiteX4" fmla="*/ 7144 w 771525"/>
                <a:gd name="connsiteY4" fmla="*/ 946404 h 952500"/>
                <a:gd name="connsiteX5" fmla="*/ 7144 w 771525"/>
                <a:gd name="connsiteY5" fmla="*/ 7144 h 952500"/>
                <a:gd name="connsiteX6" fmla="*/ 446532 w 771525"/>
                <a:gd name="connsiteY6" fmla="*/ 7144 h 952500"/>
                <a:gd name="connsiteX7" fmla="*/ 763429 w 771525"/>
                <a:gd name="connsiteY7" fmla="*/ 309944 h 952500"/>
                <a:gd name="connsiteX8" fmla="*/ 556451 w 771525"/>
                <a:gd name="connsiteY8" fmla="*/ 588836 h 952500"/>
                <a:gd name="connsiteX9" fmla="*/ 769144 w 771525"/>
                <a:gd name="connsiteY9" fmla="*/ 946595 h 952500"/>
                <a:gd name="connsiteX10" fmla="*/ 538163 w 771525"/>
                <a:gd name="connsiteY10" fmla="*/ 946595 h 952500"/>
                <a:gd name="connsiteX11" fmla="*/ 557879 w 771525"/>
                <a:gd name="connsiteY11" fmla="*/ 308515 h 952500"/>
                <a:gd name="connsiteX12" fmla="*/ 418433 w 771525"/>
                <a:gd name="connsiteY12" fmla="*/ 183166 h 952500"/>
                <a:gd name="connsiteX13" fmla="*/ 207169 w 771525"/>
                <a:gd name="connsiteY13" fmla="*/ 183166 h 952500"/>
                <a:gd name="connsiteX14" fmla="*/ 207169 w 771525"/>
                <a:gd name="connsiteY14" fmla="*/ 436626 h 952500"/>
                <a:gd name="connsiteX15" fmla="*/ 418433 w 771525"/>
                <a:gd name="connsiteY15" fmla="*/ 436626 h 952500"/>
                <a:gd name="connsiteX16" fmla="*/ 557879 w 771525"/>
                <a:gd name="connsiteY16" fmla="*/ 308515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525" h="952500">
                  <a:moveTo>
                    <a:pt x="538163" y="946499"/>
                  </a:moveTo>
                  <a:lnTo>
                    <a:pt x="353663" y="612648"/>
                  </a:lnTo>
                  <a:lnTo>
                    <a:pt x="207169" y="612648"/>
                  </a:lnTo>
                  <a:lnTo>
                    <a:pt x="207169" y="946404"/>
                  </a:lnTo>
                  <a:lnTo>
                    <a:pt x="7144" y="946404"/>
                  </a:lnTo>
                  <a:lnTo>
                    <a:pt x="7144" y="7144"/>
                  </a:lnTo>
                  <a:lnTo>
                    <a:pt x="446532" y="7144"/>
                  </a:lnTo>
                  <a:cubicBezTo>
                    <a:pt x="642271" y="7144"/>
                    <a:pt x="763429" y="135255"/>
                    <a:pt x="763429" y="309944"/>
                  </a:cubicBezTo>
                  <a:cubicBezTo>
                    <a:pt x="763429" y="474726"/>
                    <a:pt x="657797" y="564833"/>
                    <a:pt x="556451" y="588836"/>
                  </a:cubicBezTo>
                  <a:lnTo>
                    <a:pt x="769144" y="946595"/>
                  </a:lnTo>
                  <a:lnTo>
                    <a:pt x="538163" y="946595"/>
                  </a:lnTo>
                  <a:close/>
                  <a:moveTo>
                    <a:pt x="557879" y="308515"/>
                  </a:moveTo>
                  <a:cubicBezTo>
                    <a:pt x="557879" y="231077"/>
                    <a:pt x="497300" y="183166"/>
                    <a:pt x="418433" y="183166"/>
                  </a:cubicBezTo>
                  <a:lnTo>
                    <a:pt x="207169" y="183166"/>
                  </a:lnTo>
                  <a:lnTo>
                    <a:pt x="207169" y="436626"/>
                  </a:lnTo>
                  <a:lnTo>
                    <a:pt x="418433" y="436626"/>
                  </a:lnTo>
                  <a:cubicBezTo>
                    <a:pt x="497300" y="436626"/>
                    <a:pt x="557879" y="388715"/>
                    <a:pt x="557879" y="308515"/>
                  </a:cubicBezTo>
                  <a:close/>
                </a:path>
              </a:pathLst>
            </a:custGeom>
            <a:solidFill>
              <a:srgbClr val="004855"/>
            </a:solidFill>
            <a:ln w="9525" cap="flat">
              <a:noFill/>
              <a:prstDash val="solid"/>
              <a:miter/>
            </a:ln>
          </p:spPr>
          <p:txBody>
            <a:bodyPr rtlCol="0" anchor="ctr"/>
            <a:lstStyle/>
            <a:p>
              <a:pPr rtl="0"/>
              <a:endParaRPr lang="en-US"/>
            </a:p>
          </p:txBody>
        </p:sp>
        <p:sp>
          <p:nvSpPr>
            <p:cNvPr id="10" name="Freeform: Shape 9">
              <a:extLst>
                <a:ext uri="{FF2B5EF4-FFF2-40B4-BE49-F238E27FC236}">
                  <a16:creationId xmlns:a16="http://schemas.microsoft.com/office/drawing/2014/main" id="{A1B44E1E-A940-4B1B-ACF2-206AC1F4ABEE}"/>
                </a:ext>
              </a:extLst>
            </p:cNvPr>
            <p:cNvSpPr/>
            <p:nvPr/>
          </p:nvSpPr>
          <p:spPr>
            <a:xfrm>
              <a:off x="10394181" y="5779614"/>
              <a:ext cx="169090" cy="238154"/>
            </a:xfrm>
            <a:custGeom>
              <a:avLst/>
              <a:gdLst>
                <a:gd name="connsiteX0" fmla="*/ 7144 w 676275"/>
                <a:gd name="connsiteY0" fmla="*/ 946499 h 952500"/>
                <a:gd name="connsiteX1" fmla="*/ 7144 w 676275"/>
                <a:gd name="connsiteY1" fmla="*/ 7144 h 952500"/>
                <a:gd name="connsiteX2" fmla="*/ 671894 w 676275"/>
                <a:gd name="connsiteY2" fmla="*/ 7144 h 952500"/>
                <a:gd name="connsiteX3" fmla="*/ 671894 w 676275"/>
                <a:gd name="connsiteY3" fmla="*/ 183166 h 952500"/>
                <a:gd name="connsiteX4" fmla="*/ 207169 w 676275"/>
                <a:gd name="connsiteY4" fmla="*/ 183166 h 952500"/>
                <a:gd name="connsiteX5" fmla="*/ 207169 w 676275"/>
                <a:gd name="connsiteY5" fmla="*/ 380333 h 952500"/>
                <a:gd name="connsiteX6" fmla="*/ 662083 w 676275"/>
                <a:gd name="connsiteY6" fmla="*/ 380333 h 952500"/>
                <a:gd name="connsiteX7" fmla="*/ 662083 w 676275"/>
                <a:gd name="connsiteY7" fmla="*/ 556355 h 952500"/>
                <a:gd name="connsiteX8" fmla="*/ 207169 w 676275"/>
                <a:gd name="connsiteY8" fmla="*/ 556355 h 952500"/>
                <a:gd name="connsiteX9" fmla="*/ 207169 w 676275"/>
                <a:gd name="connsiteY9" fmla="*/ 770382 h 952500"/>
                <a:gd name="connsiteX10" fmla="*/ 671894 w 676275"/>
                <a:gd name="connsiteY10" fmla="*/ 770382 h 952500"/>
                <a:gd name="connsiteX11" fmla="*/ 671894 w 676275"/>
                <a:gd name="connsiteY11" fmla="*/ 946404 h 952500"/>
                <a:gd name="connsiteX12" fmla="*/ 7144 w 676275"/>
                <a:gd name="connsiteY12" fmla="*/ 94640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952500">
                  <a:moveTo>
                    <a:pt x="7144" y="946499"/>
                  </a:moveTo>
                  <a:lnTo>
                    <a:pt x="7144" y="7144"/>
                  </a:lnTo>
                  <a:lnTo>
                    <a:pt x="671894" y="7144"/>
                  </a:lnTo>
                  <a:lnTo>
                    <a:pt x="671894" y="183166"/>
                  </a:lnTo>
                  <a:lnTo>
                    <a:pt x="207169" y="183166"/>
                  </a:lnTo>
                  <a:lnTo>
                    <a:pt x="207169" y="380333"/>
                  </a:lnTo>
                  <a:lnTo>
                    <a:pt x="662083" y="380333"/>
                  </a:lnTo>
                  <a:lnTo>
                    <a:pt x="662083" y="556355"/>
                  </a:lnTo>
                  <a:lnTo>
                    <a:pt x="207169" y="556355"/>
                  </a:lnTo>
                  <a:lnTo>
                    <a:pt x="207169" y="770382"/>
                  </a:lnTo>
                  <a:lnTo>
                    <a:pt x="671894" y="770382"/>
                  </a:lnTo>
                  <a:lnTo>
                    <a:pt x="671894" y="946404"/>
                  </a:lnTo>
                  <a:lnTo>
                    <a:pt x="7144" y="946404"/>
                  </a:lnTo>
                  <a:close/>
                </a:path>
              </a:pathLst>
            </a:custGeom>
            <a:solidFill>
              <a:srgbClr val="004855"/>
            </a:solidFill>
            <a:ln w="9525" cap="flat">
              <a:noFill/>
              <a:prstDash val="solid"/>
              <a:miter/>
            </a:ln>
          </p:spPr>
          <p:txBody>
            <a:bodyPr rtlCol="0" anchor="ctr"/>
            <a:lstStyle/>
            <a:p>
              <a:pPr rtl="0"/>
              <a:endParaRPr lang="en-US"/>
            </a:p>
          </p:txBody>
        </p:sp>
        <p:sp>
          <p:nvSpPr>
            <p:cNvPr id="11" name="Freeform: Shape 10">
              <a:extLst>
                <a:ext uri="{FF2B5EF4-FFF2-40B4-BE49-F238E27FC236}">
                  <a16:creationId xmlns:a16="http://schemas.microsoft.com/office/drawing/2014/main" id="{80A6F8DD-8AEF-465D-BC8B-C79FE002A874}"/>
                </a:ext>
              </a:extLst>
            </p:cNvPr>
            <p:cNvSpPr/>
            <p:nvPr/>
          </p:nvSpPr>
          <p:spPr>
            <a:xfrm>
              <a:off x="10599446" y="5779614"/>
              <a:ext cx="190523" cy="238154"/>
            </a:xfrm>
            <a:custGeom>
              <a:avLst/>
              <a:gdLst>
                <a:gd name="connsiteX0" fmla="*/ 7144 w 762000"/>
                <a:gd name="connsiteY0" fmla="*/ 946499 h 952500"/>
                <a:gd name="connsiteX1" fmla="*/ 7144 w 762000"/>
                <a:gd name="connsiteY1" fmla="*/ 7144 h 952500"/>
                <a:gd name="connsiteX2" fmla="*/ 446532 w 762000"/>
                <a:gd name="connsiteY2" fmla="*/ 7144 h 952500"/>
                <a:gd name="connsiteX3" fmla="*/ 762000 w 762000"/>
                <a:gd name="connsiteY3" fmla="*/ 309944 h 952500"/>
                <a:gd name="connsiteX4" fmla="*/ 446532 w 762000"/>
                <a:gd name="connsiteY4" fmla="*/ 611315 h 952500"/>
                <a:gd name="connsiteX5" fmla="*/ 207074 w 762000"/>
                <a:gd name="connsiteY5" fmla="*/ 611315 h 952500"/>
                <a:gd name="connsiteX6" fmla="*/ 207074 w 762000"/>
                <a:gd name="connsiteY6" fmla="*/ 946499 h 952500"/>
                <a:gd name="connsiteX7" fmla="*/ 7144 w 762000"/>
                <a:gd name="connsiteY7" fmla="*/ 946499 h 952500"/>
                <a:gd name="connsiteX8" fmla="*/ 557784 w 762000"/>
                <a:gd name="connsiteY8" fmla="*/ 309848 h 952500"/>
                <a:gd name="connsiteX9" fmla="*/ 418338 w 762000"/>
                <a:gd name="connsiteY9" fmla="*/ 183071 h 952500"/>
                <a:gd name="connsiteX10" fmla="*/ 207074 w 762000"/>
                <a:gd name="connsiteY10" fmla="*/ 183071 h 952500"/>
                <a:gd name="connsiteX11" fmla="*/ 207074 w 762000"/>
                <a:gd name="connsiteY11" fmla="*/ 435197 h 952500"/>
                <a:gd name="connsiteX12" fmla="*/ 418338 w 762000"/>
                <a:gd name="connsiteY12" fmla="*/ 435197 h 952500"/>
                <a:gd name="connsiteX13" fmla="*/ 557784 w 762000"/>
                <a:gd name="connsiteY13" fmla="*/ 309848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0" h="952500">
                  <a:moveTo>
                    <a:pt x="7144" y="946499"/>
                  </a:moveTo>
                  <a:lnTo>
                    <a:pt x="7144" y="7144"/>
                  </a:lnTo>
                  <a:lnTo>
                    <a:pt x="446532" y="7144"/>
                  </a:lnTo>
                  <a:cubicBezTo>
                    <a:pt x="650748" y="7144"/>
                    <a:pt x="762000" y="145161"/>
                    <a:pt x="762000" y="309944"/>
                  </a:cubicBezTo>
                  <a:cubicBezTo>
                    <a:pt x="762000" y="473297"/>
                    <a:pt x="649319" y="611315"/>
                    <a:pt x="446532" y="611315"/>
                  </a:cubicBezTo>
                  <a:lnTo>
                    <a:pt x="207074" y="611315"/>
                  </a:lnTo>
                  <a:lnTo>
                    <a:pt x="207074" y="946499"/>
                  </a:lnTo>
                  <a:lnTo>
                    <a:pt x="7144" y="946499"/>
                  </a:lnTo>
                  <a:close/>
                  <a:moveTo>
                    <a:pt x="557784" y="309848"/>
                  </a:moveTo>
                  <a:cubicBezTo>
                    <a:pt x="557784" y="230981"/>
                    <a:pt x="497205" y="183071"/>
                    <a:pt x="418338" y="183071"/>
                  </a:cubicBezTo>
                  <a:lnTo>
                    <a:pt x="207074" y="183071"/>
                  </a:lnTo>
                  <a:lnTo>
                    <a:pt x="207074" y="435197"/>
                  </a:lnTo>
                  <a:lnTo>
                    <a:pt x="418338" y="435197"/>
                  </a:lnTo>
                  <a:cubicBezTo>
                    <a:pt x="497300" y="435197"/>
                    <a:pt x="557784" y="387382"/>
                    <a:pt x="557784" y="309848"/>
                  </a:cubicBezTo>
                  <a:close/>
                </a:path>
              </a:pathLst>
            </a:custGeom>
            <a:solidFill>
              <a:srgbClr val="004855"/>
            </a:solidFill>
            <a:ln w="9525" cap="flat">
              <a:noFill/>
              <a:prstDash val="solid"/>
              <a:miter/>
            </a:ln>
          </p:spPr>
          <p:txBody>
            <a:bodyPr rtlCol="0" anchor="ctr"/>
            <a:lstStyle/>
            <a:p>
              <a:pPr rtl="0"/>
              <a:endParaRPr lang="en-US"/>
            </a:p>
          </p:txBody>
        </p:sp>
        <p:sp>
          <p:nvSpPr>
            <p:cNvPr id="12" name="Freeform: Shape 11">
              <a:extLst>
                <a:ext uri="{FF2B5EF4-FFF2-40B4-BE49-F238E27FC236}">
                  <a16:creationId xmlns:a16="http://schemas.microsoft.com/office/drawing/2014/main" id="{7F3A4F70-6063-4F20-8EA2-D72D144A8788}"/>
                </a:ext>
              </a:extLst>
            </p:cNvPr>
            <p:cNvSpPr/>
            <p:nvPr/>
          </p:nvSpPr>
          <p:spPr>
            <a:xfrm>
              <a:off x="10817405" y="5779614"/>
              <a:ext cx="152419" cy="238154"/>
            </a:xfrm>
            <a:custGeom>
              <a:avLst/>
              <a:gdLst>
                <a:gd name="connsiteX0" fmla="*/ 7144 w 609600"/>
                <a:gd name="connsiteY0" fmla="*/ 946499 h 952500"/>
                <a:gd name="connsiteX1" fmla="*/ 7144 w 609600"/>
                <a:gd name="connsiteY1" fmla="*/ 7144 h 952500"/>
                <a:gd name="connsiteX2" fmla="*/ 208502 w 609600"/>
                <a:gd name="connsiteY2" fmla="*/ 7144 h 952500"/>
                <a:gd name="connsiteX3" fmla="*/ 208502 w 609600"/>
                <a:gd name="connsiteY3" fmla="*/ 770477 h 952500"/>
                <a:gd name="connsiteX4" fmla="*/ 605694 w 609600"/>
                <a:gd name="connsiteY4" fmla="*/ 770477 h 952500"/>
                <a:gd name="connsiteX5" fmla="*/ 605694 w 609600"/>
                <a:gd name="connsiteY5" fmla="*/ 946499 h 952500"/>
                <a:gd name="connsiteX6" fmla="*/ 7144 w 609600"/>
                <a:gd name="connsiteY6"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952500">
                  <a:moveTo>
                    <a:pt x="7144" y="946499"/>
                  </a:moveTo>
                  <a:lnTo>
                    <a:pt x="7144" y="7144"/>
                  </a:lnTo>
                  <a:lnTo>
                    <a:pt x="208502" y="7144"/>
                  </a:lnTo>
                  <a:lnTo>
                    <a:pt x="208502" y="770477"/>
                  </a:lnTo>
                  <a:lnTo>
                    <a:pt x="605694" y="770477"/>
                  </a:lnTo>
                  <a:lnTo>
                    <a:pt x="605694" y="946499"/>
                  </a:lnTo>
                  <a:lnTo>
                    <a:pt x="7144" y="946499"/>
                  </a:lnTo>
                  <a:close/>
                </a:path>
              </a:pathLst>
            </a:custGeom>
            <a:solidFill>
              <a:srgbClr val="004855"/>
            </a:solidFill>
            <a:ln w="9525" cap="flat">
              <a:noFill/>
              <a:prstDash val="solid"/>
              <a:miter/>
            </a:ln>
          </p:spPr>
          <p:txBody>
            <a:bodyPr rtlCol="0" anchor="ctr"/>
            <a:lstStyle/>
            <a:p>
              <a:pPr rtl="0"/>
              <a:endParaRPr lang="en-US"/>
            </a:p>
          </p:txBody>
        </p:sp>
        <p:sp>
          <p:nvSpPr>
            <p:cNvPr id="13" name="Freeform: Shape 12">
              <a:extLst>
                <a:ext uri="{FF2B5EF4-FFF2-40B4-BE49-F238E27FC236}">
                  <a16:creationId xmlns:a16="http://schemas.microsoft.com/office/drawing/2014/main" id="{D91D5518-2665-4195-A8F8-3264F899BC77}"/>
                </a:ext>
              </a:extLst>
            </p:cNvPr>
            <p:cNvSpPr/>
            <p:nvPr/>
          </p:nvSpPr>
          <p:spPr>
            <a:xfrm>
              <a:off x="10931505" y="5779590"/>
              <a:ext cx="233391" cy="238154"/>
            </a:xfrm>
            <a:custGeom>
              <a:avLst/>
              <a:gdLst>
                <a:gd name="connsiteX0" fmla="*/ 367665 w 933450"/>
                <a:gd name="connsiteY0" fmla="*/ 946595 h 952500"/>
                <a:gd name="connsiteX1" fmla="*/ 367665 w 933450"/>
                <a:gd name="connsiteY1" fmla="*/ 562070 h 952500"/>
                <a:gd name="connsiteX2" fmla="*/ 7144 w 933450"/>
                <a:gd name="connsiteY2" fmla="*/ 7144 h 952500"/>
                <a:gd name="connsiteX3" fmla="*/ 235268 w 933450"/>
                <a:gd name="connsiteY3" fmla="*/ 7144 h 952500"/>
                <a:gd name="connsiteX4" fmla="*/ 467678 w 933450"/>
                <a:gd name="connsiteY4" fmla="*/ 383191 h 952500"/>
                <a:gd name="connsiteX5" fmla="*/ 700088 w 933450"/>
                <a:gd name="connsiteY5" fmla="*/ 7144 h 952500"/>
                <a:gd name="connsiteX6" fmla="*/ 926878 w 933450"/>
                <a:gd name="connsiteY6" fmla="*/ 7144 h 952500"/>
                <a:gd name="connsiteX7" fmla="*/ 567786 w 933450"/>
                <a:gd name="connsiteY7" fmla="*/ 562070 h 952500"/>
                <a:gd name="connsiteX8" fmla="*/ 567786 w 933450"/>
                <a:gd name="connsiteY8" fmla="*/ 946499 h 952500"/>
                <a:gd name="connsiteX9" fmla="*/ 367665 w 933450"/>
                <a:gd name="connsiteY9"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952500">
                  <a:moveTo>
                    <a:pt x="367665" y="946595"/>
                  </a:moveTo>
                  <a:lnTo>
                    <a:pt x="367665" y="562070"/>
                  </a:lnTo>
                  <a:lnTo>
                    <a:pt x="7144" y="7144"/>
                  </a:lnTo>
                  <a:lnTo>
                    <a:pt x="235268" y="7144"/>
                  </a:lnTo>
                  <a:lnTo>
                    <a:pt x="467678" y="383191"/>
                  </a:lnTo>
                  <a:lnTo>
                    <a:pt x="700088" y="7144"/>
                  </a:lnTo>
                  <a:lnTo>
                    <a:pt x="926878" y="7144"/>
                  </a:lnTo>
                  <a:lnTo>
                    <a:pt x="567786" y="562070"/>
                  </a:lnTo>
                  <a:lnTo>
                    <a:pt x="567786" y="946499"/>
                  </a:lnTo>
                  <a:lnTo>
                    <a:pt x="367665" y="946499"/>
                  </a:lnTo>
                  <a:close/>
                </a:path>
              </a:pathLst>
            </a:custGeom>
            <a:solidFill>
              <a:srgbClr val="004855"/>
            </a:solidFill>
            <a:ln w="9525" cap="flat">
              <a:noFill/>
              <a:prstDash val="solid"/>
              <a:miter/>
            </a:ln>
          </p:spPr>
          <p:txBody>
            <a:bodyPr rtlCol="0" anchor="ctr"/>
            <a:lstStyle/>
            <a:p>
              <a:pPr rtl="0"/>
              <a:endParaRPr lang="en-US"/>
            </a:p>
          </p:txBody>
        </p:sp>
        <p:sp>
          <p:nvSpPr>
            <p:cNvPr id="14" name="Freeform: Shape 13">
              <a:extLst>
                <a:ext uri="{FF2B5EF4-FFF2-40B4-BE49-F238E27FC236}">
                  <a16:creationId xmlns:a16="http://schemas.microsoft.com/office/drawing/2014/main" id="{D23FE072-CCB3-4607-B33F-904439777076}"/>
                </a:ext>
              </a:extLst>
            </p:cNvPr>
            <p:cNvSpPr/>
            <p:nvPr/>
          </p:nvSpPr>
          <p:spPr>
            <a:xfrm>
              <a:off x="10157575" y="6072948"/>
              <a:ext cx="100025" cy="100025"/>
            </a:xfrm>
            <a:custGeom>
              <a:avLst/>
              <a:gdLst>
                <a:gd name="connsiteX0" fmla="*/ 160877 w 400050"/>
                <a:gd name="connsiteY0" fmla="*/ 398526 h 400050"/>
                <a:gd name="connsiteX1" fmla="*/ 7144 w 400050"/>
                <a:gd name="connsiteY1" fmla="*/ 7144 h 400050"/>
                <a:gd name="connsiteX2" fmla="*/ 85154 w 400050"/>
                <a:gd name="connsiteY2" fmla="*/ 7144 h 400050"/>
                <a:gd name="connsiteX3" fmla="*/ 203645 w 400050"/>
                <a:gd name="connsiteY3" fmla="*/ 323374 h 400050"/>
                <a:gd name="connsiteX4" fmla="*/ 322136 w 400050"/>
                <a:gd name="connsiteY4" fmla="*/ 7144 h 400050"/>
                <a:gd name="connsiteX5" fmla="*/ 400145 w 400050"/>
                <a:gd name="connsiteY5" fmla="*/ 7144 h 400050"/>
                <a:gd name="connsiteX6" fmla="*/ 246412 w 400050"/>
                <a:gd name="connsiteY6" fmla="*/ 398526 h 400050"/>
                <a:gd name="connsiteX7" fmla="*/ 160877 w 400050"/>
                <a:gd name="connsiteY7"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00050">
                  <a:moveTo>
                    <a:pt x="160877" y="398526"/>
                  </a:moveTo>
                  <a:lnTo>
                    <a:pt x="7144" y="7144"/>
                  </a:lnTo>
                  <a:lnTo>
                    <a:pt x="85154" y="7144"/>
                  </a:lnTo>
                  <a:lnTo>
                    <a:pt x="203645" y="323374"/>
                  </a:lnTo>
                  <a:lnTo>
                    <a:pt x="322136" y="7144"/>
                  </a:lnTo>
                  <a:lnTo>
                    <a:pt x="400145" y="7144"/>
                  </a:lnTo>
                  <a:lnTo>
                    <a:pt x="246412" y="398526"/>
                  </a:lnTo>
                  <a:lnTo>
                    <a:pt x="160877" y="398526"/>
                  </a:lnTo>
                  <a:close/>
                </a:path>
              </a:pathLst>
            </a:custGeom>
            <a:solidFill>
              <a:srgbClr val="00529D"/>
            </a:solidFill>
            <a:ln w="9525" cap="flat">
              <a:noFill/>
              <a:prstDash val="solid"/>
              <a:miter/>
            </a:ln>
          </p:spPr>
          <p:txBody>
            <a:bodyPr rtlCol="0" anchor="ctr"/>
            <a:lstStyle/>
            <a:p>
              <a:pPr rtl="0"/>
              <a:endParaRPr lang="en-US"/>
            </a:p>
          </p:txBody>
        </p:sp>
        <p:sp>
          <p:nvSpPr>
            <p:cNvPr id="16" name="Freeform: Shape 15">
              <a:extLst>
                <a:ext uri="{FF2B5EF4-FFF2-40B4-BE49-F238E27FC236}">
                  <a16:creationId xmlns:a16="http://schemas.microsoft.com/office/drawing/2014/main" id="{FA651B17-2DB1-4C5D-AB2E-6D5F20D29AC2}"/>
                </a:ext>
              </a:extLst>
            </p:cNvPr>
            <p:cNvSpPr/>
            <p:nvPr/>
          </p:nvSpPr>
          <p:spPr>
            <a:xfrm>
              <a:off x="10248978" y="6072948"/>
              <a:ext cx="100025" cy="100025"/>
            </a:xfrm>
            <a:custGeom>
              <a:avLst/>
              <a:gdLst>
                <a:gd name="connsiteX0" fmla="*/ 322231 w 400050"/>
                <a:gd name="connsiteY0" fmla="*/ 398526 h 400050"/>
                <a:gd name="connsiteX1" fmla="*/ 293465 w 400050"/>
                <a:gd name="connsiteY1" fmla="*/ 322802 h 400050"/>
                <a:gd name="connsiteX2" fmla="*/ 113919 w 400050"/>
                <a:gd name="connsiteY2" fmla="*/ 322802 h 400050"/>
                <a:gd name="connsiteX3" fmla="*/ 85154 w 400050"/>
                <a:gd name="connsiteY3" fmla="*/ 398526 h 400050"/>
                <a:gd name="connsiteX4" fmla="*/ 7144 w 400050"/>
                <a:gd name="connsiteY4" fmla="*/ 398526 h 400050"/>
                <a:gd name="connsiteX5" fmla="*/ 160877 w 400050"/>
                <a:gd name="connsiteY5" fmla="*/ 7144 h 400050"/>
                <a:gd name="connsiteX6" fmla="*/ 246507 w 400050"/>
                <a:gd name="connsiteY6" fmla="*/ 7144 h 400050"/>
                <a:gd name="connsiteX7" fmla="*/ 400241 w 400050"/>
                <a:gd name="connsiteY7" fmla="*/ 398526 h 400050"/>
                <a:gd name="connsiteX8" fmla="*/ 322231 w 400050"/>
                <a:gd name="connsiteY8" fmla="*/ 398526 h 400050"/>
                <a:gd name="connsiteX9" fmla="*/ 203740 w 400050"/>
                <a:gd name="connsiteY9" fmla="*/ 75819 h 400050"/>
                <a:gd name="connsiteX10" fmla="*/ 133350 w 400050"/>
                <a:gd name="connsiteY10" fmla="*/ 262414 h 400050"/>
                <a:gd name="connsiteX11" fmla="*/ 274129 w 400050"/>
                <a:gd name="connsiteY11" fmla="*/ 262414 h 400050"/>
                <a:gd name="connsiteX12" fmla="*/ 203740 w 400050"/>
                <a:gd name="connsiteY12" fmla="*/ 7581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050" h="400050">
                  <a:moveTo>
                    <a:pt x="322231" y="398526"/>
                  </a:moveTo>
                  <a:lnTo>
                    <a:pt x="293465" y="322802"/>
                  </a:lnTo>
                  <a:lnTo>
                    <a:pt x="113919" y="322802"/>
                  </a:lnTo>
                  <a:lnTo>
                    <a:pt x="85154" y="398526"/>
                  </a:lnTo>
                  <a:lnTo>
                    <a:pt x="7144" y="398526"/>
                  </a:lnTo>
                  <a:lnTo>
                    <a:pt x="160877" y="7144"/>
                  </a:lnTo>
                  <a:lnTo>
                    <a:pt x="246507" y="7144"/>
                  </a:lnTo>
                  <a:lnTo>
                    <a:pt x="400241" y="398526"/>
                  </a:lnTo>
                  <a:lnTo>
                    <a:pt x="322231" y="398526"/>
                  </a:lnTo>
                  <a:close/>
                  <a:moveTo>
                    <a:pt x="203740" y="75819"/>
                  </a:moveTo>
                  <a:lnTo>
                    <a:pt x="133350" y="262414"/>
                  </a:lnTo>
                  <a:lnTo>
                    <a:pt x="274129" y="262414"/>
                  </a:lnTo>
                  <a:lnTo>
                    <a:pt x="203740" y="75819"/>
                  </a:lnTo>
                  <a:close/>
                </a:path>
              </a:pathLst>
            </a:custGeom>
            <a:solidFill>
              <a:srgbClr val="00529D"/>
            </a:solidFill>
            <a:ln w="9525" cap="flat">
              <a:noFill/>
              <a:prstDash val="solid"/>
              <a:miter/>
            </a:ln>
          </p:spPr>
          <p:txBody>
            <a:bodyPr rtlCol="0" anchor="ctr"/>
            <a:lstStyle/>
            <a:p>
              <a:pPr rtl="0"/>
              <a:endParaRPr lang="en-US"/>
            </a:p>
          </p:txBody>
        </p:sp>
        <p:sp>
          <p:nvSpPr>
            <p:cNvPr id="17" name="Freeform: Shape 16">
              <a:extLst>
                <a:ext uri="{FF2B5EF4-FFF2-40B4-BE49-F238E27FC236}">
                  <a16:creationId xmlns:a16="http://schemas.microsoft.com/office/drawing/2014/main" id="{CABBE5F2-BDCE-48AB-8EC9-B0DCE5789287}"/>
                </a:ext>
              </a:extLst>
            </p:cNvPr>
            <p:cNvSpPr/>
            <p:nvPr/>
          </p:nvSpPr>
          <p:spPr>
            <a:xfrm>
              <a:off x="10356671" y="6072948"/>
              <a:ext cx="61920" cy="100025"/>
            </a:xfrm>
            <a:custGeom>
              <a:avLst/>
              <a:gdLst>
                <a:gd name="connsiteX0" fmla="*/ 7144 w 247650"/>
                <a:gd name="connsiteY0" fmla="*/ 398526 h 400050"/>
                <a:gd name="connsiteX1" fmla="*/ 7144 w 247650"/>
                <a:gd name="connsiteY1" fmla="*/ 7144 h 400050"/>
                <a:gd name="connsiteX2" fmla="*/ 75819 w 247650"/>
                <a:gd name="connsiteY2" fmla="*/ 7144 h 400050"/>
                <a:gd name="connsiteX3" fmla="*/ 75819 w 247650"/>
                <a:gd name="connsiteY3" fmla="*/ 338042 h 400050"/>
                <a:gd name="connsiteX4" fmla="*/ 248317 w 247650"/>
                <a:gd name="connsiteY4" fmla="*/ 338042 h 400050"/>
                <a:gd name="connsiteX5" fmla="*/ 248317 w 247650"/>
                <a:gd name="connsiteY5" fmla="*/ 398431 h 400050"/>
                <a:gd name="connsiteX6" fmla="*/ 7144 w 247650"/>
                <a:gd name="connsiteY6"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400050">
                  <a:moveTo>
                    <a:pt x="7144" y="398526"/>
                  </a:moveTo>
                  <a:lnTo>
                    <a:pt x="7144" y="7144"/>
                  </a:lnTo>
                  <a:lnTo>
                    <a:pt x="75819" y="7144"/>
                  </a:lnTo>
                  <a:lnTo>
                    <a:pt x="75819" y="338042"/>
                  </a:lnTo>
                  <a:lnTo>
                    <a:pt x="248317" y="338042"/>
                  </a:lnTo>
                  <a:lnTo>
                    <a:pt x="248317" y="398431"/>
                  </a:lnTo>
                  <a:lnTo>
                    <a:pt x="7144" y="398431"/>
                  </a:lnTo>
                  <a:close/>
                </a:path>
              </a:pathLst>
            </a:custGeom>
            <a:solidFill>
              <a:srgbClr val="00529D"/>
            </a:solidFill>
            <a:ln w="9525" cap="flat">
              <a:noFill/>
              <a:prstDash val="solid"/>
              <a:miter/>
            </a:ln>
          </p:spPr>
          <p:txBody>
            <a:bodyPr rtlCol="0" anchor="ctr"/>
            <a:lstStyle/>
            <a:p>
              <a:pPr rtl="0"/>
              <a:endParaRPr lang="en-US"/>
            </a:p>
          </p:txBody>
        </p:sp>
        <p:sp>
          <p:nvSpPr>
            <p:cNvPr id="18" name="Freeform: Shape 17">
              <a:extLst>
                <a:ext uri="{FF2B5EF4-FFF2-40B4-BE49-F238E27FC236}">
                  <a16:creationId xmlns:a16="http://schemas.microsoft.com/office/drawing/2014/main" id="{DECBD6B2-A8A9-4417-9B8D-79D808E88E4B}"/>
                </a:ext>
              </a:extLst>
            </p:cNvPr>
            <p:cNvSpPr/>
            <p:nvPr/>
          </p:nvSpPr>
          <p:spPr>
            <a:xfrm>
              <a:off x="10423426" y="6071353"/>
              <a:ext cx="102406" cy="104788"/>
            </a:xfrm>
            <a:custGeom>
              <a:avLst/>
              <a:gdLst>
                <a:gd name="connsiteX0" fmla="*/ 7144 w 409575"/>
                <a:gd name="connsiteY0" fmla="*/ 209550 h 419100"/>
                <a:gd name="connsiteX1" fmla="*/ 207264 w 409575"/>
                <a:gd name="connsiteY1" fmla="*/ 7144 h 419100"/>
                <a:gd name="connsiteX2" fmla="*/ 407384 w 409575"/>
                <a:gd name="connsiteY2" fmla="*/ 209550 h 419100"/>
                <a:gd name="connsiteX3" fmla="*/ 207264 w 409575"/>
                <a:gd name="connsiteY3" fmla="*/ 411956 h 419100"/>
                <a:gd name="connsiteX4" fmla="*/ 7144 w 409575"/>
                <a:gd name="connsiteY4" fmla="*/ 209550 h 419100"/>
                <a:gd name="connsiteX5" fmla="*/ 336900 w 409575"/>
                <a:gd name="connsiteY5" fmla="*/ 209550 h 419100"/>
                <a:gd name="connsiteX6" fmla="*/ 207264 w 409575"/>
                <a:gd name="connsiteY6" fmla="*/ 68104 h 419100"/>
                <a:gd name="connsiteX7" fmla="*/ 77629 w 409575"/>
                <a:gd name="connsiteY7" fmla="*/ 209550 h 419100"/>
                <a:gd name="connsiteX8" fmla="*/ 207264 w 409575"/>
                <a:gd name="connsiteY8" fmla="*/ 350996 h 419100"/>
                <a:gd name="connsiteX9" fmla="*/ 336900 w 409575"/>
                <a:gd name="connsiteY9" fmla="*/ 2095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19100">
                  <a:moveTo>
                    <a:pt x="7144" y="209550"/>
                  </a:moveTo>
                  <a:cubicBezTo>
                    <a:pt x="7144" y="92773"/>
                    <a:pt x="89916" y="7144"/>
                    <a:pt x="207264" y="7144"/>
                  </a:cubicBezTo>
                  <a:cubicBezTo>
                    <a:pt x="324041" y="7144"/>
                    <a:pt x="407384" y="92773"/>
                    <a:pt x="407384" y="209550"/>
                  </a:cubicBezTo>
                  <a:cubicBezTo>
                    <a:pt x="407384" y="326326"/>
                    <a:pt x="324041" y="411956"/>
                    <a:pt x="207264" y="411956"/>
                  </a:cubicBezTo>
                  <a:cubicBezTo>
                    <a:pt x="89916" y="411956"/>
                    <a:pt x="7144" y="326326"/>
                    <a:pt x="7144" y="209550"/>
                  </a:cubicBezTo>
                  <a:close/>
                  <a:moveTo>
                    <a:pt x="336900" y="209550"/>
                  </a:moveTo>
                  <a:cubicBezTo>
                    <a:pt x="336900" y="128588"/>
                    <a:pt x="285845" y="68104"/>
                    <a:pt x="207264" y="68104"/>
                  </a:cubicBezTo>
                  <a:cubicBezTo>
                    <a:pt x="128016" y="68104"/>
                    <a:pt x="77629" y="128492"/>
                    <a:pt x="77629" y="209550"/>
                  </a:cubicBezTo>
                  <a:cubicBezTo>
                    <a:pt x="77629" y="289941"/>
                    <a:pt x="128111" y="350996"/>
                    <a:pt x="207264" y="350996"/>
                  </a:cubicBezTo>
                  <a:cubicBezTo>
                    <a:pt x="285845" y="350996"/>
                    <a:pt x="336900" y="289941"/>
                    <a:pt x="336900" y="209550"/>
                  </a:cubicBezTo>
                  <a:close/>
                </a:path>
              </a:pathLst>
            </a:custGeom>
            <a:solidFill>
              <a:srgbClr val="00529D"/>
            </a:solidFill>
            <a:ln w="9525" cap="flat">
              <a:noFill/>
              <a:prstDash val="solid"/>
              <a:miter/>
            </a:ln>
          </p:spPr>
          <p:txBody>
            <a:bodyPr rtlCol="0" anchor="ctr"/>
            <a:lstStyle/>
            <a:p>
              <a:pPr rtl="0"/>
              <a:endParaRPr lang="en-US"/>
            </a:p>
          </p:txBody>
        </p:sp>
        <p:sp>
          <p:nvSpPr>
            <p:cNvPr id="19" name="Freeform: Shape 18">
              <a:extLst>
                <a:ext uri="{FF2B5EF4-FFF2-40B4-BE49-F238E27FC236}">
                  <a16:creationId xmlns:a16="http://schemas.microsoft.com/office/drawing/2014/main" id="{4060DC9E-BC68-420D-9079-ACBD9BF07D51}"/>
                </a:ext>
              </a:extLst>
            </p:cNvPr>
            <p:cNvSpPr/>
            <p:nvPr/>
          </p:nvSpPr>
          <p:spPr>
            <a:xfrm>
              <a:off x="10539907" y="6072948"/>
              <a:ext cx="78591" cy="100025"/>
            </a:xfrm>
            <a:custGeom>
              <a:avLst/>
              <a:gdLst>
                <a:gd name="connsiteX0" fmla="*/ 230696 w 314325"/>
                <a:gd name="connsiteY0" fmla="*/ 398526 h 400050"/>
                <a:gd name="connsiteX1" fmla="*/ 144494 w 314325"/>
                <a:gd name="connsiteY1" fmla="*/ 252413 h 400050"/>
                <a:gd name="connsiteX2" fmla="*/ 75819 w 314325"/>
                <a:gd name="connsiteY2" fmla="*/ 252413 h 400050"/>
                <a:gd name="connsiteX3" fmla="*/ 75819 w 314325"/>
                <a:gd name="connsiteY3" fmla="*/ 398526 h 400050"/>
                <a:gd name="connsiteX4" fmla="*/ 7144 w 314325"/>
                <a:gd name="connsiteY4" fmla="*/ 398526 h 400050"/>
                <a:gd name="connsiteX5" fmla="*/ 7144 w 314325"/>
                <a:gd name="connsiteY5" fmla="*/ 7144 h 400050"/>
                <a:gd name="connsiteX6" fmla="*/ 179070 w 314325"/>
                <a:gd name="connsiteY6" fmla="*/ 7144 h 400050"/>
                <a:gd name="connsiteX7" fmla="*/ 307562 w 314325"/>
                <a:gd name="connsiteY7" fmla="*/ 129730 h 400050"/>
                <a:gd name="connsiteX8" fmla="*/ 214313 w 314325"/>
                <a:gd name="connsiteY8" fmla="*/ 244697 h 400050"/>
                <a:gd name="connsiteX9" fmla="*/ 310515 w 314325"/>
                <a:gd name="connsiteY9" fmla="*/ 398431 h 400050"/>
                <a:gd name="connsiteX10" fmla="*/ 230696 w 314325"/>
                <a:gd name="connsiteY10" fmla="*/ 398431 h 400050"/>
                <a:gd name="connsiteX11" fmla="*/ 237173 w 314325"/>
                <a:gd name="connsiteY11" fmla="*/ 129254 h 400050"/>
                <a:gd name="connsiteX12" fmla="*/ 170307 w 314325"/>
                <a:gd name="connsiteY12" fmla="*/ 67627 h 400050"/>
                <a:gd name="connsiteX13" fmla="*/ 75819 w 314325"/>
                <a:gd name="connsiteY13" fmla="*/ 67627 h 400050"/>
                <a:gd name="connsiteX14" fmla="*/ 75819 w 314325"/>
                <a:gd name="connsiteY14" fmla="*/ 192024 h 400050"/>
                <a:gd name="connsiteX15" fmla="*/ 170307 w 314325"/>
                <a:gd name="connsiteY15" fmla="*/ 192024 h 400050"/>
                <a:gd name="connsiteX16" fmla="*/ 237173 w 314325"/>
                <a:gd name="connsiteY16" fmla="*/ 129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325" h="400050">
                  <a:moveTo>
                    <a:pt x="230696" y="398526"/>
                  </a:moveTo>
                  <a:lnTo>
                    <a:pt x="144494" y="252413"/>
                  </a:lnTo>
                  <a:lnTo>
                    <a:pt x="75819" y="252413"/>
                  </a:lnTo>
                  <a:lnTo>
                    <a:pt x="75819" y="398526"/>
                  </a:lnTo>
                  <a:lnTo>
                    <a:pt x="7144" y="398526"/>
                  </a:lnTo>
                  <a:lnTo>
                    <a:pt x="7144" y="7144"/>
                  </a:lnTo>
                  <a:lnTo>
                    <a:pt x="179070" y="7144"/>
                  </a:lnTo>
                  <a:cubicBezTo>
                    <a:pt x="256508" y="7144"/>
                    <a:pt x="307562" y="57055"/>
                    <a:pt x="307562" y="129730"/>
                  </a:cubicBezTo>
                  <a:cubicBezTo>
                    <a:pt x="307562" y="198977"/>
                    <a:pt x="261747" y="237077"/>
                    <a:pt x="214313" y="244697"/>
                  </a:cubicBezTo>
                  <a:lnTo>
                    <a:pt x="310515" y="398431"/>
                  </a:lnTo>
                  <a:lnTo>
                    <a:pt x="230696" y="398431"/>
                  </a:lnTo>
                  <a:close/>
                  <a:moveTo>
                    <a:pt x="237173" y="129254"/>
                  </a:moveTo>
                  <a:cubicBezTo>
                    <a:pt x="237173" y="91726"/>
                    <a:pt x="208979" y="67627"/>
                    <a:pt x="170307" y="67627"/>
                  </a:cubicBezTo>
                  <a:lnTo>
                    <a:pt x="75819" y="67627"/>
                  </a:lnTo>
                  <a:lnTo>
                    <a:pt x="75819" y="192024"/>
                  </a:lnTo>
                  <a:lnTo>
                    <a:pt x="170307" y="192024"/>
                  </a:lnTo>
                  <a:cubicBezTo>
                    <a:pt x="208979" y="192024"/>
                    <a:pt x="237173" y="167354"/>
                    <a:pt x="237173" y="129254"/>
                  </a:cubicBezTo>
                  <a:close/>
                </a:path>
              </a:pathLst>
            </a:custGeom>
            <a:solidFill>
              <a:srgbClr val="00529D"/>
            </a:solidFill>
            <a:ln w="9525" cap="flat">
              <a:noFill/>
              <a:prstDash val="solid"/>
              <a:miter/>
            </a:ln>
          </p:spPr>
          <p:txBody>
            <a:bodyPr rtlCol="0" anchor="ctr"/>
            <a:lstStyle/>
            <a:p>
              <a:pPr rtl="0"/>
              <a:endParaRPr lang="en-US"/>
            </a:p>
          </p:txBody>
        </p:sp>
        <p:sp>
          <p:nvSpPr>
            <p:cNvPr id="25" name="Freeform: Shape 24">
              <a:extLst>
                <a:ext uri="{FF2B5EF4-FFF2-40B4-BE49-F238E27FC236}">
                  <a16:creationId xmlns:a16="http://schemas.microsoft.com/office/drawing/2014/main" id="{A9C4264E-B3DE-49C4-87E4-FEB934EFDC15}"/>
                </a:ext>
              </a:extLst>
            </p:cNvPr>
            <p:cNvSpPr/>
            <p:nvPr/>
          </p:nvSpPr>
          <p:spPr>
            <a:xfrm>
              <a:off x="10632192" y="6072948"/>
              <a:ext cx="69065" cy="100025"/>
            </a:xfrm>
            <a:custGeom>
              <a:avLst/>
              <a:gdLst>
                <a:gd name="connsiteX0" fmla="*/ 7144 w 276225"/>
                <a:gd name="connsiteY0" fmla="*/ 398526 h 400050"/>
                <a:gd name="connsiteX1" fmla="*/ 7144 w 276225"/>
                <a:gd name="connsiteY1" fmla="*/ 7144 h 400050"/>
                <a:gd name="connsiteX2" fmla="*/ 275273 w 276225"/>
                <a:gd name="connsiteY2" fmla="*/ 7144 h 400050"/>
                <a:gd name="connsiteX3" fmla="*/ 275273 w 276225"/>
                <a:gd name="connsiteY3" fmla="*/ 67532 h 400050"/>
                <a:gd name="connsiteX4" fmla="*/ 75819 w 276225"/>
                <a:gd name="connsiteY4" fmla="*/ 67532 h 400050"/>
                <a:gd name="connsiteX5" fmla="*/ 75819 w 276225"/>
                <a:gd name="connsiteY5" fmla="*/ 168497 h 400050"/>
                <a:gd name="connsiteX6" fmla="*/ 271177 w 276225"/>
                <a:gd name="connsiteY6" fmla="*/ 168497 h 400050"/>
                <a:gd name="connsiteX7" fmla="*/ 271177 w 276225"/>
                <a:gd name="connsiteY7" fmla="*/ 228886 h 400050"/>
                <a:gd name="connsiteX8" fmla="*/ 75819 w 276225"/>
                <a:gd name="connsiteY8" fmla="*/ 228886 h 400050"/>
                <a:gd name="connsiteX9" fmla="*/ 75819 w 276225"/>
                <a:gd name="connsiteY9" fmla="*/ 338042 h 400050"/>
                <a:gd name="connsiteX10" fmla="*/ 275273 w 276225"/>
                <a:gd name="connsiteY10" fmla="*/ 338042 h 400050"/>
                <a:gd name="connsiteX11" fmla="*/ 275273 w 276225"/>
                <a:gd name="connsiteY11" fmla="*/ 398431 h 400050"/>
                <a:gd name="connsiteX12" fmla="*/ 7144 w 276225"/>
                <a:gd name="connsiteY12"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400050">
                  <a:moveTo>
                    <a:pt x="7144" y="398526"/>
                  </a:moveTo>
                  <a:lnTo>
                    <a:pt x="7144" y="7144"/>
                  </a:lnTo>
                  <a:lnTo>
                    <a:pt x="275273" y="7144"/>
                  </a:lnTo>
                  <a:lnTo>
                    <a:pt x="275273" y="67532"/>
                  </a:lnTo>
                  <a:lnTo>
                    <a:pt x="75819" y="67532"/>
                  </a:lnTo>
                  <a:lnTo>
                    <a:pt x="75819" y="168497"/>
                  </a:lnTo>
                  <a:lnTo>
                    <a:pt x="271177" y="168497"/>
                  </a:lnTo>
                  <a:lnTo>
                    <a:pt x="271177" y="228886"/>
                  </a:lnTo>
                  <a:lnTo>
                    <a:pt x="75819" y="228886"/>
                  </a:lnTo>
                  <a:lnTo>
                    <a:pt x="75819" y="338042"/>
                  </a:lnTo>
                  <a:lnTo>
                    <a:pt x="275273" y="338042"/>
                  </a:lnTo>
                  <a:lnTo>
                    <a:pt x="275273" y="398431"/>
                  </a:lnTo>
                  <a:lnTo>
                    <a:pt x="7144" y="398431"/>
                  </a:lnTo>
                  <a:close/>
                </a:path>
              </a:pathLst>
            </a:custGeom>
            <a:solidFill>
              <a:srgbClr val="00529D"/>
            </a:solidFill>
            <a:ln w="9525" cap="flat">
              <a:noFill/>
              <a:prstDash val="solid"/>
              <a:miter/>
            </a:ln>
          </p:spPr>
          <p:txBody>
            <a:bodyPr rtlCol="0" anchor="ctr"/>
            <a:lstStyle/>
            <a:p>
              <a:pPr rtl="0"/>
              <a:endParaRPr lang="en-US"/>
            </a:p>
          </p:txBody>
        </p:sp>
        <p:sp>
          <p:nvSpPr>
            <p:cNvPr id="27" name="Freeform: Shape 26">
              <a:extLst>
                <a:ext uri="{FF2B5EF4-FFF2-40B4-BE49-F238E27FC236}">
                  <a16:creationId xmlns:a16="http://schemas.microsoft.com/office/drawing/2014/main" id="{45011E0D-40F2-426B-9359-DF16566D6BB0}"/>
                </a:ext>
              </a:extLst>
            </p:cNvPr>
            <p:cNvSpPr/>
            <p:nvPr/>
          </p:nvSpPr>
          <p:spPr>
            <a:xfrm>
              <a:off x="10716832" y="6072948"/>
              <a:ext cx="104788" cy="100025"/>
            </a:xfrm>
            <a:custGeom>
              <a:avLst/>
              <a:gdLst>
                <a:gd name="connsiteX0" fmla="*/ 345186 w 419100"/>
                <a:gd name="connsiteY0" fmla="*/ 398526 h 400050"/>
                <a:gd name="connsiteX1" fmla="*/ 345186 w 419100"/>
                <a:gd name="connsiteY1" fmla="*/ 96393 h 400050"/>
                <a:gd name="connsiteX2" fmla="*/ 225457 w 419100"/>
                <a:gd name="connsiteY2" fmla="*/ 398526 h 400050"/>
                <a:gd name="connsiteX3" fmla="*/ 196120 w 419100"/>
                <a:gd name="connsiteY3" fmla="*/ 398526 h 400050"/>
                <a:gd name="connsiteX4" fmla="*/ 75819 w 419100"/>
                <a:gd name="connsiteY4" fmla="*/ 96393 h 400050"/>
                <a:gd name="connsiteX5" fmla="*/ 75819 w 419100"/>
                <a:gd name="connsiteY5" fmla="*/ 398526 h 400050"/>
                <a:gd name="connsiteX6" fmla="*/ 7144 w 419100"/>
                <a:gd name="connsiteY6" fmla="*/ 398526 h 400050"/>
                <a:gd name="connsiteX7" fmla="*/ 7144 w 419100"/>
                <a:gd name="connsiteY7" fmla="*/ 7144 h 400050"/>
                <a:gd name="connsiteX8" fmla="*/ 103918 w 419100"/>
                <a:gd name="connsiteY8" fmla="*/ 7144 h 400050"/>
                <a:gd name="connsiteX9" fmla="*/ 210693 w 419100"/>
                <a:gd name="connsiteY9" fmla="*/ 275844 h 400050"/>
                <a:gd name="connsiteX10" fmla="*/ 316897 w 419100"/>
                <a:gd name="connsiteY10" fmla="*/ 7144 h 400050"/>
                <a:gd name="connsiteX11" fmla="*/ 413671 w 419100"/>
                <a:gd name="connsiteY11" fmla="*/ 7144 h 400050"/>
                <a:gd name="connsiteX12" fmla="*/ 413671 w 419100"/>
                <a:gd name="connsiteY12" fmla="*/ 398526 h 400050"/>
                <a:gd name="connsiteX13" fmla="*/ 345186 w 419100"/>
                <a:gd name="connsiteY13"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00050">
                  <a:moveTo>
                    <a:pt x="345186" y="398526"/>
                  </a:moveTo>
                  <a:lnTo>
                    <a:pt x="345186" y="96393"/>
                  </a:lnTo>
                  <a:lnTo>
                    <a:pt x="225457" y="398526"/>
                  </a:lnTo>
                  <a:lnTo>
                    <a:pt x="196120" y="398526"/>
                  </a:lnTo>
                  <a:lnTo>
                    <a:pt x="75819" y="96393"/>
                  </a:lnTo>
                  <a:lnTo>
                    <a:pt x="75819" y="398526"/>
                  </a:lnTo>
                  <a:lnTo>
                    <a:pt x="7144" y="398526"/>
                  </a:lnTo>
                  <a:lnTo>
                    <a:pt x="7144" y="7144"/>
                  </a:lnTo>
                  <a:lnTo>
                    <a:pt x="103918" y="7144"/>
                  </a:lnTo>
                  <a:lnTo>
                    <a:pt x="210693" y="275844"/>
                  </a:lnTo>
                  <a:lnTo>
                    <a:pt x="316897" y="7144"/>
                  </a:lnTo>
                  <a:lnTo>
                    <a:pt x="413671" y="7144"/>
                  </a:lnTo>
                  <a:lnTo>
                    <a:pt x="413671" y="398526"/>
                  </a:lnTo>
                  <a:lnTo>
                    <a:pt x="345186" y="398526"/>
                  </a:lnTo>
                  <a:close/>
                </a:path>
              </a:pathLst>
            </a:custGeom>
            <a:solidFill>
              <a:srgbClr val="00529D"/>
            </a:solidFill>
            <a:ln w="9525" cap="flat">
              <a:noFill/>
              <a:prstDash val="solid"/>
              <a:miter/>
            </a:ln>
          </p:spPr>
          <p:txBody>
            <a:bodyPr rtlCol="0" anchor="ctr"/>
            <a:lstStyle/>
            <a:p>
              <a:pPr rtl="0"/>
              <a:endParaRPr lang="en-US"/>
            </a:p>
          </p:txBody>
        </p:sp>
      </p:grpSp>
      <p:grpSp>
        <p:nvGrpSpPr>
          <p:cNvPr id="26" name="Group 25">
            <a:extLst>
              <a:ext uri="{FF2B5EF4-FFF2-40B4-BE49-F238E27FC236}">
                <a16:creationId xmlns:a16="http://schemas.microsoft.com/office/drawing/2014/main" id="{BB540BBA-28B4-44EC-AD97-4B2C1EE6D14C}"/>
              </a:ext>
            </a:extLst>
          </p:cNvPr>
          <p:cNvGrpSpPr/>
          <p:nvPr userDrawn="1"/>
        </p:nvGrpSpPr>
        <p:grpSpPr>
          <a:xfrm>
            <a:off x="11032574" y="212729"/>
            <a:ext cx="1188000" cy="194468"/>
            <a:chOff x="11032574" y="212729"/>
            <a:chExt cx="1188000" cy="194468"/>
          </a:xfrm>
        </p:grpSpPr>
        <p:sp>
          <p:nvSpPr>
            <p:cNvPr id="28" name="Rectangle: Top Corners Rounded 27">
              <a:extLst>
                <a:ext uri="{FF2B5EF4-FFF2-40B4-BE49-F238E27FC236}">
                  <a16:creationId xmlns:a16="http://schemas.microsoft.com/office/drawing/2014/main" id="{B25C3C5C-C87F-4C52-8772-541F77AC8B81}"/>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ectangle 28">
              <a:extLst>
                <a:ext uri="{FF2B5EF4-FFF2-40B4-BE49-F238E27FC236}">
                  <a16:creationId xmlns:a16="http://schemas.microsoft.com/office/drawing/2014/main" id="{7134DD40-21B4-4E97-81EF-EB12D5E1F14F}"/>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a:solidFill>
                    <a:schemeClr val="bg1"/>
                  </a:solidFill>
                </a:rPr>
                <a:t>CONFIDENTIAL</a:t>
              </a:r>
              <a:endParaRPr lang="en-US" sz="800">
                <a:solidFill>
                  <a:schemeClr val="bg1"/>
                </a:solidFill>
              </a:endParaRPr>
            </a:p>
          </p:txBody>
        </p:sp>
        <p:grpSp>
          <p:nvGrpSpPr>
            <p:cNvPr id="30" name="Group 29">
              <a:extLst>
                <a:ext uri="{FF2B5EF4-FFF2-40B4-BE49-F238E27FC236}">
                  <a16:creationId xmlns:a16="http://schemas.microsoft.com/office/drawing/2014/main" id="{9BE91D33-A297-4399-8154-D3CD662EB746}"/>
                </a:ext>
              </a:extLst>
            </p:cNvPr>
            <p:cNvGrpSpPr/>
            <p:nvPr/>
          </p:nvGrpSpPr>
          <p:grpSpPr>
            <a:xfrm>
              <a:off x="11115098" y="240920"/>
              <a:ext cx="148215" cy="148025"/>
              <a:chOff x="11069033" y="1202944"/>
              <a:chExt cx="391979" cy="391477"/>
            </a:xfrm>
            <a:solidFill>
              <a:schemeClr val="bg1"/>
            </a:solidFill>
          </p:grpSpPr>
          <p:sp>
            <p:nvSpPr>
              <p:cNvPr id="31" name="Freeform: Shape 30">
                <a:extLst>
                  <a:ext uri="{FF2B5EF4-FFF2-40B4-BE49-F238E27FC236}">
                    <a16:creationId xmlns:a16="http://schemas.microsoft.com/office/drawing/2014/main" id="{1F3120FC-397E-42F4-A0A4-FDBEB4CECF01}"/>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33" name="Freeform: Shape 32">
                <a:extLst>
                  <a:ext uri="{FF2B5EF4-FFF2-40B4-BE49-F238E27FC236}">
                    <a16:creationId xmlns:a16="http://schemas.microsoft.com/office/drawing/2014/main" id="{FB5EDF2F-8AE9-4CA6-B512-6BD77929DA84}"/>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grpSp>
    </p:spTree>
    <p:extLst>
      <p:ext uri="{BB962C8B-B14F-4D97-AF65-F5344CB8AC3E}">
        <p14:creationId xmlns:p14="http://schemas.microsoft.com/office/powerpoint/2010/main" val="28045244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3_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916756" y="1257300"/>
            <a:ext cx="5722583"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a:t>Click to edit Master title style</a:t>
            </a:r>
          </a:p>
        </p:txBody>
      </p:sp>
      <p:graphicFrame>
        <p:nvGraphicFramePr>
          <p:cNvPr id="2" name="Object 1" hidden="1"/>
          <p:cNvGraphicFramePr>
            <a:graphicFrameLocks noChangeAspect="1"/>
          </p:cNvGraphicFramePr>
          <p:nvPr>
            <p:custDataLst>
              <p:tags r:id="rId1"/>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9" y="1598"/>
                        <a:ext cx="1587"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916753" y="1916113"/>
            <a:ext cx="5179247" cy="2466001"/>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3C4D198D-2E6A-4C8F-A8AB-718D119D2B82}"/>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1257491" y="6134099"/>
            <a:ext cx="563179" cy="563179"/>
          </a:xfrm>
          <a:prstGeom prst="rect">
            <a:avLst/>
          </a:prstGeom>
        </p:spPr>
      </p:pic>
      <p:sp>
        <p:nvSpPr>
          <p:cNvPr id="10" name="Rectangle 9">
            <a:extLst>
              <a:ext uri="{FF2B5EF4-FFF2-40B4-BE49-F238E27FC236}">
                <a16:creationId xmlns:a16="http://schemas.microsoft.com/office/drawing/2014/main" id="{15911959-C8AD-4717-A43B-D9B6D66428D6}"/>
              </a:ext>
            </a:extLst>
          </p:cNvPr>
          <p:cNvSpPr/>
          <p:nvPr userDrawn="1"/>
        </p:nvSpPr>
        <p:spPr>
          <a:xfrm>
            <a:off x="11257491" y="6135678"/>
            <a:ext cx="561600" cy="561600"/>
          </a:xfrm>
          <a:prstGeom prst="rect">
            <a:avLst/>
          </a:prstGeom>
          <a:blipFill>
            <a:blip r:embed="rId6" cstate="email">
              <a:extLst>
                <a:ext uri="{28A0092B-C50C-407E-A947-70E740481C1C}">
                  <a14:useLocalDpi xmlns:a14="http://schemas.microsoft.com/office/drawing/2010/main"/>
                </a:ext>
              </a:extLst>
            </a:blip>
            <a:stretch>
              <a:fillRect/>
            </a:stretch>
          </a:blip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7493C2D2-1D47-4F3A-A0E8-AC3CCEBFCB32}"/>
              </a:ext>
            </a:extLst>
          </p:cNvPr>
          <p:cNvSpPr/>
          <p:nvPr userDrawn="1"/>
        </p:nvSpPr>
        <p:spPr>
          <a:xfrm>
            <a:off x="8137002" y="2057400"/>
            <a:ext cx="4054997" cy="4800600"/>
          </a:xfrm>
          <a:prstGeom prst="rect">
            <a:avLst/>
          </a:prstGeom>
          <a:gradFill flip="none" rotWithShape="1">
            <a:gsLst>
              <a:gs pos="42000">
                <a:srgbClr val="006FC6"/>
              </a:gs>
              <a:gs pos="0">
                <a:schemeClr val="accent4">
                  <a:alpha val="91000"/>
                </a:schemeClr>
              </a:gs>
              <a:gs pos="76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Picture Placeholder 5">
            <a:extLst>
              <a:ext uri="{FF2B5EF4-FFF2-40B4-BE49-F238E27FC236}">
                <a16:creationId xmlns:a16="http://schemas.microsoft.com/office/drawing/2014/main" id="{ED6EB07A-99B6-4081-8AA7-9A73E14EA65B}"/>
              </a:ext>
            </a:extLst>
          </p:cNvPr>
          <p:cNvSpPr>
            <a:spLocks noGrp="1"/>
          </p:cNvSpPr>
          <p:nvPr>
            <p:ph type="pic" sz="quarter" idx="12"/>
          </p:nvPr>
        </p:nvSpPr>
        <p:spPr>
          <a:xfrm>
            <a:off x="6759575" y="-1"/>
            <a:ext cx="4038600" cy="5417819"/>
          </a:xfrm>
          <a:effectLst>
            <a:outerShdw blurRad="241300" sx="102000" sy="102000" algn="ctr" rotWithShape="0">
              <a:prstClr val="black">
                <a:alpha val="35000"/>
              </a:prstClr>
            </a:outerShdw>
          </a:effectLst>
        </p:spPr>
        <p:txBody>
          <a:bodyPr>
            <a:noAutofit/>
          </a:bodyPr>
          <a:lstStyle>
            <a:lvl1pPr>
              <a:defRPr sz="1200"/>
            </a:lvl1pPr>
          </a:lstStyle>
          <a:p>
            <a:r>
              <a:rPr lang="en-US"/>
              <a:t>Click icon to add picture</a:t>
            </a:r>
          </a:p>
        </p:txBody>
      </p:sp>
      <p:grpSp>
        <p:nvGrpSpPr>
          <p:cNvPr id="12" name="Group 11">
            <a:extLst>
              <a:ext uri="{FF2B5EF4-FFF2-40B4-BE49-F238E27FC236}">
                <a16:creationId xmlns:a16="http://schemas.microsoft.com/office/drawing/2014/main" id="{5BDC860E-C3EF-46BD-BE9C-D8823AB1FD18}"/>
              </a:ext>
            </a:extLst>
          </p:cNvPr>
          <p:cNvGrpSpPr/>
          <p:nvPr userDrawn="1"/>
        </p:nvGrpSpPr>
        <p:grpSpPr>
          <a:xfrm>
            <a:off x="11378499" y="6257044"/>
            <a:ext cx="319584" cy="318867"/>
            <a:chOff x="5376862" y="3430588"/>
            <a:chExt cx="1416051" cy="1412875"/>
          </a:xfrm>
          <a:solidFill>
            <a:schemeClr val="bg1"/>
          </a:solidFill>
        </p:grpSpPr>
        <p:sp>
          <p:nvSpPr>
            <p:cNvPr id="13" name="Oval 503">
              <a:extLst>
                <a:ext uri="{FF2B5EF4-FFF2-40B4-BE49-F238E27FC236}">
                  <a16:creationId xmlns:a16="http://schemas.microsoft.com/office/drawing/2014/main" id="{7EBA64E1-164E-462D-B79A-0402CC3D7C87}"/>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04">
              <a:extLst>
                <a:ext uri="{FF2B5EF4-FFF2-40B4-BE49-F238E27FC236}">
                  <a16:creationId xmlns:a16="http://schemas.microsoft.com/office/drawing/2014/main" id="{44B9419E-5D9A-45E9-BD8D-8F49E654B97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505">
              <a:extLst>
                <a:ext uri="{FF2B5EF4-FFF2-40B4-BE49-F238E27FC236}">
                  <a16:creationId xmlns:a16="http://schemas.microsoft.com/office/drawing/2014/main" id="{9A57249D-5D03-4546-B3E0-7072E3B21515}"/>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06">
              <a:extLst>
                <a:ext uri="{FF2B5EF4-FFF2-40B4-BE49-F238E27FC236}">
                  <a16:creationId xmlns:a16="http://schemas.microsoft.com/office/drawing/2014/main" id="{A2C6F305-9295-4C3A-AE24-DC06BC02A38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0745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4_Custom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45D4470-D1EB-4C8D-B20D-E48B62334DC6}"/>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42000">
                <a:srgbClr val="006FC6"/>
              </a:gs>
              <a:gs pos="73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aphicFrame>
        <p:nvGraphicFramePr>
          <p:cNvPr id="2" name="Object 1" hidden="1"/>
          <p:cNvGraphicFramePr>
            <a:graphicFrameLocks noChangeAspect="1"/>
          </p:cNvGraphicFramePr>
          <p:nvPr userDrawn="1">
            <p:custDataLst>
              <p:tags r:id="rId1"/>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3974643" y="608400"/>
            <a:ext cx="7285496"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a:t>Click to edit Master title style</a:t>
            </a:r>
          </a:p>
        </p:txBody>
      </p:sp>
      <p:sp>
        <p:nvSpPr>
          <p:cNvPr id="15" name="TextBox 14">
            <a:extLst>
              <a:ext uri="{FF2B5EF4-FFF2-40B4-BE49-F238E27FC236}">
                <a16:creationId xmlns:a16="http://schemas.microsoft.com/office/drawing/2014/main" id="{5974E4DA-A80B-4DDF-8D90-F90893783585}"/>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57276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Card - Photo - Dar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C905E55-CD1E-432B-9883-ADACC0EDB9EA}"/>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A0864B9-BE3B-4FE4-8D93-3221EB0BB379}"/>
              </a:ext>
            </a:extLst>
          </p:cNvPr>
          <p:cNvSpPr/>
          <p:nvPr userDrawn="1"/>
        </p:nvSpPr>
        <p:spPr>
          <a:xfrm>
            <a:off x="0" y="0"/>
            <a:ext cx="12192000" cy="6858000"/>
          </a:xfrm>
          <a:prstGeom prst="rect">
            <a:avLst/>
          </a:prstGeom>
          <a:solidFill>
            <a:srgbClr val="252F38">
              <a:alpha val="91000"/>
            </a:srgb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FA4A78B7-784D-4152-B283-7D9907C40764}"/>
              </a:ext>
            </a:extLst>
          </p:cNvPr>
          <p:cNvSpPr/>
          <p:nvPr userDrawn="1"/>
        </p:nvSpPr>
        <p:spPr>
          <a:xfrm>
            <a:off x="1423686" y="1531620"/>
            <a:ext cx="6120114" cy="3802380"/>
          </a:xfrm>
          <a:prstGeom prst="rect">
            <a:avLst/>
          </a:prstGeom>
          <a:solidFill>
            <a:srgbClr val="252F38"/>
          </a:solidFill>
          <a:ln w="25400">
            <a:noFill/>
            <a:headEnd type="triangle"/>
            <a:tailEnd type="none"/>
          </a:ln>
          <a:effectLst>
            <a:outerShdw blurRad="444500" dist="1143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F2A28F4F-955B-45BE-B82D-74B2AD3E7411}"/>
              </a:ext>
            </a:extLst>
          </p:cNvPr>
          <p:cNvSpPr/>
          <p:nvPr userDrawn="1"/>
        </p:nvSpPr>
        <p:spPr>
          <a:xfrm>
            <a:off x="1598946" y="1668780"/>
            <a:ext cx="5769594" cy="3528060"/>
          </a:xfrm>
          <a:prstGeom prst="rect">
            <a:avLst/>
          </a:prstGeom>
          <a:noFill/>
          <a:ln w="9525">
            <a:solidFill>
              <a:schemeClr val="bg1">
                <a:alpha val="24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CA97E559-56A2-408C-B8B3-326C94C844D3}"/>
              </a:ext>
            </a:extLst>
          </p:cNvPr>
          <p:cNvSpPr>
            <a:spLocks noGrp="1"/>
          </p:cNvSpPr>
          <p:nvPr>
            <p:ph type="title" hasCustomPrompt="1"/>
          </p:nvPr>
        </p:nvSpPr>
        <p:spPr>
          <a:xfrm>
            <a:off x="1924880" y="2823167"/>
            <a:ext cx="5117726" cy="1219286"/>
          </a:xfrm>
        </p:spPr>
        <p:txBody>
          <a:bodyPr anchor="ctr" anchorCtr="0"/>
          <a:lstStyle>
            <a:lvl1pPr algn="ctr">
              <a:defRPr sz="4000" spc="-100" baseline="0">
                <a:solidFill>
                  <a:schemeClr val="bg1"/>
                </a:solidFill>
                <a:latin typeface="+mj-lt"/>
                <a:cs typeface="Segoe UI Semibold" panose="020B0702040204020203" pitchFamily="34" charset="0"/>
              </a:defRPr>
            </a:lvl1pPr>
          </a:lstStyle>
          <a:p>
            <a:r>
              <a:rPr lang="en-US"/>
              <a:t>Insert Title Here</a:t>
            </a:r>
          </a:p>
        </p:txBody>
      </p:sp>
      <p:grpSp>
        <p:nvGrpSpPr>
          <p:cNvPr id="10" name="Group 9">
            <a:extLst>
              <a:ext uri="{FF2B5EF4-FFF2-40B4-BE49-F238E27FC236}">
                <a16:creationId xmlns:a16="http://schemas.microsoft.com/office/drawing/2014/main" id="{99F29494-D650-4E2A-9414-CDF0B79D6479}"/>
              </a:ext>
            </a:extLst>
          </p:cNvPr>
          <p:cNvGrpSpPr/>
          <p:nvPr userDrawn="1"/>
        </p:nvGrpSpPr>
        <p:grpSpPr>
          <a:xfrm>
            <a:off x="11378499" y="6257044"/>
            <a:ext cx="319584" cy="318867"/>
            <a:chOff x="5376862" y="3430588"/>
            <a:chExt cx="1416051" cy="1412875"/>
          </a:xfrm>
          <a:solidFill>
            <a:schemeClr val="bg1"/>
          </a:solidFill>
        </p:grpSpPr>
        <p:sp>
          <p:nvSpPr>
            <p:cNvPr id="11" name="Oval 503">
              <a:extLst>
                <a:ext uri="{FF2B5EF4-FFF2-40B4-BE49-F238E27FC236}">
                  <a16:creationId xmlns:a16="http://schemas.microsoft.com/office/drawing/2014/main" id="{8327BBF8-361B-4F1E-9607-5ACEDE67DCA2}"/>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04">
              <a:extLst>
                <a:ext uri="{FF2B5EF4-FFF2-40B4-BE49-F238E27FC236}">
                  <a16:creationId xmlns:a16="http://schemas.microsoft.com/office/drawing/2014/main" id="{17D0B823-75B9-49A2-B5EA-CD22D363B580}"/>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B6A007B5-7AE5-4877-B926-4C42DEC7BD6B}"/>
                </a:ext>
              </a:extLst>
            </p:cNvPr>
            <p:cNvSpPr>
              <a:spLocks noChangeArrowheads="1"/>
            </p:cNvSpPr>
            <p:nvPr userDrawn="1"/>
          </p:nvSpPr>
          <p:spPr bwMode="auto">
            <a:xfrm>
              <a:off x="6510338" y="3430588"/>
              <a:ext cx="282575" cy="282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6">
              <a:extLst>
                <a:ext uri="{FF2B5EF4-FFF2-40B4-BE49-F238E27FC236}">
                  <a16:creationId xmlns:a16="http://schemas.microsoft.com/office/drawing/2014/main" id="{4F35968B-45E6-4C79-BE43-CB66BBCC2E37}"/>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5152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Card - Photo - Ligh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C905E55-CD1E-432B-9883-ADACC0EDB9EA}"/>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A0864B9-BE3B-4FE4-8D93-3221EB0BB379}"/>
              </a:ext>
            </a:extLst>
          </p:cNvPr>
          <p:cNvSpPr/>
          <p:nvPr userDrawn="1"/>
        </p:nvSpPr>
        <p:spPr>
          <a:xfrm>
            <a:off x="0" y="0"/>
            <a:ext cx="12192000" cy="6858000"/>
          </a:xfrm>
          <a:prstGeom prst="rect">
            <a:avLst/>
          </a:prstGeom>
          <a:solidFill>
            <a:schemeClr val="bg1">
              <a:alpha val="91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FA4A78B7-784D-4152-B283-7D9907C40764}"/>
              </a:ext>
            </a:extLst>
          </p:cNvPr>
          <p:cNvSpPr/>
          <p:nvPr userDrawn="1"/>
        </p:nvSpPr>
        <p:spPr>
          <a:xfrm>
            <a:off x="1423686" y="1531620"/>
            <a:ext cx="6120114" cy="3802380"/>
          </a:xfrm>
          <a:prstGeom prst="rect">
            <a:avLst/>
          </a:prstGeom>
          <a:solidFill>
            <a:schemeClr val="bg1"/>
          </a:solidFill>
          <a:ln w="25400">
            <a:noFill/>
            <a:headEnd type="triangle"/>
            <a:tailEnd type="none"/>
          </a:ln>
          <a:effectLst>
            <a:outerShdw blurRad="444500" dist="1143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F2A28F4F-955B-45BE-B82D-74B2AD3E7411}"/>
              </a:ext>
            </a:extLst>
          </p:cNvPr>
          <p:cNvSpPr/>
          <p:nvPr userDrawn="1"/>
        </p:nvSpPr>
        <p:spPr>
          <a:xfrm>
            <a:off x="1598946" y="1668780"/>
            <a:ext cx="5769594" cy="3528060"/>
          </a:xfrm>
          <a:prstGeom prst="rect">
            <a:avLst/>
          </a:prstGeom>
          <a:noFill/>
          <a:ln w="9525">
            <a:solidFill>
              <a:srgbClr val="212A32">
                <a:alpha val="24000"/>
              </a:srgbClr>
            </a:solidFill>
            <a:headEnd type="triangle"/>
            <a:tailEnd type="none"/>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CA97E559-56A2-408C-B8B3-326C94C844D3}"/>
              </a:ext>
            </a:extLst>
          </p:cNvPr>
          <p:cNvSpPr>
            <a:spLocks noGrp="1"/>
          </p:cNvSpPr>
          <p:nvPr>
            <p:ph type="title" hasCustomPrompt="1"/>
          </p:nvPr>
        </p:nvSpPr>
        <p:spPr>
          <a:xfrm>
            <a:off x="1924880" y="2823167"/>
            <a:ext cx="5117726" cy="1219286"/>
          </a:xfrm>
        </p:spPr>
        <p:txBody>
          <a:bodyPr anchor="ctr" anchorCtr="0"/>
          <a:lstStyle>
            <a:lvl1pPr algn="ctr">
              <a:defRPr sz="4000" spc="-100" baseline="0">
                <a:solidFill>
                  <a:srgbClr val="212A32"/>
                </a:solidFill>
                <a:latin typeface="+mj-lt"/>
                <a:cs typeface="Segoe UI Semibold" panose="020B0702040204020203" pitchFamily="34" charset="0"/>
              </a:defRPr>
            </a:lvl1pPr>
          </a:lstStyle>
          <a:p>
            <a:r>
              <a:rPr lang="en-US"/>
              <a:t>Insert Title Here</a:t>
            </a:r>
          </a:p>
        </p:txBody>
      </p:sp>
      <p:sp>
        <p:nvSpPr>
          <p:cNvPr id="19" name="TextBox 18">
            <a:extLst>
              <a:ext uri="{FF2B5EF4-FFF2-40B4-BE49-F238E27FC236}">
                <a16:creationId xmlns:a16="http://schemas.microsoft.com/office/drawing/2014/main" id="{26E4184C-C85D-4079-A1E4-DEE06104CE29}"/>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accent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a:solidFill>
                <a:schemeClr val="accent1"/>
              </a:solidFill>
              <a:latin typeface="+mn-lt"/>
              <a:ea typeface="+mn-ea"/>
              <a:cs typeface="+mn-cs"/>
            </a:endParaRPr>
          </a:p>
        </p:txBody>
      </p:sp>
      <p:grpSp>
        <p:nvGrpSpPr>
          <p:cNvPr id="11" name="Group 10">
            <a:extLst>
              <a:ext uri="{FF2B5EF4-FFF2-40B4-BE49-F238E27FC236}">
                <a16:creationId xmlns:a16="http://schemas.microsoft.com/office/drawing/2014/main" id="{1616CE70-DCA6-448D-91B1-EF2E1829F833}"/>
              </a:ext>
            </a:extLst>
          </p:cNvPr>
          <p:cNvGrpSpPr/>
          <p:nvPr userDrawn="1"/>
        </p:nvGrpSpPr>
        <p:grpSpPr>
          <a:xfrm>
            <a:off x="11378499" y="6257044"/>
            <a:ext cx="319584" cy="318867"/>
            <a:chOff x="5376862" y="3430588"/>
            <a:chExt cx="1416051" cy="1412875"/>
          </a:xfrm>
        </p:grpSpPr>
        <p:sp>
          <p:nvSpPr>
            <p:cNvPr id="12" name="Oval 503">
              <a:extLst>
                <a:ext uri="{FF2B5EF4-FFF2-40B4-BE49-F238E27FC236}">
                  <a16:creationId xmlns:a16="http://schemas.microsoft.com/office/drawing/2014/main" id="{1DEEBF9E-F0BD-4AB5-A705-C1BEF4DEB9E3}"/>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04">
              <a:extLst>
                <a:ext uri="{FF2B5EF4-FFF2-40B4-BE49-F238E27FC236}">
                  <a16:creationId xmlns:a16="http://schemas.microsoft.com/office/drawing/2014/main" id="{31358443-CA48-4C33-B80C-3C54F733F208}"/>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25497808-311F-42DE-BCAC-95732420D679}"/>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506">
              <a:extLst>
                <a:ext uri="{FF2B5EF4-FFF2-40B4-BE49-F238E27FC236}">
                  <a16:creationId xmlns:a16="http://schemas.microsoft.com/office/drawing/2014/main" id="{F1EAF3E9-D924-4ACC-9D6C-A8210C89E3A4}"/>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34001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200" strike="noStrike">
                <a:solidFill>
                  <a:srgbClr val="191919"/>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Dynamics 365 </a:t>
            </a:r>
          </a:p>
        </p:txBody>
      </p:sp>
    </p:spTree>
    <p:extLst>
      <p:ext uri="{BB962C8B-B14F-4D97-AF65-F5344CB8AC3E}">
        <p14:creationId xmlns:p14="http://schemas.microsoft.com/office/powerpoint/2010/main" val="11672620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Dark">
    <p:bg>
      <p:bgPr>
        <a:solidFill>
          <a:schemeClr val="bg1">
            <a:alpha val="93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7C855B-3E54-4195-97AA-FE7037E9B549}"/>
              </a:ext>
            </a:extLst>
          </p:cNvPr>
          <p:cNvSpPr/>
          <p:nvPr userDrawn="1"/>
        </p:nvSpPr>
        <p:spPr>
          <a:xfrm>
            <a:off x="1" y="0"/>
            <a:ext cx="12191999" cy="6858000"/>
          </a:xfrm>
          <a:prstGeom prst="rect">
            <a:avLst/>
          </a:prstGeom>
          <a:solidFill>
            <a:srgbClr val="252F38"/>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a:p>
        </p:txBody>
      </p:sp>
      <p:sp>
        <p:nvSpPr>
          <p:cNvPr id="28" name="Freeform: Shape 27">
            <a:extLst>
              <a:ext uri="{FF2B5EF4-FFF2-40B4-BE49-F238E27FC236}">
                <a16:creationId xmlns:a16="http://schemas.microsoft.com/office/drawing/2014/main" id="{2D0ACA56-508D-4360-AA71-81BB609CD244}"/>
              </a:ext>
            </a:extLst>
          </p:cNvPr>
          <p:cNvSpPr/>
          <p:nvPr userDrawn="1"/>
        </p:nvSpPr>
        <p:spPr>
          <a:xfrm flipV="1">
            <a:off x="0" y="0"/>
            <a:ext cx="3505200" cy="6858000"/>
          </a:xfrm>
          <a:custGeom>
            <a:avLst/>
            <a:gdLst>
              <a:gd name="connsiteX0" fmla="*/ 0 w 3505200"/>
              <a:gd name="connsiteY0" fmla="*/ 0 h 6858000"/>
              <a:gd name="connsiteX1" fmla="*/ 1978706 w 3505200"/>
              <a:gd name="connsiteY1" fmla="*/ 0 h 6858000"/>
              <a:gd name="connsiteX2" fmla="*/ 3505200 w 3505200"/>
              <a:gd name="connsiteY2" fmla="*/ 6858000 h 6858000"/>
              <a:gd name="connsiteX3" fmla="*/ 0 w 3505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05200" h="6858000">
                <a:moveTo>
                  <a:pt x="0" y="0"/>
                </a:moveTo>
                <a:lnTo>
                  <a:pt x="1978706" y="0"/>
                </a:lnTo>
                <a:lnTo>
                  <a:pt x="3505200" y="6858000"/>
                </a:lnTo>
                <a:lnTo>
                  <a:pt x="0" y="6858000"/>
                </a:lnTo>
                <a:close/>
              </a:path>
            </a:pathLst>
          </a:custGeom>
          <a:gradFill flip="none" rotWithShape="1">
            <a:gsLst>
              <a:gs pos="64000">
                <a:srgbClr val="006FC6"/>
              </a:gs>
              <a:gs pos="96000">
                <a:schemeClr val="accent4">
                  <a:alpha val="91000"/>
                </a:schemeClr>
              </a:gs>
              <a:gs pos="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graphicFrame>
        <p:nvGraphicFramePr>
          <p:cNvPr id="3" name="Object 2"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grpSp>
        <p:nvGrpSpPr>
          <p:cNvPr id="30" name="Group 29">
            <a:extLst>
              <a:ext uri="{FF2B5EF4-FFF2-40B4-BE49-F238E27FC236}">
                <a16:creationId xmlns:a16="http://schemas.microsoft.com/office/drawing/2014/main" id="{8D03C20A-8BBF-4953-9E12-0C9789B95946}"/>
              </a:ext>
            </a:extLst>
          </p:cNvPr>
          <p:cNvGrpSpPr/>
          <p:nvPr userDrawn="1"/>
        </p:nvGrpSpPr>
        <p:grpSpPr>
          <a:xfrm>
            <a:off x="9699222" y="5716003"/>
            <a:ext cx="1465674" cy="460138"/>
            <a:chOff x="9699222" y="5716003"/>
            <a:chExt cx="1465674" cy="460138"/>
          </a:xfrm>
          <a:solidFill>
            <a:schemeClr val="bg1"/>
          </a:solidFill>
        </p:grpSpPr>
        <p:sp>
          <p:nvSpPr>
            <p:cNvPr id="7" name="Freeform: Shape 6">
              <a:extLst>
                <a:ext uri="{FF2B5EF4-FFF2-40B4-BE49-F238E27FC236}">
                  <a16:creationId xmlns:a16="http://schemas.microsoft.com/office/drawing/2014/main" id="{72E6D9B1-70BC-488B-AB63-12D552B7F87C}"/>
                </a:ext>
              </a:extLst>
            </p:cNvPr>
            <p:cNvSpPr/>
            <p:nvPr/>
          </p:nvSpPr>
          <p:spPr>
            <a:xfrm>
              <a:off x="10010229" y="5716003"/>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ECA5B2-774A-4B25-9D8E-2C4A71A23CC6}"/>
                </a:ext>
              </a:extLst>
            </p:cNvPr>
            <p:cNvSpPr/>
            <p:nvPr/>
          </p:nvSpPr>
          <p:spPr>
            <a:xfrm>
              <a:off x="9699222" y="5766920"/>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8BBFEBF-DA14-4213-B08A-FFBD9C588A80}"/>
                </a:ext>
              </a:extLst>
            </p:cNvPr>
            <p:cNvSpPr/>
            <p:nvPr/>
          </p:nvSpPr>
          <p:spPr>
            <a:xfrm>
              <a:off x="10167744" y="5779614"/>
              <a:ext cx="192905" cy="238154"/>
            </a:xfrm>
            <a:custGeom>
              <a:avLst/>
              <a:gdLst>
                <a:gd name="connsiteX0" fmla="*/ 538163 w 771525"/>
                <a:gd name="connsiteY0" fmla="*/ 946499 h 952500"/>
                <a:gd name="connsiteX1" fmla="*/ 353663 w 771525"/>
                <a:gd name="connsiteY1" fmla="*/ 612648 h 952500"/>
                <a:gd name="connsiteX2" fmla="*/ 207169 w 771525"/>
                <a:gd name="connsiteY2" fmla="*/ 612648 h 952500"/>
                <a:gd name="connsiteX3" fmla="*/ 207169 w 771525"/>
                <a:gd name="connsiteY3" fmla="*/ 946404 h 952500"/>
                <a:gd name="connsiteX4" fmla="*/ 7144 w 771525"/>
                <a:gd name="connsiteY4" fmla="*/ 946404 h 952500"/>
                <a:gd name="connsiteX5" fmla="*/ 7144 w 771525"/>
                <a:gd name="connsiteY5" fmla="*/ 7144 h 952500"/>
                <a:gd name="connsiteX6" fmla="*/ 446532 w 771525"/>
                <a:gd name="connsiteY6" fmla="*/ 7144 h 952500"/>
                <a:gd name="connsiteX7" fmla="*/ 763429 w 771525"/>
                <a:gd name="connsiteY7" fmla="*/ 309944 h 952500"/>
                <a:gd name="connsiteX8" fmla="*/ 556451 w 771525"/>
                <a:gd name="connsiteY8" fmla="*/ 588836 h 952500"/>
                <a:gd name="connsiteX9" fmla="*/ 769144 w 771525"/>
                <a:gd name="connsiteY9" fmla="*/ 946595 h 952500"/>
                <a:gd name="connsiteX10" fmla="*/ 538163 w 771525"/>
                <a:gd name="connsiteY10" fmla="*/ 946595 h 952500"/>
                <a:gd name="connsiteX11" fmla="*/ 557879 w 771525"/>
                <a:gd name="connsiteY11" fmla="*/ 308515 h 952500"/>
                <a:gd name="connsiteX12" fmla="*/ 418433 w 771525"/>
                <a:gd name="connsiteY12" fmla="*/ 183166 h 952500"/>
                <a:gd name="connsiteX13" fmla="*/ 207169 w 771525"/>
                <a:gd name="connsiteY13" fmla="*/ 183166 h 952500"/>
                <a:gd name="connsiteX14" fmla="*/ 207169 w 771525"/>
                <a:gd name="connsiteY14" fmla="*/ 436626 h 952500"/>
                <a:gd name="connsiteX15" fmla="*/ 418433 w 771525"/>
                <a:gd name="connsiteY15" fmla="*/ 436626 h 952500"/>
                <a:gd name="connsiteX16" fmla="*/ 557879 w 771525"/>
                <a:gd name="connsiteY16" fmla="*/ 308515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1525" h="952500">
                  <a:moveTo>
                    <a:pt x="538163" y="946499"/>
                  </a:moveTo>
                  <a:lnTo>
                    <a:pt x="353663" y="612648"/>
                  </a:lnTo>
                  <a:lnTo>
                    <a:pt x="207169" y="612648"/>
                  </a:lnTo>
                  <a:lnTo>
                    <a:pt x="207169" y="946404"/>
                  </a:lnTo>
                  <a:lnTo>
                    <a:pt x="7144" y="946404"/>
                  </a:lnTo>
                  <a:lnTo>
                    <a:pt x="7144" y="7144"/>
                  </a:lnTo>
                  <a:lnTo>
                    <a:pt x="446532" y="7144"/>
                  </a:lnTo>
                  <a:cubicBezTo>
                    <a:pt x="642271" y="7144"/>
                    <a:pt x="763429" y="135255"/>
                    <a:pt x="763429" y="309944"/>
                  </a:cubicBezTo>
                  <a:cubicBezTo>
                    <a:pt x="763429" y="474726"/>
                    <a:pt x="657797" y="564833"/>
                    <a:pt x="556451" y="588836"/>
                  </a:cubicBezTo>
                  <a:lnTo>
                    <a:pt x="769144" y="946595"/>
                  </a:lnTo>
                  <a:lnTo>
                    <a:pt x="538163" y="946595"/>
                  </a:lnTo>
                  <a:close/>
                  <a:moveTo>
                    <a:pt x="557879" y="308515"/>
                  </a:moveTo>
                  <a:cubicBezTo>
                    <a:pt x="557879" y="231077"/>
                    <a:pt x="497300" y="183166"/>
                    <a:pt x="418433" y="183166"/>
                  </a:cubicBezTo>
                  <a:lnTo>
                    <a:pt x="207169" y="183166"/>
                  </a:lnTo>
                  <a:lnTo>
                    <a:pt x="207169" y="436626"/>
                  </a:lnTo>
                  <a:lnTo>
                    <a:pt x="418433" y="436626"/>
                  </a:lnTo>
                  <a:cubicBezTo>
                    <a:pt x="497300" y="436626"/>
                    <a:pt x="557879" y="388715"/>
                    <a:pt x="557879" y="308515"/>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1B44E1E-A940-4B1B-ACF2-206AC1F4ABEE}"/>
                </a:ext>
              </a:extLst>
            </p:cNvPr>
            <p:cNvSpPr/>
            <p:nvPr/>
          </p:nvSpPr>
          <p:spPr>
            <a:xfrm>
              <a:off x="10394181" y="5779614"/>
              <a:ext cx="169090" cy="238154"/>
            </a:xfrm>
            <a:custGeom>
              <a:avLst/>
              <a:gdLst>
                <a:gd name="connsiteX0" fmla="*/ 7144 w 676275"/>
                <a:gd name="connsiteY0" fmla="*/ 946499 h 952500"/>
                <a:gd name="connsiteX1" fmla="*/ 7144 w 676275"/>
                <a:gd name="connsiteY1" fmla="*/ 7144 h 952500"/>
                <a:gd name="connsiteX2" fmla="*/ 671894 w 676275"/>
                <a:gd name="connsiteY2" fmla="*/ 7144 h 952500"/>
                <a:gd name="connsiteX3" fmla="*/ 671894 w 676275"/>
                <a:gd name="connsiteY3" fmla="*/ 183166 h 952500"/>
                <a:gd name="connsiteX4" fmla="*/ 207169 w 676275"/>
                <a:gd name="connsiteY4" fmla="*/ 183166 h 952500"/>
                <a:gd name="connsiteX5" fmla="*/ 207169 w 676275"/>
                <a:gd name="connsiteY5" fmla="*/ 380333 h 952500"/>
                <a:gd name="connsiteX6" fmla="*/ 662083 w 676275"/>
                <a:gd name="connsiteY6" fmla="*/ 380333 h 952500"/>
                <a:gd name="connsiteX7" fmla="*/ 662083 w 676275"/>
                <a:gd name="connsiteY7" fmla="*/ 556355 h 952500"/>
                <a:gd name="connsiteX8" fmla="*/ 207169 w 676275"/>
                <a:gd name="connsiteY8" fmla="*/ 556355 h 952500"/>
                <a:gd name="connsiteX9" fmla="*/ 207169 w 676275"/>
                <a:gd name="connsiteY9" fmla="*/ 770382 h 952500"/>
                <a:gd name="connsiteX10" fmla="*/ 671894 w 676275"/>
                <a:gd name="connsiteY10" fmla="*/ 770382 h 952500"/>
                <a:gd name="connsiteX11" fmla="*/ 671894 w 676275"/>
                <a:gd name="connsiteY11" fmla="*/ 946404 h 952500"/>
                <a:gd name="connsiteX12" fmla="*/ 7144 w 676275"/>
                <a:gd name="connsiteY12" fmla="*/ 946404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952500">
                  <a:moveTo>
                    <a:pt x="7144" y="946499"/>
                  </a:moveTo>
                  <a:lnTo>
                    <a:pt x="7144" y="7144"/>
                  </a:lnTo>
                  <a:lnTo>
                    <a:pt x="671894" y="7144"/>
                  </a:lnTo>
                  <a:lnTo>
                    <a:pt x="671894" y="183166"/>
                  </a:lnTo>
                  <a:lnTo>
                    <a:pt x="207169" y="183166"/>
                  </a:lnTo>
                  <a:lnTo>
                    <a:pt x="207169" y="380333"/>
                  </a:lnTo>
                  <a:lnTo>
                    <a:pt x="662083" y="380333"/>
                  </a:lnTo>
                  <a:lnTo>
                    <a:pt x="662083" y="556355"/>
                  </a:lnTo>
                  <a:lnTo>
                    <a:pt x="207169" y="556355"/>
                  </a:lnTo>
                  <a:lnTo>
                    <a:pt x="207169" y="770382"/>
                  </a:lnTo>
                  <a:lnTo>
                    <a:pt x="671894" y="770382"/>
                  </a:lnTo>
                  <a:lnTo>
                    <a:pt x="671894" y="946404"/>
                  </a:lnTo>
                  <a:lnTo>
                    <a:pt x="7144" y="946404"/>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0A6F8DD-8AEF-465D-BC8B-C79FE002A874}"/>
                </a:ext>
              </a:extLst>
            </p:cNvPr>
            <p:cNvSpPr/>
            <p:nvPr/>
          </p:nvSpPr>
          <p:spPr>
            <a:xfrm>
              <a:off x="10599446" y="5779614"/>
              <a:ext cx="190523" cy="238154"/>
            </a:xfrm>
            <a:custGeom>
              <a:avLst/>
              <a:gdLst>
                <a:gd name="connsiteX0" fmla="*/ 7144 w 762000"/>
                <a:gd name="connsiteY0" fmla="*/ 946499 h 952500"/>
                <a:gd name="connsiteX1" fmla="*/ 7144 w 762000"/>
                <a:gd name="connsiteY1" fmla="*/ 7144 h 952500"/>
                <a:gd name="connsiteX2" fmla="*/ 446532 w 762000"/>
                <a:gd name="connsiteY2" fmla="*/ 7144 h 952500"/>
                <a:gd name="connsiteX3" fmla="*/ 762000 w 762000"/>
                <a:gd name="connsiteY3" fmla="*/ 309944 h 952500"/>
                <a:gd name="connsiteX4" fmla="*/ 446532 w 762000"/>
                <a:gd name="connsiteY4" fmla="*/ 611315 h 952500"/>
                <a:gd name="connsiteX5" fmla="*/ 207074 w 762000"/>
                <a:gd name="connsiteY5" fmla="*/ 611315 h 952500"/>
                <a:gd name="connsiteX6" fmla="*/ 207074 w 762000"/>
                <a:gd name="connsiteY6" fmla="*/ 946499 h 952500"/>
                <a:gd name="connsiteX7" fmla="*/ 7144 w 762000"/>
                <a:gd name="connsiteY7" fmla="*/ 946499 h 952500"/>
                <a:gd name="connsiteX8" fmla="*/ 557784 w 762000"/>
                <a:gd name="connsiteY8" fmla="*/ 309848 h 952500"/>
                <a:gd name="connsiteX9" fmla="*/ 418338 w 762000"/>
                <a:gd name="connsiteY9" fmla="*/ 183071 h 952500"/>
                <a:gd name="connsiteX10" fmla="*/ 207074 w 762000"/>
                <a:gd name="connsiteY10" fmla="*/ 183071 h 952500"/>
                <a:gd name="connsiteX11" fmla="*/ 207074 w 762000"/>
                <a:gd name="connsiteY11" fmla="*/ 435197 h 952500"/>
                <a:gd name="connsiteX12" fmla="*/ 418338 w 762000"/>
                <a:gd name="connsiteY12" fmla="*/ 435197 h 952500"/>
                <a:gd name="connsiteX13" fmla="*/ 557784 w 762000"/>
                <a:gd name="connsiteY13" fmla="*/ 309848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0" h="952500">
                  <a:moveTo>
                    <a:pt x="7144" y="946499"/>
                  </a:moveTo>
                  <a:lnTo>
                    <a:pt x="7144" y="7144"/>
                  </a:lnTo>
                  <a:lnTo>
                    <a:pt x="446532" y="7144"/>
                  </a:lnTo>
                  <a:cubicBezTo>
                    <a:pt x="650748" y="7144"/>
                    <a:pt x="762000" y="145161"/>
                    <a:pt x="762000" y="309944"/>
                  </a:cubicBezTo>
                  <a:cubicBezTo>
                    <a:pt x="762000" y="473297"/>
                    <a:pt x="649319" y="611315"/>
                    <a:pt x="446532" y="611315"/>
                  </a:cubicBezTo>
                  <a:lnTo>
                    <a:pt x="207074" y="611315"/>
                  </a:lnTo>
                  <a:lnTo>
                    <a:pt x="207074" y="946499"/>
                  </a:lnTo>
                  <a:lnTo>
                    <a:pt x="7144" y="946499"/>
                  </a:lnTo>
                  <a:close/>
                  <a:moveTo>
                    <a:pt x="557784" y="309848"/>
                  </a:moveTo>
                  <a:cubicBezTo>
                    <a:pt x="557784" y="230981"/>
                    <a:pt x="497205" y="183071"/>
                    <a:pt x="418338" y="183071"/>
                  </a:cubicBezTo>
                  <a:lnTo>
                    <a:pt x="207074" y="183071"/>
                  </a:lnTo>
                  <a:lnTo>
                    <a:pt x="207074" y="435197"/>
                  </a:lnTo>
                  <a:lnTo>
                    <a:pt x="418338" y="435197"/>
                  </a:lnTo>
                  <a:cubicBezTo>
                    <a:pt x="497300" y="435197"/>
                    <a:pt x="557784" y="387382"/>
                    <a:pt x="557784" y="309848"/>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3A4F70-6063-4F20-8EA2-D72D144A8788}"/>
                </a:ext>
              </a:extLst>
            </p:cNvPr>
            <p:cNvSpPr/>
            <p:nvPr/>
          </p:nvSpPr>
          <p:spPr>
            <a:xfrm>
              <a:off x="10817405" y="5779614"/>
              <a:ext cx="152419" cy="238154"/>
            </a:xfrm>
            <a:custGeom>
              <a:avLst/>
              <a:gdLst>
                <a:gd name="connsiteX0" fmla="*/ 7144 w 609600"/>
                <a:gd name="connsiteY0" fmla="*/ 946499 h 952500"/>
                <a:gd name="connsiteX1" fmla="*/ 7144 w 609600"/>
                <a:gd name="connsiteY1" fmla="*/ 7144 h 952500"/>
                <a:gd name="connsiteX2" fmla="*/ 208502 w 609600"/>
                <a:gd name="connsiteY2" fmla="*/ 7144 h 952500"/>
                <a:gd name="connsiteX3" fmla="*/ 208502 w 609600"/>
                <a:gd name="connsiteY3" fmla="*/ 770477 h 952500"/>
                <a:gd name="connsiteX4" fmla="*/ 605694 w 609600"/>
                <a:gd name="connsiteY4" fmla="*/ 770477 h 952500"/>
                <a:gd name="connsiteX5" fmla="*/ 605694 w 609600"/>
                <a:gd name="connsiteY5" fmla="*/ 946499 h 952500"/>
                <a:gd name="connsiteX6" fmla="*/ 7144 w 609600"/>
                <a:gd name="connsiteY6"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 h="952500">
                  <a:moveTo>
                    <a:pt x="7144" y="946499"/>
                  </a:moveTo>
                  <a:lnTo>
                    <a:pt x="7144" y="7144"/>
                  </a:lnTo>
                  <a:lnTo>
                    <a:pt x="208502" y="7144"/>
                  </a:lnTo>
                  <a:lnTo>
                    <a:pt x="208502" y="770477"/>
                  </a:lnTo>
                  <a:lnTo>
                    <a:pt x="605694" y="770477"/>
                  </a:lnTo>
                  <a:lnTo>
                    <a:pt x="605694" y="946499"/>
                  </a:lnTo>
                  <a:lnTo>
                    <a:pt x="7144" y="946499"/>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1D5518-2665-4195-A8F8-3264F899BC77}"/>
                </a:ext>
              </a:extLst>
            </p:cNvPr>
            <p:cNvSpPr/>
            <p:nvPr/>
          </p:nvSpPr>
          <p:spPr>
            <a:xfrm>
              <a:off x="10931505" y="5779590"/>
              <a:ext cx="233391" cy="238154"/>
            </a:xfrm>
            <a:custGeom>
              <a:avLst/>
              <a:gdLst>
                <a:gd name="connsiteX0" fmla="*/ 367665 w 933450"/>
                <a:gd name="connsiteY0" fmla="*/ 946595 h 952500"/>
                <a:gd name="connsiteX1" fmla="*/ 367665 w 933450"/>
                <a:gd name="connsiteY1" fmla="*/ 562070 h 952500"/>
                <a:gd name="connsiteX2" fmla="*/ 7144 w 933450"/>
                <a:gd name="connsiteY2" fmla="*/ 7144 h 952500"/>
                <a:gd name="connsiteX3" fmla="*/ 235268 w 933450"/>
                <a:gd name="connsiteY3" fmla="*/ 7144 h 952500"/>
                <a:gd name="connsiteX4" fmla="*/ 467678 w 933450"/>
                <a:gd name="connsiteY4" fmla="*/ 383191 h 952500"/>
                <a:gd name="connsiteX5" fmla="*/ 700088 w 933450"/>
                <a:gd name="connsiteY5" fmla="*/ 7144 h 952500"/>
                <a:gd name="connsiteX6" fmla="*/ 926878 w 933450"/>
                <a:gd name="connsiteY6" fmla="*/ 7144 h 952500"/>
                <a:gd name="connsiteX7" fmla="*/ 567786 w 933450"/>
                <a:gd name="connsiteY7" fmla="*/ 562070 h 952500"/>
                <a:gd name="connsiteX8" fmla="*/ 567786 w 933450"/>
                <a:gd name="connsiteY8" fmla="*/ 946499 h 952500"/>
                <a:gd name="connsiteX9" fmla="*/ 367665 w 933450"/>
                <a:gd name="connsiteY9" fmla="*/ 94649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450" h="952500">
                  <a:moveTo>
                    <a:pt x="367665" y="946595"/>
                  </a:moveTo>
                  <a:lnTo>
                    <a:pt x="367665" y="562070"/>
                  </a:lnTo>
                  <a:lnTo>
                    <a:pt x="7144" y="7144"/>
                  </a:lnTo>
                  <a:lnTo>
                    <a:pt x="235268" y="7144"/>
                  </a:lnTo>
                  <a:lnTo>
                    <a:pt x="467678" y="383191"/>
                  </a:lnTo>
                  <a:lnTo>
                    <a:pt x="700088" y="7144"/>
                  </a:lnTo>
                  <a:lnTo>
                    <a:pt x="926878" y="7144"/>
                  </a:lnTo>
                  <a:lnTo>
                    <a:pt x="567786" y="562070"/>
                  </a:lnTo>
                  <a:lnTo>
                    <a:pt x="567786" y="946499"/>
                  </a:lnTo>
                  <a:lnTo>
                    <a:pt x="367665" y="946499"/>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23FE072-CCB3-4607-B33F-904439777076}"/>
                </a:ext>
              </a:extLst>
            </p:cNvPr>
            <p:cNvSpPr/>
            <p:nvPr/>
          </p:nvSpPr>
          <p:spPr>
            <a:xfrm>
              <a:off x="10157575" y="6072948"/>
              <a:ext cx="100025" cy="100025"/>
            </a:xfrm>
            <a:custGeom>
              <a:avLst/>
              <a:gdLst>
                <a:gd name="connsiteX0" fmla="*/ 160877 w 400050"/>
                <a:gd name="connsiteY0" fmla="*/ 398526 h 400050"/>
                <a:gd name="connsiteX1" fmla="*/ 7144 w 400050"/>
                <a:gd name="connsiteY1" fmla="*/ 7144 h 400050"/>
                <a:gd name="connsiteX2" fmla="*/ 85154 w 400050"/>
                <a:gd name="connsiteY2" fmla="*/ 7144 h 400050"/>
                <a:gd name="connsiteX3" fmla="*/ 203645 w 400050"/>
                <a:gd name="connsiteY3" fmla="*/ 323374 h 400050"/>
                <a:gd name="connsiteX4" fmla="*/ 322136 w 400050"/>
                <a:gd name="connsiteY4" fmla="*/ 7144 h 400050"/>
                <a:gd name="connsiteX5" fmla="*/ 400145 w 400050"/>
                <a:gd name="connsiteY5" fmla="*/ 7144 h 400050"/>
                <a:gd name="connsiteX6" fmla="*/ 246412 w 400050"/>
                <a:gd name="connsiteY6" fmla="*/ 398526 h 400050"/>
                <a:gd name="connsiteX7" fmla="*/ 160877 w 400050"/>
                <a:gd name="connsiteY7"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050" h="400050">
                  <a:moveTo>
                    <a:pt x="160877" y="398526"/>
                  </a:moveTo>
                  <a:lnTo>
                    <a:pt x="7144" y="7144"/>
                  </a:lnTo>
                  <a:lnTo>
                    <a:pt x="85154" y="7144"/>
                  </a:lnTo>
                  <a:lnTo>
                    <a:pt x="203645" y="323374"/>
                  </a:lnTo>
                  <a:lnTo>
                    <a:pt x="322136" y="7144"/>
                  </a:lnTo>
                  <a:lnTo>
                    <a:pt x="400145" y="7144"/>
                  </a:lnTo>
                  <a:lnTo>
                    <a:pt x="246412" y="398526"/>
                  </a:lnTo>
                  <a:lnTo>
                    <a:pt x="160877" y="398526"/>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A651B17-2DB1-4C5D-AB2E-6D5F20D29AC2}"/>
                </a:ext>
              </a:extLst>
            </p:cNvPr>
            <p:cNvSpPr/>
            <p:nvPr/>
          </p:nvSpPr>
          <p:spPr>
            <a:xfrm>
              <a:off x="10248978" y="6072948"/>
              <a:ext cx="100025" cy="100025"/>
            </a:xfrm>
            <a:custGeom>
              <a:avLst/>
              <a:gdLst>
                <a:gd name="connsiteX0" fmla="*/ 322231 w 400050"/>
                <a:gd name="connsiteY0" fmla="*/ 398526 h 400050"/>
                <a:gd name="connsiteX1" fmla="*/ 293465 w 400050"/>
                <a:gd name="connsiteY1" fmla="*/ 322802 h 400050"/>
                <a:gd name="connsiteX2" fmla="*/ 113919 w 400050"/>
                <a:gd name="connsiteY2" fmla="*/ 322802 h 400050"/>
                <a:gd name="connsiteX3" fmla="*/ 85154 w 400050"/>
                <a:gd name="connsiteY3" fmla="*/ 398526 h 400050"/>
                <a:gd name="connsiteX4" fmla="*/ 7144 w 400050"/>
                <a:gd name="connsiteY4" fmla="*/ 398526 h 400050"/>
                <a:gd name="connsiteX5" fmla="*/ 160877 w 400050"/>
                <a:gd name="connsiteY5" fmla="*/ 7144 h 400050"/>
                <a:gd name="connsiteX6" fmla="*/ 246507 w 400050"/>
                <a:gd name="connsiteY6" fmla="*/ 7144 h 400050"/>
                <a:gd name="connsiteX7" fmla="*/ 400241 w 400050"/>
                <a:gd name="connsiteY7" fmla="*/ 398526 h 400050"/>
                <a:gd name="connsiteX8" fmla="*/ 322231 w 400050"/>
                <a:gd name="connsiteY8" fmla="*/ 398526 h 400050"/>
                <a:gd name="connsiteX9" fmla="*/ 203740 w 400050"/>
                <a:gd name="connsiteY9" fmla="*/ 75819 h 400050"/>
                <a:gd name="connsiteX10" fmla="*/ 133350 w 400050"/>
                <a:gd name="connsiteY10" fmla="*/ 262414 h 400050"/>
                <a:gd name="connsiteX11" fmla="*/ 274129 w 400050"/>
                <a:gd name="connsiteY11" fmla="*/ 262414 h 400050"/>
                <a:gd name="connsiteX12" fmla="*/ 203740 w 400050"/>
                <a:gd name="connsiteY12" fmla="*/ 7581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0050" h="400050">
                  <a:moveTo>
                    <a:pt x="322231" y="398526"/>
                  </a:moveTo>
                  <a:lnTo>
                    <a:pt x="293465" y="322802"/>
                  </a:lnTo>
                  <a:lnTo>
                    <a:pt x="113919" y="322802"/>
                  </a:lnTo>
                  <a:lnTo>
                    <a:pt x="85154" y="398526"/>
                  </a:lnTo>
                  <a:lnTo>
                    <a:pt x="7144" y="398526"/>
                  </a:lnTo>
                  <a:lnTo>
                    <a:pt x="160877" y="7144"/>
                  </a:lnTo>
                  <a:lnTo>
                    <a:pt x="246507" y="7144"/>
                  </a:lnTo>
                  <a:lnTo>
                    <a:pt x="400241" y="398526"/>
                  </a:lnTo>
                  <a:lnTo>
                    <a:pt x="322231" y="398526"/>
                  </a:lnTo>
                  <a:close/>
                  <a:moveTo>
                    <a:pt x="203740" y="75819"/>
                  </a:moveTo>
                  <a:lnTo>
                    <a:pt x="133350" y="262414"/>
                  </a:lnTo>
                  <a:lnTo>
                    <a:pt x="274129" y="262414"/>
                  </a:lnTo>
                  <a:lnTo>
                    <a:pt x="203740" y="75819"/>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ABBE5F2-BDCE-48AB-8EC9-B0DCE5789287}"/>
                </a:ext>
              </a:extLst>
            </p:cNvPr>
            <p:cNvSpPr/>
            <p:nvPr/>
          </p:nvSpPr>
          <p:spPr>
            <a:xfrm>
              <a:off x="10356671" y="6072948"/>
              <a:ext cx="61920" cy="100025"/>
            </a:xfrm>
            <a:custGeom>
              <a:avLst/>
              <a:gdLst>
                <a:gd name="connsiteX0" fmla="*/ 7144 w 247650"/>
                <a:gd name="connsiteY0" fmla="*/ 398526 h 400050"/>
                <a:gd name="connsiteX1" fmla="*/ 7144 w 247650"/>
                <a:gd name="connsiteY1" fmla="*/ 7144 h 400050"/>
                <a:gd name="connsiteX2" fmla="*/ 75819 w 247650"/>
                <a:gd name="connsiteY2" fmla="*/ 7144 h 400050"/>
                <a:gd name="connsiteX3" fmla="*/ 75819 w 247650"/>
                <a:gd name="connsiteY3" fmla="*/ 338042 h 400050"/>
                <a:gd name="connsiteX4" fmla="*/ 248317 w 247650"/>
                <a:gd name="connsiteY4" fmla="*/ 338042 h 400050"/>
                <a:gd name="connsiteX5" fmla="*/ 248317 w 247650"/>
                <a:gd name="connsiteY5" fmla="*/ 398431 h 400050"/>
                <a:gd name="connsiteX6" fmla="*/ 7144 w 247650"/>
                <a:gd name="connsiteY6"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400050">
                  <a:moveTo>
                    <a:pt x="7144" y="398526"/>
                  </a:moveTo>
                  <a:lnTo>
                    <a:pt x="7144" y="7144"/>
                  </a:lnTo>
                  <a:lnTo>
                    <a:pt x="75819" y="7144"/>
                  </a:lnTo>
                  <a:lnTo>
                    <a:pt x="75819" y="338042"/>
                  </a:lnTo>
                  <a:lnTo>
                    <a:pt x="248317" y="338042"/>
                  </a:lnTo>
                  <a:lnTo>
                    <a:pt x="248317" y="398431"/>
                  </a:lnTo>
                  <a:lnTo>
                    <a:pt x="7144" y="398431"/>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ECBD6B2-A8A9-4417-9B8D-79D808E88E4B}"/>
                </a:ext>
              </a:extLst>
            </p:cNvPr>
            <p:cNvSpPr/>
            <p:nvPr/>
          </p:nvSpPr>
          <p:spPr>
            <a:xfrm>
              <a:off x="10423426" y="6071353"/>
              <a:ext cx="102406" cy="104788"/>
            </a:xfrm>
            <a:custGeom>
              <a:avLst/>
              <a:gdLst>
                <a:gd name="connsiteX0" fmla="*/ 7144 w 409575"/>
                <a:gd name="connsiteY0" fmla="*/ 209550 h 419100"/>
                <a:gd name="connsiteX1" fmla="*/ 207264 w 409575"/>
                <a:gd name="connsiteY1" fmla="*/ 7144 h 419100"/>
                <a:gd name="connsiteX2" fmla="*/ 407384 w 409575"/>
                <a:gd name="connsiteY2" fmla="*/ 209550 h 419100"/>
                <a:gd name="connsiteX3" fmla="*/ 207264 w 409575"/>
                <a:gd name="connsiteY3" fmla="*/ 411956 h 419100"/>
                <a:gd name="connsiteX4" fmla="*/ 7144 w 409575"/>
                <a:gd name="connsiteY4" fmla="*/ 209550 h 419100"/>
                <a:gd name="connsiteX5" fmla="*/ 336900 w 409575"/>
                <a:gd name="connsiteY5" fmla="*/ 209550 h 419100"/>
                <a:gd name="connsiteX6" fmla="*/ 207264 w 409575"/>
                <a:gd name="connsiteY6" fmla="*/ 68104 h 419100"/>
                <a:gd name="connsiteX7" fmla="*/ 77629 w 409575"/>
                <a:gd name="connsiteY7" fmla="*/ 209550 h 419100"/>
                <a:gd name="connsiteX8" fmla="*/ 207264 w 409575"/>
                <a:gd name="connsiteY8" fmla="*/ 350996 h 419100"/>
                <a:gd name="connsiteX9" fmla="*/ 336900 w 409575"/>
                <a:gd name="connsiteY9" fmla="*/ 2095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575" h="419100">
                  <a:moveTo>
                    <a:pt x="7144" y="209550"/>
                  </a:moveTo>
                  <a:cubicBezTo>
                    <a:pt x="7144" y="92773"/>
                    <a:pt x="89916" y="7144"/>
                    <a:pt x="207264" y="7144"/>
                  </a:cubicBezTo>
                  <a:cubicBezTo>
                    <a:pt x="324041" y="7144"/>
                    <a:pt x="407384" y="92773"/>
                    <a:pt x="407384" y="209550"/>
                  </a:cubicBezTo>
                  <a:cubicBezTo>
                    <a:pt x="407384" y="326326"/>
                    <a:pt x="324041" y="411956"/>
                    <a:pt x="207264" y="411956"/>
                  </a:cubicBezTo>
                  <a:cubicBezTo>
                    <a:pt x="89916" y="411956"/>
                    <a:pt x="7144" y="326326"/>
                    <a:pt x="7144" y="209550"/>
                  </a:cubicBezTo>
                  <a:close/>
                  <a:moveTo>
                    <a:pt x="336900" y="209550"/>
                  </a:moveTo>
                  <a:cubicBezTo>
                    <a:pt x="336900" y="128588"/>
                    <a:pt x="285845" y="68104"/>
                    <a:pt x="207264" y="68104"/>
                  </a:cubicBezTo>
                  <a:cubicBezTo>
                    <a:pt x="128016" y="68104"/>
                    <a:pt x="77629" y="128492"/>
                    <a:pt x="77629" y="209550"/>
                  </a:cubicBezTo>
                  <a:cubicBezTo>
                    <a:pt x="77629" y="289941"/>
                    <a:pt x="128111" y="350996"/>
                    <a:pt x="207264" y="350996"/>
                  </a:cubicBezTo>
                  <a:cubicBezTo>
                    <a:pt x="285845" y="350996"/>
                    <a:pt x="336900" y="289941"/>
                    <a:pt x="336900" y="20955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060DC9E-BC68-420D-9079-ACBD9BF07D51}"/>
                </a:ext>
              </a:extLst>
            </p:cNvPr>
            <p:cNvSpPr/>
            <p:nvPr/>
          </p:nvSpPr>
          <p:spPr>
            <a:xfrm>
              <a:off x="10539907" y="6072948"/>
              <a:ext cx="78591" cy="100025"/>
            </a:xfrm>
            <a:custGeom>
              <a:avLst/>
              <a:gdLst>
                <a:gd name="connsiteX0" fmla="*/ 230696 w 314325"/>
                <a:gd name="connsiteY0" fmla="*/ 398526 h 400050"/>
                <a:gd name="connsiteX1" fmla="*/ 144494 w 314325"/>
                <a:gd name="connsiteY1" fmla="*/ 252413 h 400050"/>
                <a:gd name="connsiteX2" fmla="*/ 75819 w 314325"/>
                <a:gd name="connsiteY2" fmla="*/ 252413 h 400050"/>
                <a:gd name="connsiteX3" fmla="*/ 75819 w 314325"/>
                <a:gd name="connsiteY3" fmla="*/ 398526 h 400050"/>
                <a:gd name="connsiteX4" fmla="*/ 7144 w 314325"/>
                <a:gd name="connsiteY4" fmla="*/ 398526 h 400050"/>
                <a:gd name="connsiteX5" fmla="*/ 7144 w 314325"/>
                <a:gd name="connsiteY5" fmla="*/ 7144 h 400050"/>
                <a:gd name="connsiteX6" fmla="*/ 179070 w 314325"/>
                <a:gd name="connsiteY6" fmla="*/ 7144 h 400050"/>
                <a:gd name="connsiteX7" fmla="*/ 307562 w 314325"/>
                <a:gd name="connsiteY7" fmla="*/ 129730 h 400050"/>
                <a:gd name="connsiteX8" fmla="*/ 214313 w 314325"/>
                <a:gd name="connsiteY8" fmla="*/ 244697 h 400050"/>
                <a:gd name="connsiteX9" fmla="*/ 310515 w 314325"/>
                <a:gd name="connsiteY9" fmla="*/ 398431 h 400050"/>
                <a:gd name="connsiteX10" fmla="*/ 230696 w 314325"/>
                <a:gd name="connsiteY10" fmla="*/ 398431 h 400050"/>
                <a:gd name="connsiteX11" fmla="*/ 237173 w 314325"/>
                <a:gd name="connsiteY11" fmla="*/ 129254 h 400050"/>
                <a:gd name="connsiteX12" fmla="*/ 170307 w 314325"/>
                <a:gd name="connsiteY12" fmla="*/ 67627 h 400050"/>
                <a:gd name="connsiteX13" fmla="*/ 75819 w 314325"/>
                <a:gd name="connsiteY13" fmla="*/ 67627 h 400050"/>
                <a:gd name="connsiteX14" fmla="*/ 75819 w 314325"/>
                <a:gd name="connsiteY14" fmla="*/ 192024 h 400050"/>
                <a:gd name="connsiteX15" fmla="*/ 170307 w 314325"/>
                <a:gd name="connsiteY15" fmla="*/ 192024 h 400050"/>
                <a:gd name="connsiteX16" fmla="*/ 237173 w 314325"/>
                <a:gd name="connsiteY16" fmla="*/ 129254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325" h="400050">
                  <a:moveTo>
                    <a:pt x="230696" y="398526"/>
                  </a:moveTo>
                  <a:lnTo>
                    <a:pt x="144494" y="252413"/>
                  </a:lnTo>
                  <a:lnTo>
                    <a:pt x="75819" y="252413"/>
                  </a:lnTo>
                  <a:lnTo>
                    <a:pt x="75819" y="398526"/>
                  </a:lnTo>
                  <a:lnTo>
                    <a:pt x="7144" y="398526"/>
                  </a:lnTo>
                  <a:lnTo>
                    <a:pt x="7144" y="7144"/>
                  </a:lnTo>
                  <a:lnTo>
                    <a:pt x="179070" y="7144"/>
                  </a:lnTo>
                  <a:cubicBezTo>
                    <a:pt x="256508" y="7144"/>
                    <a:pt x="307562" y="57055"/>
                    <a:pt x="307562" y="129730"/>
                  </a:cubicBezTo>
                  <a:cubicBezTo>
                    <a:pt x="307562" y="198977"/>
                    <a:pt x="261747" y="237077"/>
                    <a:pt x="214313" y="244697"/>
                  </a:cubicBezTo>
                  <a:lnTo>
                    <a:pt x="310515" y="398431"/>
                  </a:lnTo>
                  <a:lnTo>
                    <a:pt x="230696" y="398431"/>
                  </a:lnTo>
                  <a:close/>
                  <a:moveTo>
                    <a:pt x="237173" y="129254"/>
                  </a:moveTo>
                  <a:cubicBezTo>
                    <a:pt x="237173" y="91726"/>
                    <a:pt x="208979" y="67627"/>
                    <a:pt x="170307" y="67627"/>
                  </a:cubicBezTo>
                  <a:lnTo>
                    <a:pt x="75819" y="67627"/>
                  </a:lnTo>
                  <a:lnTo>
                    <a:pt x="75819" y="192024"/>
                  </a:lnTo>
                  <a:lnTo>
                    <a:pt x="170307" y="192024"/>
                  </a:lnTo>
                  <a:cubicBezTo>
                    <a:pt x="208979" y="192024"/>
                    <a:pt x="237173" y="167354"/>
                    <a:pt x="237173" y="12925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9C4264E-B3DE-49C4-87E4-FEB934EFDC15}"/>
                </a:ext>
              </a:extLst>
            </p:cNvPr>
            <p:cNvSpPr/>
            <p:nvPr/>
          </p:nvSpPr>
          <p:spPr>
            <a:xfrm>
              <a:off x="10632192" y="6072948"/>
              <a:ext cx="69065" cy="100025"/>
            </a:xfrm>
            <a:custGeom>
              <a:avLst/>
              <a:gdLst>
                <a:gd name="connsiteX0" fmla="*/ 7144 w 276225"/>
                <a:gd name="connsiteY0" fmla="*/ 398526 h 400050"/>
                <a:gd name="connsiteX1" fmla="*/ 7144 w 276225"/>
                <a:gd name="connsiteY1" fmla="*/ 7144 h 400050"/>
                <a:gd name="connsiteX2" fmla="*/ 275273 w 276225"/>
                <a:gd name="connsiteY2" fmla="*/ 7144 h 400050"/>
                <a:gd name="connsiteX3" fmla="*/ 275273 w 276225"/>
                <a:gd name="connsiteY3" fmla="*/ 67532 h 400050"/>
                <a:gd name="connsiteX4" fmla="*/ 75819 w 276225"/>
                <a:gd name="connsiteY4" fmla="*/ 67532 h 400050"/>
                <a:gd name="connsiteX5" fmla="*/ 75819 w 276225"/>
                <a:gd name="connsiteY5" fmla="*/ 168497 h 400050"/>
                <a:gd name="connsiteX6" fmla="*/ 271177 w 276225"/>
                <a:gd name="connsiteY6" fmla="*/ 168497 h 400050"/>
                <a:gd name="connsiteX7" fmla="*/ 271177 w 276225"/>
                <a:gd name="connsiteY7" fmla="*/ 228886 h 400050"/>
                <a:gd name="connsiteX8" fmla="*/ 75819 w 276225"/>
                <a:gd name="connsiteY8" fmla="*/ 228886 h 400050"/>
                <a:gd name="connsiteX9" fmla="*/ 75819 w 276225"/>
                <a:gd name="connsiteY9" fmla="*/ 338042 h 400050"/>
                <a:gd name="connsiteX10" fmla="*/ 275273 w 276225"/>
                <a:gd name="connsiteY10" fmla="*/ 338042 h 400050"/>
                <a:gd name="connsiteX11" fmla="*/ 275273 w 276225"/>
                <a:gd name="connsiteY11" fmla="*/ 398431 h 400050"/>
                <a:gd name="connsiteX12" fmla="*/ 7144 w 276225"/>
                <a:gd name="connsiteY12" fmla="*/ 39843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6225" h="400050">
                  <a:moveTo>
                    <a:pt x="7144" y="398526"/>
                  </a:moveTo>
                  <a:lnTo>
                    <a:pt x="7144" y="7144"/>
                  </a:lnTo>
                  <a:lnTo>
                    <a:pt x="275273" y="7144"/>
                  </a:lnTo>
                  <a:lnTo>
                    <a:pt x="275273" y="67532"/>
                  </a:lnTo>
                  <a:lnTo>
                    <a:pt x="75819" y="67532"/>
                  </a:lnTo>
                  <a:lnTo>
                    <a:pt x="75819" y="168497"/>
                  </a:lnTo>
                  <a:lnTo>
                    <a:pt x="271177" y="168497"/>
                  </a:lnTo>
                  <a:lnTo>
                    <a:pt x="271177" y="228886"/>
                  </a:lnTo>
                  <a:lnTo>
                    <a:pt x="75819" y="228886"/>
                  </a:lnTo>
                  <a:lnTo>
                    <a:pt x="75819" y="338042"/>
                  </a:lnTo>
                  <a:lnTo>
                    <a:pt x="275273" y="338042"/>
                  </a:lnTo>
                  <a:lnTo>
                    <a:pt x="275273" y="398431"/>
                  </a:lnTo>
                  <a:lnTo>
                    <a:pt x="7144" y="398431"/>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5011E0D-40F2-426B-9359-DF16566D6BB0}"/>
                </a:ext>
              </a:extLst>
            </p:cNvPr>
            <p:cNvSpPr/>
            <p:nvPr/>
          </p:nvSpPr>
          <p:spPr>
            <a:xfrm>
              <a:off x="10716832" y="6072948"/>
              <a:ext cx="104788" cy="100025"/>
            </a:xfrm>
            <a:custGeom>
              <a:avLst/>
              <a:gdLst>
                <a:gd name="connsiteX0" fmla="*/ 345186 w 419100"/>
                <a:gd name="connsiteY0" fmla="*/ 398526 h 400050"/>
                <a:gd name="connsiteX1" fmla="*/ 345186 w 419100"/>
                <a:gd name="connsiteY1" fmla="*/ 96393 h 400050"/>
                <a:gd name="connsiteX2" fmla="*/ 225457 w 419100"/>
                <a:gd name="connsiteY2" fmla="*/ 398526 h 400050"/>
                <a:gd name="connsiteX3" fmla="*/ 196120 w 419100"/>
                <a:gd name="connsiteY3" fmla="*/ 398526 h 400050"/>
                <a:gd name="connsiteX4" fmla="*/ 75819 w 419100"/>
                <a:gd name="connsiteY4" fmla="*/ 96393 h 400050"/>
                <a:gd name="connsiteX5" fmla="*/ 75819 w 419100"/>
                <a:gd name="connsiteY5" fmla="*/ 398526 h 400050"/>
                <a:gd name="connsiteX6" fmla="*/ 7144 w 419100"/>
                <a:gd name="connsiteY6" fmla="*/ 398526 h 400050"/>
                <a:gd name="connsiteX7" fmla="*/ 7144 w 419100"/>
                <a:gd name="connsiteY7" fmla="*/ 7144 h 400050"/>
                <a:gd name="connsiteX8" fmla="*/ 103918 w 419100"/>
                <a:gd name="connsiteY8" fmla="*/ 7144 h 400050"/>
                <a:gd name="connsiteX9" fmla="*/ 210693 w 419100"/>
                <a:gd name="connsiteY9" fmla="*/ 275844 h 400050"/>
                <a:gd name="connsiteX10" fmla="*/ 316897 w 419100"/>
                <a:gd name="connsiteY10" fmla="*/ 7144 h 400050"/>
                <a:gd name="connsiteX11" fmla="*/ 413671 w 419100"/>
                <a:gd name="connsiteY11" fmla="*/ 7144 h 400050"/>
                <a:gd name="connsiteX12" fmla="*/ 413671 w 419100"/>
                <a:gd name="connsiteY12" fmla="*/ 398526 h 400050"/>
                <a:gd name="connsiteX13" fmla="*/ 345186 w 419100"/>
                <a:gd name="connsiteY13" fmla="*/ 39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100" h="400050">
                  <a:moveTo>
                    <a:pt x="345186" y="398526"/>
                  </a:moveTo>
                  <a:lnTo>
                    <a:pt x="345186" y="96393"/>
                  </a:lnTo>
                  <a:lnTo>
                    <a:pt x="225457" y="398526"/>
                  </a:lnTo>
                  <a:lnTo>
                    <a:pt x="196120" y="398526"/>
                  </a:lnTo>
                  <a:lnTo>
                    <a:pt x="75819" y="96393"/>
                  </a:lnTo>
                  <a:lnTo>
                    <a:pt x="75819" y="398526"/>
                  </a:lnTo>
                  <a:lnTo>
                    <a:pt x="7144" y="398526"/>
                  </a:lnTo>
                  <a:lnTo>
                    <a:pt x="7144" y="7144"/>
                  </a:lnTo>
                  <a:lnTo>
                    <a:pt x="103918" y="7144"/>
                  </a:lnTo>
                  <a:lnTo>
                    <a:pt x="210693" y="275844"/>
                  </a:lnTo>
                  <a:lnTo>
                    <a:pt x="316897" y="7144"/>
                  </a:lnTo>
                  <a:lnTo>
                    <a:pt x="413671" y="7144"/>
                  </a:lnTo>
                  <a:lnTo>
                    <a:pt x="413671" y="398526"/>
                  </a:lnTo>
                  <a:lnTo>
                    <a:pt x="345186" y="398526"/>
                  </a:lnTo>
                  <a:close/>
                </a:path>
              </a:pathLst>
            </a:custGeom>
            <a:grpFill/>
            <a:ln w="9525"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0846FA92-A651-4D5A-8F32-5F6DB4AEA2D9}"/>
              </a:ext>
            </a:extLst>
          </p:cNvPr>
          <p:cNvGrpSpPr/>
          <p:nvPr userDrawn="1"/>
        </p:nvGrpSpPr>
        <p:grpSpPr>
          <a:xfrm>
            <a:off x="1568842" y="1529830"/>
            <a:ext cx="6750978" cy="3798340"/>
            <a:chOff x="1568842" y="1287695"/>
            <a:chExt cx="6750978" cy="3798340"/>
          </a:xfrm>
        </p:grpSpPr>
        <p:sp>
          <p:nvSpPr>
            <p:cNvPr id="36" name="Rectangle 35">
              <a:extLst>
                <a:ext uri="{FF2B5EF4-FFF2-40B4-BE49-F238E27FC236}">
                  <a16:creationId xmlns:a16="http://schemas.microsoft.com/office/drawing/2014/main" id="{217CE502-C695-4A79-ABC6-C74F27FA1E7D}"/>
                </a:ext>
              </a:extLst>
            </p:cNvPr>
            <p:cNvSpPr/>
            <p:nvPr userDrawn="1"/>
          </p:nvSpPr>
          <p:spPr>
            <a:xfrm>
              <a:off x="1568842" y="1287695"/>
              <a:ext cx="6750978" cy="3798340"/>
            </a:xfrm>
            <a:prstGeom prst="rect">
              <a:avLst/>
            </a:prstGeom>
            <a:solidFill>
              <a:srgbClr val="252F38"/>
            </a:solidFill>
            <a:ln w="25400">
              <a:noFill/>
              <a:headEnd type="triangle"/>
              <a:tailEnd type="none"/>
            </a:ln>
            <a:effectLst>
              <a:outerShdw blurRad="203200" dist="50800" dir="2400000" sx="102000" sy="102000" algn="tl" rotWithShape="0">
                <a:schemeClr val="tx1">
                  <a:alpha val="35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lvl="0" algn="ctr"/>
              <a:endParaRPr lang="en-US"/>
            </a:p>
          </p:txBody>
        </p:sp>
        <p:sp>
          <p:nvSpPr>
            <p:cNvPr id="37" name="Rectangle 36">
              <a:extLst>
                <a:ext uri="{FF2B5EF4-FFF2-40B4-BE49-F238E27FC236}">
                  <a16:creationId xmlns:a16="http://schemas.microsoft.com/office/drawing/2014/main" id="{DE6F27E0-CA4D-415D-ACD3-17E9F6F643C9}"/>
                </a:ext>
              </a:extLst>
            </p:cNvPr>
            <p:cNvSpPr/>
            <p:nvPr userDrawn="1"/>
          </p:nvSpPr>
          <p:spPr>
            <a:xfrm>
              <a:off x="1732669" y="1433013"/>
              <a:ext cx="6423324" cy="3507704"/>
            </a:xfrm>
            <a:prstGeom prst="rect">
              <a:avLst/>
            </a:prstGeom>
            <a:noFill/>
            <a:ln w="3175">
              <a:solidFill>
                <a:srgbClr val="384652"/>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Text Placeholder 4">
            <a:extLst>
              <a:ext uri="{FF2B5EF4-FFF2-40B4-BE49-F238E27FC236}">
                <a16:creationId xmlns:a16="http://schemas.microsoft.com/office/drawing/2014/main" id="{A4FC07FB-09B5-4630-900B-ACFB7E7F477C}"/>
              </a:ext>
            </a:extLst>
          </p:cNvPr>
          <p:cNvSpPr>
            <a:spLocks noGrp="1"/>
          </p:cNvSpPr>
          <p:nvPr>
            <p:ph type="body" sz="quarter" idx="14" hasCustomPrompt="1"/>
          </p:nvPr>
        </p:nvSpPr>
        <p:spPr>
          <a:xfrm>
            <a:off x="2086357" y="2211115"/>
            <a:ext cx="4834028" cy="397700"/>
          </a:xfrm>
          <a:noFill/>
        </p:spPr>
        <p:txBody>
          <a:bodyPr anchor="b">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2000" kern="1200" spc="0" baseline="0" dirty="0">
                <a:solidFill>
                  <a:srgbClr val="92979B"/>
                </a:solidFill>
                <a:latin typeface="+mj-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a:t>TEXT</a:t>
            </a:r>
            <a:endParaRPr lang="en-US"/>
          </a:p>
        </p:txBody>
      </p:sp>
      <p:sp>
        <p:nvSpPr>
          <p:cNvPr id="40" name="Text Placeholder 4">
            <a:extLst>
              <a:ext uri="{FF2B5EF4-FFF2-40B4-BE49-F238E27FC236}">
                <a16:creationId xmlns:a16="http://schemas.microsoft.com/office/drawing/2014/main" id="{2AC7EE98-ABD9-4E4C-9485-425DAA2A9EBA}"/>
              </a:ext>
            </a:extLst>
          </p:cNvPr>
          <p:cNvSpPr>
            <a:spLocks noGrp="1"/>
          </p:cNvSpPr>
          <p:nvPr>
            <p:ph type="body" sz="quarter" idx="15" hasCustomPrompt="1"/>
          </p:nvPr>
        </p:nvSpPr>
        <p:spPr>
          <a:xfrm>
            <a:off x="2086357" y="4173105"/>
            <a:ext cx="4834028" cy="397700"/>
          </a:xfrm>
          <a:noFill/>
        </p:spPr>
        <p:txBody>
          <a:bodyPr>
            <a:noAutofit/>
          </a:bodyPr>
          <a:lstStyle>
            <a:lvl1pPr marL="0" marR="0" indent="0" algn="l" defTabSz="914363" rtl="0" eaLnBrk="1" fontAlgn="auto" latinLnBrk="0" hangingPunct="1">
              <a:lnSpc>
                <a:spcPct val="100000"/>
              </a:lnSpc>
              <a:spcBef>
                <a:spcPts val="0"/>
              </a:spcBef>
              <a:spcAft>
                <a:spcPts val="0"/>
              </a:spcAft>
              <a:buClrTx/>
              <a:buSzPct val="100000"/>
              <a:buFont typeface="Arial" pitchFamily="34" charset="0"/>
              <a:buNone/>
              <a:tabLst/>
              <a:defRPr lang="en-US" sz="1800" kern="1200" spc="0" baseline="0" dirty="0">
                <a:solidFill>
                  <a:srgbClr val="7F9FD4"/>
                </a:solidFill>
                <a:latin typeface="+mn-lt"/>
                <a:ea typeface="+mn-ea"/>
                <a:cs typeface="Segoe UI Light" panose="020B0502040204020203" pitchFamily="34" charset="0"/>
              </a:defRPr>
            </a:lvl1pPr>
          </a:lstStyle>
          <a:p>
            <a:pPr marL="0" marR="0" lvl="0" indent="0" algn="l" defTabSz="914363" rtl="0" eaLnBrk="1" fontAlgn="auto" latinLnBrk="0" hangingPunct="1">
              <a:lnSpc>
                <a:spcPct val="100000"/>
              </a:lnSpc>
              <a:spcBef>
                <a:spcPts val="0"/>
              </a:spcBef>
              <a:spcAft>
                <a:spcPts val="0"/>
              </a:spcAft>
              <a:buClrTx/>
              <a:buSzPct val="100000"/>
              <a:buFont typeface="Arial" pitchFamily="34" charset="0"/>
              <a:buNone/>
              <a:tabLst/>
            </a:pPr>
            <a:r>
              <a:rPr lang="en-IN"/>
              <a:t>SUBTITLE</a:t>
            </a:r>
            <a:endParaRPr lang="en-US"/>
          </a:p>
        </p:txBody>
      </p:sp>
      <p:sp>
        <p:nvSpPr>
          <p:cNvPr id="41" name="Title 1">
            <a:extLst>
              <a:ext uri="{FF2B5EF4-FFF2-40B4-BE49-F238E27FC236}">
                <a16:creationId xmlns:a16="http://schemas.microsoft.com/office/drawing/2014/main" id="{E8DF795C-5B6D-49CC-90C0-11F21E801DAE}"/>
              </a:ext>
            </a:extLst>
          </p:cNvPr>
          <p:cNvSpPr>
            <a:spLocks noGrp="1"/>
          </p:cNvSpPr>
          <p:nvPr>
            <p:ph type="title" hasCustomPrompt="1"/>
          </p:nvPr>
        </p:nvSpPr>
        <p:spPr>
          <a:xfrm>
            <a:off x="2086357" y="2808501"/>
            <a:ext cx="5670632" cy="1219286"/>
          </a:xfrm>
        </p:spPr>
        <p:txBody>
          <a:bodyPr anchor="t" anchorCtr="0"/>
          <a:lstStyle>
            <a:lvl1pPr algn="l" defTabSz="914363" rtl="0" eaLnBrk="1" latinLnBrk="0" hangingPunct="1">
              <a:lnSpc>
                <a:spcPct val="90000"/>
              </a:lnSpc>
              <a:spcBef>
                <a:spcPct val="0"/>
              </a:spcBef>
              <a:buNone/>
              <a:defRPr lang="en-US" sz="44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a:t>Insert Title Here</a:t>
            </a:r>
          </a:p>
        </p:txBody>
      </p:sp>
      <p:grpSp>
        <p:nvGrpSpPr>
          <p:cNvPr id="26" name="Group 25">
            <a:extLst>
              <a:ext uri="{FF2B5EF4-FFF2-40B4-BE49-F238E27FC236}">
                <a16:creationId xmlns:a16="http://schemas.microsoft.com/office/drawing/2014/main" id="{EC9439BD-4390-4868-B2FF-E456BAC24196}"/>
              </a:ext>
            </a:extLst>
          </p:cNvPr>
          <p:cNvGrpSpPr/>
          <p:nvPr userDrawn="1"/>
        </p:nvGrpSpPr>
        <p:grpSpPr>
          <a:xfrm>
            <a:off x="11032574" y="212729"/>
            <a:ext cx="1188000" cy="194468"/>
            <a:chOff x="11032574" y="212729"/>
            <a:chExt cx="1188000" cy="194468"/>
          </a:xfrm>
        </p:grpSpPr>
        <p:sp>
          <p:nvSpPr>
            <p:cNvPr id="29" name="Rectangle: Top Corners Rounded 28">
              <a:extLst>
                <a:ext uri="{FF2B5EF4-FFF2-40B4-BE49-F238E27FC236}">
                  <a16:creationId xmlns:a16="http://schemas.microsoft.com/office/drawing/2014/main" id="{D3840D23-B342-4DAD-B184-77BABDB50F73}"/>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a:extLst>
                <a:ext uri="{FF2B5EF4-FFF2-40B4-BE49-F238E27FC236}">
                  <a16:creationId xmlns:a16="http://schemas.microsoft.com/office/drawing/2014/main" id="{B6A16CD9-BA25-4B66-AD6E-1E76C07DB01D}"/>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a:solidFill>
                    <a:schemeClr val="bg1"/>
                  </a:solidFill>
                </a:rPr>
                <a:t>CONFIDENTIAL</a:t>
              </a:r>
              <a:endParaRPr lang="en-US" sz="800">
                <a:solidFill>
                  <a:schemeClr val="bg1"/>
                </a:solidFill>
              </a:endParaRPr>
            </a:p>
          </p:txBody>
        </p:sp>
        <p:grpSp>
          <p:nvGrpSpPr>
            <p:cNvPr id="32" name="Group 31">
              <a:extLst>
                <a:ext uri="{FF2B5EF4-FFF2-40B4-BE49-F238E27FC236}">
                  <a16:creationId xmlns:a16="http://schemas.microsoft.com/office/drawing/2014/main" id="{763F61BD-2232-488D-9B6F-4BF6F2B4007A}"/>
                </a:ext>
              </a:extLst>
            </p:cNvPr>
            <p:cNvGrpSpPr/>
            <p:nvPr/>
          </p:nvGrpSpPr>
          <p:grpSpPr>
            <a:xfrm>
              <a:off x="11115098" y="240920"/>
              <a:ext cx="148215" cy="148025"/>
              <a:chOff x="11069033" y="1202944"/>
              <a:chExt cx="391979" cy="391477"/>
            </a:xfrm>
            <a:solidFill>
              <a:schemeClr val="bg1"/>
            </a:solidFill>
          </p:grpSpPr>
          <p:sp>
            <p:nvSpPr>
              <p:cNvPr id="33" name="Freeform: Shape 32">
                <a:extLst>
                  <a:ext uri="{FF2B5EF4-FFF2-40B4-BE49-F238E27FC236}">
                    <a16:creationId xmlns:a16="http://schemas.microsoft.com/office/drawing/2014/main" id="{2CD515FF-F055-40B6-8EC4-6653661808CC}"/>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34" name="Freeform: Shape 33">
                <a:extLst>
                  <a:ext uri="{FF2B5EF4-FFF2-40B4-BE49-F238E27FC236}">
                    <a16:creationId xmlns:a16="http://schemas.microsoft.com/office/drawing/2014/main" id="{50420C9F-2EA4-44B2-B111-30954088C093}"/>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grpSp>
    </p:spTree>
    <p:extLst>
      <p:ext uri="{BB962C8B-B14F-4D97-AF65-F5344CB8AC3E}">
        <p14:creationId xmlns:p14="http://schemas.microsoft.com/office/powerpoint/2010/main" val="264105961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 Photo - Object - 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A62947-245D-45F7-B4FA-0B8F0178C23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BA03ABF-581C-4813-B3F8-1F9690A657FD}"/>
              </a:ext>
            </a:extLst>
          </p:cNvPr>
          <p:cNvSpPr/>
          <p:nvPr userDrawn="1"/>
        </p:nvSpPr>
        <p:spPr>
          <a:xfrm>
            <a:off x="2" y="0"/>
            <a:ext cx="12191998" cy="6858000"/>
          </a:xfrm>
          <a:prstGeom prst="rect">
            <a:avLst/>
          </a:prstGeom>
          <a:solidFill>
            <a:schemeClr val="bg1">
              <a:alpha val="9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a:p>
        </p:txBody>
      </p:sp>
      <p:sp>
        <p:nvSpPr>
          <p:cNvPr id="6" name="Rectangle 5">
            <a:extLst>
              <a:ext uri="{FF2B5EF4-FFF2-40B4-BE49-F238E27FC236}">
                <a16:creationId xmlns:a16="http://schemas.microsoft.com/office/drawing/2014/main" id="{BCC78C1E-4F3D-44EB-9DAF-D02D1805E3DC}"/>
              </a:ext>
            </a:extLst>
          </p:cNvPr>
          <p:cNvSpPr/>
          <p:nvPr userDrawn="1"/>
        </p:nvSpPr>
        <p:spPr>
          <a:xfrm>
            <a:off x="3810000" y="1752600"/>
            <a:ext cx="4572000" cy="3352800"/>
          </a:xfrm>
          <a:prstGeom prst="rect">
            <a:avLst/>
          </a:prstGeom>
          <a:gradFill flip="none" rotWithShape="1">
            <a:gsLst>
              <a:gs pos="54000">
                <a:srgbClr val="006FC6"/>
              </a:gs>
              <a:gs pos="0">
                <a:schemeClr val="accent4">
                  <a:alpha val="91000"/>
                </a:schemeClr>
              </a:gs>
              <a:gs pos="87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703EEE37-B469-45B6-A638-2EA2EF4086D8}"/>
              </a:ext>
            </a:extLst>
          </p:cNvPr>
          <p:cNvSpPr>
            <a:spLocks noGrp="1"/>
          </p:cNvSpPr>
          <p:nvPr>
            <p:ph type="title" hasCustomPrompt="1"/>
          </p:nvPr>
        </p:nvSpPr>
        <p:spPr>
          <a:xfrm>
            <a:off x="3810000" y="2967430"/>
            <a:ext cx="4572000" cy="498598"/>
          </a:xfrm>
        </p:spPr>
        <p:txBody>
          <a:bodyPr anchor="ctr" anchorCtr="0">
            <a:spAutoFit/>
          </a:bodyPr>
          <a:lstStyle>
            <a:lvl1pPr algn="ctr" defTabSz="914363" rtl="0" eaLnBrk="1" latinLnBrk="0" hangingPunct="1">
              <a:lnSpc>
                <a:spcPct val="90000"/>
              </a:lnSpc>
              <a:spcBef>
                <a:spcPct val="0"/>
              </a:spcBef>
              <a:buNone/>
              <a:defRPr lang="en-US" sz="36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a:t>Insert Title Here</a:t>
            </a:r>
          </a:p>
        </p:txBody>
      </p:sp>
      <p:sp>
        <p:nvSpPr>
          <p:cNvPr id="13" name="Text Placeholder 12">
            <a:extLst>
              <a:ext uri="{FF2B5EF4-FFF2-40B4-BE49-F238E27FC236}">
                <a16:creationId xmlns:a16="http://schemas.microsoft.com/office/drawing/2014/main" id="{BD972614-18D9-4BA0-81FD-5B1AEA4DCBF0}"/>
              </a:ext>
            </a:extLst>
          </p:cNvPr>
          <p:cNvSpPr>
            <a:spLocks noGrp="1"/>
          </p:cNvSpPr>
          <p:nvPr>
            <p:ph type="body" sz="quarter" idx="10" hasCustomPrompt="1"/>
          </p:nvPr>
        </p:nvSpPr>
        <p:spPr>
          <a:xfrm>
            <a:off x="4571546" y="3902529"/>
            <a:ext cx="3048908" cy="184666"/>
          </a:xfrm>
        </p:spPr>
        <p:txBody>
          <a:bodyPr/>
          <a:lstStyle>
            <a:lvl1pPr marL="0" indent="0" algn="ctr">
              <a:buNone/>
              <a:defRPr sz="1200">
                <a:solidFill>
                  <a:schemeClr val="bg1"/>
                </a:solidFill>
                <a:latin typeface="+mn-lt"/>
                <a:cs typeface="Arial" panose="020B0604020202020204" pitchFamily="34" charset="0"/>
              </a:defRPr>
            </a:lvl1pPr>
            <a:lvl2pPr marL="339725" indent="0">
              <a:buNone/>
              <a:defRPr/>
            </a:lvl2pPr>
            <a:lvl3pPr marL="573088" indent="0">
              <a:buNone/>
              <a:defRPr/>
            </a:lvl3pPr>
            <a:lvl4pPr marL="798513" indent="0">
              <a:buNone/>
              <a:defRPr/>
            </a:lvl4pPr>
            <a:lvl5pPr marL="1030288" indent="0">
              <a:buNone/>
              <a:defRPr/>
            </a:lvl5pPr>
          </a:lstStyle>
          <a:p>
            <a:pPr lvl="0"/>
            <a:r>
              <a:rPr lang="en-IN"/>
              <a:t>Text</a:t>
            </a:r>
            <a:endParaRPr lang="en-US"/>
          </a:p>
        </p:txBody>
      </p:sp>
      <p:grpSp>
        <p:nvGrpSpPr>
          <p:cNvPr id="9" name="Group 8">
            <a:extLst>
              <a:ext uri="{FF2B5EF4-FFF2-40B4-BE49-F238E27FC236}">
                <a16:creationId xmlns:a16="http://schemas.microsoft.com/office/drawing/2014/main" id="{5707675A-431F-478A-B045-FB9F9B37B02E}"/>
              </a:ext>
            </a:extLst>
          </p:cNvPr>
          <p:cNvGrpSpPr/>
          <p:nvPr userDrawn="1"/>
        </p:nvGrpSpPr>
        <p:grpSpPr>
          <a:xfrm>
            <a:off x="11032574" y="212729"/>
            <a:ext cx="1188000" cy="194468"/>
            <a:chOff x="11032574" y="212729"/>
            <a:chExt cx="1188000" cy="194468"/>
          </a:xfrm>
        </p:grpSpPr>
        <p:sp>
          <p:nvSpPr>
            <p:cNvPr id="10" name="Rectangle: Top Corners Rounded 9">
              <a:extLst>
                <a:ext uri="{FF2B5EF4-FFF2-40B4-BE49-F238E27FC236}">
                  <a16:creationId xmlns:a16="http://schemas.microsoft.com/office/drawing/2014/main" id="{3EFA75DF-86FC-4A1E-9D3A-C7EE86947F3A}"/>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63FA63FC-3DBC-4BB4-A920-5DCAAA16A7FD}"/>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a:solidFill>
                    <a:schemeClr val="bg1"/>
                  </a:solidFill>
                </a:rPr>
                <a:t>CONFIDENTIAL</a:t>
              </a:r>
              <a:endParaRPr lang="en-US" sz="800">
                <a:solidFill>
                  <a:schemeClr val="bg1"/>
                </a:solidFill>
              </a:endParaRPr>
            </a:p>
          </p:txBody>
        </p:sp>
        <p:grpSp>
          <p:nvGrpSpPr>
            <p:cNvPr id="12" name="Group 11">
              <a:extLst>
                <a:ext uri="{FF2B5EF4-FFF2-40B4-BE49-F238E27FC236}">
                  <a16:creationId xmlns:a16="http://schemas.microsoft.com/office/drawing/2014/main" id="{A91942A8-BC45-4ED0-BBDE-44179228A2E2}"/>
                </a:ext>
              </a:extLst>
            </p:cNvPr>
            <p:cNvGrpSpPr/>
            <p:nvPr/>
          </p:nvGrpSpPr>
          <p:grpSpPr>
            <a:xfrm>
              <a:off x="11115098" y="240920"/>
              <a:ext cx="148215" cy="148025"/>
              <a:chOff x="11069033" y="1202944"/>
              <a:chExt cx="391979" cy="391477"/>
            </a:xfrm>
            <a:solidFill>
              <a:schemeClr val="bg1"/>
            </a:solidFill>
          </p:grpSpPr>
          <p:sp>
            <p:nvSpPr>
              <p:cNvPr id="14" name="Freeform: Shape 13">
                <a:extLst>
                  <a:ext uri="{FF2B5EF4-FFF2-40B4-BE49-F238E27FC236}">
                    <a16:creationId xmlns:a16="http://schemas.microsoft.com/office/drawing/2014/main" id="{93332B04-0094-4B89-A30C-2EA6E8618878}"/>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15" name="Freeform: Shape 14">
                <a:extLst>
                  <a:ext uri="{FF2B5EF4-FFF2-40B4-BE49-F238E27FC236}">
                    <a16:creationId xmlns:a16="http://schemas.microsoft.com/office/drawing/2014/main" id="{216DF323-685E-47C5-BD46-09A7C303F166}"/>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grpSp>
    </p:spTree>
    <p:extLst>
      <p:ext uri="{BB962C8B-B14F-4D97-AF65-F5344CB8AC3E}">
        <p14:creationId xmlns:p14="http://schemas.microsoft.com/office/powerpoint/2010/main" val="3502021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 Slide - Photo - Object -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3EC066D-5CF8-445E-BAD4-1C818860553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2191999" cy="6858001"/>
          </a:xfrm>
          <a:prstGeom prst="rect">
            <a:avLst/>
          </a:prstGeom>
        </p:spPr>
      </p:pic>
      <p:sp>
        <p:nvSpPr>
          <p:cNvPr id="5" name="Rectangle 4">
            <a:extLst>
              <a:ext uri="{FF2B5EF4-FFF2-40B4-BE49-F238E27FC236}">
                <a16:creationId xmlns:a16="http://schemas.microsoft.com/office/drawing/2014/main" id="{2BA03ABF-581C-4813-B3F8-1F9690A657FD}"/>
              </a:ext>
            </a:extLst>
          </p:cNvPr>
          <p:cNvSpPr/>
          <p:nvPr userDrawn="1"/>
        </p:nvSpPr>
        <p:spPr>
          <a:xfrm>
            <a:off x="1" y="0"/>
            <a:ext cx="12191999" cy="6858000"/>
          </a:xfrm>
          <a:prstGeom prst="rect">
            <a:avLst/>
          </a:prstGeom>
          <a:solidFill>
            <a:srgbClr val="252F38">
              <a:alpha val="90000"/>
            </a:srgb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a:p>
        </p:txBody>
      </p:sp>
      <p:sp>
        <p:nvSpPr>
          <p:cNvPr id="6" name="Rectangle 5">
            <a:extLst>
              <a:ext uri="{FF2B5EF4-FFF2-40B4-BE49-F238E27FC236}">
                <a16:creationId xmlns:a16="http://schemas.microsoft.com/office/drawing/2014/main" id="{BCC78C1E-4F3D-44EB-9DAF-D02D1805E3DC}"/>
              </a:ext>
            </a:extLst>
          </p:cNvPr>
          <p:cNvSpPr/>
          <p:nvPr userDrawn="1"/>
        </p:nvSpPr>
        <p:spPr>
          <a:xfrm>
            <a:off x="3810000" y="1752600"/>
            <a:ext cx="4572000" cy="3352800"/>
          </a:xfrm>
          <a:prstGeom prst="rect">
            <a:avLst/>
          </a:prstGeom>
          <a:gradFill flip="none" rotWithShape="1">
            <a:gsLst>
              <a:gs pos="54000">
                <a:srgbClr val="006FC6"/>
              </a:gs>
              <a:gs pos="0">
                <a:schemeClr val="accent4">
                  <a:alpha val="91000"/>
                </a:schemeClr>
              </a:gs>
              <a:gs pos="87000">
                <a:srgbClr val="0040AA"/>
              </a:gs>
            </a:gsLst>
            <a:path path="circle">
              <a:fillToRect l="100000" t="100000"/>
            </a:path>
            <a:tileRect r="-100000" b="-100000"/>
          </a:gra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a:extLst>
              <a:ext uri="{FF2B5EF4-FFF2-40B4-BE49-F238E27FC236}">
                <a16:creationId xmlns:a16="http://schemas.microsoft.com/office/drawing/2014/main" id="{80EB3D77-B3FC-4409-A248-3D0DE579E3B4}"/>
              </a:ext>
            </a:extLst>
          </p:cNvPr>
          <p:cNvSpPr>
            <a:spLocks noGrp="1"/>
          </p:cNvSpPr>
          <p:nvPr>
            <p:ph type="title" hasCustomPrompt="1"/>
          </p:nvPr>
        </p:nvSpPr>
        <p:spPr>
          <a:xfrm>
            <a:off x="3810000" y="3179701"/>
            <a:ext cx="4572000" cy="498598"/>
          </a:xfrm>
        </p:spPr>
        <p:txBody>
          <a:bodyPr anchor="ctr" anchorCtr="0">
            <a:spAutoFit/>
          </a:bodyPr>
          <a:lstStyle>
            <a:lvl1pPr algn="ctr" defTabSz="914363" rtl="0" eaLnBrk="1" latinLnBrk="0" hangingPunct="1">
              <a:lnSpc>
                <a:spcPct val="90000"/>
              </a:lnSpc>
              <a:spcBef>
                <a:spcPct val="0"/>
              </a:spcBef>
              <a:buNone/>
              <a:defRPr lang="en-US" sz="3600" b="0" kern="1200" cap="all" spc="-100" baseline="0" dirty="0">
                <a:ln w="3175">
                  <a:noFill/>
                </a:ln>
                <a:solidFill>
                  <a:schemeClr val="bg1"/>
                </a:solidFill>
                <a:effectLst/>
                <a:latin typeface="+mj-lt"/>
                <a:ea typeface="+mn-ea"/>
                <a:cs typeface="Segoe UI Semibold" panose="020B0702040204020203" pitchFamily="34" charset="0"/>
              </a:defRPr>
            </a:lvl1pPr>
          </a:lstStyle>
          <a:p>
            <a:r>
              <a:rPr lang="en-US"/>
              <a:t>Insert Title Here</a:t>
            </a:r>
          </a:p>
        </p:txBody>
      </p:sp>
      <p:sp>
        <p:nvSpPr>
          <p:cNvPr id="9" name="Text Placeholder 12">
            <a:extLst>
              <a:ext uri="{FF2B5EF4-FFF2-40B4-BE49-F238E27FC236}">
                <a16:creationId xmlns:a16="http://schemas.microsoft.com/office/drawing/2014/main" id="{BE386A8B-E2C1-455E-9D1F-369A2F5C7EAC}"/>
              </a:ext>
            </a:extLst>
          </p:cNvPr>
          <p:cNvSpPr>
            <a:spLocks noGrp="1"/>
          </p:cNvSpPr>
          <p:nvPr>
            <p:ph type="body" sz="quarter" idx="10" hasCustomPrompt="1"/>
          </p:nvPr>
        </p:nvSpPr>
        <p:spPr>
          <a:xfrm>
            <a:off x="4571546" y="3771900"/>
            <a:ext cx="3048908" cy="184666"/>
          </a:xfrm>
        </p:spPr>
        <p:txBody>
          <a:bodyPr/>
          <a:lstStyle>
            <a:lvl1pPr marL="0" indent="0" algn="ctr">
              <a:buNone/>
              <a:defRPr sz="1200">
                <a:solidFill>
                  <a:schemeClr val="bg1"/>
                </a:solidFill>
                <a:latin typeface="+mn-lt"/>
                <a:cs typeface="Arial" panose="020B0604020202020204" pitchFamily="34" charset="0"/>
              </a:defRPr>
            </a:lvl1pPr>
            <a:lvl2pPr marL="339725" indent="0">
              <a:buNone/>
              <a:defRPr/>
            </a:lvl2pPr>
            <a:lvl3pPr marL="573088" indent="0">
              <a:buNone/>
              <a:defRPr/>
            </a:lvl3pPr>
            <a:lvl4pPr marL="798513" indent="0">
              <a:buNone/>
              <a:defRPr/>
            </a:lvl4pPr>
            <a:lvl5pPr marL="1030288" indent="0">
              <a:buNone/>
              <a:defRPr/>
            </a:lvl5pPr>
          </a:lstStyle>
          <a:p>
            <a:pPr lvl="0"/>
            <a:r>
              <a:rPr lang="en-IN"/>
              <a:t>Text</a:t>
            </a:r>
            <a:endParaRPr lang="en-US"/>
          </a:p>
        </p:txBody>
      </p:sp>
      <p:grpSp>
        <p:nvGrpSpPr>
          <p:cNvPr id="8" name="Group 7">
            <a:extLst>
              <a:ext uri="{FF2B5EF4-FFF2-40B4-BE49-F238E27FC236}">
                <a16:creationId xmlns:a16="http://schemas.microsoft.com/office/drawing/2014/main" id="{70ADFE36-5954-47E4-9F2C-3D36114911D3}"/>
              </a:ext>
            </a:extLst>
          </p:cNvPr>
          <p:cNvGrpSpPr/>
          <p:nvPr userDrawn="1"/>
        </p:nvGrpSpPr>
        <p:grpSpPr>
          <a:xfrm>
            <a:off x="11032574" y="212729"/>
            <a:ext cx="1188000" cy="194468"/>
            <a:chOff x="11032574" y="212729"/>
            <a:chExt cx="1188000" cy="194468"/>
          </a:xfrm>
        </p:grpSpPr>
        <p:sp>
          <p:nvSpPr>
            <p:cNvPr id="10" name="Rectangle: Top Corners Rounded 9">
              <a:extLst>
                <a:ext uri="{FF2B5EF4-FFF2-40B4-BE49-F238E27FC236}">
                  <a16:creationId xmlns:a16="http://schemas.microsoft.com/office/drawing/2014/main" id="{2D477638-054C-438B-A0FA-5B9E7EB7C696}"/>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2B5594B0-94D6-471C-AA4C-7362095C7B89}"/>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a:solidFill>
                    <a:schemeClr val="bg1"/>
                  </a:solidFill>
                </a:rPr>
                <a:t>CONFIDENTIAL</a:t>
              </a:r>
              <a:endParaRPr lang="en-US" sz="800">
                <a:solidFill>
                  <a:schemeClr val="bg1"/>
                </a:solidFill>
              </a:endParaRPr>
            </a:p>
          </p:txBody>
        </p:sp>
        <p:grpSp>
          <p:nvGrpSpPr>
            <p:cNvPr id="12" name="Group 11">
              <a:extLst>
                <a:ext uri="{FF2B5EF4-FFF2-40B4-BE49-F238E27FC236}">
                  <a16:creationId xmlns:a16="http://schemas.microsoft.com/office/drawing/2014/main" id="{579F0A33-92B5-4365-B4BE-DC71059917BA}"/>
                </a:ext>
              </a:extLst>
            </p:cNvPr>
            <p:cNvGrpSpPr/>
            <p:nvPr/>
          </p:nvGrpSpPr>
          <p:grpSpPr>
            <a:xfrm>
              <a:off x="11115098" y="240920"/>
              <a:ext cx="148215" cy="148025"/>
              <a:chOff x="11069033" y="1202944"/>
              <a:chExt cx="391979" cy="391477"/>
            </a:xfrm>
            <a:solidFill>
              <a:schemeClr val="bg1"/>
            </a:solidFill>
          </p:grpSpPr>
          <p:sp>
            <p:nvSpPr>
              <p:cNvPr id="13" name="Freeform: Shape 12">
                <a:extLst>
                  <a:ext uri="{FF2B5EF4-FFF2-40B4-BE49-F238E27FC236}">
                    <a16:creationId xmlns:a16="http://schemas.microsoft.com/office/drawing/2014/main" id="{6794A9A7-47FD-4B52-A857-FF43416D473E}"/>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15" name="Freeform: Shape 14">
                <a:extLst>
                  <a:ext uri="{FF2B5EF4-FFF2-40B4-BE49-F238E27FC236}">
                    <a16:creationId xmlns:a16="http://schemas.microsoft.com/office/drawing/2014/main" id="{0507E267-EF01-42B5-BCEF-197179DEA488}"/>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grpSp>
    </p:spTree>
    <p:extLst>
      <p:ext uri="{BB962C8B-B14F-4D97-AF65-F5344CB8AC3E}">
        <p14:creationId xmlns:p14="http://schemas.microsoft.com/office/powerpoint/2010/main" val="2999812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C1EDC0F4-15C2-4B68-BB57-A0E4B3DCE85E}"/>
              </a:ext>
            </a:extLst>
          </p:cNvPr>
          <p:cNvSpPr>
            <a:spLocks noGrp="1"/>
          </p:cNvSpPr>
          <p:nvPr>
            <p:ph type="title"/>
          </p:nvPr>
        </p:nvSpPr>
        <p:spPr>
          <a:xfrm>
            <a:off x="916756" y="605659"/>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a:t>Click to edit Master title style</a:t>
            </a:r>
          </a:p>
        </p:txBody>
      </p:sp>
      <p:sp>
        <p:nvSpPr>
          <p:cNvPr id="8" name="Text Placeholder 12">
            <a:extLst>
              <a:ext uri="{FF2B5EF4-FFF2-40B4-BE49-F238E27FC236}">
                <a16:creationId xmlns:a16="http://schemas.microsoft.com/office/drawing/2014/main" id="{8E1C6625-3090-482B-9A13-CA9BF33AF006}"/>
              </a:ext>
            </a:extLst>
          </p:cNvPr>
          <p:cNvSpPr>
            <a:spLocks noGrp="1"/>
          </p:cNvSpPr>
          <p:nvPr>
            <p:ph type="body" sz="quarter" idx="12" hasCustomPrompt="1"/>
          </p:nvPr>
        </p:nvSpPr>
        <p:spPr>
          <a:xfrm>
            <a:off x="916756" y="1085952"/>
            <a:ext cx="10339200" cy="198131"/>
          </a:xfrm>
        </p:spPr>
        <p:txBody>
          <a:bodyPr/>
          <a:lstStyle>
            <a:lvl1pPr marL="0" indent="0" algn="l" defTabSz="914363" rtl="0" eaLnBrk="1" latinLnBrk="0" hangingPunct="1">
              <a:lnSpc>
                <a:spcPct val="90000"/>
              </a:lnSpc>
              <a:spcBef>
                <a:spcPct val="0"/>
              </a:spcBef>
              <a:buNone/>
              <a:defRPr lang="en-US" sz="1400" b="0" kern="1200" cap="none" spc="60" baseline="0" dirty="0">
                <a:ln w="3175">
                  <a:noFill/>
                </a:ln>
                <a:solidFill>
                  <a:srgbClr val="7F9FD4"/>
                </a:solidFill>
                <a:effectLst/>
                <a:latin typeface="+mn-lt"/>
                <a:ea typeface="+mn-ea"/>
                <a:cs typeface="Arial" panose="020B0604020202020204" pitchFamily="34" charset="0"/>
              </a:defRPr>
            </a:lvl1pPr>
            <a:lvl2pPr marL="339717" indent="0">
              <a:buNone/>
              <a:defRPr/>
            </a:lvl2pPr>
          </a:lstStyle>
          <a:p>
            <a:pPr lvl="0"/>
            <a:r>
              <a:rPr lang="en-US"/>
              <a:t>SUBTITLE</a:t>
            </a:r>
          </a:p>
        </p:txBody>
      </p:sp>
    </p:spTree>
    <p:extLst>
      <p:ext uri="{BB962C8B-B14F-4D97-AF65-F5344CB8AC3E}">
        <p14:creationId xmlns:p14="http://schemas.microsoft.com/office/powerpoint/2010/main" val="202050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9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9" y="1598"/>
                        <a:ext cx="1587" cy="1587"/>
                      </a:xfrm>
                      <a:prstGeom prst="rect">
                        <a:avLst/>
                      </a:prstGeom>
                    </p:spPr>
                  </p:pic>
                </p:oleObj>
              </mc:Fallback>
            </mc:AlternateContent>
          </a:graphicData>
        </a:graphic>
      </p:graphicFrame>
      <p:sp>
        <p:nvSpPr>
          <p:cNvPr id="10" name="Title 2">
            <a:extLst>
              <a:ext uri="{FF2B5EF4-FFF2-40B4-BE49-F238E27FC236}">
                <a16:creationId xmlns:a16="http://schemas.microsoft.com/office/drawing/2014/main" id="{F953C581-66D1-49CD-8706-9DA69EDCDD2A}"/>
              </a:ext>
            </a:extLst>
          </p:cNvPr>
          <p:cNvSpPr>
            <a:spLocks noGrp="1"/>
          </p:cNvSpPr>
          <p:nvPr>
            <p:ph type="title"/>
          </p:nvPr>
        </p:nvSpPr>
        <p:spPr>
          <a:xfrm>
            <a:off x="916756" y="608400"/>
            <a:ext cx="10339200" cy="412454"/>
          </a:xfrm>
        </p:spPr>
        <p:txBody>
          <a:bodyPr anchor="t" anchorCtr="0"/>
          <a:lst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a:lstStyle>
          <a:p>
            <a:r>
              <a:rPr lang="en-US"/>
              <a:t>Click to edit Master title style</a:t>
            </a:r>
          </a:p>
        </p:txBody>
      </p:sp>
    </p:spTree>
    <p:extLst>
      <p:ext uri="{BB962C8B-B14F-4D97-AF65-F5344CB8AC3E}">
        <p14:creationId xmlns:p14="http://schemas.microsoft.com/office/powerpoint/2010/main" val="411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77" imgH="377" progId="TCLayout.ActiveDocument.1">
                  <p:embed/>
                </p:oleObj>
              </mc:Choice>
              <mc:Fallback>
                <p:oleObj name="think-cell Slide" r:id="rId3" imgW="377" imgH="377"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20198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1_Custom Layout">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F6C810FC-F638-46AD-B235-0880921D8B8E}"/>
              </a:ext>
            </a:extLst>
          </p:cNvPr>
          <p:cNvSpPr>
            <a:spLocks noGrp="1"/>
          </p:cNvSpPr>
          <p:nvPr>
            <p:ph type="pic" sz="quarter" idx="21"/>
          </p:nvPr>
        </p:nvSpPr>
        <p:spPr>
          <a:xfrm>
            <a:off x="0" y="0"/>
            <a:ext cx="12217400" cy="6858000"/>
          </a:xfrm>
        </p:spPr>
        <p:txBody>
          <a:bodyPr>
            <a:noAutofit/>
          </a:bodyPr>
          <a:lstStyle>
            <a:lvl1pPr>
              <a:defRPr sz="1500"/>
            </a:lvl1pPr>
          </a:lstStyle>
          <a:p>
            <a:r>
              <a:rPr lang="en-US"/>
              <a:t>Click icon to add picture</a:t>
            </a:r>
          </a:p>
        </p:txBody>
      </p:sp>
      <p:sp>
        <p:nvSpPr>
          <p:cNvPr id="22" name="Text Placeholder 15">
            <a:extLst>
              <a:ext uri="{FF2B5EF4-FFF2-40B4-BE49-F238E27FC236}">
                <a16:creationId xmlns:a16="http://schemas.microsoft.com/office/drawing/2014/main" id="{71ABD432-A4FB-4CCB-AD1D-7134E3BC5E24}"/>
              </a:ext>
            </a:extLst>
          </p:cNvPr>
          <p:cNvSpPr>
            <a:spLocks noGrp="1"/>
          </p:cNvSpPr>
          <p:nvPr>
            <p:ph type="body" sz="quarter" idx="19"/>
          </p:nvPr>
        </p:nvSpPr>
        <p:spPr>
          <a:xfrm>
            <a:off x="3930000" y="0"/>
            <a:ext cx="8287385" cy="6858000"/>
          </a:xfrm>
          <a:custGeom>
            <a:avLst/>
            <a:gdLst>
              <a:gd name="connsiteX0" fmla="*/ 0 w 8262000"/>
              <a:gd name="connsiteY0" fmla="*/ 6858000 h 6858000"/>
              <a:gd name="connsiteX1" fmla="*/ 1562115 w 8262000"/>
              <a:gd name="connsiteY1" fmla="*/ 0 h 6858000"/>
              <a:gd name="connsiteX2" fmla="*/ 8262000 w 8262000"/>
              <a:gd name="connsiteY2" fmla="*/ 0 h 6858000"/>
              <a:gd name="connsiteX3" fmla="*/ 6699885 w 8262000"/>
              <a:gd name="connsiteY3" fmla="*/ 6858000 h 6858000"/>
              <a:gd name="connsiteX4" fmla="*/ 0 w 8262000"/>
              <a:gd name="connsiteY4" fmla="*/ 6858000 h 6858000"/>
              <a:gd name="connsiteX0" fmla="*/ 0 w 8287385"/>
              <a:gd name="connsiteY0" fmla="*/ 6858000 h 6858000"/>
              <a:gd name="connsiteX1" fmla="*/ 1562115 w 8287385"/>
              <a:gd name="connsiteY1" fmla="*/ 0 h 6858000"/>
              <a:gd name="connsiteX2" fmla="*/ 8262000 w 8287385"/>
              <a:gd name="connsiteY2" fmla="*/ 0 h 6858000"/>
              <a:gd name="connsiteX3" fmla="*/ 8287385 w 8287385"/>
              <a:gd name="connsiteY3" fmla="*/ 6858000 h 6858000"/>
              <a:gd name="connsiteX4" fmla="*/ 0 w 828738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7385" h="6858000">
                <a:moveTo>
                  <a:pt x="0" y="6858000"/>
                </a:moveTo>
                <a:lnTo>
                  <a:pt x="1562115" y="0"/>
                </a:lnTo>
                <a:lnTo>
                  <a:pt x="8262000" y="0"/>
                </a:lnTo>
                <a:cubicBezTo>
                  <a:pt x="8270462" y="2286000"/>
                  <a:pt x="8278923" y="4572000"/>
                  <a:pt x="8287385" y="6858000"/>
                </a:cubicBezTo>
                <a:lnTo>
                  <a:pt x="0" y="6858000"/>
                </a:lnTo>
                <a:close/>
              </a:path>
            </a:pathLst>
          </a:custGeom>
          <a:solidFill>
            <a:schemeClr val="bg2">
              <a:alpha val="90000"/>
            </a:schemeClr>
          </a:soli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bg1"/>
                </a:solidFill>
              </a:defRPr>
            </a:lvl1pPr>
          </a:lstStyle>
          <a:p>
            <a:pPr lvl="0">
              <a:spcBef>
                <a:spcPts val="100"/>
              </a:spcBef>
              <a:spcAft>
                <a:spcPts val="100"/>
              </a:spcAft>
            </a:pPr>
            <a:r>
              <a:rPr lang="en-US"/>
              <a:t>Click to edit Master text styles</a:t>
            </a:r>
          </a:p>
        </p:txBody>
      </p:sp>
      <p:sp>
        <p:nvSpPr>
          <p:cNvPr id="16" name="Text Placeholder 4">
            <a:extLst>
              <a:ext uri="{FF2B5EF4-FFF2-40B4-BE49-F238E27FC236}">
                <a16:creationId xmlns:a16="http://schemas.microsoft.com/office/drawing/2014/main" id="{BD5D6EAA-F2C9-49E9-A0AC-F7C7CC1D6BFB}"/>
              </a:ext>
            </a:extLst>
          </p:cNvPr>
          <p:cNvSpPr>
            <a:spLocks noGrp="1"/>
          </p:cNvSpPr>
          <p:nvPr>
            <p:ph type="body" sz="quarter" idx="11"/>
          </p:nvPr>
        </p:nvSpPr>
        <p:spPr>
          <a:xfrm>
            <a:off x="6601110" y="3148125"/>
            <a:ext cx="5100676" cy="1533407"/>
          </a:xfrm>
          <a:prstGeom prst="rect">
            <a:avLst/>
          </a:prstGeom>
        </p:spPr>
        <p:txBody>
          <a:bodyPr/>
          <a:lstStyle>
            <a:lvl1pPr marL="0" indent="0" algn="l" defTabSz="914377" rtl="0" eaLnBrk="1" latinLnBrk="0" hangingPunct="1">
              <a:lnSpc>
                <a:spcPct val="150000"/>
              </a:lnSpc>
              <a:spcBef>
                <a:spcPts val="2400"/>
              </a:spcBef>
              <a:buNone/>
              <a:defRPr lang="en-US" sz="1100" kern="1200" cap="none" spc="0" dirty="0">
                <a:solidFill>
                  <a:schemeClr val="tx2"/>
                </a:solidFill>
                <a:latin typeface="+mn-lt"/>
                <a:ea typeface="+mn-ea"/>
                <a:cs typeface="Arial" panose="020B0604020202020204" pitchFamily="34" charset="0"/>
              </a:defRPr>
            </a:lvl1pPr>
            <a:lvl2pPr marL="342891" indent="-342891">
              <a:buFont typeface="Arial" panose="020B0604020202020204" pitchFamily="34" charset="0"/>
              <a:buChar char="•"/>
              <a:defRPr sz="1100">
                <a:solidFill>
                  <a:schemeClr val="tx2"/>
                </a:solidFill>
                <a:latin typeface="+mn-lt"/>
                <a:cs typeface="Arial" panose="020B0604020202020204" pitchFamily="34" charset="0"/>
              </a:defRPr>
            </a:lvl2pPr>
            <a:lvl3pPr marL="574660" indent="-342891">
              <a:buFont typeface="Arial" panose="020B0604020202020204" pitchFamily="34" charset="0"/>
              <a:buChar char="•"/>
              <a:defRPr sz="1100">
                <a:solidFill>
                  <a:schemeClr val="tx2"/>
                </a:solidFill>
                <a:latin typeface="+mn-lt"/>
                <a:cs typeface="Arial" panose="020B0604020202020204" pitchFamily="34" charset="0"/>
              </a:defRPr>
            </a:lvl3pPr>
            <a:lvl4pPr marL="800080" indent="-342891">
              <a:buFont typeface="Arial" panose="020B0604020202020204" pitchFamily="34" charset="0"/>
              <a:buChar char="•"/>
              <a:defRPr sz="1100">
                <a:solidFill>
                  <a:schemeClr val="tx2"/>
                </a:solidFill>
                <a:latin typeface="+mn-lt"/>
                <a:cs typeface="Arial" panose="020B0604020202020204" pitchFamily="34" charset="0"/>
              </a:defRPr>
            </a:lvl4pPr>
            <a:lvl5pPr marL="1036613" indent="-342891">
              <a:buFont typeface="Arial" panose="020B0604020202020204" pitchFamily="34" charset="0"/>
              <a:buChar char="•"/>
              <a:defRPr sz="1100">
                <a:solidFill>
                  <a:schemeClr val="tx2"/>
                </a:solidFill>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2">
            <a:extLst>
              <a:ext uri="{FF2B5EF4-FFF2-40B4-BE49-F238E27FC236}">
                <a16:creationId xmlns:a16="http://schemas.microsoft.com/office/drawing/2014/main" id="{E682DD3C-CE39-428D-BEEC-F68FB098B166}"/>
              </a:ext>
            </a:extLst>
          </p:cNvPr>
          <p:cNvSpPr>
            <a:spLocks noGrp="1"/>
          </p:cNvSpPr>
          <p:nvPr>
            <p:ph type="title"/>
          </p:nvPr>
        </p:nvSpPr>
        <p:spPr>
          <a:xfrm>
            <a:off x="6584442" y="1410039"/>
            <a:ext cx="5099561" cy="1196366"/>
          </a:xfrm>
        </p:spPr>
        <p:txBody>
          <a:bodyPr anchor="t" anchorCtr="0"/>
          <a:lstStyle>
            <a:lvl1pPr marL="0" algn="l" defTabSz="914377" rtl="0" eaLnBrk="1" latinLnBrk="0" hangingPunct="1">
              <a:lnSpc>
                <a:spcPct val="85000"/>
              </a:lnSpc>
              <a:spcBef>
                <a:spcPct val="0"/>
              </a:spcBef>
              <a:buNone/>
              <a:defRPr lang="en-US" sz="3800" b="0" kern="1200" cap="all" spc="0" baseline="0" dirty="0">
                <a:ln w="3175">
                  <a:noFill/>
                </a:ln>
                <a:solidFill>
                  <a:srgbClr val="252F38"/>
                </a:solidFill>
                <a:effectLst/>
                <a:latin typeface="+mj-lt"/>
                <a:ea typeface="+mn-ea"/>
                <a:cs typeface="+mn-cs"/>
              </a:defRPr>
            </a:lvl1pPr>
          </a:lstStyle>
          <a:p>
            <a:r>
              <a:rPr lang="en-US"/>
              <a:t>Click to edit Master title style</a:t>
            </a:r>
          </a:p>
        </p:txBody>
      </p:sp>
      <p:sp>
        <p:nvSpPr>
          <p:cNvPr id="17" name="Text Placeholder 12">
            <a:extLst>
              <a:ext uri="{FF2B5EF4-FFF2-40B4-BE49-F238E27FC236}">
                <a16:creationId xmlns:a16="http://schemas.microsoft.com/office/drawing/2014/main" id="{582B6B39-FF56-403E-B50F-D231A08AFE10}"/>
              </a:ext>
            </a:extLst>
          </p:cNvPr>
          <p:cNvSpPr>
            <a:spLocks noGrp="1"/>
          </p:cNvSpPr>
          <p:nvPr>
            <p:ph type="body" sz="quarter" idx="12" hasCustomPrompt="1"/>
          </p:nvPr>
        </p:nvSpPr>
        <p:spPr>
          <a:xfrm>
            <a:off x="6583324" y="2727341"/>
            <a:ext cx="5100676" cy="226472"/>
          </a:xfrm>
        </p:spPr>
        <p:txBody>
          <a:bodyPr/>
          <a:lstStyle>
            <a:lvl1pPr marL="0" indent="0" algn="l" defTabSz="914363" rtl="0" eaLnBrk="1" latinLnBrk="0" hangingPunct="1">
              <a:lnSpc>
                <a:spcPct val="90000"/>
              </a:lnSpc>
              <a:spcBef>
                <a:spcPct val="0"/>
              </a:spcBef>
              <a:buNone/>
              <a:defRPr lang="en-US" sz="1600" b="0" kern="1200" cap="none" spc="60" baseline="0" dirty="0">
                <a:ln w="3175">
                  <a:noFill/>
                </a:ln>
                <a:solidFill>
                  <a:srgbClr val="7F9FD4"/>
                </a:solidFill>
                <a:effectLst/>
                <a:latin typeface="+mn-lt"/>
                <a:ea typeface="+mn-ea"/>
                <a:cs typeface="Arial" panose="020B0604020202020204" pitchFamily="34" charset="0"/>
              </a:defRPr>
            </a:lvl1pPr>
            <a:lvl2pPr marL="339717" indent="0">
              <a:buNone/>
              <a:defRPr/>
            </a:lvl2pPr>
          </a:lstStyle>
          <a:p>
            <a:pPr lvl="0"/>
            <a:r>
              <a:rPr lang="en-US"/>
              <a:t>SUBTITLE</a:t>
            </a:r>
          </a:p>
        </p:txBody>
      </p:sp>
      <p:sp>
        <p:nvSpPr>
          <p:cNvPr id="23" name="Text Placeholder 15">
            <a:extLst>
              <a:ext uri="{FF2B5EF4-FFF2-40B4-BE49-F238E27FC236}">
                <a16:creationId xmlns:a16="http://schemas.microsoft.com/office/drawing/2014/main" id="{2B2ACC35-BE79-40B3-AA31-8BA2AD6891C5}"/>
              </a:ext>
            </a:extLst>
          </p:cNvPr>
          <p:cNvSpPr>
            <a:spLocks noGrp="1"/>
          </p:cNvSpPr>
          <p:nvPr>
            <p:ph type="body" sz="quarter" idx="20" hasCustomPrompt="1"/>
          </p:nvPr>
        </p:nvSpPr>
        <p:spPr>
          <a:xfrm>
            <a:off x="3775722" y="5321808"/>
            <a:ext cx="729579" cy="1536192"/>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5138"/>
              <a:gd name="connsiteY0" fmla="*/ 10000 h 10000"/>
              <a:gd name="connsiteX1" fmla="*/ 2000 w 15138"/>
              <a:gd name="connsiteY1" fmla="*/ 0 h 10000"/>
              <a:gd name="connsiteX2" fmla="*/ 15138 w 15138"/>
              <a:gd name="connsiteY2" fmla="*/ 0 h 10000"/>
              <a:gd name="connsiteX3" fmla="*/ 8000 w 15138"/>
              <a:gd name="connsiteY3" fmla="*/ 10000 h 10000"/>
              <a:gd name="connsiteX4" fmla="*/ 0 w 15138"/>
              <a:gd name="connsiteY4" fmla="*/ 10000 h 10000"/>
              <a:gd name="connsiteX0" fmla="*/ 0 w 15138"/>
              <a:gd name="connsiteY0" fmla="*/ 10000 h 10000"/>
              <a:gd name="connsiteX1" fmla="*/ 7073 w 15138"/>
              <a:gd name="connsiteY1" fmla="*/ 0 h 10000"/>
              <a:gd name="connsiteX2" fmla="*/ 15138 w 15138"/>
              <a:gd name="connsiteY2" fmla="*/ 0 h 10000"/>
              <a:gd name="connsiteX3" fmla="*/ 8000 w 15138"/>
              <a:gd name="connsiteY3" fmla="*/ 10000 h 10000"/>
              <a:gd name="connsiteX4" fmla="*/ 0 w 15138"/>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 h="10000">
                <a:moveTo>
                  <a:pt x="0" y="10000"/>
                </a:moveTo>
                <a:lnTo>
                  <a:pt x="7073" y="0"/>
                </a:lnTo>
                <a:lnTo>
                  <a:pt x="15138" y="0"/>
                </a:lnTo>
                <a:lnTo>
                  <a:pt x="8000" y="10000"/>
                </a:lnTo>
                <a:lnTo>
                  <a:pt x="0" y="10000"/>
                </a:lnTo>
                <a:close/>
              </a:path>
            </a:pathLst>
          </a:custGeom>
          <a:gradFill flip="none" rotWithShape="1">
            <a:gsLst>
              <a:gs pos="54000">
                <a:srgbClr val="006FC6"/>
              </a:gs>
              <a:gs pos="0">
                <a:schemeClr val="accent4">
                  <a:alpha val="91000"/>
                </a:schemeClr>
              </a:gs>
              <a:gs pos="100000">
                <a:srgbClr val="0040AA"/>
              </a:gs>
            </a:gsLst>
            <a:path path="circle">
              <a:fillToRect t="100000" r="100000"/>
            </a:path>
            <a:tileRect l="-100000" b="-100000"/>
          </a:gradFill>
          <a:ln>
            <a:noFill/>
          </a:ln>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defRPr lang="en-GB" sz="100" dirty="0">
                <a:solidFill>
                  <a:schemeClr val="accent2"/>
                </a:solidFill>
              </a:defRPr>
            </a:lvl1pPr>
          </a:lstStyle>
          <a:p>
            <a:pPr lvl="0">
              <a:spcBef>
                <a:spcPts val="100"/>
              </a:spcBef>
              <a:spcAft>
                <a:spcPts val="100"/>
              </a:spcAft>
            </a:pPr>
            <a:r>
              <a:rPr lang="en-US"/>
              <a:t>Click to edit Master text styles</a:t>
            </a:r>
          </a:p>
        </p:txBody>
      </p:sp>
      <p:sp>
        <p:nvSpPr>
          <p:cNvPr id="33" name="Text Placeholder 15">
            <a:extLst>
              <a:ext uri="{FF2B5EF4-FFF2-40B4-BE49-F238E27FC236}">
                <a16:creationId xmlns:a16="http://schemas.microsoft.com/office/drawing/2014/main" id="{313EF919-6C28-4E15-BE34-17CBABDC6E0F}"/>
              </a:ext>
            </a:extLst>
          </p:cNvPr>
          <p:cNvSpPr>
            <a:spLocks noGrp="1"/>
          </p:cNvSpPr>
          <p:nvPr>
            <p:ph type="body" sz="quarter" idx="22" hasCustomPrompt="1"/>
          </p:nvPr>
        </p:nvSpPr>
        <p:spPr>
          <a:xfrm>
            <a:off x="11257200" y="6134400"/>
            <a:ext cx="561600" cy="565200"/>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lvl1pPr>
              <a:defRPr lang="en-GB" sz="100" dirty="0">
                <a:noFill/>
              </a:defRPr>
            </a:lvl1pPr>
          </a:lstStyle>
          <a:p>
            <a:pPr lvl="0">
              <a:spcBef>
                <a:spcPts val="100"/>
              </a:spcBef>
              <a:spcAft>
                <a:spcPts val="100"/>
              </a:spcAft>
            </a:pPr>
            <a:r>
              <a:rPr lang="en-US"/>
              <a:t>Click to edit Master text styles</a:t>
            </a:r>
          </a:p>
        </p:txBody>
      </p:sp>
    </p:spTree>
    <p:extLst>
      <p:ext uri="{BB962C8B-B14F-4D97-AF65-F5344CB8AC3E}">
        <p14:creationId xmlns:p14="http://schemas.microsoft.com/office/powerpoint/2010/main" val="314027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2_Custom Layout">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AD09EFC5-3938-42DF-A7B0-FC5420219DDC}"/>
              </a:ext>
            </a:extLst>
          </p:cNvPr>
          <p:cNvSpPr>
            <a:spLocks noGrp="1"/>
          </p:cNvSpPr>
          <p:nvPr>
            <p:ph type="pic" sz="quarter" idx="12"/>
          </p:nvPr>
        </p:nvSpPr>
        <p:spPr>
          <a:xfrm>
            <a:off x="0" y="0"/>
            <a:ext cx="3769904" cy="6858000"/>
          </a:xfrm>
          <a:effectLst>
            <a:outerShdw blurRad="241300" sx="102000" sy="102000" algn="ctr" rotWithShape="0">
              <a:prstClr val="black">
                <a:alpha val="35000"/>
              </a:prstClr>
            </a:outerShdw>
          </a:effectLst>
        </p:spPr>
        <p:txBody>
          <a:bodyPr>
            <a:noAutofit/>
          </a:bodyPr>
          <a:lstStyle>
            <a:lvl1pPr>
              <a:defRPr sz="1200"/>
            </a:lvl1pPr>
          </a:lstStyle>
          <a:p>
            <a:r>
              <a:rPr lang="en-US"/>
              <a:t>Click icon to add picture</a:t>
            </a:r>
          </a:p>
        </p:txBody>
      </p:sp>
      <p:sp>
        <p:nvSpPr>
          <p:cNvPr id="15" name="TextBox 14">
            <a:extLst>
              <a:ext uri="{FF2B5EF4-FFF2-40B4-BE49-F238E27FC236}">
                <a16:creationId xmlns:a16="http://schemas.microsoft.com/office/drawing/2014/main" id="{7A62CF11-7B75-4429-9E7C-FAB9A3743280}"/>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bg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endParaRPr>
          </a:p>
        </p:txBody>
      </p:sp>
      <p:sp>
        <p:nvSpPr>
          <p:cNvPr id="16" name="TextBox 15">
            <a:extLst>
              <a:ext uri="{FF2B5EF4-FFF2-40B4-BE49-F238E27FC236}">
                <a16:creationId xmlns:a16="http://schemas.microsoft.com/office/drawing/2014/main" id="{40FC1048-8237-4049-9F8F-92C01D4FE0D0}"/>
              </a:ext>
            </a:extLst>
          </p:cNvPr>
          <p:cNvSpPr txBox="1"/>
          <p:nvPr userDrawn="1"/>
        </p:nvSpPr>
        <p:spPr>
          <a:xfrm flipH="1">
            <a:off x="644550" y="6311542"/>
            <a:ext cx="2708249" cy="217625"/>
          </a:xfrm>
          <a:prstGeom prst="rect">
            <a:avLst/>
          </a:prstGeom>
          <a:noFill/>
        </p:spPr>
        <p:txBody>
          <a:bodyPr wrap="square" lIns="90000" tIns="46800" rIns="0" bIns="46800" rtlCol="0">
            <a:spAutoFit/>
          </a:bodyPr>
          <a:lstStyle/>
          <a:p>
            <a:pPr marL="0" marR="0" lvl="0" indent="0" algn="l" defTabSz="914340" rtl="0" eaLnBrk="1" fontAlgn="auto" latinLnBrk="0" hangingPunct="1">
              <a:lnSpc>
                <a:spcPct val="100000"/>
              </a:lnSpc>
              <a:spcBef>
                <a:spcPts val="0"/>
              </a:spcBef>
              <a:spcAft>
                <a:spcPts val="0"/>
              </a:spcAft>
              <a:buClrTx/>
              <a:buSzTx/>
              <a:buFontTx/>
              <a:buNone/>
              <a:tabLst/>
              <a:defRPr/>
            </a:pPr>
            <a:r>
              <a:rPr lang="en-US" sz="800" kern="1200">
                <a:solidFill>
                  <a:schemeClr val="bg1"/>
                </a:solidFill>
                <a:latin typeface="+mn-lt"/>
                <a:ea typeface="+mn-ea"/>
                <a:cs typeface="+mn-cs"/>
              </a:rPr>
              <a:t>© Valorem Reply</a:t>
            </a:r>
          </a:p>
        </p:txBody>
      </p:sp>
      <p:sp>
        <p:nvSpPr>
          <p:cNvPr id="22" name="Text Placeholder 21">
            <a:extLst>
              <a:ext uri="{FF2B5EF4-FFF2-40B4-BE49-F238E27FC236}">
                <a16:creationId xmlns:a16="http://schemas.microsoft.com/office/drawing/2014/main" id="{A7D20CB3-4B31-4FC3-BC97-AEAC6FC568BB}"/>
              </a:ext>
            </a:extLst>
          </p:cNvPr>
          <p:cNvSpPr>
            <a:spLocks noGrp="1"/>
          </p:cNvSpPr>
          <p:nvPr>
            <p:ph type="body" sz="quarter" idx="14"/>
          </p:nvPr>
        </p:nvSpPr>
        <p:spPr>
          <a:xfrm>
            <a:off x="2407535" y="2062800"/>
            <a:ext cx="2732400" cy="2732400"/>
          </a:xfrm>
          <a:prstGeom prst="ellipse">
            <a:avLst/>
          </a:prstGeom>
          <a:gradFill flip="none" rotWithShape="1">
            <a:gsLst>
              <a:gs pos="42000">
                <a:srgbClr val="006FC6"/>
              </a:gs>
              <a:gs pos="0">
                <a:schemeClr val="accent4">
                  <a:alpha val="91000"/>
                </a:schemeClr>
              </a:gs>
              <a:gs pos="76000">
                <a:srgbClr val="0040AA"/>
              </a:gs>
            </a:gsLst>
            <a:path path="circle">
              <a:fillToRect l="100000" t="100000"/>
            </a:path>
            <a:tileRect r="-100000" b="-100000"/>
          </a:gradFill>
          <a:ln w="25400">
            <a:noFill/>
            <a:headEnd type="triangle"/>
            <a:tailEnd type="none"/>
          </a:ln>
          <a:effectLst>
            <a:outerShdw blurRad="241300" sx="102000" sy="102000" algn="ctr" rotWithShape="0">
              <a:prstClr val="black">
                <a:alpha val="35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indent="0" algn="ctr">
              <a:buNone/>
              <a:defRPr lang="en-US" sz="2000" dirty="0">
                <a:solidFill>
                  <a:schemeClr val="bg1"/>
                </a:solidFill>
                <a:latin typeface="Arial Black" panose="020B0A04020102020204" pitchFamily="34" charset="0"/>
                <a:cs typeface="+mn-cs"/>
              </a:defRPr>
            </a:lvl1pPr>
          </a:lstStyle>
          <a:p>
            <a:pPr marL="0" lvl="0" algn="ctr" defTabSz="914400"/>
            <a:r>
              <a:rPr lang="en-US"/>
              <a:t>Click to edit Master text styles</a:t>
            </a:r>
          </a:p>
        </p:txBody>
      </p:sp>
      <p:sp>
        <p:nvSpPr>
          <p:cNvPr id="25" name="Text Placeholder 24">
            <a:extLst>
              <a:ext uri="{FF2B5EF4-FFF2-40B4-BE49-F238E27FC236}">
                <a16:creationId xmlns:a16="http://schemas.microsoft.com/office/drawing/2014/main" id="{D542BDAC-893E-4B2C-A1D4-E2938A369BDE}"/>
              </a:ext>
            </a:extLst>
          </p:cNvPr>
          <p:cNvSpPr>
            <a:spLocks noGrp="1"/>
          </p:cNvSpPr>
          <p:nvPr>
            <p:ph type="body" sz="quarter" idx="15"/>
          </p:nvPr>
        </p:nvSpPr>
        <p:spPr>
          <a:xfrm>
            <a:off x="6998313" y="1008078"/>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
        <p:nvSpPr>
          <p:cNvPr id="26" name="Text Placeholder 24">
            <a:extLst>
              <a:ext uri="{FF2B5EF4-FFF2-40B4-BE49-F238E27FC236}">
                <a16:creationId xmlns:a16="http://schemas.microsoft.com/office/drawing/2014/main" id="{7869D47D-949C-4859-A22F-E15D8C3898CA}"/>
              </a:ext>
            </a:extLst>
          </p:cNvPr>
          <p:cNvSpPr>
            <a:spLocks noGrp="1"/>
          </p:cNvSpPr>
          <p:nvPr>
            <p:ph type="body" sz="quarter" idx="16"/>
          </p:nvPr>
        </p:nvSpPr>
        <p:spPr>
          <a:xfrm>
            <a:off x="6998313" y="1340339"/>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
        <p:nvSpPr>
          <p:cNvPr id="27" name="Text Placeholder 24">
            <a:extLst>
              <a:ext uri="{FF2B5EF4-FFF2-40B4-BE49-F238E27FC236}">
                <a16:creationId xmlns:a16="http://schemas.microsoft.com/office/drawing/2014/main" id="{FA150A68-89D3-4280-92B9-DB4942BDADC8}"/>
              </a:ext>
            </a:extLst>
          </p:cNvPr>
          <p:cNvSpPr>
            <a:spLocks noGrp="1"/>
          </p:cNvSpPr>
          <p:nvPr>
            <p:ph type="body" sz="quarter" idx="17"/>
          </p:nvPr>
        </p:nvSpPr>
        <p:spPr>
          <a:xfrm>
            <a:off x="6998313" y="2703528"/>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
        <p:nvSpPr>
          <p:cNvPr id="28" name="Text Placeholder 24">
            <a:extLst>
              <a:ext uri="{FF2B5EF4-FFF2-40B4-BE49-F238E27FC236}">
                <a16:creationId xmlns:a16="http://schemas.microsoft.com/office/drawing/2014/main" id="{E9DAAAF3-6766-49FE-BA46-261607805F1D}"/>
              </a:ext>
            </a:extLst>
          </p:cNvPr>
          <p:cNvSpPr>
            <a:spLocks noGrp="1"/>
          </p:cNvSpPr>
          <p:nvPr>
            <p:ph type="body" sz="quarter" idx="18"/>
          </p:nvPr>
        </p:nvSpPr>
        <p:spPr>
          <a:xfrm>
            <a:off x="6998313" y="3035789"/>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
        <p:nvSpPr>
          <p:cNvPr id="29" name="Text Placeholder 24">
            <a:extLst>
              <a:ext uri="{FF2B5EF4-FFF2-40B4-BE49-F238E27FC236}">
                <a16:creationId xmlns:a16="http://schemas.microsoft.com/office/drawing/2014/main" id="{C2D8BDA6-D848-49C9-BFD4-83BCCD7EC316}"/>
              </a:ext>
            </a:extLst>
          </p:cNvPr>
          <p:cNvSpPr>
            <a:spLocks noGrp="1"/>
          </p:cNvSpPr>
          <p:nvPr>
            <p:ph type="body" sz="quarter" idx="19"/>
          </p:nvPr>
        </p:nvSpPr>
        <p:spPr>
          <a:xfrm>
            <a:off x="6998313" y="4378943"/>
            <a:ext cx="3432175" cy="292645"/>
          </a:xfrm>
        </p:spPr>
        <p:txBody>
          <a:bodyPr tIns="46800" bIns="46800"/>
          <a:lstStyle>
            <a:lvl1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
        <p:nvSpPr>
          <p:cNvPr id="30" name="Text Placeholder 24">
            <a:extLst>
              <a:ext uri="{FF2B5EF4-FFF2-40B4-BE49-F238E27FC236}">
                <a16:creationId xmlns:a16="http://schemas.microsoft.com/office/drawing/2014/main" id="{A38C6934-0C3B-4E2B-A1A0-2688AAA82210}"/>
              </a:ext>
            </a:extLst>
          </p:cNvPr>
          <p:cNvSpPr>
            <a:spLocks noGrp="1"/>
          </p:cNvSpPr>
          <p:nvPr>
            <p:ph type="body" sz="quarter" idx="20"/>
          </p:nvPr>
        </p:nvSpPr>
        <p:spPr>
          <a:xfrm>
            <a:off x="6998313" y="4711204"/>
            <a:ext cx="3432175" cy="741600"/>
          </a:xfrm>
        </p:spPr>
        <p:txBody>
          <a:bodyPr tIns="0" bIns="0">
            <a:noAutofit/>
          </a:bodyPr>
          <a:lstStyle>
            <a:lvl1pPr marL="0" indent="0" algn="l" defTabSz="914363" rtl="0" eaLnBrk="1" latinLnBrk="0" hangingPunct="1">
              <a:lnSpc>
                <a:spcPct val="150000"/>
              </a:lnSpc>
              <a:spcBef>
                <a:spcPct val="0"/>
              </a:spcBef>
              <a:buNone/>
              <a:defRPr lang="en-US" sz="1100" b="0" kern="1200" cap="none" spc="0" baseline="0" dirty="0" smtClean="0">
                <a:ln w="3175">
                  <a:noFill/>
                </a:ln>
                <a:solidFill>
                  <a:srgbClr val="252F38"/>
                </a:solidFill>
                <a:effectLst/>
                <a:latin typeface="+mn-lt"/>
                <a:ea typeface="+mn-ea"/>
                <a:cs typeface="Arial" panose="020B0604020202020204" pitchFamily="34" charset="0"/>
              </a:defRPr>
            </a:lvl1pPr>
            <a:lvl2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2pPr>
            <a:lvl3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3pPr>
            <a:lvl4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4pPr>
            <a:lvl5pPr marL="0" indent="0" algn="l" defTabSz="914363" rtl="0" eaLnBrk="1" latinLnBrk="0" hangingPunct="1">
              <a:lnSpc>
                <a:spcPct val="90000"/>
              </a:lnSpc>
              <a:spcBef>
                <a:spcPct val="0"/>
              </a:spcBef>
              <a:buNone/>
              <a:defRPr lang="en-US" sz="1400" b="0" kern="1200" cap="all" spc="0" baseline="0" dirty="0" smtClean="0">
                <a:ln w="3175">
                  <a:noFill/>
                </a:ln>
                <a:solidFill>
                  <a:srgbClr val="252F38"/>
                </a:solidFill>
                <a:effectLst/>
                <a:latin typeface="+mj-lt"/>
                <a:ea typeface="+mn-ea"/>
                <a:cs typeface="Segoe UI" panose="020B0502040204020203" pitchFamily="34" charset="0"/>
              </a:defRPr>
            </a:lvl5pPr>
          </a:lstStyle>
          <a:p>
            <a:pPr lvl="0"/>
            <a:r>
              <a:rPr lang="en-US"/>
              <a:t>Click to edit Master text styles</a:t>
            </a:r>
          </a:p>
        </p:txBody>
      </p:sp>
    </p:spTree>
    <p:extLst>
      <p:ext uri="{BB962C8B-B14F-4D97-AF65-F5344CB8AC3E}">
        <p14:creationId xmlns:p14="http://schemas.microsoft.com/office/powerpoint/2010/main" val="143066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6"/>
            </p:custDataLst>
            <p:extLst>
              <p:ext uri="{D42A27DB-BD31-4B8C-83A1-F6EECF244321}">
                <p14:modId xmlns:p14="http://schemas.microsoft.com/office/powerpoint/2010/main" val="19897170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17" imgW="377" imgH="377" progId="TCLayout.ActiveDocument.1">
                  <p:embed/>
                </p:oleObj>
              </mc:Choice>
              <mc:Fallback>
                <p:oleObj name="think-cell Slide" r:id="rId17" imgW="377" imgH="377" progId="TCLayout.ActiveDocument.1">
                  <p:embed/>
                  <p:pic>
                    <p:nvPicPr>
                      <p:cNvPr id="3" name="Object 2"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4" name="Text Placeholder 3"/>
          <p:cNvSpPr>
            <a:spLocks noGrp="1"/>
          </p:cNvSpPr>
          <p:nvPr>
            <p:ph type="body" idx="1"/>
          </p:nvPr>
        </p:nvSpPr>
        <p:spPr>
          <a:xfrm>
            <a:off x="916754" y="1268414"/>
            <a:ext cx="10340737" cy="123880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6754" y="611970"/>
            <a:ext cx="10340737" cy="414000"/>
          </a:xfrm>
          <a:prstGeom prst="rect">
            <a:avLst/>
          </a:prstGeom>
          <a:noFill/>
        </p:spPr>
        <p:txBody>
          <a:bodyPr vert="horz" wrap="square" lIns="0" tIns="0" rIns="0" bIns="0" rtlCol="0" anchor="t" anchorCtr="0">
            <a:noAutofit/>
          </a:bodyPr>
          <a:lstStyle/>
          <a:p>
            <a:r>
              <a:rPr lang="en-US"/>
              <a:t>Click to edit Master title style</a:t>
            </a:r>
          </a:p>
        </p:txBody>
      </p:sp>
      <p:sp>
        <p:nvSpPr>
          <p:cNvPr id="7" name="TextBox 6">
            <a:extLst>
              <a:ext uri="{FF2B5EF4-FFF2-40B4-BE49-F238E27FC236}">
                <a16:creationId xmlns:a16="http://schemas.microsoft.com/office/drawing/2014/main" id="{AF93C0B8-42A2-4012-87AC-FC5CCC380071}"/>
              </a:ext>
            </a:extLst>
          </p:cNvPr>
          <p:cNvSpPr txBox="1"/>
          <p:nvPr userDrawn="1"/>
        </p:nvSpPr>
        <p:spPr>
          <a:xfrm flipH="1">
            <a:off x="24791" y="6311542"/>
            <a:ext cx="561600" cy="217625"/>
          </a:xfrm>
          <a:prstGeom prst="rect">
            <a:avLst/>
          </a:prstGeom>
          <a:noFill/>
        </p:spPr>
        <p:txBody>
          <a:bodyPr wrap="square" lIns="90000" tIns="46800" rIns="0" bIns="46800" rtlCol="0">
            <a:spAutoFit/>
          </a:bodyPr>
          <a:lstStyle/>
          <a:p>
            <a:pPr marL="0" marR="0" lvl="0" indent="0" algn="r" defTabSz="914340" rtl="0" eaLnBrk="1" fontAlgn="auto" latinLnBrk="0" hangingPunct="1">
              <a:lnSpc>
                <a:spcPct val="100000"/>
              </a:lnSpc>
              <a:spcBef>
                <a:spcPts val="0"/>
              </a:spcBef>
              <a:spcAft>
                <a:spcPts val="0"/>
              </a:spcAft>
              <a:buClrTx/>
              <a:buSzTx/>
              <a:buFontTx/>
              <a:buNone/>
              <a:tabLst/>
              <a:defRPr/>
            </a:pPr>
            <a:fld id="{727B4C2D-45E2-4621-8491-2995EB46A674}" type="slidenum">
              <a:rPr lang="en-US" sz="800" kern="1200" smtClean="0">
                <a:solidFill>
                  <a:schemeClr val="accent1"/>
                </a:solidFill>
                <a:latin typeface="+mn-lt"/>
                <a:ea typeface="+mn-ea"/>
                <a:cs typeface="+mn-cs"/>
              </a:rPr>
              <a:pPr marL="0" marR="0" lvl="0" indent="0" algn="r" defTabSz="914340" rtl="0" eaLnBrk="1" fontAlgn="auto" latinLnBrk="0" hangingPunct="1">
                <a:lnSpc>
                  <a:spcPct val="100000"/>
                </a:lnSpc>
                <a:spcBef>
                  <a:spcPts val="0"/>
                </a:spcBef>
                <a:spcAft>
                  <a:spcPts val="0"/>
                </a:spcAft>
                <a:buClrTx/>
                <a:buSzTx/>
                <a:buFontTx/>
                <a:buNone/>
                <a:tabLst/>
                <a:defRPr/>
              </a:pPr>
              <a:t>‹#›</a:t>
            </a:fld>
            <a:endParaRPr lang="en-US" sz="800" kern="1200">
              <a:solidFill>
                <a:schemeClr val="accent1"/>
              </a:solidFill>
              <a:latin typeface="+mn-lt"/>
              <a:ea typeface="+mn-ea"/>
              <a:cs typeface="+mn-cs"/>
            </a:endParaRPr>
          </a:p>
        </p:txBody>
      </p:sp>
      <p:grpSp>
        <p:nvGrpSpPr>
          <p:cNvPr id="15" name="Group 14">
            <a:extLst>
              <a:ext uri="{FF2B5EF4-FFF2-40B4-BE49-F238E27FC236}">
                <a16:creationId xmlns:a16="http://schemas.microsoft.com/office/drawing/2014/main" id="{9543C9B1-F37B-4970-8AC8-547CC5442788}"/>
              </a:ext>
            </a:extLst>
          </p:cNvPr>
          <p:cNvGrpSpPr/>
          <p:nvPr userDrawn="1"/>
        </p:nvGrpSpPr>
        <p:grpSpPr>
          <a:xfrm>
            <a:off x="11378499" y="6257044"/>
            <a:ext cx="319584" cy="318867"/>
            <a:chOff x="5376862" y="3430588"/>
            <a:chExt cx="1416051" cy="1412875"/>
          </a:xfrm>
        </p:grpSpPr>
        <p:sp>
          <p:nvSpPr>
            <p:cNvPr id="16" name="Oval 503">
              <a:extLst>
                <a:ext uri="{FF2B5EF4-FFF2-40B4-BE49-F238E27FC236}">
                  <a16:creationId xmlns:a16="http://schemas.microsoft.com/office/drawing/2014/main" id="{E045B8DF-78E2-49BC-A2EC-F1BB828D8609}"/>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04">
              <a:extLst>
                <a:ext uri="{FF2B5EF4-FFF2-40B4-BE49-F238E27FC236}">
                  <a16:creationId xmlns:a16="http://schemas.microsoft.com/office/drawing/2014/main" id="{587B8473-884C-4875-A035-59824C0F56BE}"/>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505">
              <a:extLst>
                <a:ext uri="{FF2B5EF4-FFF2-40B4-BE49-F238E27FC236}">
                  <a16:creationId xmlns:a16="http://schemas.microsoft.com/office/drawing/2014/main" id="{54D4FA4C-5763-480E-AFC5-579E1149D7A0}"/>
                </a:ext>
              </a:extLst>
            </p:cNvPr>
            <p:cNvSpPr>
              <a:spLocks noChangeArrowheads="1"/>
            </p:cNvSpPr>
            <p:nvPr userDrawn="1"/>
          </p:nvSpPr>
          <p:spPr bwMode="auto">
            <a:xfrm>
              <a:off x="6510338" y="3430588"/>
              <a:ext cx="282575" cy="282575"/>
            </a:xfrm>
            <a:prstGeom prst="ellipse">
              <a:avLst/>
            </a:pr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06">
              <a:extLst>
                <a:ext uri="{FF2B5EF4-FFF2-40B4-BE49-F238E27FC236}">
                  <a16:creationId xmlns:a16="http://schemas.microsoft.com/office/drawing/2014/main" id="{3C87B15F-BC12-498B-8868-1A100123B596}"/>
                </a:ext>
              </a:extLst>
            </p:cNvPr>
            <p:cNvSpPr>
              <a:spLocks/>
            </p:cNvSpPr>
            <p:nvPr userDrawn="1"/>
          </p:nvSpPr>
          <p:spPr bwMode="auto">
            <a:xfrm>
              <a:off x="5376862" y="3614738"/>
              <a:ext cx="1150938" cy="1228725"/>
            </a:xfrm>
            <a:custGeom>
              <a:avLst/>
              <a:gdLst>
                <a:gd name="T0" fmla="*/ 447 w 533"/>
                <a:gd name="T1" fmla="*/ 191 h 570"/>
                <a:gd name="T2" fmla="*/ 529 w 533"/>
                <a:gd name="T3" fmla="*/ 83 h 570"/>
                <a:gd name="T4" fmla="*/ 529 w 533"/>
                <a:gd name="T5" fmla="*/ 64 h 570"/>
                <a:gd name="T6" fmla="*/ 495 w 533"/>
                <a:gd name="T7" fmla="*/ 8 h 570"/>
                <a:gd name="T8" fmla="*/ 480 w 533"/>
                <a:gd name="T9" fmla="*/ 0 h 570"/>
                <a:gd name="T10" fmla="*/ 330 w 533"/>
                <a:gd name="T11" fmla="*/ 1 h 570"/>
                <a:gd name="T12" fmla="*/ 330 w 533"/>
                <a:gd name="T13" fmla="*/ 1 h 570"/>
                <a:gd name="T14" fmla="*/ 248 w 533"/>
                <a:gd name="T15" fmla="*/ 1 h 570"/>
                <a:gd name="T16" fmla="*/ 244 w 533"/>
                <a:gd name="T17" fmla="*/ 13 h 570"/>
                <a:gd name="T18" fmla="*/ 267 w 533"/>
                <a:gd name="T19" fmla="*/ 32 h 570"/>
                <a:gd name="T20" fmla="*/ 278 w 533"/>
                <a:gd name="T21" fmla="*/ 37 h 570"/>
                <a:gd name="T22" fmla="*/ 421 w 533"/>
                <a:gd name="T23" fmla="*/ 64 h 570"/>
                <a:gd name="T24" fmla="*/ 244 w 533"/>
                <a:gd name="T25" fmla="*/ 254 h 570"/>
                <a:gd name="T26" fmla="*/ 11 w 533"/>
                <a:gd name="T27" fmla="*/ 287 h 570"/>
                <a:gd name="T28" fmla="*/ 5 w 533"/>
                <a:gd name="T29" fmla="*/ 304 h 570"/>
                <a:gd name="T30" fmla="*/ 28 w 533"/>
                <a:gd name="T31" fmla="*/ 329 h 570"/>
                <a:gd name="T32" fmla="*/ 45 w 533"/>
                <a:gd name="T33" fmla="*/ 336 h 570"/>
                <a:gd name="T34" fmla="*/ 270 w 533"/>
                <a:gd name="T35" fmla="*/ 332 h 570"/>
                <a:gd name="T36" fmla="*/ 294 w 533"/>
                <a:gd name="T37" fmla="*/ 325 h 570"/>
                <a:gd name="T38" fmla="*/ 348 w 533"/>
                <a:gd name="T39" fmla="*/ 293 h 570"/>
                <a:gd name="T40" fmla="*/ 461 w 533"/>
                <a:gd name="T41" fmla="*/ 383 h 570"/>
                <a:gd name="T42" fmla="*/ 469 w 533"/>
                <a:gd name="T43" fmla="*/ 397 h 570"/>
                <a:gd name="T44" fmla="*/ 491 w 533"/>
                <a:gd name="T45" fmla="*/ 556 h 570"/>
                <a:gd name="T46" fmla="*/ 506 w 533"/>
                <a:gd name="T47" fmla="*/ 570 h 570"/>
                <a:gd name="T48" fmla="*/ 518 w 533"/>
                <a:gd name="T49" fmla="*/ 570 h 570"/>
                <a:gd name="T50" fmla="*/ 533 w 533"/>
                <a:gd name="T51" fmla="*/ 554 h 570"/>
                <a:gd name="T52" fmla="*/ 533 w 533"/>
                <a:gd name="T53" fmla="*/ 378 h 570"/>
                <a:gd name="T54" fmla="*/ 525 w 533"/>
                <a:gd name="T55" fmla="*/ 352 h 570"/>
                <a:gd name="T56" fmla="*/ 426 w 533"/>
                <a:gd name="T57" fmla="*/ 219 h 570"/>
                <a:gd name="T58" fmla="*/ 447 w 533"/>
                <a:gd name="T59" fmla="*/ 19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3" h="570">
                  <a:moveTo>
                    <a:pt x="447" y="191"/>
                  </a:moveTo>
                  <a:cubicBezTo>
                    <a:pt x="529" y="83"/>
                    <a:pt x="529" y="83"/>
                    <a:pt x="529" y="83"/>
                  </a:cubicBezTo>
                  <a:cubicBezTo>
                    <a:pt x="533" y="77"/>
                    <a:pt x="533" y="70"/>
                    <a:pt x="529" y="64"/>
                  </a:cubicBezTo>
                  <a:cubicBezTo>
                    <a:pt x="495" y="8"/>
                    <a:pt x="495" y="8"/>
                    <a:pt x="495" y="8"/>
                  </a:cubicBezTo>
                  <a:cubicBezTo>
                    <a:pt x="492" y="3"/>
                    <a:pt x="486" y="0"/>
                    <a:pt x="480" y="0"/>
                  </a:cubicBezTo>
                  <a:cubicBezTo>
                    <a:pt x="330" y="1"/>
                    <a:pt x="330" y="1"/>
                    <a:pt x="330" y="1"/>
                  </a:cubicBezTo>
                  <a:cubicBezTo>
                    <a:pt x="330" y="1"/>
                    <a:pt x="330" y="1"/>
                    <a:pt x="330" y="1"/>
                  </a:cubicBezTo>
                  <a:cubicBezTo>
                    <a:pt x="248" y="1"/>
                    <a:pt x="248" y="1"/>
                    <a:pt x="248" y="1"/>
                  </a:cubicBezTo>
                  <a:cubicBezTo>
                    <a:pt x="242" y="1"/>
                    <a:pt x="239" y="9"/>
                    <a:pt x="244" y="13"/>
                  </a:cubicBezTo>
                  <a:cubicBezTo>
                    <a:pt x="267" y="32"/>
                    <a:pt x="267" y="32"/>
                    <a:pt x="267" y="32"/>
                  </a:cubicBezTo>
                  <a:cubicBezTo>
                    <a:pt x="270" y="35"/>
                    <a:pt x="274" y="36"/>
                    <a:pt x="278" y="37"/>
                  </a:cubicBezTo>
                  <a:cubicBezTo>
                    <a:pt x="421" y="64"/>
                    <a:pt x="421" y="64"/>
                    <a:pt x="421" y="64"/>
                  </a:cubicBezTo>
                  <a:cubicBezTo>
                    <a:pt x="244" y="254"/>
                    <a:pt x="244" y="254"/>
                    <a:pt x="244" y="254"/>
                  </a:cubicBezTo>
                  <a:cubicBezTo>
                    <a:pt x="11" y="287"/>
                    <a:pt x="11" y="287"/>
                    <a:pt x="11" y="287"/>
                  </a:cubicBezTo>
                  <a:cubicBezTo>
                    <a:pt x="3" y="288"/>
                    <a:pt x="0" y="298"/>
                    <a:pt x="5" y="304"/>
                  </a:cubicBezTo>
                  <a:cubicBezTo>
                    <a:pt x="28" y="329"/>
                    <a:pt x="28" y="329"/>
                    <a:pt x="28" y="329"/>
                  </a:cubicBezTo>
                  <a:cubicBezTo>
                    <a:pt x="33" y="333"/>
                    <a:pt x="39" y="336"/>
                    <a:pt x="45" y="336"/>
                  </a:cubicBezTo>
                  <a:cubicBezTo>
                    <a:pt x="270" y="332"/>
                    <a:pt x="270" y="332"/>
                    <a:pt x="270" y="332"/>
                  </a:cubicBezTo>
                  <a:cubicBezTo>
                    <a:pt x="278" y="332"/>
                    <a:pt x="287" y="330"/>
                    <a:pt x="294" y="325"/>
                  </a:cubicBezTo>
                  <a:cubicBezTo>
                    <a:pt x="348" y="293"/>
                    <a:pt x="348" y="293"/>
                    <a:pt x="348" y="293"/>
                  </a:cubicBezTo>
                  <a:cubicBezTo>
                    <a:pt x="461" y="383"/>
                    <a:pt x="461" y="383"/>
                    <a:pt x="461" y="383"/>
                  </a:cubicBezTo>
                  <a:cubicBezTo>
                    <a:pt x="466" y="386"/>
                    <a:pt x="469" y="392"/>
                    <a:pt x="469" y="397"/>
                  </a:cubicBezTo>
                  <a:cubicBezTo>
                    <a:pt x="491" y="556"/>
                    <a:pt x="491" y="556"/>
                    <a:pt x="491" y="556"/>
                  </a:cubicBezTo>
                  <a:cubicBezTo>
                    <a:pt x="492" y="564"/>
                    <a:pt x="498" y="570"/>
                    <a:pt x="506" y="570"/>
                  </a:cubicBezTo>
                  <a:cubicBezTo>
                    <a:pt x="518" y="570"/>
                    <a:pt x="518" y="570"/>
                    <a:pt x="518" y="570"/>
                  </a:cubicBezTo>
                  <a:cubicBezTo>
                    <a:pt x="526" y="570"/>
                    <a:pt x="533" y="563"/>
                    <a:pt x="533" y="554"/>
                  </a:cubicBezTo>
                  <a:cubicBezTo>
                    <a:pt x="533" y="378"/>
                    <a:pt x="533" y="378"/>
                    <a:pt x="533" y="378"/>
                  </a:cubicBezTo>
                  <a:cubicBezTo>
                    <a:pt x="533" y="369"/>
                    <a:pt x="531" y="360"/>
                    <a:pt x="525" y="352"/>
                  </a:cubicBezTo>
                  <a:cubicBezTo>
                    <a:pt x="426" y="219"/>
                    <a:pt x="426" y="219"/>
                    <a:pt x="426" y="219"/>
                  </a:cubicBezTo>
                  <a:lnTo>
                    <a:pt x="447" y="191"/>
                  </a:lnTo>
                  <a:close/>
                </a:path>
              </a:pathLst>
            </a:custGeom>
            <a:solidFill>
              <a:srgbClr val="0055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0F3524F3-C667-4DC2-BFBE-CA72A014B99A}"/>
              </a:ext>
            </a:extLst>
          </p:cNvPr>
          <p:cNvGrpSpPr/>
          <p:nvPr userDrawn="1"/>
        </p:nvGrpSpPr>
        <p:grpSpPr>
          <a:xfrm>
            <a:off x="11032574" y="212729"/>
            <a:ext cx="1188000" cy="194468"/>
            <a:chOff x="11032574" y="212729"/>
            <a:chExt cx="1188000" cy="194468"/>
          </a:xfrm>
        </p:grpSpPr>
        <p:sp>
          <p:nvSpPr>
            <p:cNvPr id="12" name="Rectangle: Top Corners Rounded 11">
              <a:extLst>
                <a:ext uri="{FF2B5EF4-FFF2-40B4-BE49-F238E27FC236}">
                  <a16:creationId xmlns:a16="http://schemas.microsoft.com/office/drawing/2014/main" id="{5DBC16F8-2306-494D-B9E7-4ED8D176C23B}"/>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12">
              <a:extLst>
                <a:ext uri="{FF2B5EF4-FFF2-40B4-BE49-F238E27FC236}">
                  <a16:creationId xmlns:a16="http://schemas.microsoft.com/office/drawing/2014/main" id="{792975B7-963F-4298-8DE5-3F2250B9DD6E}"/>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IN" sz="800">
                  <a:solidFill>
                    <a:schemeClr val="bg1"/>
                  </a:solidFill>
                </a:rPr>
                <a:t>CONFIDENTIAL</a:t>
              </a:r>
              <a:endParaRPr lang="en-US" sz="800">
                <a:solidFill>
                  <a:schemeClr val="bg1"/>
                </a:solidFill>
              </a:endParaRPr>
            </a:p>
          </p:txBody>
        </p:sp>
        <p:grpSp>
          <p:nvGrpSpPr>
            <p:cNvPr id="14" name="Group 13">
              <a:extLst>
                <a:ext uri="{FF2B5EF4-FFF2-40B4-BE49-F238E27FC236}">
                  <a16:creationId xmlns:a16="http://schemas.microsoft.com/office/drawing/2014/main" id="{289B03BD-DEF1-452E-9C91-E8C04DC4E80F}"/>
                </a:ext>
              </a:extLst>
            </p:cNvPr>
            <p:cNvGrpSpPr/>
            <p:nvPr/>
          </p:nvGrpSpPr>
          <p:grpSpPr>
            <a:xfrm>
              <a:off x="11115098" y="240920"/>
              <a:ext cx="148215" cy="148025"/>
              <a:chOff x="11069033" y="1202944"/>
              <a:chExt cx="391979" cy="391477"/>
            </a:xfrm>
            <a:solidFill>
              <a:schemeClr val="bg1"/>
            </a:solidFill>
          </p:grpSpPr>
          <p:sp>
            <p:nvSpPr>
              <p:cNvPr id="20" name="Freeform: Shape 19">
                <a:extLst>
                  <a:ext uri="{FF2B5EF4-FFF2-40B4-BE49-F238E27FC236}">
                    <a16:creationId xmlns:a16="http://schemas.microsoft.com/office/drawing/2014/main" id="{E414F338-5436-450E-8BCF-E9FE8D971CEE}"/>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rtl="0"/>
                <a:endParaRPr lang="en-US"/>
              </a:p>
            </p:txBody>
          </p:sp>
          <p:sp>
            <p:nvSpPr>
              <p:cNvPr id="21" name="Freeform: Shape 20">
                <a:extLst>
                  <a:ext uri="{FF2B5EF4-FFF2-40B4-BE49-F238E27FC236}">
                    <a16:creationId xmlns:a16="http://schemas.microsoft.com/office/drawing/2014/main" id="{FEEE25AB-162D-4919-9FC2-F3172F454B1E}"/>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rtl="0"/>
                <a:endParaRPr lang="en-US"/>
              </a:p>
            </p:txBody>
          </p:sp>
        </p:grpSp>
      </p:grpSp>
    </p:spTree>
    <p:extLst>
      <p:ext uri="{BB962C8B-B14F-4D97-AF65-F5344CB8AC3E}">
        <p14:creationId xmlns:p14="http://schemas.microsoft.com/office/powerpoint/2010/main" val="363562969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sldNum="0" hdr="0" ftr="0" dt="0"/>
  <p:txStyles>
    <p:titleStyle>
      <a:lvl1pPr marL="0" algn="l" defTabSz="914377" rtl="0" eaLnBrk="1" latinLnBrk="0" hangingPunct="1">
        <a:lnSpc>
          <a:spcPct val="85000"/>
        </a:lnSpc>
        <a:spcBef>
          <a:spcPct val="0"/>
        </a:spcBef>
        <a:buNone/>
        <a:defRPr lang="en-US" sz="2400" b="0" kern="1200" cap="all" spc="0" baseline="0" dirty="0">
          <a:ln w="3175">
            <a:noFill/>
          </a:ln>
          <a:solidFill>
            <a:srgbClr val="252F38"/>
          </a:solidFill>
          <a:effectLst/>
          <a:latin typeface="+mj-lt"/>
          <a:ea typeface="+mn-ea"/>
          <a:cs typeface="+mn-cs"/>
        </a:defRPr>
      </a:lvl1pPr>
    </p:titleStyle>
    <p:bodyStyle>
      <a:lvl1pPr marL="0" marR="0" indent="0" algn="l" defTabSz="914377" rtl="0" eaLnBrk="1" fontAlgn="auto" latinLnBrk="0" hangingPunct="1">
        <a:lnSpc>
          <a:spcPct val="150000"/>
        </a:lnSpc>
        <a:spcBef>
          <a:spcPts val="2400"/>
        </a:spcBef>
        <a:spcAft>
          <a:spcPts val="0"/>
        </a:spcAft>
        <a:buClrTx/>
        <a:buSzPct val="100000"/>
        <a:buFont typeface="Arial" pitchFamily="34" charset="0"/>
        <a:buNone/>
        <a:tabLst/>
        <a:defRPr lang="en-US" sz="1100" kern="1200" cap="none" spc="0" baseline="0" dirty="0">
          <a:solidFill>
            <a:schemeClr val="tx2"/>
          </a:solidFill>
          <a:latin typeface="+mn-lt"/>
          <a:ea typeface="+mn-ea"/>
          <a:cs typeface="Arial" panose="020B0604020202020204" pitchFamily="34" charset="0"/>
        </a:defRPr>
      </a:lvl1pPr>
      <a:lvl2pPr marL="342900"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dirty="0">
          <a:solidFill>
            <a:schemeClr val="tx2"/>
          </a:solidFill>
          <a:latin typeface="+mn-lt"/>
          <a:ea typeface="+mn-ea"/>
          <a:cs typeface="Arial" panose="020B0604020202020204" pitchFamily="34" charset="0"/>
        </a:defRPr>
      </a:lvl2pPr>
      <a:lvl3pPr marL="574669"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798513" algn="l"/>
        </a:tabLst>
        <a:defRPr lang="en-US" sz="1100" kern="1200" spc="0" baseline="0" dirty="0">
          <a:solidFill>
            <a:schemeClr val="tx2"/>
          </a:solidFill>
          <a:latin typeface="+mn-lt"/>
          <a:ea typeface="+mn-ea"/>
          <a:cs typeface="Arial" panose="020B0604020202020204" pitchFamily="34" charset="0"/>
        </a:defRPr>
      </a:lvl3pPr>
      <a:lvl4pPr marL="800089"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defRPr lang="en-US" sz="1100" kern="1200" spc="0" baseline="0" dirty="0">
          <a:solidFill>
            <a:schemeClr val="tx2"/>
          </a:solidFill>
          <a:latin typeface="+mn-lt"/>
          <a:ea typeface="+mn-ea"/>
          <a:cs typeface="Arial" panose="020B0604020202020204" pitchFamily="34" charset="0"/>
        </a:defRPr>
      </a:lvl4pPr>
      <a:lvl5pPr marL="1036622" marR="0" indent="-342900" algn="l" defTabSz="914363" rtl="0" eaLnBrk="1" fontAlgn="auto" latinLnBrk="0" hangingPunct="1">
        <a:lnSpc>
          <a:spcPct val="100000"/>
        </a:lnSpc>
        <a:spcBef>
          <a:spcPts val="600"/>
        </a:spcBef>
        <a:spcAft>
          <a:spcPts val="0"/>
        </a:spcAft>
        <a:buClrTx/>
        <a:buSzPct val="100000"/>
        <a:buFont typeface="Arial" panose="020B0604020202020204" pitchFamily="34" charset="0"/>
        <a:buChar char="•"/>
        <a:tabLst>
          <a:tab pos="1255713" algn="l"/>
        </a:tabLst>
        <a:defRPr lang="en-US" sz="1100" kern="1200" spc="0" baseline="0" dirty="0">
          <a:solidFill>
            <a:schemeClr val="tx2"/>
          </a:solidFill>
          <a:latin typeface="+mn-lt"/>
          <a:ea typeface="+mn-ea"/>
          <a:cs typeface="Arial" panose="020B0604020202020204"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2">
          <p15:clr>
            <a:srgbClr val="F26B43"/>
          </p15:clr>
        </p15:guide>
        <p15:guide id="2" pos="576">
          <p15:clr>
            <a:srgbClr val="F26B43"/>
          </p15:clr>
        </p15:guide>
        <p15:guide id="3" pos="7093">
          <p15:clr>
            <a:srgbClr val="F26B43"/>
          </p15:clr>
        </p15:guide>
        <p15:guide id="4" orient="horz" pos="379">
          <p15:clr>
            <a:srgbClr val="F26B43"/>
          </p15:clr>
        </p15:guide>
        <p15:guide id="6" orient="horz" pos="3912">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73.svg"/><Relationship Id="rId26" Type="http://schemas.openxmlformats.org/officeDocument/2006/relationships/image" Target="../media/image23.png"/><Relationship Id="rId3" Type="http://schemas.openxmlformats.org/officeDocument/2006/relationships/image" Target="../media/image47.png"/><Relationship Id="rId21" Type="http://schemas.openxmlformats.org/officeDocument/2006/relationships/image" Target="../media/image74.svg"/><Relationship Id="rId34" Type="http://schemas.microsoft.com/office/2007/relationships/hdphoto" Target="../media/hdphoto1.wdp"/><Relationship Id="rId7" Type="http://schemas.openxmlformats.org/officeDocument/2006/relationships/image" Target="../media/image27.png"/><Relationship Id="rId12" Type="http://schemas.openxmlformats.org/officeDocument/2006/relationships/image" Target="../media/image70.svg"/><Relationship Id="rId17" Type="http://schemas.openxmlformats.org/officeDocument/2006/relationships/image" Target="../media/image57.png"/><Relationship Id="rId25" Type="http://schemas.openxmlformats.org/officeDocument/2006/relationships/image" Target="../media/image78.svg"/><Relationship Id="rId33"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72.svg"/><Relationship Id="rId20" Type="http://schemas.openxmlformats.org/officeDocument/2006/relationships/image" Target="../media/image61.png"/><Relationship Id="rId29" Type="http://schemas.openxmlformats.org/officeDocument/2006/relationships/image" Target="../media/image75.png"/><Relationship Id="rId1" Type="http://schemas.openxmlformats.org/officeDocument/2006/relationships/slideLayout" Target="../slideLayouts/slideLayout6.xml"/><Relationship Id="rId6" Type="http://schemas.openxmlformats.org/officeDocument/2006/relationships/image" Target="../media/image67.svg"/><Relationship Id="rId11" Type="http://schemas.openxmlformats.org/officeDocument/2006/relationships/image" Target="../media/image69.png"/><Relationship Id="rId24" Type="http://schemas.openxmlformats.org/officeDocument/2006/relationships/image" Target="../media/image77.png"/><Relationship Id="rId32" Type="http://schemas.openxmlformats.org/officeDocument/2006/relationships/image" Target="../media/image36.svg"/><Relationship Id="rId5" Type="http://schemas.openxmlformats.org/officeDocument/2006/relationships/image" Target="../media/image59.png"/><Relationship Id="rId15" Type="http://schemas.openxmlformats.org/officeDocument/2006/relationships/image" Target="../media/image71.png"/><Relationship Id="rId23" Type="http://schemas.openxmlformats.org/officeDocument/2006/relationships/image" Target="../media/image33.svg"/><Relationship Id="rId28" Type="http://schemas.openxmlformats.org/officeDocument/2006/relationships/image" Target="../media/image24.png"/><Relationship Id="rId36" Type="http://schemas.microsoft.com/office/2007/relationships/hdphoto" Target="../media/hdphoto2.wdp"/><Relationship Id="rId10" Type="http://schemas.openxmlformats.org/officeDocument/2006/relationships/image" Target="../media/image68.svg"/><Relationship Id="rId19" Type="http://schemas.openxmlformats.org/officeDocument/2006/relationships/image" Target="../media/image31.png"/><Relationship Id="rId31" Type="http://schemas.openxmlformats.org/officeDocument/2006/relationships/image" Target="../media/image35.png"/><Relationship Id="rId4" Type="http://schemas.openxmlformats.org/officeDocument/2006/relationships/image" Target="../media/image66.svg"/><Relationship Id="rId9" Type="http://schemas.openxmlformats.org/officeDocument/2006/relationships/image" Target="../media/image49.png"/><Relationship Id="rId14" Type="http://schemas.openxmlformats.org/officeDocument/2006/relationships/image" Target="../media/image26.svg"/><Relationship Id="rId22" Type="http://schemas.openxmlformats.org/officeDocument/2006/relationships/image" Target="../media/image32.png"/><Relationship Id="rId27" Type="http://schemas.openxmlformats.org/officeDocument/2006/relationships/image" Target="../media/image34.png"/><Relationship Id="rId30" Type="http://schemas.openxmlformats.org/officeDocument/2006/relationships/image" Target="../media/image76.svg"/><Relationship Id="rId35" Type="http://schemas.openxmlformats.org/officeDocument/2006/relationships/image" Target="../media/image38.png"/><Relationship Id="rId8" Type="http://schemas.openxmlformats.org/officeDocument/2006/relationships/image" Target="../media/image2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svg"/><Relationship Id="rId18" Type="http://schemas.microsoft.com/office/2007/relationships/hdphoto" Target="../media/hdphoto1.wdp"/><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svg"/><Relationship Id="rId20" Type="http://schemas.microsoft.com/office/2007/relationships/hdphoto" Target="../media/hdphoto2.wdp"/><Relationship Id="rId1" Type="http://schemas.openxmlformats.org/officeDocument/2006/relationships/slideLayout" Target="../slideLayouts/slideLayout6.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svg"/><Relationship Id="rId19" Type="http://schemas.openxmlformats.org/officeDocument/2006/relationships/image" Target="../media/image38.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1.svg"/><Relationship Id="rId18" Type="http://schemas.openxmlformats.org/officeDocument/2006/relationships/image" Target="../media/image45.svg"/><Relationship Id="rId3" Type="http://schemas.openxmlformats.org/officeDocument/2006/relationships/image" Target="../media/image23.png"/><Relationship Id="rId21" Type="http://schemas.openxmlformats.org/officeDocument/2006/relationships/image" Target="../media/image37.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44.png"/><Relationship Id="rId2" Type="http://schemas.openxmlformats.org/officeDocument/2006/relationships/notesSlide" Target="../notesSlides/notesSlide6.xml"/><Relationship Id="rId16" Type="http://schemas.openxmlformats.org/officeDocument/2006/relationships/image" Target="../media/image43.svg"/><Relationship Id="rId20" Type="http://schemas.openxmlformats.org/officeDocument/2006/relationships/image" Target="../media/image46.svg"/><Relationship Id="rId1" Type="http://schemas.openxmlformats.org/officeDocument/2006/relationships/slideLayout" Target="../slideLayouts/slideLayout6.xml"/><Relationship Id="rId6" Type="http://schemas.openxmlformats.org/officeDocument/2006/relationships/image" Target="../media/image39.svg"/><Relationship Id="rId11" Type="http://schemas.openxmlformats.org/officeDocument/2006/relationships/image" Target="../media/image31.png"/><Relationship Id="rId24" Type="http://schemas.microsoft.com/office/2007/relationships/hdphoto" Target="../media/hdphoto2.wdp"/><Relationship Id="rId5" Type="http://schemas.openxmlformats.org/officeDocument/2006/relationships/image" Target="../media/image25.png"/><Relationship Id="rId15" Type="http://schemas.openxmlformats.org/officeDocument/2006/relationships/image" Target="../media/image42.png"/><Relationship Id="rId23" Type="http://schemas.openxmlformats.org/officeDocument/2006/relationships/image" Target="../media/image38.png"/><Relationship Id="rId10" Type="http://schemas.openxmlformats.org/officeDocument/2006/relationships/image" Target="../media/image30.svg"/><Relationship Id="rId19" Type="http://schemas.openxmlformats.org/officeDocument/2006/relationships/image" Target="../media/image35.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0.svg"/><Relationship Id="rId18" Type="http://schemas.openxmlformats.org/officeDocument/2006/relationships/image" Target="../media/image55.png"/><Relationship Id="rId26" Type="http://schemas.openxmlformats.org/officeDocument/2006/relationships/image" Target="../media/image34.png"/><Relationship Id="rId3" Type="http://schemas.openxmlformats.org/officeDocument/2006/relationships/image" Target="../media/image31.png"/><Relationship Id="rId21" Type="http://schemas.openxmlformats.org/officeDocument/2006/relationships/image" Target="../media/image30.svg"/><Relationship Id="rId7" Type="http://schemas.openxmlformats.org/officeDocument/2006/relationships/image" Target="../media/image23.png"/><Relationship Id="rId12" Type="http://schemas.openxmlformats.org/officeDocument/2006/relationships/image" Target="../media/image49.png"/><Relationship Id="rId17" Type="http://schemas.openxmlformats.org/officeDocument/2006/relationships/image" Target="../media/image54.svg"/><Relationship Id="rId25" Type="http://schemas.openxmlformats.org/officeDocument/2006/relationships/image" Target="../media/image58.svg"/><Relationship Id="rId2" Type="http://schemas.openxmlformats.org/officeDocument/2006/relationships/notesSlide" Target="../notesSlides/notesSlide7.xml"/><Relationship Id="rId16" Type="http://schemas.openxmlformats.org/officeDocument/2006/relationships/image" Target="../media/image53.png"/><Relationship Id="rId20" Type="http://schemas.openxmlformats.org/officeDocument/2006/relationships/image" Target="../media/image29.png"/><Relationship Id="rId29"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40.svg"/><Relationship Id="rId24" Type="http://schemas.openxmlformats.org/officeDocument/2006/relationships/image" Target="../media/image57.png"/><Relationship Id="rId32" Type="http://schemas.microsoft.com/office/2007/relationships/hdphoto" Target="../media/hdphoto2.wdp"/><Relationship Id="rId5" Type="http://schemas.openxmlformats.org/officeDocument/2006/relationships/image" Target="../media/image41.svg"/><Relationship Id="rId15" Type="http://schemas.openxmlformats.org/officeDocument/2006/relationships/image" Target="../media/image52.svg"/><Relationship Id="rId23" Type="http://schemas.openxmlformats.org/officeDocument/2006/relationships/image" Target="../media/image39.svg"/><Relationship Id="rId28" Type="http://schemas.openxmlformats.org/officeDocument/2006/relationships/image" Target="../media/image46.svg"/><Relationship Id="rId10" Type="http://schemas.openxmlformats.org/officeDocument/2006/relationships/image" Target="../media/image27.png"/><Relationship Id="rId19" Type="http://schemas.openxmlformats.org/officeDocument/2006/relationships/image" Target="../media/image56.svg"/><Relationship Id="rId31"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48.svg"/><Relationship Id="rId14" Type="http://schemas.openxmlformats.org/officeDocument/2006/relationships/image" Target="../media/image51.png"/><Relationship Id="rId22" Type="http://schemas.openxmlformats.org/officeDocument/2006/relationships/image" Target="../media/image25.png"/><Relationship Id="rId27" Type="http://schemas.openxmlformats.org/officeDocument/2006/relationships/image" Target="../media/image35.png"/><Relationship Id="rId30" Type="http://schemas.microsoft.com/office/2007/relationships/hdphoto" Target="../media/hdphoto1.wdp"/></Relationships>
</file>

<file path=ppt/slides/_rels/slide8.xml.rels><?xml version="1.0" encoding="UTF-8" standalone="yes"?>
<Relationships xmlns="http://schemas.openxmlformats.org/package/2006/relationships"><Relationship Id="rId13" Type="http://schemas.openxmlformats.org/officeDocument/2006/relationships/image" Target="../media/image62.svg"/><Relationship Id="rId18" Type="http://schemas.openxmlformats.org/officeDocument/2006/relationships/image" Target="../media/image51.png"/><Relationship Id="rId26" Type="http://schemas.openxmlformats.org/officeDocument/2006/relationships/image" Target="../media/image29.png"/><Relationship Id="rId39" Type="http://schemas.microsoft.com/office/2007/relationships/hdphoto" Target="../media/hdphoto2.wdp"/><Relationship Id="rId21" Type="http://schemas.openxmlformats.org/officeDocument/2006/relationships/image" Target="../media/image54.svg"/><Relationship Id="rId34" Type="http://schemas.openxmlformats.org/officeDocument/2006/relationships/image" Target="../media/image35.png"/><Relationship Id="rId7" Type="http://schemas.openxmlformats.org/officeDocument/2006/relationships/image" Target="../media/image23.png"/><Relationship Id="rId12" Type="http://schemas.openxmlformats.org/officeDocument/2006/relationships/image" Target="../media/image61.png"/><Relationship Id="rId17" Type="http://schemas.openxmlformats.org/officeDocument/2006/relationships/image" Target="../media/image50.svg"/><Relationship Id="rId25" Type="http://schemas.openxmlformats.org/officeDocument/2006/relationships/image" Target="../media/image56.svg"/><Relationship Id="rId33" Type="http://schemas.openxmlformats.org/officeDocument/2006/relationships/image" Target="../media/image34.png"/><Relationship Id="rId38" Type="http://schemas.openxmlformats.org/officeDocument/2006/relationships/image" Target="../media/image38.png"/><Relationship Id="rId2" Type="http://schemas.openxmlformats.org/officeDocument/2006/relationships/notesSlide" Target="../notesSlides/notesSlide8.xml"/><Relationship Id="rId16" Type="http://schemas.openxmlformats.org/officeDocument/2006/relationships/image" Target="../media/image49.png"/><Relationship Id="rId20" Type="http://schemas.openxmlformats.org/officeDocument/2006/relationships/image" Target="../media/image53.png"/><Relationship Id="rId29"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60.svg"/><Relationship Id="rId24" Type="http://schemas.openxmlformats.org/officeDocument/2006/relationships/image" Target="../media/image55.png"/><Relationship Id="rId32" Type="http://schemas.openxmlformats.org/officeDocument/2006/relationships/image" Target="../media/image58.svg"/><Relationship Id="rId37" Type="http://schemas.microsoft.com/office/2007/relationships/hdphoto" Target="../media/hdphoto1.wdp"/><Relationship Id="rId5" Type="http://schemas.openxmlformats.org/officeDocument/2006/relationships/image" Target="../media/image41.svg"/><Relationship Id="rId15" Type="http://schemas.openxmlformats.org/officeDocument/2006/relationships/image" Target="../media/image40.svg"/><Relationship Id="rId23" Type="http://schemas.openxmlformats.org/officeDocument/2006/relationships/image" Target="../media/image64.svg"/><Relationship Id="rId28" Type="http://schemas.openxmlformats.org/officeDocument/2006/relationships/image" Target="../media/image25.png"/><Relationship Id="rId36" Type="http://schemas.openxmlformats.org/officeDocument/2006/relationships/image" Target="../media/image37.png"/><Relationship Id="rId10" Type="http://schemas.openxmlformats.org/officeDocument/2006/relationships/image" Target="../media/image59.png"/><Relationship Id="rId19" Type="http://schemas.openxmlformats.org/officeDocument/2006/relationships/image" Target="../media/image52.svg"/><Relationship Id="rId31" Type="http://schemas.openxmlformats.org/officeDocument/2006/relationships/image" Target="../media/image57.png"/><Relationship Id="rId4" Type="http://schemas.openxmlformats.org/officeDocument/2006/relationships/image" Target="../media/image32.png"/><Relationship Id="rId9" Type="http://schemas.openxmlformats.org/officeDocument/2006/relationships/image" Target="../media/image48.svg"/><Relationship Id="rId14" Type="http://schemas.openxmlformats.org/officeDocument/2006/relationships/image" Target="../media/image27.png"/><Relationship Id="rId22" Type="http://schemas.openxmlformats.org/officeDocument/2006/relationships/image" Target="../media/image63.png"/><Relationship Id="rId27" Type="http://schemas.openxmlformats.org/officeDocument/2006/relationships/image" Target="../media/image30.svg"/><Relationship Id="rId30" Type="http://schemas.openxmlformats.org/officeDocument/2006/relationships/image" Target="../media/image65.png"/><Relationship Id="rId35" Type="http://schemas.openxmlformats.org/officeDocument/2006/relationships/image" Target="../media/image46.svg"/><Relationship Id="rId8" Type="http://schemas.openxmlformats.org/officeDocument/2006/relationships/image" Target="../media/image47.png"/><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73.svg"/><Relationship Id="rId26" Type="http://schemas.openxmlformats.org/officeDocument/2006/relationships/image" Target="../media/image23.png"/><Relationship Id="rId3" Type="http://schemas.openxmlformats.org/officeDocument/2006/relationships/image" Target="../media/image47.png"/><Relationship Id="rId21" Type="http://schemas.openxmlformats.org/officeDocument/2006/relationships/image" Target="../media/image33.svg"/><Relationship Id="rId34" Type="http://schemas.microsoft.com/office/2007/relationships/hdphoto" Target="../media/hdphoto2.wdp"/><Relationship Id="rId7" Type="http://schemas.openxmlformats.org/officeDocument/2006/relationships/image" Target="../media/image27.png"/><Relationship Id="rId12" Type="http://schemas.openxmlformats.org/officeDocument/2006/relationships/image" Target="../media/image70.svg"/><Relationship Id="rId17" Type="http://schemas.openxmlformats.org/officeDocument/2006/relationships/image" Target="../media/image57.png"/><Relationship Id="rId25" Type="http://schemas.openxmlformats.org/officeDocument/2006/relationships/image" Target="../media/image34.png"/><Relationship Id="rId33" Type="http://schemas.openxmlformats.org/officeDocument/2006/relationships/image" Target="../media/image38.png"/><Relationship Id="rId2" Type="http://schemas.openxmlformats.org/officeDocument/2006/relationships/notesSlide" Target="../notesSlides/notesSlide9.xml"/><Relationship Id="rId16" Type="http://schemas.openxmlformats.org/officeDocument/2006/relationships/image" Target="../media/image72.svg"/><Relationship Id="rId20" Type="http://schemas.openxmlformats.org/officeDocument/2006/relationships/image" Target="../media/image32.png"/><Relationship Id="rId29" Type="http://schemas.openxmlformats.org/officeDocument/2006/relationships/image" Target="../media/image75.png"/><Relationship Id="rId1" Type="http://schemas.openxmlformats.org/officeDocument/2006/relationships/slideLayout" Target="../slideLayouts/slideLayout6.xml"/><Relationship Id="rId6" Type="http://schemas.openxmlformats.org/officeDocument/2006/relationships/image" Target="../media/image67.svg"/><Relationship Id="rId11" Type="http://schemas.openxmlformats.org/officeDocument/2006/relationships/image" Target="../media/image69.png"/><Relationship Id="rId24" Type="http://schemas.openxmlformats.org/officeDocument/2006/relationships/image" Target="../media/image74.svg"/><Relationship Id="rId32" Type="http://schemas.microsoft.com/office/2007/relationships/hdphoto" Target="../media/hdphoto1.wdp"/><Relationship Id="rId5" Type="http://schemas.openxmlformats.org/officeDocument/2006/relationships/image" Target="../media/image59.png"/><Relationship Id="rId15" Type="http://schemas.openxmlformats.org/officeDocument/2006/relationships/image" Target="../media/image71.png"/><Relationship Id="rId23" Type="http://schemas.openxmlformats.org/officeDocument/2006/relationships/image" Target="../media/image61.png"/><Relationship Id="rId28" Type="http://schemas.openxmlformats.org/officeDocument/2006/relationships/image" Target="../media/image36.svg"/><Relationship Id="rId10" Type="http://schemas.openxmlformats.org/officeDocument/2006/relationships/image" Target="../media/image68.svg"/><Relationship Id="rId19" Type="http://schemas.openxmlformats.org/officeDocument/2006/relationships/image" Target="../media/image31.png"/><Relationship Id="rId31" Type="http://schemas.openxmlformats.org/officeDocument/2006/relationships/image" Target="../media/image37.png"/><Relationship Id="rId4" Type="http://schemas.openxmlformats.org/officeDocument/2006/relationships/image" Target="../media/image66.svg"/><Relationship Id="rId9" Type="http://schemas.openxmlformats.org/officeDocument/2006/relationships/image" Target="../media/image49.png"/><Relationship Id="rId14" Type="http://schemas.openxmlformats.org/officeDocument/2006/relationships/image" Target="../media/image26.svg"/><Relationship Id="rId22" Type="http://schemas.openxmlformats.org/officeDocument/2006/relationships/image" Target="../media/image24.png"/><Relationship Id="rId27" Type="http://schemas.openxmlformats.org/officeDocument/2006/relationships/image" Target="../media/image35.png"/><Relationship Id="rId30" Type="http://schemas.openxmlformats.org/officeDocument/2006/relationships/image" Target="../media/image76.svg"/><Relationship Id="rId8"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02" y="873682"/>
            <a:ext cx="11306469" cy="367858"/>
          </a:xfrm>
        </p:spPr>
        <p:txBody>
          <a:bodyPr/>
          <a:lstStyle/>
          <a:p>
            <a:r>
              <a:rPr lang="en-US" sz="2000" dirty="0"/>
              <a:t>Agenda (times are approximate and will be fluid with the class)</a:t>
            </a:r>
          </a:p>
        </p:txBody>
      </p:sp>
      <p:graphicFrame>
        <p:nvGraphicFramePr>
          <p:cNvPr id="7" name="Table 7">
            <a:extLst>
              <a:ext uri="{FF2B5EF4-FFF2-40B4-BE49-F238E27FC236}">
                <a16:creationId xmlns:a16="http://schemas.microsoft.com/office/drawing/2014/main" id="{3E5C1877-83B6-43B2-8D9F-D6B32A5B8BB7}"/>
              </a:ext>
            </a:extLst>
          </p:cNvPr>
          <p:cNvGraphicFramePr>
            <a:graphicFrameLocks noGrp="1"/>
          </p:cNvGraphicFramePr>
          <p:nvPr>
            <p:extLst>
              <p:ext uri="{D42A27DB-BD31-4B8C-83A1-F6EECF244321}">
                <p14:modId xmlns:p14="http://schemas.microsoft.com/office/powerpoint/2010/main" val="2427468199"/>
              </p:ext>
            </p:extLst>
          </p:nvPr>
        </p:nvGraphicFramePr>
        <p:xfrm>
          <a:off x="442765" y="1708997"/>
          <a:ext cx="11304206" cy="3440006"/>
        </p:xfrm>
        <a:graphic>
          <a:graphicData uri="http://schemas.openxmlformats.org/drawingml/2006/table">
            <a:tbl>
              <a:tblPr firstRow="1" bandRow="1">
                <a:tableStyleId>{5C22544A-7EE6-4342-B048-85BDC9FD1C3A}</a:tableStyleId>
              </a:tblPr>
              <a:tblGrid>
                <a:gridCol w="2882292">
                  <a:extLst>
                    <a:ext uri="{9D8B030D-6E8A-4147-A177-3AD203B41FA5}">
                      <a16:colId xmlns:a16="http://schemas.microsoft.com/office/drawing/2014/main" val="1768755900"/>
                    </a:ext>
                  </a:extLst>
                </a:gridCol>
                <a:gridCol w="8421914">
                  <a:extLst>
                    <a:ext uri="{9D8B030D-6E8A-4147-A177-3AD203B41FA5}">
                      <a16:colId xmlns:a16="http://schemas.microsoft.com/office/drawing/2014/main" val="3614790273"/>
                    </a:ext>
                  </a:extLst>
                </a:gridCol>
              </a:tblGrid>
              <a:tr h="277490">
                <a:tc gridSpan="2">
                  <a:txBody>
                    <a:bodyPr/>
                    <a:lstStyle/>
                    <a:p>
                      <a:r>
                        <a:rPr lang="en-US" sz="1200" b="0" dirty="0">
                          <a:solidFill>
                            <a:srgbClr val="191919"/>
                          </a:solidFill>
                          <a:latin typeface="+mj-lt"/>
                        </a:rPr>
                        <a:t>Morning</a:t>
                      </a:r>
                      <a:endParaRPr lang="en-IN" sz="1200" b="0" dirty="0">
                        <a:solidFill>
                          <a:srgbClr val="191919"/>
                        </a:solidFill>
                        <a:latin typeface="+mj-lt"/>
                      </a:endParaRPr>
                    </a:p>
                  </a:txBody>
                  <a:tcPr marL="73152" marR="73152">
                    <a:lnL w="12700" cmpd="sng">
                      <a:noFill/>
                    </a:lnL>
                    <a:lnR w="6350" cap="flat" cmpd="sng" algn="ctr">
                      <a:noFill/>
                      <a:prstDash val="solid"/>
                      <a:round/>
                      <a:headEnd type="none" w="med" len="med"/>
                      <a:tailEnd type="none" w="med" len="med"/>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a:p>
                  </a:txBody>
                  <a:tcPr>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335495"/>
                  </a:ext>
                </a:extLst>
              </a:tr>
              <a:tr h="304088">
                <a:tc>
                  <a:txBody>
                    <a:bodyPr/>
                    <a:lstStyle/>
                    <a:p>
                      <a:r>
                        <a:rPr lang="en-US" sz="1200" dirty="0">
                          <a:solidFill>
                            <a:schemeClr val="tx1"/>
                          </a:solidFill>
                        </a:rPr>
                        <a:t>45 Minutes</a:t>
                      </a:r>
                      <a:endParaRPr lang="en-IN" sz="1200" b="1"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Deployment Maturity Review</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218476"/>
                  </a:ext>
                </a:extLst>
              </a:tr>
              <a:tr h="304088">
                <a:tc>
                  <a:txBody>
                    <a:bodyPr/>
                    <a:lstStyle/>
                    <a:p>
                      <a:r>
                        <a:rPr lang="en-US" sz="1200" dirty="0">
                          <a:solidFill>
                            <a:schemeClr val="tx1"/>
                          </a:solidFill>
                        </a:rPr>
                        <a:t>25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DAX Challenge- Part 1</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1315513"/>
                  </a:ext>
                </a:extLst>
              </a:tr>
              <a:tr h="334497">
                <a:tc>
                  <a:txBody>
                    <a:bodyPr/>
                    <a:lstStyle/>
                    <a:p>
                      <a:r>
                        <a:rPr lang="en-IN" sz="1200" dirty="0">
                          <a:solidFill>
                            <a:schemeClr val="tx1"/>
                          </a:solidFill>
                        </a:rPr>
                        <a:t>15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7437265"/>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333078290"/>
                  </a:ext>
                </a:extLst>
              </a:tr>
              <a:tr h="304088">
                <a:tc>
                  <a:txBody>
                    <a:bodyPr/>
                    <a:lstStyle/>
                    <a:p>
                      <a:r>
                        <a:rPr lang="en-US" sz="1200" dirty="0">
                          <a:solidFill>
                            <a:schemeClr val="tx1"/>
                          </a:solidFill>
                        </a:rPr>
                        <a:t>25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dirty="0">
                          <a:solidFill>
                            <a:schemeClr val="tx1"/>
                          </a:solidFill>
                        </a:rPr>
                        <a:t>DAX Challenge- Part 2</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0561158"/>
                  </a:ext>
                </a:extLst>
              </a:tr>
              <a:tr h="334497">
                <a:tc>
                  <a:txBody>
                    <a:bodyPr/>
                    <a:lstStyle/>
                    <a:p>
                      <a:r>
                        <a:rPr lang="en-IN" sz="1200" dirty="0">
                          <a:solidFill>
                            <a:schemeClr val="tx1"/>
                          </a:solidFill>
                        </a:rPr>
                        <a:t>15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231"/>
                  </a:ext>
                </a:extLst>
              </a:tr>
              <a:tr h="334497">
                <a:tc>
                  <a:txBody>
                    <a:bodyPr/>
                    <a:lstStyle/>
                    <a:p>
                      <a:r>
                        <a:rPr lang="en-IN" sz="1200" dirty="0">
                          <a:solidFill>
                            <a:schemeClr val="tx1"/>
                          </a:solidFill>
                        </a:rPr>
                        <a:t>25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DAX Challenge- Part 3</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5399353"/>
                  </a:ext>
                </a:extLst>
              </a:tr>
              <a:tr h="334497">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IN" sz="1200" dirty="0">
                          <a:solidFill>
                            <a:schemeClr val="tx1"/>
                          </a:solidFill>
                        </a:rPr>
                        <a:t>15 Minutes</a:t>
                      </a: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IN" sz="1200" dirty="0">
                          <a:solidFill>
                            <a:schemeClr val="tx1"/>
                          </a:solidFill>
                        </a:rPr>
                        <a:t>Review</a:t>
                      </a: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2893338"/>
                  </a:ext>
                </a:extLst>
              </a:tr>
              <a:tr h="304088">
                <a:tc>
                  <a:txBody>
                    <a:bodyPr/>
                    <a:lstStyle/>
                    <a:p>
                      <a:r>
                        <a:rPr lang="en-US" sz="1200" dirty="0">
                          <a:solidFill>
                            <a:schemeClr val="tx1"/>
                          </a:solidFill>
                          <a:latin typeface="+mj-lt"/>
                        </a:rPr>
                        <a:t>10 Minutes</a:t>
                      </a:r>
                      <a:endParaRPr lang="en-IN" sz="1200" dirty="0">
                        <a:solidFill>
                          <a:schemeClr val="tx1"/>
                        </a:solidFill>
                        <a:latin typeface="+mj-lt"/>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en-US" sz="1200" dirty="0">
                          <a:solidFill>
                            <a:schemeClr val="tx1"/>
                          </a:solidFill>
                          <a:latin typeface="+mj-lt"/>
                        </a:rPr>
                        <a:t>Break</a:t>
                      </a:r>
                      <a:endParaRPr lang="en-IN" sz="1200" dirty="0">
                        <a:solidFill>
                          <a:schemeClr val="tx1"/>
                        </a:solidFill>
                        <a:latin typeface="+mj-lt"/>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6350" cap="flat" cmpd="sng" algn="ctr">
                      <a:solidFill>
                        <a:schemeClr val="bg1">
                          <a:lumMod val="85000"/>
                        </a:schemeClr>
                      </a:solidFill>
                      <a:prstDash val="dash"/>
                      <a:round/>
                      <a:headEnd type="none" w="med" len="med"/>
                      <a:tailEnd type="none" w="med" len="med"/>
                    </a:lnT>
                    <a:lnB w="19050" cap="flat" cmpd="sng" algn="ctr">
                      <a:solidFill>
                        <a:srgbClr val="F2C811"/>
                      </a:solid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429600049"/>
                  </a:ext>
                </a:extLst>
              </a:tr>
              <a:tr h="304088">
                <a:tc>
                  <a:txBody>
                    <a:bodyPr/>
                    <a:lstStyle/>
                    <a:p>
                      <a:r>
                        <a:rPr lang="en-US" sz="1200" dirty="0">
                          <a:solidFill>
                            <a:schemeClr val="tx1"/>
                          </a:solidFill>
                        </a:rPr>
                        <a:t>60 minutes</a:t>
                      </a:r>
                      <a:endParaRPr lang="en-IN" sz="1200" dirty="0">
                        <a:solidFill>
                          <a:schemeClr val="tx1"/>
                        </a:solidFill>
                      </a:endParaRPr>
                    </a:p>
                  </a:txBody>
                  <a:tcPr marL="73152" marR="73152">
                    <a:lnL w="12700" cmpd="sng">
                      <a:noFill/>
                    </a:lnL>
                    <a:lnR w="6350" cap="flat" cmpd="sng" algn="ctr">
                      <a:solidFill>
                        <a:schemeClr val="bg1">
                          <a:lumMod val="85000"/>
                        </a:schemeClr>
                      </a:solidFill>
                      <a:prstDash val="solid"/>
                      <a:round/>
                      <a:headEnd type="none" w="med" len="med"/>
                      <a:tailEnd type="none" w="med" len="med"/>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solidFill>
                        </a:rPr>
                        <a:t>Open Forum</a:t>
                      </a:r>
                      <a:endParaRPr lang="en-IN" sz="1200" dirty="0">
                        <a:solidFill>
                          <a:schemeClr val="tx1"/>
                        </a:solidFill>
                      </a:endParaRPr>
                    </a:p>
                  </a:txBody>
                  <a:tcPr marL="73152" marR="73152">
                    <a:lnL w="6350" cap="flat" cmpd="sng" algn="ctr">
                      <a:solidFill>
                        <a:schemeClr val="bg1">
                          <a:lumMod val="85000"/>
                        </a:schemeClr>
                      </a:solidFill>
                      <a:prstDash val="solid"/>
                      <a:round/>
                      <a:headEnd type="none" w="med" len="med"/>
                      <a:tailEnd type="none" w="med" len="med"/>
                    </a:lnL>
                    <a:lnR w="12700" cmpd="sng">
                      <a:noFill/>
                    </a:lnR>
                    <a:lnT w="19050" cap="flat" cmpd="sng" algn="ctr">
                      <a:solidFill>
                        <a:srgbClr val="F2C811"/>
                      </a:solidFill>
                      <a:prstDash val="solid"/>
                      <a:round/>
                      <a:headEnd type="none" w="med" len="med"/>
                      <a:tailEnd type="none" w="med" len="med"/>
                    </a:lnT>
                    <a:lnB w="6350" cap="flat" cmpd="sng" algn="ctr">
                      <a:solidFill>
                        <a:schemeClr val="bg1">
                          <a:lumMod val="8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9401731"/>
                  </a:ext>
                </a:extLst>
              </a:tr>
            </a:tbl>
          </a:graphicData>
        </a:graphic>
      </p:graphicFrame>
    </p:spTree>
    <p:extLst>
      <p:ext uri="{BB962C8B-B14F-4D97-AF65-F5344CB8AC3E}">
        <p14:creationId xmlns:p14="http://schemas.microsoft.com/office/powerpoint/2010/main" val="5903248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IN" dirty="0"/>
              <a:t>Level 6 – Enterprise Deployment</a:t>
            </a:r>
          </a:p>
        </p:txBody>
      </p:sp>
      <p:sp>
        <p:nvSpPr>
          <p:cNvPr id="18" name="Rectangle: Rounded Corners 17">
            <a:extLst>
              <a:ext uri="{FF2B5EF4-FFF2-40B4-BE49-F238E27FC236}">
                <a16:creationId xmlns:a16="http://schemas.microsoft.com/office/drawing/2014/main" id="{54D108C0-2E85-6B20-6EFD-45F0A06CCDBE}"/>
              </a:ext>
            </a:extLst>
          </p:cNvPr>
          <p:cNvSpPr>
            <a:spLocks/>
          </p:cNvSpPr>
          <p:nvPr/>
        </p:nvSpPr>
        <p:spPr>
          <a:xfrm>
            <a:off x="2728595" y="2139951"/>
            <a:ext cx="1177925" cy="83026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8C6918D5-24C7-24AB-D215-BAFACE2E4B54}"/>
              </a:ext>
            </a:extLst>
          </p:cNvPr>
          <p:cNvSpPr>
            <a:spLocks/>
          </p:cNvSpPr>
          <p:nvPr/>
        </p:nvSpPr>
        <p:spPr>
          <a:xfrm>
            <a:off x="2943701" y="2520346"/>
            <a:ext cx="866776" cy="33668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655D6673-5186-7972-86C3-78E839005553}"/>
              </a:ext>
            </a:extLst>
          </p:cNvPr>
          <p:cNvSpPr/>
          <p:nvPr/>
        </p:nvSpPr>
        <p:spPr>
          <a:xfrm>
            <a:off x="1786008" y="1658143"/>
            <a:ext cx="507612"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C0EA4CD9-A06B-CC8F-747C-7301DA5C10E1}"/>
              </a:ext>
            </a:extLst>
          </p:cNvPr>
          <p:cNvSpPr>
            <a:spLocks/>
          </p:cNvSpPr>
          <p:nvPr/>
        </p:nvSpPr>
        <p:spPr>
          <a:xfrm>
            <a:off x="1786008" y="2805905"/>
            <a:ext cx="507612"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ectangle 9">
            <a:extLst>
              <a:ext uri="{FF2B5EF4-FFF2-40B4-BE49-F238E27FC236}">
                <a16:creationId xmlns:a16="http://schemas.microsoft.com/office/drawing/2014/main" id="{BAA38807-5B87-721A-785A-6D29D51C0D98}"/>
              </a:ext>
            </a:extLst>
          </p:cNvPr>
          <p:cNvSpPr>
            <a:spLocks/>
          </p:cNvSpPr>
          <p:nvPr/>
        </p:nvSpPr>
        <p:spPr>
          <a:xfrm>
            <a:off x="8362950" y="2139951"/>
            <a:ext cx="2893006" cy="295275"/>
          </a:xfrm>
          <a:prstGeom prst="rect">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384048" tIns="45720" rIns="91440" bIns="45720" rtlCol="0" anchor="ctr"/>
          <a:lstStyle/>
          <a:p>
            <a:r>
              <a:rPr lang="en-US" sz="1200" b="1"/>
              <a:t>Center of Excellence</a:t>
            </a:r>
            <a:endParaRPr lang="en-IN" sz="1200" b="1"/>
          </a:p>
        </p:txBody>
      </p:sp>
      <p:sp>
        <p:nvSpPr>
          <p:cNvPr id="11" name="Flowchart: Delay 10">
            <a:extLst>
              <a:ext uri="{FF2B5EF4-FFF2-40B4-BE49-F238E27FC236}">
                <a16:creationId xmlns:a16="http://schemas.microsoft.com/office/drawing/2014/main" id="{CE2C8ED2-449E-B2B9-F2FD-8887A02E9B57}"/>
              </a:ext>
            </a:extLst>
          </p:cNvPr>
          <p:cNvSpPr>
            <a:spLocks/>
          </p:cNvSpPr>
          <p:nvPr/>
        </p:nvSpPr>
        <p:spPr>
          <a:xfrm>
            <a:off x="8362950" y="2139951"/>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7F3BE86-BDCE-4504-0B22-B54DDFCD9FD4}"/>
              </a:ext>
            </a:extLst>
          </p:cNvPr>
          <p:cNvSpPr>
            <a:spLocks/>
          </p:cNvSpPr>
          <p:nvPr/>
        </p:nvSpPr>
        <p:spPr>
          <a:xfrm>
            <a:off x="8442615" y="4680265"/>
            <a:ext cx="2813340" cy="295275"/>
          </a:xfrm>
          <a:prstGeom prst="roundRect">
            <a:avLst>
              <a:gd name="adj" fmla="val 4700"/>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r>
              <a:rPr lang="en-US" sz="1050" b="1">
                <a:solidFill>
                  <a:schemeClr val="accent2"/>
                </a:solidFill>
              </a:rPr>
              <a:t>Official Processes</a:t>
            </a:r>
            <a:endParaRPr lang="en-IN" sz="1050" b="1">
              <a:solidFill>
                <a:schemeClr val="accent2"/>
              </a:solidFill>
            </a:endParaRPr>
          </a:p>
        </p:txBody>
      </p:sp>
      <p:sp>
        <p:nvSpPr>
          <p:cNvPr id="12" name="Rectangle: Rounded Corners 11">
            <a:extLst>
              <a:ext uri="{FF2B5EF4-FFF2-40B4-BE49-F238E27FC236}">
                <a16:creationId xmlns:a16="http://schemas.microsoft.com/office/drawing/2014/main" id="{7EF4F3F5-3A47-6358-7243-F0F0ED619D30}"/>
              </a:ext>
            </a:extLst>
          </p:cNvPr>
          <p:cNvSpPr/>
          <p:nvPr/>
        </p:nvSpPr>
        <p:spPr>
          <a:xfrm>
            <a:off x="8442615" y="2501900"/>
            <a:ext cx="1338263"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Training</a:t>
            </a:r>
            <a:endParaRPr lang="en-IN" sz="1050"/>
          </a:p>
        </p:txBody>
      </p:sp>
      <p:sp>
        <p:nvSpPr>
          <p:cNvPr id="13" name="Rectangle: Rounded Corners 12">
            <a:extLst>
              <a:ext uri="{FF2B5EF4-FFF2-40B4-BE49-F238E27FC236}">
                <a16:creationId xmlns:a16="http://schemas.microsoft.com/office/drawing/2014/main" id="{DCAFE186-39CE-AAC2-1871-AB07E54A9974}"/>
              </a:ext>
            </a:extLst>
          </p:cNvPr>
          <p:cNvSpPr/>
          <p:nvPr/>
        </p:nvSpPr>
        <p:spPr>
          <a:xfrm>
            <a:off x="9838028" y="2501900"/>
            <a:ext cx="1338263"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dirty="0"/>
              <a:t>Project Mgmt.</a:t>
            </a:r>
            <a:endParaRPr lang="en-IN" sz="1050" dirty="0"/>
          </a:p>
        </p:txBody>
      </p:sp>
      <p:sp>
        <p:nvSpPr>
          <p:cNvPr id="15" name="Rectangle: Rounded Corners 14">
            <a:extLst>
              <a:ext uri="{FF2B5EF4-FFF2-40B4-BE49-F238E27FC236}">
                <a16:creationId xmlns:a16="http://schemas.microsoft.com/office/drawing/2014/main" id="{BB174B4A-36F5-9EF7-8773-062AD9F14D09}"/>
              </a:ext>
            </a:extLst>
          </p:cNvPr>
          <p:cNvSpPr>
            <a:spLocks/>
          </p:cNvSpPr>
          <p:nvPr/>
        </p:nvSpPr>
        <p:spPr>
          <a:xfrm>
            <a:off x="8442615" y="2865755"/>
            <a:ext cx="1338263"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Oversight</a:t>
            </a:r>
            <a:endParaRPr lang="en-IN" sz="1050"/>
          </a:p>
        </p:txBody>
      </p:sp>
      <p:sp>
        <p:nvSpPr>
          <p:cNvPr id="16" name="Rectangle: Rounded Corners 15">
            <a:extLst>
              <a:ext uri="{FF2B5EF4-FFF2-40B4-BE49-F238E27FC236}">
                <a16:creationId xmlns:a16="http://schemas.microsoft.com/office/drawing/2014/main" id="{1CAA1734-8DC5-21F6-260B-92E1D4CD0301}"/>
              </a:ext>
            </a:extLst>
          </p:cNvPr>
          <p:cNvSpPr>
            <a:spLocks/>
          </p:cNvSpPr>
          <p:nvPr/>
        </p:nvSpPr>
        <p:spPr>
          <a:xfrm>
            <a:off x="9838028" y="2865755"/>
            <a:ext cx="1338263" cy="658177"/>
          </a:xfrm>
          <a:prstGeom prst="roundRect">
            <a:avLst>
              <a:gd name="adj" fmla="val 32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t"/>
          <a:lstStyle/>
          <a:p>
            <a:r>
              <a:rPr lang="en-US" sz="1050"/>
              <a:t>Data Dictionary/ MDM</a:t>
            </a:r>
            <a:endParaRPr lang="en-IN" sz="1050"/>
          </a:p>
        </p:txBody>
      </p:sp>
      <p:sp>
        <p:nvSpPr>
          <p:cNvPr id="17" name="Rectangle: Rounded Corners 16">
            <a:extLst>
              <a:ext uri="{FF2B5EF4-FFF2-40B4-BE49-F238E27FC236}">
                <a16:creationId xmlns:a16="http://schemas.microsoft.com/office/drawing/2014/main" id="{BF34F385-A4D4-F799-F27D-AC7D21AA6D58}"/>
              </a:ext>
            </a:extLst>
          </p:cNvPr>
          <p:cNvSpPr>
            <a:spLocks/>
          </p:cNvSpPr>
          <p:nvPr/>
        </p:nvSpPr>
        <p:spPr>
          <a:xfrm>
            <a:off x="8442615" y="3228657"/>
            <a:ext cx="1338263"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Security Review</a:t>
            </a:r>
            <a:endParaRPr lang="en-IN" sz="1050"/>
          </a:p>
        </p:txBody>
      </p:sp>
      <p:sp>
        <p:nvSpPr>
          <p:cNvPr id="19" name="Rectangle: Rounded Corners 18">
            <a:extLst>
              <a:ext uri="{FF2B5EF4-FFF2-40B4-BE49-F238E27FC236}">
                <a16:creationId xmlns:a16="http://schemas.microsoft.com/office/drawing/2014/main" id="{D64EEB4A-ED63-A6BC-207F-3136F3AD4C34}"/>
              </a:ext>
            </a:extLst>
          </p:cNvPr>
          <p:cNvSpPr>
            <a:spLocks/>
          </p:cNvSpPr>
          <p:nvPr/>
        </p:nvSpPr>
        <p:spPr>
          <a:xfrm>
            <a:off x="8442615" y="3591559"/>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Premium Capacity Admin</a:t>
            </a:r>
            <a:endParaRPr lang="en-IN" sz="1050"/>
          </a:p>
        </p:txBody>
      </p:sp>
      <p:sp>
        <p:nvSpPr>
          <p:cNvPr id="20" name="Rectangle: Rounded Corners 19">
            <a:extLst>
              <a:ext uri="{FF2B5EF4-FFF2-40B4-BE49-F238E27FC236}">
                <a16:creationId xmlns:a16="http://schemas.microsoft.com/office/drawing/2014/main" id="{41133176-8595-8359-C00E-9BEB160CA46D}"/>
              </a:ext>
            </a:extLst>
          </p:cNvPr>
          <p:cNvSpPr>
            <a:spLocks/>
          </p:cNvSpPr>
          <p:nvPr/>
        </p:nvSpPr>
        <p:spPr>
          <a:xfrm>
            <a:off x="8442615" y="3954461"/>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Workspace Admin</a:t>
            </a:r>
            <a:endParaRPr lang="en-IN" sz="1050"/>
          </a:p>
        </p:txBody>
      </p:sp>
      <p:sp>
        <p:nvSpPr>
          <p:cNvPr id="21" name="Rectangle: Rounded Corners 20">
            <a:extLst>
              <a:ext uri="{FF2B5EF4-FFF2-40B4-BE49-F238E27FC236}">
                <a16:creationId xmlns:a16="http://schemas.microsoft.com/office/drawing/2014/main" id="{82E9DC52-EDD2-4837-8BAE-E3D57D7A9526}"/>
              </a:ext>
            </a:extLst>
          </p:cNvPr>
          <p:cNvSpPr>
            <a:spLocks/>
          </p:cNvSpPr>
          <p:nvPr/>
        </p:nvSpPr>
        <p:spPr>
          <a:xfrm>
            <a:off x="8442615" y="4317363"/>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M365 Administrator</a:t>
            </a:r>
            <a:endParaRPr lang="en-IN" sz="1050"/>
          </a:p>
        </p:txBody>
      </p:sp>
      <p:sp>
        <p:nvSpPr>
          <p:cNvPr id="22" name="Flowchart: Delay 21">
            <a:extLst>
              <a:ext uri="{FF2B5EF4-FFF2-40B4-BE49-F238E27FC236}">
                <a16:creationId xmlns:a16="http://schemas.microsoft.com/office/drawing/2014/main" id="{A491B21B-A787-6AFB-9CAE-A2D32DB9D8C7}"/>
              </a:ext>
            </a:extLst>
          </p:cNvPr>
          <p:cNvSpPr>
            <a:spLocks/>
          </p:cNvSpPr>
          <p:nvPr/>
        </p:nvSpPr>
        <p:spPr>
          <a:xfrm>
            <a:off x="8442615" y="3591559"/>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lowchart: Delay 24">
            <a:extLst>
              <a:ext uri="{FF2B5EF4-FFF2-40B4-BE49-F238E27FC236}">
                <a16:creationId xmlns:a16="http://schemas.microsoft.com/office/drawing/2014/main" id="{058095FF-E42B-07B7-283C-B60F3B11C5E4}"/>
              </a:ext>
            </a:extLst>
          </p:cNvPr>
          <p:cNvSpPr>
            <a:spLocks/>
          </p:cNvSpPr>
          <p:nvPr/>
        </p:nvSpPr>
        <p:spPr>
          <a:xfrm>
            <a:off x="8442615" y="3954461"/>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lowchart: Delay 25">
            <a:extLst>
              <a:ext uri="{FF2B5EF4-FFF2-40B4-BE49-F238E27FC236}">
                <a16:creationId xmlns:a16="http://schemas.microsoft.com/office/drawing/2014/main" id="{57FC23FC-9174-9260-7B76-1FB6B98414EB}"/>
              </a:ext>
            </a:extLst>
          </p:cNvPr>
          <p:cNvSpPr>
            <a:spLocks/>
          </p:cNvSpPr>
          <p:nvPr/>
        </p:nvSpPr>
        <p:spPr>
          <a:xfrm>
            <a:off x="8442615" y="4317363"/>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95063393-AFC0-2E5E-83B8-DAE0663B98D6}"/>
              </a:ext>
            </a:extLst>
          </p:cNvPr>
          <p:cNvSpPr>
            <a:spLocks/>
          </p:cNvSpPr>
          <p:nvPr/>
        </p:nvSpPr>
        <p:spPr>
          <a:xfrm>
            <a:off x="8442615" y="5043167"/>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Role/Access Process</a:t>
            </a:r>
            <a:endParaRPr lang="en-IN" sz="1050"/>
          </a:p>
        </p:txBody>
      </p:sp>
      <p:sp>
        <p:nvSpPr>
          <p:cNvPr id="30" name="Rectangle: Rounded Corners 29">
            <a:extLst>
              <a:ext uri="{FF2B5EF4-FFF2-40B4-BE49-F238E27FC236}">
                <a16:creationId xmlns:a16="http://schemas.microsoft.com/office/drawing/2014/main" id="{10396970-78FB-C062-2139-EDB1E753AB46}"/>
              </a:ext>
            </a:extLst>
          </p:cNvPr>
          <p:cNvSpPr>
            <a:spLocks/>
          </p:cNvSpPr>
          <p:nvPr/>
        </p:nvSpPr>
        <p:spPr>
          <a:xfrm>
            <a:off x="8442615" y="5406069"/>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Check in/out process</a:t>
            </a:r>
            <a:endParaRPr lang="en-IN" sz="1050"/>
          </a:p>
        </p:txBody>
      </p:sp>
      <p:sp>
        <p:nvSpPr>
          <p:cNvPr id="31" name="Rectangle: Rounded Corners 30">
            <a:extLst>
              <a:ext uri="{FF2B5EF4-FFF2-40B4-BE49-F238E27FC236}">
                <a16:creationId xmlns:a16="http://schemas.microsoft.com/office/drawing/2014/main" id="{DE535B79-69D2-23BA-3178-6597ED52E79C}"/>
              </a:ext>
            </a:extLst>
          </p:cNvPr>
          <p:cNvSpPr>
            <a:spLocks/>
          </p:cNvSpPr>
          <p:nvPr/>
        </p:nvSpPr>
        <p:spPr>
          <a:xfrm>
            <a:off x="8442615" y="5768969"/>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en-US" sz="1050"/>
              <a:t>Licensing Process</a:t>
            </a:r>
            <a:endParaRPr lang="en-IN" sz="1050"/>
          </a:p>
        </p:txBody>
      </p:sp>
      <p:sp>
        <p:nvSpPr>
          <p:cNvPr id="9" name="Rectangle: Rounded Corners 8">
            <a:extLst>
              <a:ext uri="{FF2B5EF4-FFF2-40B4-BE49-F238E27FC236}">
                <a16:creationId xmlns:a16="http://schemas.microsoft.com/office/drawing/2014/main" id="{06436798-5B06-51ED-A305-E085BEFDC957}"/>
              </a:ext>
            </a:extLst>
          </p:cNvPr>
          <p:cNvSpPr>
            <a:spLocks/>
          </p:cNvSpPr>
          <p:nvPr/>
        </p:nvSpPr>
        <p:spPr>
          <a:xfrm>
            <a:off x="8362950" y="2073274"/>
            <a:ext cx="2893006" cy="4060826"/>
          </a:xfrm>
          <a:prstGeom prst="roundRect">
            <a:avLst>
              <a:gd name="adj" fmla="val 2098"/>
            </a:avLst>
          </a:prstGeom>
          <a:noFill/>
          <a:ln w="635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Rectangle 36">
            <a:extLst>
              <a:ext uri="{FF2B5EF4-FFF2-40B4-BE49-F238E27FC236}">
                <a16:creationId xmlns:a16="http://schemas.microsoft.com/office/drawing/2014/main" id="{B1BA651C-41B0-3438-F026-49DCEB67A555}"/>
              </a:ext>
            </a:extLst>
          </p:cNvPr>
          <p:cNvSpPr>
            <a:spLocks/>
          </p:cNvSpPr>
          <p:nvPr/>
        </p:nvSpPr>
        <p:spPr>
          <a:xfrm>
            <a:off x="5238936" y="1646523"/>
            <a:ext cx="1012395" cy="492443"/>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Data Management:</a:t>
            </a:r>
          </a:p>
          <a:p>
            <a:r>
              <a:rPr lang="en-US" sz="800">
                <a:solidFill>
                  <a:schemeClr val="accent1"/>
                </a:solidFill>
              </a:rPr>
              <a:t>Workspace admins, members, and contributors</a:t>
            </a:r>
            <a:endParaRPr lang="en-IN" sz="800">
              <a:solidFill>
                <a:schemeClr val="accent1"/>
              </a:solidFill>
            </a:endParaRPr>
          </a:p>
        </p:txBody>
      </p:sp>
      <p:sp>
        <p:nvSpPr>
          <p:cNvPr id="40" name="Rectangle 39">
            <a:extLst>
              <a:ext uri="{FF2B5EF4-FFF2-40B4-BE49-F238E27FC236}">
                <a16:creationId xmlns:a16="http://schemas.microsoft.com/office/drawing/2014/main" id="{2304F51F-E7E7-A511-E2F2-81277EB972A9}"/>
              </a:ext>
            </a:extLst>
          </p:cNvPr>
          <p:cNvSpPr>
            <a:spLocks/>
          </p:cNvSpPr>
          <p:nvPr/>
        </p:nvSpPr>
        <p:spPr>
          <a:xfrm>
            <a:off x="6804162" y="1646523"/>
            <a:ext cx="1393240" cy="492443"/>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Report Management</a:t>
            </a:r>
          </a:p>
          <a:p>
            <a:r>
              <a:rPr lang="en-US" sz="800">
                <a:solidFill>
                  <a:schemeClr val="accent1"/>
                </a:solidFill>
              </a:rPr>
              <a:t>Workspace admins, members, and contributors + build permission on the dataset</a:t>
            </a:r>
            <a:endParaRPr lang="en-IN" sz="800">
              <a:solidFill>
                <a:schemeClr val="accent1"/>
              </a:solidFill>
            </a:endParaRPr>
          </a:p>
        </p:txBody>
      </p:sp>
      <p:sp>
        <p:nvSpPr>
          <p:cNvPr id="69" name="Rectangle 68">
            <a:extLst>
              <a:ext uri="{FF2B5EF4-FFF2-40B4-BE49-F238E27FC236}">
                <a16:creationId xmlns:a16="http://schemas.microsoft.com/office/drawing/2014/main" id="{27556F7D-02A6-FF15-3468-86390CA92F5A}"/>
              </a:ext>
            </a:extLst>
          </p:cNvPr>
          <p:cNvSpPr>
            <a:spLocks/>
          </p:cNvSpPr>
          <p:nvPr/>
        </p:nvSpPr>
        <p:spPr>
          <a:xfrm>
            <a:off x="7829481" y="4633023"/>
            <a:ext cx="50670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a:solidFill>
                  <a:schemeClr val="accent1"/>
                </a:solidFill>
              </a:rPr>
              <a:t>View only users</a:t>
            </a:r>
          </a:p>
        </p:txBody>
      </p:sp>
      <p:sp>
        <p:nvSpPr>
          <p:cNvPr id="70" name="Rectangle 69">
            <a:extLst>
              <a:ext uri="{FF2B5EF4-FFF2-40B4-BE49-F238E27FC236}">
                <a16:creationId xmlns:a16="http://schemas.microsoft.com/office/drawing/2014/main" id="{90E65E26-16F9-862B-B9D2-2C09A33E22A4}"/>
              </a:ext>
            </a:extLst>
          </p:cNvPr>
          <p:cNvSpPr>
            <a:spLocks/>
          </p:cNvSpPr>
          <p:nvPr/>
        </p:nvSpPr>
        <p:spPr>
          <a:xfrm>
            <a:off x="7829481" y="5242469"/>
            <a:ext cx="50670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a:solidFill>
                  <a:schemeClr val="accent1"/>
                </a:solidFill>
              </a:rPr>
              <a:t>View only users</a:t>
            </a:r>
          </a:p>
        </p:txBody>
      </p:sp>
      <p:sp>
        <p:nvSpPr>
          <p:cNvPr id="71" name="Rectangle 70">
            <a:extLst>
              <a:ext uri="{FF2B5EF4-FFF2-40B4-BE49-F238E27FC236}">
                <a16:creationId xmlns:a16="http://schemas.microsoft.com/office/drawing/2014/main" id="{97BAB9B1-6C28-F203-4EB8-2F4B9045285D}"/>
              </a:ext>
            </a:extLst>
          </p:cNvPr>
          <p:cNvSpPr>
            <a:spLocks/>
          </p:cNvSpPr>
          <p:nvPr/>
        </p:nvSpPr>
        <p:spPr>
          <a:xfrm>
            <a:off x="5238936" y="5841333"/>
            <a:ext cx="214662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Report management</a:t>
            </a:r>
          </a:p>
          <a:p>
            <a:r>
              <a:rPr lang="en-US" sz="800">
                <a:solidFill>
                  <a:schemeClr val="accent1"/>
                </a:solidFill>
              </a:rPr>
              <a:t>Workspace admins, members, and contributors + build permission on the dataset</a:t>
            </a:r>
            <a:endParaRPr lang="en-IN" sz="800">
              <a:solidFill>
                <a:schemeClr val="accent1"/>
              </a:solidFill>
            </a:endParaRPr>
          </a:p>
        </p:txBody>
      </p:sp>
      <p:sp>
        <p:nvSpPr>
          <p:cNvPr id="73" name="Rounded Rectangle 34_1_1">
            <a:extLst>
              <a:ext uri="{FF2B5EF4-FFF2-40B4-BE49-F238E27FC236}">
                <a16:creationId xmlns:a16="http://schemas.microsoft.com/office/drawing/2014/main" id="{DDB2B7AC-EFF1-B995-A4D9-C24F056D2EC5}"/>
              </a:ext>
            </a:extLst>
          </p:cNvPr>
          <p:cNvSpPr>
            <a:spLocks/>
          </p:cNvSpPr>
          <p:nvPr/>
        </p:nvSpPr>
        <p:spPr>
          <a:xfrm>
            <a:off x="4718774" y="2210742"/>
            <a:ext cx="3082132" cy="3502004"/>
          </a:xfrm>
          <a:prstGeom prst="roundRect">
            <a:avLst>
              <a:gd name="adj" fmla="val 2298"/>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9" name="Rectangle 38">
            <a:extLst>
              <a:ext uri="{FF2B5EF4-FFF2-40B4-BE49-F238E27FC236}">
                <a16:creationId xmlns:a16="http://schemas.microsoft.com/office/drawing/2014/main" id="{705148E8-5E65-B5E3-885A-264DE2F87C18}"/>
              </a:ext>
            </a:extLst>
          </p:cNvPr>
          <p:cNvSpPr>
            <a:spLocks/>
          </p:cNvSpPr>
          <p:nvPr/>
        </p:nvSpPr>
        <p:spPr>
          <a:xfrm>
            <a:off x="4718774" y="2295580"/>
            <a:ext cx="3082132" cy="190500"/>
          </a:xfrm>
          <a:prstGeom prst="rect">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accent1"/>
              </a:solidFill>
            </a:endParaRPr>
          </a:p>
        </p:txBody>
      </p:sp>
      <p:sp>
        <p:nvSpPr>
          <p:cNvPr id="49" name="Rectangle 48">
            <a:extLst>
              <a:ext uri="{FF2B5EF4-FFF2-40B4-BE49-F238E27FC236}">
                <a16:creationId xmlns:a16="http://schemas.microsoft.com/office/drawing/2014/main" id="{C0E8423D-E1DB-4353-4EE6-13AC8D51C56F}"/>
              </a:ext>
            </a:extLst>
          </p:cNvPr>
          <p:cNvSpPr>
            <a:spLocks/>
          </p:cNvSpPr>
          <p:nvPr/>
        </p:nvSpPr>
        <p:spPr>
          <a:xfrm>
            <a:off x="4859985" y="2329275"/>
            <a:ext cx="101058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b="1">
                <a:solidFill>
                  <a:schemeClr val="accent1"/>
                </a:solidFill>
              </a:rPr>
              <a:t>Deployment Pipeline</a:t>
            </a:r>
          </a:p>
        </p:txBody>
      </p:sp>
      <p:sp>
        <p:nvSpPr>
          <p:cNvPr id="50" name="Rectangle 49">
            <a:extLst>
              <a:ext uri="{FF2B5EF4-FFF2-40B4-BE49-F238E27FC236}">
                <a16:creationId xmlns:a16="http://schemas.microsoft.com/office/drawing/2014/main" id="{041D6CB8-D779-6838-E876-9E861E0CBC44}"/>
              </a:ext>
            </a:extLst>
          </p:cNvPr>
          <p:cNvSpPr>
            <a:spLocks/>
          </p:cNvSpPr>
          <p:nvPr/>
        </p:nvSpPr>
        <p:spPr>
          <a:xfrm>
            <a:off x="6593030" y="2329275"/>
            <a:ext cx="116126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b="1">
                <a:solidFill>
                  <a:schemeClr val="accent1"/>
                </a:solidFill>
              </a:rPr>
              <a:t>Deployment Pipeline</a:t>
            </a:r>
          </a:p>
        </p:txBody>
      </p:sp>
      <p:sp>
        <p:nvSpPr>
          <p:cNvPr id="67" name="Rectangle 66">
            <a:extLst>
              <a:ext uri="{FF2B5EF4-FFF2-40B4-BE49-F238E27FC236}">
                <a16:creationId xmlns:a16="http://schemas.microsoft.com/office/drawing/2014/main" id="{E68BCA6F-ACCF-DAC4-5E47-E56FA54DDE38}"/>
              </a:ext>
            </a:extLst>
          </p:cNvPr>
          <p:cNvSpPr>
            <a:spLocks/>
          </p:cNvSpPr>
          <p:nvPr/>
        </p:nvSpPr>
        <p:spPr>
          <a:xfrm>
            <a:off x="5935476" y="5314468"/>
            <a:ext cx="55804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Publish app</a:t>
            </a:r>
          </a:p>
        </p:txBody>
      </p:sp>
      <p:sp>
        <p:nvSpPr>
          <p:cNvPr id="3" name="Rectangle: Rounded Corners 2">
            <a:extLst>
              <a:ext uri="{FF2B5EF4-FFF2-40B4-BE49-F238E27FC236}">
                <a16:creationId xmlns:a16="http://schemas.microsoft.com/office/drawing/2014/main" id="{2B276801-A4D6-4ECF-33D6-3E62B51A2D63}"/>
              </a:ext>
            </a:extLst>
          </p:cNvPr>
          <p:cNvSpPr>
            <a:spLocks/>
          </p:cNvSpPr>
          <p:nvPr/>
        </p:nvSpPr>
        <p:spPr>
          <a:xfrm>
            <a:off x="4859986" y="2612703"/>
            <a:ext cx="970715" cy="1162050"/>
          </a:xfrm>
          <a:prstGeom prst="roundRect">
            <a:avLst>
              <a:gd name="adj" fmla="val 4700"/>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EBB18E9-FFFC-93EF-AD9A-CD22FBD4F1AE}"/>
              </a:ext>
            </a:extLst>
          </p:cNvPr>
          <p:cNvSpPr>
            <a:spLocks/>
          </p:cNvSpPr>
          <p:nvPr/>
        </p:nvSpPr>
        <p:spPr>
          <a:xfrm>
            <a:off x="6714981" y="2575431"/>
            <a:ext cx="955675" cy="1675571"/>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238144A-1A46-676A-35C1-54D932202356}"/>
              </a:ext>
            </a:extLst>
          </p:cNvPr>
          <p:cNvSpPr>
            <a:spLocks/>
          </p:cNvSpPr>
          <p:nvPr/>
        </p:nvSpPr>
        <p:spPr>
          <a:xfrm>
            <a:off x="4859986" y="3912866"/>
            <a:ext cx="970715" cy="166940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27F7D9-6401-B2D9-0C32-D5689B06A52C}"/>
              </a:ext>
            </a:extLst>
          </p:cNvPr>
          <p:cNvSpPr>
            <a:spLocks/>
          </p:cNvSpPr>
          <p:nvPr/>
        </p:nvSpPr>
        <p:spPr>
          <a:xfrm>
            <a:off x="6598300" y="4673437"/>
            <a:ext cx="753248" cy="23621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FDBB684-69C8-3E99-7864-B4024606FDEC}"/>
              </a:ext>
            </a:extLst>
          </p:cNvPr>
          <p:cNvSpPr>
            <a:spLocks/>
          </p:cNvSpPr>
          <p:nvPr/>
        </p:nvSpPr>
        <p:spPr>
          <a:xfrm>
            <a:off x="6598300" y="5254462"/>
            <a:ext cx="753248" cy="23621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Rectangle 55">
            <a:extLst>
              <a:ext uri="{FF2B5EF4-FFF2-40B4-BE49-F238E27FC236}">
                <a16:creationId xmlns:a16="http://schemas.microsoft.com/office/drawing/2014/main" id="{2B1174D2-F62C-7227-1184-E7A3B45761FF}"/>
              </a:ext>
            </a:extLst>
          </p:cNvPr>
          <p:cNvSpPr>
            <a:spLocks/>
          </p:cNvSpPr>
          <p:nvPr/>
        </p:nvSpPr>
        <p:spPr>
          <a:xfrm>
            <a:off x="7067405" y="265807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sp>
        <p:nvSpPr>
          <p:cNvPr id="57" name="Rectangle 56">
            <a:extLst>
              <a:ext uri="{FF2B5EF4-FFF2-40B4-BE49-F238E27FC236}">
                <a16:creationId xmlns:a16="http://schemas.microsoft.com/office/drawing/2014/main" id="{DD623506-D679-B641-6396-54FC3B057275}"/>
              </a:ext>
            </a:extLst>
          </p:cNvPr>
          <p:cNvSpPr>
            <a:spLocks/>
          </p:cNvSpPr>
          <p:nvPr/>
        </p:nvSpPr>
        <p:spPr>
          <a:xfrm>
            <a:off x="7067405" y="3068742"/>
            <a:ext cx="681037"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br>
              <a:rPr lang="en-US" sz="800">
                <a:solidFill>
                  <a:schemeClr val="accent1"/>
                </a:solidFill>
              </a:rPr>
            </a:br>
            <a:r>
              <a:rPr lang="en-US" sz="800">
                <a:solidFill>
                  <a:schemeClr val="accent1"/>
                </a:solidFill>
              </a:rPr>
              <a:t>Access</a:t>
            </a:r>
          </a:p>
        </p:txBody>
      </p:sp>
      <p:sp>
        <p:nvSpPr>
          <p:cNvPr id="58" name="Rectangle 57">
            <a:extLst>
              <a:ext uri="{FF2B5EF4-FFF2-40B4-BE49-F238E27FC236}">
                <a16:creationId xmlns:a16="http://schemas.microsoft.com/office/drawing/2014/main" id="{45A642E7-59CD-5894-9EB8-2EE21C836EB4}"/>
              </a:ext>
            </a:extLst>
          </p:cNvPr>
          <p:cNvSpPr>
            <a:spLocks/>
          </p:cNvSpPr>
          <p:nvPr/>
        </p:nvSpPr>
        <p:spPr>
          <a:xfrm>
            <a:off x="7067405" y="356303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Dashboards</a:t>
            </a:r>
          </a:p>
        </p:txBody>
      </p:sp>
      <p:sp>
        <p:nvSpPr>
          <p:cNvPr id="59" name="Rectangle 58">
            <a:extLst>
              <a:ext uri="{FF2B5EF4-FFF2-40B4-BE49-F238E27FC236}">
                <a16:creationId xmlns:a16="http://schemas.microsoft.com/office/drawing/2014/main" id="{313D1C82-9617-178E-12D6-BE063673AB24}"/>
              </a:ext>
            </a:extLst>
          </p:cNvPr>
          <p:cNvSpPr>
            <a:spLocks/>
          </p:cNvSpPr>
          <p:nvPr/>
        </p:nvSpPr>
        <p:spPr>
          <a:xfrm>
            <a:off x="7067405" y="401317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Reports</a:t>
            </a:r>
          </a:p>
        </p:txBody>
      </p:sp>
      <p:sp>
        <p:nvSpPr>
          <p:cNvPr id="65" name="Rectangle 64">
            <a:extLst>
              <a:ext uri="{FF2B5EF4-FFF2-40B4-BE49-F238E27FC236}">
                <a16:creationId xmlns:a16="http://schemas.microsoft.com/office/drawing/2014/main" id="{08B4EAB3-5236-40E4-11AA-F2EF4A4AAA68}"/>
              </a:ext>
            </a:extLst>
          </p:cNvPr>
          <p:cNvSpPr>
            <a:spLocks/>
          </p:cNvSpPr>
          <p:nvPr/>
        </p:nvSpPr>
        <p:spPr>
          <a:xfrm>
            <a:off x="6854962" y="4729991"/>
            <a:ext cx="20768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App</a:t>
            </a:r>
          </a:p>
        </p:txBody>
      </p:sp>
      <p:sp>
        <p:nvSpPr>
          <p:cNvPr id="66" name="Rectangle 65">
            <a:extLst>
              <a:ext uri="{FF2B5EF4-FFF2-40B4-BE49-F238E27FC236}">
                <a16:creationId xmlns:a16="http://schemas.microsoft.com/office/drawing/2014/main" id="{F17C02C0-54A0-5DC9-5D4B-0DF6907DB340}"/>
              </a:ext>
            </a:extLst>
          </p:cNvPr>
          <p:cNvSpPr>
            <a:spLocks/>
          </p:cNvSpPr>
          <p:nvPr/>
        </p:nvSpPr>
        <p:spPr>
          <a:xfrm>
            <a:off x="6854962" y="5311016"/>
            <a:ext cx="20768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App</a:t>
            </a:r>
          </a:p>
        </p:txBody>
      </p:sp>
      <p:cxnSp>
        <p:nvCxnSpPr>
          <p:cNvPr id="43" name="Straight Connector 42">
            <a:extLst>
              <a:ext uri="{FF2B5EF4-FFF2-40B4-BE49-F238E27FC236}">
                <a16:creationId xmlns:a16="http://schemas.microsoft.com/office/drawing/2014/main" id="{D47C2D37-4339-4510-00E8-A0F2D721589F}"/>
              </a:ext>
            </a:extLst>
          </p:cNvPr>
          <p:cNvCxnSpPr>
            <a:cxnSpLocks/>
          </p:cNvCxnSpPr>
          <p:nvPr/>
        </p:nvCxnSpPr>
        <p:spPr>
          <a:xfrm>
            <a:off x="4859986" y="2847213"/>
            <a:ext cx="97071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99FCBFE-54FB-B5DF-8A2A-6F61C87972A9}"/>
              </a:ext>
            </a:extLst>
          </p:cNvPr>
          <p:cNvCxnSpPr>
            <a:cxnSpLocks/>
          </p:cNvCxnSpPr>
          <p:nvPr/>
        </p:nvCxnSpPr>
        <p:spPr>
          <a:xfrm>
            <a:off x="6714981" y="2847213"/>
            <a:ext cx="95567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9534D7-1BC7-E2AF-B3BF-13E2819194FC}"/>
              </a:ext>
            </a:extLst>
          </p:cNvPr>
          <p:cNvSpPr>
            <a:spLocks/>
          </p:cNvSpPr>
          <p:nvPr/>
        </p:nvSpPr>
        <p:spPr>
          <a:xfrm>
            <a:off x="5204242" y="401683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sp>
        <p:nvSpPr>
          <p:cNvPr id="62" name="Rectangle 61">
            <a:extLst>
              <a:ext uri="{FF2B5EF4-FFF2-40B4-BE49-F238E27FC236}">
                <a16:creationId xmlns:a16="http://schemas.microsoft.com/office/drawing/2014/main" id="{FD941EDE-4602-D51F-9ED0-7B1F83AFC272}"/>
              </a:ext>
            </a:extLst>
          </p:cNvPr>
          <p:cNvSpPr>
            <a:spLocks/>
          </p:cNvSpPr>
          <p:nvPr/>
        </p:nvSpPr>
        <p:spPr>
          <a:xfrm>
            <a:off x="5204242" y="4429496"/>
            <a:ext cx="62646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 Access</a:t>
            </a:r>
          </a:p>
        </p:txBody>
      </p:sp>
      <p:sp>
        <p:nvSpPr>
          <p:cNvPr id="63" name="Rectangle 62">
            <a:extLst>
              <a:ext uri="{FF2B5EF4-FFF2-40B4-BE49-F238E27FC236}">
                <a16:creationId xmlns:a16="http://schemas.microsoft.com/office/drawing/2014/main" id="{20669EF1-5061-252F-E15F-A4A5EF1057FB}"/>
              </a:ext>
            </a:extLst>
          </p:cNvPr>
          <p:cNvSpPr>
            <a:spLocks/>
          </p:cNvSpPr>
          <p:nvPr/>
        </p:nvSpPr>
        <p:spPr>
          <a:xfrm>
            <a:off x="5204242" y="492179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Reports</a:t>
            </a:r>
          </a:p>
        </p:txBody>
      </p:sp>
      <p:sp>
        <p:nvSpPr>
          <p:cNvPr id="64" name="Rectangle 63">
            <a:extLst>
              <a:ext uri="{FF2B5EF4-FFF2-40B4-BE49-F238E27FC236}">
                <a16:creationId xmlns:a16="http://schemas.microsoft.com/office/drawing/2014/main" id="{65247FAC-4071-B3E3-1A81-20AC2BC13911}"/>
              </a:ext>
            </a:extLst>
          </p:cNvPr>
          <p:cNvSpPr>
            <a:spLocks/>
          </p:cNvSpPr>
          <p:nvPr/>
        </p:nvSpPr>
        <p:spPr>
          <a:xfrm>
            <a:off x="5204242" y="537193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Dashboards</a:t>
            </a:r>
          </a:p>
        </p:txBody>
      </p:sp>
      <p:pic>
        <p:nvPicPr>
          <p:cNvPr id="83" name="Graphic 82">
            <a:extLst>
              <a:ext uri="{FF2B5EF4-FFF2-40B4-BE49-F238E27FC236}">
                <a16:creationId xmlns:a16="http://schemas.microsoft.com/office/drawing/2014/main" id="{2071FACE-4C81-3837-00CF-74B648C733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4612" y="3958247"/>
            <a:ext cx="240295" cy="240295"/>
          </a:xfrm>
          <a:prstGeom prst="rect">
            <a:avLst/>
          </a:prstGeom>
        </p:spPr>
      </p:pic>
      <p:pic>
        <p:nvPicPr>
          <p:cNvPr id="84" name="Graphic 83">
            <a:extLst>
              <a:ext uri="{FF2B5EF4-FFF2-40B4-BE49-F238E27FC236}">
                <a16:creationId xmlns:a16="http://schemas.microsoft.com/office/drawing/2014/main" id="{88A293F6-70AF-F21C-9864-AF71DFD99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1084" y="4458931"/>
            <a:ext cx="187350" cy="187350"/>
          </a:xfrm>
          <a:prstGeom prst="rect">
            <a:avLst/>
          </a:prstGeom>
        </p:spPr>
      </p:pic>
      <p:pic>
        <p:nvPicPr>
          <p:cNvPr id="86" name="Graphic 85">
            <a:extLst>
              <a:ext uri="{FF2B5EF4-FFF2-40B4-BE49-F238E27FC236}">
                <a16:creationId xmlns:a16="http://schemas.microsoft.com/office/drawing/2014/main" id="{7F2E1E0A-8AEC-80A9-C465-85D05184A5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3940" y="4881317"/>
            <a:ext cx="204075" cy="204075"/>
          </a:xfrm>
          <a:prstGeom prst="rect">
            <a:avLst/>
          </a:prstGeom>
        </p:spPr>
      </p:pic>
      <p:pic>
        <p:nvPicPr>
          <p:cNvPr id="90" name="Graphic 89">
            <a:extLst>
              <a:ext uri="{FF2B5EF4-FFF2-40B4-BE49-F238E27FC236}">
                <a16:creationId xmlns:a16="http://schemas.microsoft.com/office/drawing/2014/main" id="{46824C7F-4BE1-29CC-C0DE-B1D32FF9F7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19264" y="5291005"/>
            <a:ext cx="284978" cy="284978"/>
          </a:xfrm>
          <a:prstGeom prst="rect">
            <a:avLst/>
          </a:prstGeom>
        </p:spPr>
      </p:pic>
      <p:grpSp>
        <p:nvGrpSpPr>
          <p:cNvPr id="109" name="Group 108">
            <a:extLst>
              <a:ext uri="{FF2B5EF4-FFF2-40B4-BE49-F238E27FC236}">
                <a16:creationId xmlns:a16="http://schemas.microsoft.com/office/drawing/2014/main" id="{EDE79EE9-B360-0072-3A79-CD329CA1FB42}"/>
              </a:ext>
            </a:extLst>
          </p:cNvPr>
          <p:cNvGrpSpPr/>
          <p:nvPr/>
        </p:nvGrpSpPr>
        <p:grpSpPr>
          <a:xfrm>
            <a:off x="6782427" y="2599487"/>
            <a:ext cx="284978" cy="1617736"/>
            <a:chOff x="5985401" y="2643307"/>
            <a:chExt cx="284978" cy="1617736"/>
          </a:xfrm>
        </p:grpSpPr>
        <p:pic>
          <p:nvPicPr>
            <p:cNvPr id="91" name="Graphic 90">
              <a:extLst>
                <a:ext uri="{FF2B5EF4-FFF2-40B4-BE49-F238E27FC236}">
                  <a16:creationId xmlns:a16="http://schemas.microsoft.com/office/drawing/2014/main" id="{FBB9E674-1557-4266-FE26-91F71EF178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0749" y="2643307"/>
              <a:ext cx="240295" cy="240295"/>
            </a:xfrm>
            <a:prstGeom prst="rect">
              <a:avLst/>
            </a:prstGeom>
          </p:spPr>
        </p:pic>
        <p:pic>
          <p:nvPicPr>
            <p:cNvPr id="92" name="Graphic 91">
              <a:extLst>
                <a:ext uri="{FF2B5EF4-FFF2-40B4-BE49-F238E27FC236}">
                  <a16:creationId xmlns:a16="http://schemas.microsoft.com/office/drawing/2014/main" id="{5BFFFD37-0BF4-570A-7096-96A4DEA3D3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17221" y="3141997"/>
              <a:ext cx="187350" cy="187350"/>
            </a:xfrm>
            <a:prstGeom prst="rect">
              <a:avLst/>
            </a:prstGeom>
          </p:spPr>
        </p:pic>
        <p:pic>
          <p:nvPicPr>
            <p:cNvPr id="93" name="Graphic 92">
              <a:extLst>
                <a:ext uri="{FF2B5EF4-FFF2-40B4-BE49-F238E27FC236}">
                  <a16:creationId xmlns:a16="http://schemas.microsoft.com/office/drawing/2014/main" id="{2BBBC58B-4DEC-A58E-FD86-4FA8D29C2C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077" y="3566377"/>
              <a:ext cx="204075" cy="204075"/>
            </a:xfrm>
            <a:prstGeom prst="rect">
              <a:avLst/>
            </a:prstGeom>
          </p:spPr>
        </p:pic>
        <p:pic>
          <p:nvPicPr>
            <p:cNvPr id="94" name="Graphic 93">
              <a:extLst>
                <a:ext uri="{FF2B5EF4-FFF2-40B4-BE49-F238E27FC236}">
                  <a16:creationId xmlns:a16="http://schemas.microsoft.com/office/drawing/2014/main" id="{2D626017-08D9-BC3F-1713-30907907E2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85401" y="3976065"/>
              <a:ext cx="284978" cy="284978"/>
            </a:xfrm>
            <a:prstGeom prst="rect">
              <a:avLst/>
            </a:prstGeom>
          </p:spPr>
        </p:pic>
      </p:grpSp>
      <p:pic>
        <p:nvPicPr>
          <p:cNvPr id="96" name="Graphic 95">
            <a:extLst>
              <a:ext uri="{FF2B5EF4-FFF2-40B4-BE49-F238E27FC236}">
                <a16:creationId xmlns:a16="http://schemas.microsoft.com/office/drawing/2014/main" id="{F95F9D73-0ECF-A6D3-468F-5158D325F83B}"/>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393" t="22051" r="32393" b="22051"/>
          <a:stretch/>
        </p:blipFill>
        <p:spPr>
          <a:xfrm>
            <a:off x="6693550" y="4708123"/>
            <a:ext cx="105106" cy="166846"/>
          </a:xfrm>
          <a:prstGeom prst="rect">
            <a:avLst/>
          </a:prstGeom>
        </p:spPr>
      </p:pic>
      <p:pic>
        <p:nvPicPr>
          <p:cNvPr id="98" name="Graphic 97">
            <a:extLst>
              <a:ext uri="{FF2B5EF4-FFF2-40B4-BE49-F238E27FC236}">
                <a16:creationId xmlns:a16="http://schemas.microsoft.com/office/drawing/2014/main" id="{0B51798D-1B56-E9E6-F560-5B27ED082610}"/>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393" t="22051" r="32393" b="22051"/>
          <a:stretch/>
        </p:blipFill>
        <p:spPr>
          <a:xfrm>
            <a:off x="6693550" y="5289148"/>
            <a:ext cx="105106" cy="166846"/>
          </a:xfrm>
          <a:prstGeom prst="rect">
            <a:avLst/>
          </a:prstGeom>
        </p:spPr>
      </p:pic>
      <p:sp>
        <p:nvSpPr>
          <p:cNvPr id="5" name="Rectangle: Rounded Corners 4">
            <a:extLst>
              <a:ext uri="{FF2B5EF4-FFF2-40B4-BE49-F238E27FC236}">
                <a16:creationId xmlns:a16="http://schemas.microsoft.com/office/drawing/2014/main" id="{1893002E-70BF-6D67-4986-ADC8E94429A3}"/>
              </a:ext>
            </a:extLst>
          </p:cNvPr>
          <p:cNvSpPr>
            <a:spLocks/>
          </p:cNvSpPr>
          <p:nvPr/>
        </p:nvSpPr>
        <p:spPr>
          <a:xfrm>
            <a:off x="6033460" y="2603179"/>
            <a:ext cx="478763" cy="686210"/>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0" name="Rectangle 59">
            <a:extLst>
              <a:ext uri="{FF2B5EF4-FFF2-40B4-BE49-F238E27FC236}">
                <a16:creationId xmlns:a16="http://schemas.microsoft.com/office/drawing/2014/main" id="{BE074054-08AA-E7F9-2FCB-8BFF4C2837AA}"/>
              </a:ext>
            </a:extLst>
          </p:cNvPr>
          <p:cNvSpPr>
            <a:spLocks/>
          </p:cNvSpPr>
          <p:nvPr/>
        </p:nvSpPr>
        <p:spPr>
          <a:xfrm>
            <a:off x="6033460" y="2915429"/>
            <a:ext cx="478763"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spAutoFit/>
          </a:bodyPr>
          <a:lstStyle/>
          <a:p>
            <a:pPr algn="ctr"/>
            <a:r>
              <a:rPr lang="en-US" sz="800">
                <a:solidFill>
                  <a:schemeClr val="accent1"/>
                </a:solidFill>
              </a:rPr>
              <a:t>Power Query Online</a:t>
            </a:r>
          </a:p>
        </p:txBody>
      </p:sp>
      <p:pic>
        <p:nvPicPr>
          <p:cNvPr id="102" name="Graphic 101">
            <a:extLst>
              <a:ext uri="{FF2B5EF4-FFF2-40B4-BE49-F238E27FC236}">
                <a16:creationId xmlns:a16="http://schemas.microsoft.com/office/drawing/2014/main" id="{C05E9073-915D-2136-DD10-37F1F15BA7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49731" y="2636194"/>
            <a:ext cx="246221" cy="246221"/>
          </a:xfrm>
          <a:prstGeom prst="rect">
            <a:avLst/>
          </a:prstGeom>
        </p:spPr>
      </p:pic>
      <p:cxnSp>
        <p:nvCxnSpPr>
          <p:cNvPr id="112" name="Straight Connector 111">
            <a:extLst>
              <a:ext uri="{FF2B5EF4-FFF2-40B4-BE49-F238E27FC236}">
                <a16:creationId xmlns:a16="http://schemas.microsoft.com/office/drawing/2014/main" id="{A98F0965-7396-BD2C-DF2B-4F8E1AAC3C57}"/>
              </a:ext>
            </a:extLst>
          </p:cNvPr>
          <p:cNvCxnSpPr>
            <a:cxnSpLocks/>
          </p:cNvCxnSpPr>
          <p:nvPr/>
        </p:nvCxnSpPr>
        <p:spPr>
          <a:xfrm>
            <a:off x="4859986" y="4250563"/>
            <a:ext cx="97071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6DA5A31F-7702-63A0-EA1D-1BB7EDBD6CCD}"/>
              </a:ext>
            </a:extLst>
          </p:cNvPr>
          <p:cNvSpPr/>
          <p:nvPr/>
        </p:nvSpPr>
        <p:spPr>
          <a:xfrm>
            <a:off x="5715000" y="3289300"/>
            <a:ext cx="565150" cy="101600"/>
          </a:xfrm>
          <a:custGeom>
            <a:avLst/>
            <a:gdLst>
              <a:gd name="connsiteX0" fmla="*/ 0 w 565150"/>
              <a:gd name="connsiteY0" fmla="*/ 101600 h 101600"/>
              <a:gd name="connsiteX1" fmla="*/ 565150 w 565150"/>
              <a:gd name="connsiteY1" fmla="*/ 101600 h 101600"/>
              <a:gd name="connsiteX2" fmla="*/ 565150 w 565150"/>
              <a:gd name="connsiteY2" fmla="*/ 0 h 101600"/>
            </a:gdLst>
            <a:ahLst/>
            <a:cxnLst>
              <a:cxn ang="0">
                <a:pos x="connsiteX0" y="connsiteY0"/>
              </a:cxn>
              <a:cxn ang="0">
                <a:pos x="connsiteX1" y="connsiteY1"/>
              </a:cxn>
              <a:cxn ang="0">
                <a:pos x="connsiteX2" y="connsiteY2"/>
              </a:cxn>
            </a:cxnLst>
            <a:rect l="l" t="t" r="r" b="b"/>
            <a:pathLst>
              <a:path w="565150" h="101600">
                <a:moveTo>
                  <a:pt x="0" y="101600"/>
                </a:moveTo>
                <a:lnTo>
                  <a:pt x="565150" y="101600"/>
                </a:lnTo>
                <a:lnTo>
                  <a:pt x="5651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7" name="Freeform: Shape 116">
            <a:extLst>
              <a:ext uri="{FF2B5EF4-FFF2-40B4-BE49-F238E27FC236}">
                <a16:creationId xmlns:a16="http://schemas.microsoft.com/office/drawing/2014/main" id="{443BC28A-A6CB-758C-93C2-19B8B4667969}"/>
              </a:ext>
            </a:extLst>
          </p:cNvPr>
          <p:cNvSpPr/>
          <p:nvPr/>
        </p:nvSpPr>
        <p:spPr>
          <a:xfrm>
            <a:off x="5629275" y="3635375"/>
            <a:ext cx="1123950" cy="441325"/>
          </a:xfrm>
          <a:custGeom>
            <a:avLst/>
            <a:gdLst>
              <a:gd name="connsiteX0" fmla="*/ 0 w 1123950"/>
              <a:gd name="connsiteY0" fmla="*/ 0 h 495300"/>
              <a:gd name="connsiteX1" fmla="*/ 660400 w 1123950"/>
              <a:gd name="connsiteY1" fmla="*/ 0 h 495300"/>
              <a:gd name="connsiteX2" fmla="*/ 660400 w 1123950"/>
              <a:gd name="connsiteY2" fmla="*/ 495300 h 495300"/>
              <a:gd name="connsiteX3" fmla="*/ 1123950 w 11239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23950" h="495300">
                <a:moveTo>
                  <a:pt x="0" y="0"/>
                </a:moveTo>
                <a:lnTo>
                  <a:pt x="660400" y="0"/>
                </a:lnTo>
                <a:lnTo>
                  <a:pt x="660400" y="495300"/>
                </a:lnTo>
                <a:lnTo>
                  <a:pt x="1123950" y="49530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8" name="Freeform: Shape 117">
            <a:extLst>
              <a:ext uri="{FF2B5EF4-FFF2-40B4-BE49-F238E27FC236}">
                <a16:creationId xmlns:a16="http://schemas.microsoft.com/office/drawing/2014/main" id="{505137D7-C250-68BE-C053-C1EE4DD64880}"/>
              </a:ext>
            </a:extLst>
          </p:cNvPr>
          <p:cNvSpPr/>
          <p:nvPr/>
        </p:nvSpPr>
        <p:spPr>
          <a:xfrm>
            <a:off x="5648325" y="4055269"/>
            <a:ext cx="641350" cy="932656"/>
          </a:xfrm>
          <a:custGeom>
            <a:avLst/>
            <a:gdLst>
              <a:gd name="connsiteX0" fmla="*/ 641350 w 641350"/>
              <a:gd name="connsiteY0" fmla="*/ 0 h 844550"/>
              <a:gd name="connsiteX1" fmla="*/ 641350 w 641350"/>
              <a:gd name="connsiteY1" fmla="*/ 844550 h 844550"/>
              <a:gd name="connsiteX2" fmla="*/ 0 w 641350"/>
              <a:gd name="connsiteY2" fmla="*/ 844550 h 844550"/>
            </a:gdLst>
            <a:ahLst/>
            <a:cxnLst>
              <a:cxn ang="0">
                <a:pos x="connsiteX0" y="connsiteY0"/>
              </a:cxn>
              <a:cxn ang="0">
                <a:pos x="connsiteX1" y="connsiteY1"/>
              </a:cxn>
              <a:cxn ang="0">
                <a:pos x="connsiteX2" y="connsiteY2"/>
              </a:cxn>
            </a:cxnLst>
            <a:rect l="l" t="t" r="r" b="b"/>
            <a:pathLst>
              <a:path w="641350" h="844550">
                <a:moveTo>
                  <a:pt x="641350" y="0"/>
                </a:moveTo>
                <a:lnTo>
                  <a:pt x="641350" y="844550"/>
                </a:lnTo>
                <a:lnTo>
                  <a:pt x="0" y="84455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9" name="Freeform: Shape 118">
            <a:extLst>
              <a:ext uri="{FF2B5EF4-FFF2-40B4-BE49-F238E27FC236}">
                <a16:creationId xmlns:a16="http://schemas.microsoft.com/office/drawing/2014/main" id="{807FEF40-BA29-7981-0DCA-E66C23E51FDA}"/>
              </a:ext>
            </a:extLst>
          </p:cNvPr>
          <p:cNvSpPr/>
          <p:nvPr/>
        </p:nvSpPr>
        <p:spPr>
          <a:xfrm>
            <a:off x="7372350" y="4791075"/>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0" name="Freeform: Shape 119">
            <a:extLst>
              <a:ext uri="{FF2B5EF4-FFF2-40B4-BE49-F238E27FC236}">
                <a16:creationId xmlns:a16="http://schemas.microsoft.com/office/drawing/2014/main" id="{9B218830-2102-72D5-95DE-92360F50927D}"/>
              </a:ext>
            </a:extLst>
          </p:cNvPr>
          <p:cNvSpPr/>
          <p:nvPr/>
        </p:nvSpPr>
        <p:spPr>
          <a:xfrm>
            <a:off x="7372350" y="5391150"/>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2" name="Rectangle 121">
            <a:extLst>
              <a:ext uri="{FF2B5EF4-FFF2-40B4-BE49-F238E27FC236}">
                <a16:creationId xmlns:a16="http://schemas.microsoft.com/office/drawing/2014/main" id="{42481F14-1BF5-55BE-8B06-F81DE203A4AD}"/>
              </a:ext>
            </a:extLst>
          </p:cNvPr>
          <p:cNvSpPr>
            <a:spLocks/>
          </p:cNvSpPr>
          <p:nvPr/>
        </p:nvSpPr>
        <p:spPr>
          <a:xfrm>
            <a:off x="6854962" y="4371585"/>
            <a:ext cx="55804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Publish app</a:t>
            </a:r>
          </a:p>
        </p:txBody>
      </p:sp>
      <p:pic>
        <p:nvPicPr>
          <p:cNvPr id="124" name="Graphic 123">
            <a:extLst>
              <a:ext uri="{FF2B5EF4-FFF2-40B4-BE49-F238E27FC236}">
                <a16:creationId xmlns:a16="http://schemas.microsoft.com/office/drawing/2014/main" id="{6923835E-8438-3927-3663-13B605A512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18774" y="1696089"/>
            <a:ext cx="393310" cy="393310"/>
          </a:xfrm>
          <a:prstGeom prst="rect">
            <a:avLst/>
          </a:prstGeom>
        </p:spPr>
      </p:pic>
      <p:pic>
        <p:nvPicPr>
          <p:cNvPr id="126" name="Graphic 125">
            <a:extLst>
              <a:ext uri="{FF2B5EF4-FFF2-40B4-BE49-F238E27FC236}">
                <a16:creationId xmlns:a16="http://schemas.microsoft.com/office/drawing/2014/main" id="{0DAC1698-3BAA-5E9E-D534-A974449551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0701" y="1716250"/>
            <a:ext cx="352988" cy="352988"/>
          </a:xfrm>
          <a:prstGeom prst="rect">
            <a:avLst/>
          </a:prstGeom>
        </p:spPr>
      </p:pic>
      <p:pic>
        <p:nvPicPr>
          <p:cNvPr id="127" name="Graphic 126">
            <a:extLst>
              <a:ext uri="{FF2B5EF4-FFF2-40B4-BE49-F238E27FC236}">
                <a16:creationId xmlns:a16="http://schemas.microsoft.com/office/drawing/2014/main" id="{B2CE74D1-CF55-234B-E367-8C058CF968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8774" y="5894550"/>
            <a:ext cx="352988" cy="352988"/>
          </a:xfrm>
          <a:prstGeom prst="rect">
            <a:avLst/>
          </a:prstGeom>
        </p:spPr>
      </p:pic>
      <p:pic>
        <p:nvPicPr>
          <p:cNvPr id="132" name="Graphic 131">
            <a:extLst>
              <a:ext uri="{FF2B5EF4-FFF2-40B4-BE49-F238E27FC236}">
                <a16:creationId xmlns:a16="http://schemas.microsoft.com/office/drawing/2014/main" id="{8392B19F-05F8-33EF-8DB9-A96326075596}"/>
              </a:ext>
            </a:extLst>
          </p:cNvPr>
          <p:cNvPicPr>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55712" y="4352926"/>
            <a:ext cx="241424" cy="241422"/>
          </a:xfrm>
          <a:prstGeom prst="rect">
            <a:avLst/>
          </a:prstGeom>
        </p:spPr>
      </p:pic>
      <p:pic>
        <p:nvPicPr>
          <p:cNvPr id="133" name="Graphic 132">
            <a:extLst>
              <a:ext uri="{FF2B5EF4-FFF2-40B4-BE49-F238E27FC236}">
                <a16:creationId xmlns:a16="http://schemas.microsoft.com/office/drawing/2014/main" id="{177C792A-03D9-890E-6ADC-C94F4ECD2A85}"/>
              </a:ext>
            </a:extLst>
          </p:cNvPr>
          <p:cNvPicPr>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55711" y="4962371"/>
            <a:ext cx="241424" cy="241422"/>
          </a:xfrm>
          <a:prstGeom prst="rect">
            <a:avLst/>
          </a:prstGeom>
        </p:spPr>
      </p:pic>
      <p:sp>
        <p:nvSpPr>
          <p:cNvPr id="136" name="Rectangle 135">
            <a:extLst>
              <a:ext uri="{FF2B5EF4-FFF2-40B4-BE49-F238E27FC236}">
                <a16:creationId xmlns:a16="http://schemas.microsoft.com/office/drawing/2014/main" id="{F74F64C7-C468-4A3C-0D14-9731A6336666}"/>
              </a:ext>
            </a:extLst>
          </p:cNvPr>
          <p:cNvSpPr>
            <a:spLocks/>
          </p:cNvSpPr>
          <p:nvPr/>
        </p:nvSpPr>
        <p:spPr>
          <a:xfrm>
            <a:off x="3062908" y="2240042"/>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Power BI Desktop</a:t>
            </a:r>
          </a:p>
        </p:txBody>
      </p:sp>
      <p:sp>
        <p:nvSpPr>
          <p:cNvPr id="137" name="Rectangle 136">
            <a:extLst>
              <a:ext uri="{FF2B5EF4-FFF2-40B4-BE49-F238E27FC236}">
                <a16:creationId xmlns:a16="http://schemas.microsoft.com/office/drawing/2014/main" id="{D9408B48-858A-9D8F-2137-8477E3A4F481}"/>
              </a:ext>
            </a:extLst>
          </p:cNvPr>
          <p:cNvSpPr>
            <a:spLocks/>
          </p:cNvSpPr>
          <p:nvPr/>
        </p:nvSpPr>
        <p:spPr>
          <a:xfrm>
            <a:off x="3261741" y="2630508"/>
            <a:ext cx="348266"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Dataset</a:t>
            </a:r>
          </a:p>
        </p:txBody>
      </p:sp>
      <p:sp>
        <p:nvSpPr>
          <p:cNvPr id="140" name="Rectangle 139">
            <a:extLst>
              <a:ext uri="{FF2B5EF4-FFF2-40B4-BE49-F238E27FC236}">
                <a16:creationId xmlns:a16="http://schemas.microsoft.com/office/drawing/2014/main" id="{2E29C2EB-7357-578A-F0E0-EC51CAE736B0}"/>
              </a:ext>
            </a:extLst>
          </p:cNvPr>
          <p:cNvSpPr>
            <a:spLocks/>
          </p:cNvSpPr>
          <p:nvPr/>
        </p:nvSpPr>
        <p:spPr>
          <a:xfrm>
            <a:off x="1786007" y="2805905"/>
            <a:ext cx="507612"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spAutoFit/>
          </a:bodyPr>
          <a:lstStyle/>
          <a:p>
            <a:pPr algn="ctr"/>
            <a:r>
              <a:rPr lang="en-US" sz="800">
                <a:solidFill>
                  <a:schemeClr val="accent1"/>
                </a:solidFill>
              </a:rPr>
              <a:t>Source Data</a:t>
            </a:r>
          </a:p>
        </p:txBody>
      </p:sp>
      <p:sp>
        <p:nvSpPr>
          <p:cNvPr id="141" name="Rectangle 140">
            <a:extLst>
              <a:ext uri="{FF2B5EF4-FFF2-40B4-BE49-F238E27FC236}">
                <a16:creationId xmlns:a16="http://schemas.microsoft.com/office/drawing/2014/main" id="{8702DEE6-60D2-D836-3281-5864D7B8BF44}"/>
              </a:ext>
            </a:extLst>
          </p:cNvPr>
          <p:cNvSpPr>
            <a:spLocks/>
          </p:cNvSpPr>
          <p:nvPr/>
        </p:nvSpPr>
        <p:spPr>
          <a:xfrm>
            <a:off x="1786007" y="1658143"/>
            <a:ext cx="507612"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spAutoFit/>
          </a:bodyPr>
          <a:lstStyle/>
          <a:p>
            <a:pPr algn="ctr"/>
            <a:r>
              <a:rPr lang="en-US" sz="800">
                <a:solidFill>
                  <a:schemeClr val="accent1"/>
                </a:solidFill>
              </a:rPr>
              <a:t>Source Data</a:t>
            </a:r>
          </a:p>
        </p:txBody>
      </p:sp>
      <p:sp>
        <p:nvSpPr>
          <p:cNvPr id="142" name="Rectangle 141">
            <a:extLst>
              <a:ext uri="{FF2B5EF4-FFF2-40B4-BE49-F238E27FC236}">
                <a16:creationId xmlns:a16="http://schemas.microsoft.com/office/drawing/2014/main" id="{36DF5631-782A-6D69-8560-AE7723C67ECC}"/>
              </a:ext>
            </a:extLst>
          </p:cNvPr>
          <p:cNvSpPr>
            <a:spLocks/>
          </p:cNvSpPr>
          <p:nvPr/>
        </p:nvSpPr>
        <p:spPr>
          <a:xfrm>
            <a:off x="3062908" y="1934344"/>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 Modeler</a:t>
            </a:r>
          </a:p>
        </p:txBody>
      </p:sp>
      <p:sp>
        <p:nvSpPr>
          <p:cNvPr id="143" name="Rectangle 142">
            <a:extLst>
              <a:ext uri="{FF2B5EF4-FFF2-40B4-BE49-F238E27FC236}">
                <a16:creationId xmlns:a16="http://schemas.microsoft.com/office/drawing/2014/main" id="{8D96C584-A842-6051-EC43-1028DB4F3565}"/>
              </a:ext>
            </a:extLst>
          </p:cNvPr>
          <p:cNvSpPr>
            <a:spLocks/>
          </p:cNvSpPr>
          <p:nvPr/>
        </p:nvSpPr>
        <p:spPr>
          <a:xfrm>
            <a:off x="2418176" y="1271492"/>
            <a:ext cx="1191831"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a:solidFill>
                  <a:schemeClr val="accent1"/>
                </a:solidFill>
              </a:rPr>
              <a:t>3</a:t>
            </a:r>
            <a:r>
              <a:rPr lang="en-US" sz="1200" b="1" baseline="30000">
                <a:solidFill>
                  <a:schemeClr val="accent1"/>
                </a:solidFill>
              </a:rPr>
              <a:t>rd</a:t>
            </a:r>
            <a:r>
              <a:rPr lang="en-US" sz="1200" b="1">
                <a:solidFill>
                  <a:schemeClr val="accent1"/>
                </a:solidFill>
              </a:rPr>
              <a:t> Party Tools</a:t>
            </a:r>
          </a:p>
        </p:txBody>
      </p:sp>
      <p:sp>
        <p:nvSpPr>
          <p:cNvPr id="144" name="Rectangle 143">
            <a:extLst>
              <a:ext uri="{FF2B5EF4-FFF2-40B4-BE49-F238E27FC236}">
                <a16:creationId xmlns:a16="http://schemas.microsoft.com/office/drawing/2014/main" id="{B764A01E-86E7-3632-D33A-26125D36ECCA}"/>
              </a:ext>
            </a:extLst>
          </p:cNvPr>
          <p:cNvSpPr>
            <a:spLocks/>
          </p:cNvSpPr>
          <p:nvPr/>
        </p:nvSpPr>
        <p:spPr>
          <a:xfrm>
            <a:off x="4011989" y="2805904"/>
            <a:ext cx="66760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Publish</a:t>
            </a:r>
            <a:br>
              <a:rPr lang="en-US" sz="800" dirty="0">
                <a:solidFill>
                  <a:schemeClr val="accent1"/>
                </a:solidFill>
              </a:rPr>
            </a:br>
            <a:r>
              <a:rPr lang="en-US" sz="800" dirty="0">
                <a:solidFill>
                  <a:schemeClr val="accent1"/>
                </a:solidFill>
              </a:rPr>
              <a:t>.pbix file</a:t>
            </a:r>
          </a:p>
        </p:txBody>
      </p:sp>
      <p:sp>
        <p:nvSpPr>
          <p:cNvPr id="145" name="Rectangle 144">
            <a:extLst>
              <a:ext uri="{FF2B5EF4-FFF2-40B4-BE49-F238E27FC236}">
                <a16:creationId xmlns:a16="http://schemas.microsoft.com/office/drawing/2014/main" id="{845CCE21-8845-7F08-BF35-35C308C28DCD}"/>
              </a:ext>
            </a:extLst>
          </p:cNvPr>
          <p:cNvSpPr>
            <a:spLocks/>
          </p:cNvSpPr>
          <p:nvPr/>
        </p:nvSpPr>
        <p:spPr>
          <a:xfrm>
            <a:off x="4011989" y="3218467"/>
            <a:ext cx="67821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Live connection to shared dataset</a:t>
            </a:r>
          </a:p>
        </p:txBody>
      </p:sp>
      <p:sp>
        <p:nvSpPr>
          <p:cNvPr id="147" name="Rectangle 146">
            <a:extLst>
              <a:ext uri="{FF2B5EF4-FFF2-40B4-BE49-F238E27FC236}">
                <a16:creationId xmlns:a16="http://schemas.microsoft.com/office/drawing/2014/main" id="{86CDEA6E-F036-50F8-6ECF-F0AF63C4666B}"/>
              </a:ext>
            </a:extLst>
          </p:cNvPr>
          <p:cNvSpPr>
            <a:spLocks/>
          </p:cNvSpPr>
          <p:nvPr/>
        </p:nvSpPr>
        <p:spPr>
          <a:xfrm>
            <a:off x="2728595" y="3164336"/>
            <a:ext cx="1387475" cy="161583"/>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050" b="1">
                <a:solidFill>
                  <a:schemeClr val="accent2"/>
                </a:solidFill>
              </a:rPr>
              <a:t>Code Repo</a:t>
            </a:r>
          </a:p>
        </p:txBody>
      </p:sp>
      <p:sp>
        <p:nvSpPr>
          <p:cNvPr id="33" name="Rectangle: Rounded Corners 32">
            <a:extLst>
              <a:ext uri="{FF2B5EF4-FFF2-40B4-BE49-F238E27FC236}">
                <a16:creationId xmlns:a16="http://schemas.microsoft.com/office/drawing/2014/main" id="{34A42D3C-F041-6FAA-6330-3058884EBB4C}"/>
              </a:ext>
            </a:extLst>
          </p:cNvPr>
          <p:cNvSpPr/>
          <p:nvPr/>
        </p:nvSpPr>
        <p:spPr>
          <a:xfrm>
            <a:off x="2728595" y="3520044"/>
            <a:ext cx="1177925" cy="83026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BC16F9A6-E796-2517-ADFE-22064B98CF3F}"/>
              </a:ext>
            </a:extLst>
          </p:cNvPr>
          <p:cNvSpPr/>
          <p:nvPr/>
        </p:nvSpPr>
        <p:spPr>
          <a:xfrm>
            <a:off x="2943701" y="3903286"/>
            <a:ext cx="866776" cy="33668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8" name="Rectangle 137">
            <a:extLst>
              <a:ext uri="{FF2B5EF4-FFF2-40B4-BE49-F238E27FC236}">
                <a16:creationId xmlns:a16="http://schemas.microsoft.com/office/drawing/2014/main" id="{9B4FE32A-9555-5646-261D-97DAE998BDE0}"/>
              </a:ext>
            </a:extLst>
          </p:cNvPr>
          <p:cNvSpPr>
            <a:spLocks/>
          </p:cNvSpPr>
          <p:nvPr/>
        </p:nvSpPr>
        <p:spPr>
          <a:xfrm>
            <a:off x="3062908" y="3620135"/>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Power BI Desktop</a:t>
            </a:r>
          </a:p>
        </p:txBody>
      </p:sp>
      <p:sp>
        <p:nvSpPr>
          <p:cNvPr id="139" name="Rectangle 138">
            <a:extLst>
              <a:ext uri="{FF2B5EF4-FFF2-40B4-BE49-F238E27FC236}">
                <a16:creationId xmlns:a16="http://schemas.microsoft.com/office/drawing/2014/main" id="{B3A7ACF4-4D1B-BA5E-93DA-DDEBF137E86B}"/>
              </a:ext>
            </a:extLst>
          </p:cNvPr>
          <p:cNvSpPr>
            <a:spLocks/>
          </p:cNvSpPr>
          <p:nvPr/>
        </p:nvSpPr>
        <p:spPr>
          <a:xfrm>
            <a:off x="3261741" y="4010075"/>
            <a:ext cx="648303"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a:t>
            </a:r>
          </a:p>
        </p:txBody>
      </p:sp>
      <p:sp>
        <p:nvSpPr>
          <p:cNvPr id="146" name="Rectangle 145">
            <a:extLst>
              <a:ext uri="{FF2B5EF4-FFF2-40B4-BE49-F238E27FC236}">
                <a16:creationId xmlns:a16="http://schemas.microsoft.com/office/drawing/2014/main" id="{0B350C0A-C881-7385-3543-1197363DA0C2}"/>
              </a:ext>
            </a:extLst>
          </p:cNvPr>
          <p:cNvSpPr>
            <a:spLocks/>
          </p:cNvSpPr>
          <p:nvPr/>
        </p:nvSpPr>
        <p:spPr>
          <a:xfrm>
            <a:off x="4011989" y="4218366"/>
            <a:ext cx="66760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Publish</a:t>
            </a:r>
            <a:br>
              <a:rPr lang="en-US" sz="800" dirty="0">
                <a:solidFill>
                  <a:schemeClr val="accent1"/>
                </a:solidFill>
              </a:rPr>
            </a:br>
            <a:r>
              <a:rPr lang="en-US" sz="800" dirty="0">
                <a:solidFill>
                  <a:schemeClr val="accent1"/>
                </a:solidFill>
              </a:rPr>
              <a:t>.pbix file</a:t>
            </a:r>
          </a:p>
        </p:txBody>
      </p:sp>
      <p:sp>
        <p:nvSpPr>
          <p:cNvPr id="148" name="Rectangle 147">
            <a:extLst>
              <a:ext uri="{FF2B5EF4-FFF2-40B4-BE49-F238E27FC236}">
                <a16:creationId xmlns:a16="http://schemas.microsoft.com/office/drawing/2014/main" id="{0ABECB1A-A945-DF11-F9AA-310EEC5718F2}"/>
              </a:ext>
            </a:extLst>
          </p:cNvPr>
          <p:cNvSpPr>
            <a:spLocks/>
          </p:cNvSpPr>
          <p:nvPr/>
        </p:nvSpPr>
        <p:spPr>
          <a:xfrm>
            <a:off x="3062908" y="4557451"/>
            <a:ext cx="913114"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 Designer</a:t>
            </a:r>
          </a:p>
        </p:txBody>
      </p:sp>
      <p:sp>
        <p:nvSpPr>
          <p:cNvPr id="154" name="Rectangle 153">
            <a:extLst>
              <a:ext uri="{FF2B5EF4-FFF2-40B4-BE49-F238E27FC236}">
                <a16:creationId xmlns:a16="http://schemas.microsoft.com/office/drawing/2014/main" id="{0DC41D7D-2883-B2B1-2344-5ABBEE21D27C}"/>
              </a:ext>
            </a:extLst>
          </p:cNvPr>
          <p:cNvSpPr>
            <a:spLocks/>
          </p:cNvSpPr>
          <p:nvPr/>
        </p:nvSpPr>
        <p:spPr>
          <a:xfrm>
            <a:off x="1176296" y="5343414"/>
            <a:ext cx="66187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Gateway</a:t>
            </a:r>
            <a:br>
              <a:rPr lang="en-US" sz="800">
                <a:solidFill>
                  <a:schemeClr val="accent1"/>
                </a:solidFill>
              </a:rPr>
            </a:br>
            <a:r>
              <a:rPr lang="en-US" sz="800">
                <a:solidFill>
                  <a:schemeClr val="accent1"/>
                </a:solidFill>
              </a:rPr>
              <a:t>administrator</a:t>
            </a:r>
            <a:endParaRPr lang="en-IN" sz="800">
              <a:solidFill>
                <a:schemeClr val="accent1"/>
              </a:solidFill>
            </a:endParaRPr>
          </a:p>
        </p:txBody>
      </p:sp>
      <p:sp>
        <p:nvSpPr>
          <p:cNvPr id="156" name="Rectangle: Rounded Corners 155">
            <a:extLst>
              <a:ext uri="{FF2B5EF4-FFF2-40B4-BE49-F238E27FC236}">
                <a16:creationId xmlns:a16="http://schemas.microsoft.com/office/drawing/2014/main" id="{6CABF9A1-569A-37CA-0679-7BFC96E42A43}"/>
              </a:ext>
            </a:extLst>
          </p:cNvPr>
          <p:cNvSpPr>
            <a:spLocks/>
          </p:cNvSpPr>
          <p:nvPr/>
        </p:nvSpPr>
        <p:spPr>
          <a:xfrm>
            <a:off x="916756" y="5864833"/>
            <a:ext cx="372235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Network &amp; Server</a:t>
            </a:r>
            <a:endParaRPr lang="en-IN" sz="1200" b="1">
              <a:solidFill>
                <a:schemeClr val="bg1"/>
              </a:solidFill>
            </a:endParaRPr>
          </a:p>
        </p:txBody>
      </p:sp>
      <p:pic>
        <p:nvPicPr>
          <p:cNvPr id="157" name="Picture 4">
            <a:extLst>
              <a:ext uri="{FF2B5EF4-FFF2-40B4-BE49-F238E27FC236}">
                <a16:creationId xmlns:a16="http://schemas.microsoft.com/office/drawing/2014/main" id="{AFF74AEC-C4CD-9EF1-0556-E1B211D90C8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88269" y="2203566"/>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4">
            <a:extLst>
              <a:ext uri="{FF2B5EF4-FFF2-40B4-BE49-F238E27FC236}">
                <a16:creationId xmlns:a16="http://schemas.microsoft.com/office/drawing/2014/main" id="{EFE17037-BE34-D72D-D40E-EBA7C129D8C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4009" y="3591559"/>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9" name="Graphic 158">
            <a:extLst>
              <a:ext uri="{FF2B5EF4-FFF2-40B4-BE49-F238E27FC236}">
                <a16:creationId xmlns:a16="http://schemas.microsoft.com/office/drawing/2014/main" id="{26EE89E1-D25A-48C2-2798-4B58CB83FCD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85490" y="2599487"/>
            <a:ext cx="185153" cy="185153"/>
          </a:xfrm>
          <a:prstGeom prst="rect">
            <a:avLst/>
          </a:prstGeom>
        </p:spPr>
      </p:pic>
      <p:pic>
        <p:nvPicPr>
          <p:cNvPr id="160" name="Graphic 159">
            <a:extLst>
              <a:ext uri="{FF2B5EF4-FFF2-40B4-BE49-F238E27FC236}">
                <a16:creationId xmlns:a16="http://schemas.microsoft.com/office/drawing/2014/main" id="{919A16C0-176B-7C36-C646-4AC7BD72A4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5490" y="3969606"/>
            <a:ext cx="204075" cy="204075"/>
          </a:xfrm>
          <a:prstGeom prst="rect">
            <a:avLst/>
          </a:prstGeom>
        </p:spPr>
      </p:pic>
      <p:grpSp>
        <p:nvGrpSpPr>
          <p:cNvPr id="162" name="Group 161">
            <a:extLst>
              <a:ext uri="{FF2B5EF4-FFF2-40B4-BE49-F238E27FC236}">
                <a16:creationId xmlns:a16="http://schemas.microsoft.com/office/drawing/2014/main" id="{3A78A058-D7DD-3ED3-7C20-D3435CFD45FA}"/>
              </a:ext>
            </a:extLst>
          </p:cNvPr>
          <p:cNvGrpSpPr/>
          <p:nvPr/>
        </p:nvGrpSpPr>
        <p:grpSpPr>
          <a:xfrm>
            <a:off x="1796135" y="4882363"/>
            <a:ext cx="1213137" cy="461051"/>
            <a:chOff x="1578626" y="4882363"/>
            <a:chExt cx="1213137" cy="461051"/>
          </a:xfrm>
        </p:grpSpPr>
        <p:sp>
          <p:nvSpPr>
            <p:cNvPr id="149" name="Rectangle: Rounded Corners 148">
              <a:extLst>
                <a:ext uri="{FF2B5EF4-FFF2-40B4-BE49-F238E27FC236}">
                  <a16:creationId xmlns:a16="http://schemas.microsoft.com/office/drawing/2014/main" id="{FB4387BD-5F57-4888-8B50-F630C5A4C018}"/>
                </a:ext>
              </a:extLst>
            </p:cNvPr>
            <p:cNvSpPr/>
            <p:nvPr/>
          </p:nvSpPr>
          <p:spPr>
            <a:xfrm>
              <a:off x="1578626" y="4882363"/>
              <a:ext cx="1213137" cy="46105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1" name="Rectangle 150">
              <a:extLst>
                <a:ext uri="{FF2B5EF4-FFF2-40B4-BE49-F238E27FC236}">
                  <a16:creationId xmlns:a16="http://schemas.microsoft.com/office/drawing/2014/main" id="{BBB618EB-5206-B9D0-45FE-94DED118CBE6}"/>
                </a:ext>
              </a:extLst>
            </p:cNvPr>
            <p:cNvSpPr>
              <a:spLocks/>
            </p:cNvSpPr>
            <p:nvPr/>
          </p:nvSpPr>
          <p:spPr>
            <a:xfrm>
              <a:off x="1912940" y="4928222"/>
              <a:ext cx="79454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On-Premises Data Gateway</a:t>
              </a:r>
              <a:br>
                <a:rPr lang="en-US" sz="800">
                  <a:solidFill>
                    <a:schemeClr val="accent1"/>
                  </a:solidFill>
                </a:rPr>
              </a:br>
              <a:r>
                <a:rPr lang="en-US" sz="800">
                  <a:solidFill>
                    <a:schemeClr val="accent1"/>
                  </a:solidFill>
                </a:rPr>
                <a:t>(Standard Mode)</a:t>
              </a:r>
            </a:p>
          </p:txBody>
        </p:sp>
        <p:pic>
          <p:nvPicPr>
            <p:cNvPr id="161" name="Picture 4">
              <a:extLst>
                <a:ext uri="{FF2B5EF4-FFF2-40B4-BE49-F238E27FC236}">
                  <a16:creationId xmlns:a16="http://schemas.microsoft.com/office/drawing/2014/main" id="{3839DA35-9894-E268-7449-4870DA4171D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41930" y="5017217"/>
              <a:ext cx="191343" cy="191343"/>
            </a:xfrm>
            <a:prstGeom prst="rect">
              <a:avLst/>
            </a:prstGeom>
            <a:noFill/>
            <a:extLst>
              <a:ext uri="{909E8E84-426E-40DD-AFC4-6F175D3DCCD1}">
                <a14:hiddenFill xmlns:a14="http://schemas.microsoft.com/office/drawing/2010/main">
                  <a:solidFill>
                    <a:srgbClr val="FFFFFF"/>
                  </a:solidFill>
                </a14:hiddenFill>
              </a:ext>
            </a:extLst>
          </p:spPr>
        </p:pic>
      </p:grpSp>
      <p:pic>
        <p:nvPicPr>
          <p:cNvPr id="168" name="Graphic 167">
            <a:extLst>
              <a:ext uri="{FF2B5EF4-FFF2-40B4-BE49-F238E27FC236}">
                <a16:creationId xmlns:a16="http://schemas.microsoft.com/office/drawing/2014/main" id="{971955E7-39A9-D702-0940-E6F8AE761BAF}"/>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813442" y="4533199"/>
            <a:ext cx="171616" cy="171616"/>
          </a:xfrm>
          <a:prstGeom prst="rect">
            <a:avLst/>
          </a:prstGeom>
        </p:spPr>
      </p:pic>
      <p:pic>
        <p:nvPicPr>
          <p:cNvPr id="167" name="Graphic 166">
            <a:extLst>
              <a:ext uri="{FF2B5EF4-FFF2-40B4-BE49-F238E27FC236}">
                <a16:creationId xmlns:a16="http://schemas.microsoft.com/office/drawing/2014/main" id="{BF0D0681-A519-3F44-75DB-182F0E96C30A}"/>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813443" y="1907216"/>
            <a:ext cx="171616" cy="171616"/>
          </a:xfrm>
          <a:prstGeom prst="rect">
            <a:avLst/>
          </a:prstGeom>
        </p:spPr>
      </p:pic>
      <p:sp>
        <p:nvSpPr>
          <p:cNvPr id="169" name="Freeform: Shape 168">
            <a:extLst>
              <a:ext uri="{FF2B5EF4-FFF2-40B4-BE49-F238E27FC236}">
                <a16:creationId xmlns:a16="http://schemas.microsoft.com/office/drawing/2014/main" id="{E7663F7D-3901-F900-FF82-CD5152F4E46D}"/>
              </a:ext>
            </a:extLst>
          </p:cNvPr>
          <p:cNvSpPr/>
          <p:nvPr/>
        </p:nvSpPr>
        <p:spPr>
          <a:xfrm>
            <a:off x="3106420" y="1460500"/>
            <a:ext cx="0" cy="311150"/>
          </a:xfrm>
          <a:custGeom>
            <a:avLst/>
            <a:gdLst>
              <a:gd name="connsiteX0" fmla="*/ 0 w 0"/>
              <a:gd name="connsiteY0" fmla="*/ 0 h 311150"/>
              <a:gd name="connsiteX1" fmla="*/ 0 w 0"/>
              <a:gd name="connsiteY1" fmla="*/ 311150 h 311150"/>
            </a:gdLst>
            <a:ahLst/>
            <a:cxnLst>
              <a:cxn ang="0">
                <a:pos x="connsiteX0" y="connsiteY0"/>
              </a:cxn>
              <a:cxn ang="0">
                <a:pos x="connsiteX1" y="connsiteY1"/>
              </a:cxn>
            </a:cxnLst>
            <a:rect l="l" t="t" r="r" b="b"/>
            <a:pathLst>
              <a:path h="311150">
                <a:moveTo>
                  <a:pt x="0" y="0"/>
                </a:moveTo>
                <a:lnTo>
                  <a:pt x="0" y="31115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0" name="Freeform: Shape 169">
            <a:extLst>
              <a:ext uri="{FF2B5EF4-FFF2-40B4-BE49-F238E27FC236}">
                <a16:creationId xmlns:a16="http://schemas.microsoft.com/office/drawing/2014/main" id="{32FE2C4C-25E2-71EB-DF49-08CAF6E17DA7}"/>
              </a:ext>
            </a:extLst>
          </p:cNvPr>
          <p:cNvSpPr/>
          <p:nvPr/>
        </p:nvSpPr>
        <p:spPr>
          <a:xfrm rot="16200000">
            <a:off x="4358403" y="2260922"/>
            <a:ext cx="48303" cy="935302"/>
          </a:xfrm>
          <a:custGeom>
            <a:avLst/>
            <a:gdLst>
              <a:gd name="connsiteX0" fmla="*/ 0 w 0"/>
              <a:gd name="connsiteY0" fmla="*/ 0 h 311150"/>
              <a:gd name="connsiteX1" fmla="*/ 0 w 0"/>
              <a:gd name="connsiteY1" fmla="*/ 311150 h 311150"/>
            </a:gdLst>
            <a:ahLst/>
            <a:cxnLst>
              <a:cxn ang="0">
                <a:pos x="connsiteX0" y="connsiteY0"/>
              </a:cxn>
              <a:cxn ang="0">
                <a:pos x="connsiteX1" y="connsiteY1"/>
              </a:cxn>
            </a:cxnLst>
            <a:rect l="l" t="t" r="r" b="b"/>
            <a:pathLst>
              <a:path h="311150">
                <a:moveTo>
                  <a:pt x="0" y="0"/>
                </a:moveTo>
                <a:lnTo>
                  <a:pt x="0" y="31115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1" name="Freeform: Shape 170">
            <a:extLst>
              <a:ext uri="{FF2B5EF4-FFF2-40B4-BE49-F238E27FC236}">
                <a16:creationId xmlns:a16="http://schemas.microsoft.com/office/drawing/2014/main" id="{7F20CDBF-DC13-9B21-84C4-C3DB2ABFF7AB}"/>
              </a:ext>
            </a:extLst>
          </p:cNvPr>
          <p:cNvSpPr/>
          <p:nvPr/>
        </p:nvSpPr>
        <p:spPr>
          <a:xfrm>
            <a:off x="3902599" y="3652838"/>
            <a:ext cx="978964" cy="409575"/>
          </a:xfrm>
          <a:custGeom>
            <a:avLst/>
            <a:gdLst>
              <a:gd name="connsiteX0" fmla="*/ 1647825 w 1647825"/>
              <a:gd name="connsiteY0" fmla="*/ 0 h 409575"/>
              <a:gd name="connsiteX1" fmla="*/ 314325 w 1647825"/>
              <a:gd name="connsiteY1" fmla="*/ 0 h 409575"/>
              <a:gd name="connsiteX2" fmla="*/ 314325 w 1647825"/>
              <a:gd name="connsiteY2" fmla="*/ 409575 h 409575"/>
              <a:gd name="connsiteX3" fmla="*/ 0 w 1647825"/>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1647825" h="409575">
                <a:moveTo>
                  <a:pt x="1647825" y="0"/>
                </a:moveTo>
                <a:lnTo>
                  <a:pt x="314325" y="0"/>
                </a:lnTo>
                <a:lnTo>
                  <a:pt x="314325" y="409575"/>
                </a:lnTo>
                <a:lnTo>
                  <a:pt x="0" y="409575"/>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2" name="Freeform: Shape 171">
            <a:extLst>
              <a:ext uri="{FF2B5EF4-FFF2-40B4-BE49-F238E27FC236}">
                <a16:creationId xmlns:a16="http://schemas.microsoft.com/office/drawing/2014/main" id="{82C47832-FBA3-748F-FD4A-AD6712B030B4}"/>
              </a:ext>
            </a:extLst>
          </p:cNvPr>
          <p:cNvSpPr/>
          <p:nvPr/>
        </p:nvSpPr>
        <p:spPr>
          <a:xfrm>
            <a:off x="3908416" y="4162425"/>
            <a:ext cx="908271" cy="642938"/>
          </a:xfrm>
          <a:custGeom>
            <a:avLst/>
            <a:gdLst>
              <a:gd name="connsiteX0" fmla="*/ 0 w 1333500"/>
              <a:gd name="connsiteY0" fmla="*/ 0 h 642938"/>
              <a:gd name="connsiteX1" fmla="*/ 100012 w 1333500"/>
              <a:gd name="connsiteY1" fmla="*/ 0 h 642938"/>
              <a:gd name="connsiteX2" fmla="*/ 100012 w 1333500"/>
              <a:gd name="connsiteY2" fmla="*/ 642938 h 642938"/>
              <a:gd name="connsiteX3" fmla="*/ 1333500 w 133350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1333500" h="642938">
                <a:moveTo>
                  <a:pt x="0" y="0"/>
                </a:moveTo>
                <a:lnTo>
                  <a:pt x="100012" y="0"/>
                </a:lnTo>
                <a:lnTo>
                  <a:pt x="100012" y="642938"/>
                </a:lnTo>
                <a:lnTo>
                  <a:pt x="1333500" y="642938"/>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3" name="Freeform: Shape 172">
            <a:extLst>
              <a:ext uri="{FF2B5EF4-FFF2-40B4-BE49-F238E27FC236}">
                <a16:creationId xmlns:a16="http://schemas.microsoft.com/office/drawing/2014/main" id="{372A40D5-44A1-4B9F-31E2-CF3E3F0E6A7B}"/>
              </a:ext>
            </a:extLst>
          </p:cNvPr>
          <p:cNvSpPr/>
          <p:nvPr/>
        </p:nvSpPr>
        <p:spPr>
          <a:xfrm flipH="1">
            <a:off x="3244851" y="4350678"/>
            <a:ext cx="45719" cy="182880"/>
          </a:xfrm>
          <a:custGeom>
            <a:avLst/>
            <a:gdLst>
              <a:gd name="connsiteX0" fmla="*/ 0 w 0"/>
              <a:gd name="connsiteY0" fmla="*/ 88900 h 88900"/>
              <a:gd name="connsiteX1" fmla="*/ 0 w 0"/>
              <a:gd name="connsiteY1" fmla="*/ 0 h 88900"/>
            </a:gdLst>
            <a:ahLst/>
            <a:cxnLst>
              <a:cxn ang="0">
                <a:pos x="connsiteX0" y="connsiteY0"/>
              </a:cxn>
              <a:cxn ang="0">
                <a:pos x="connsiteX1" y="connsiteY1"/>
              </a:cxn>
            </a:cxnLst>
            <a:rect l="l" t="t" r="r" b="b"/>
            <a:pathLst>
              <a:path h="88900">
                <a:moveTo>
                  <a:pt x="0" y="88900"/>
                </a:moveTo>
                <a:lnTo>
                  <a:pt x="0"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74" name="Graphic 173">
            <a:extLst>
              <a:ext uri="{FF2B5EF4-FFF2-40B4-BE49-F238E27FC236}">
                <a16:creationId xmlns:a16="http://schemas.microsoft.com/office/drawing/2014/main" id="{4A94C234-05AC-1314-C0DE-4F7A7673A97A}"/>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31790" y="5380716"/>
            <a:ext cx="171616" cy="171616"/>
          </a:xfrm>
          <a:prstGeom prst="rect">
            <a:avLst/>
          </a:prstGeom>
        </p:spPr>
      </p:pic>
      <p:sp>
        <p:nvSpPr>
          <p:cNvPr id="175" name="Freeform: Shape 174">
            <a:extLst>
              <a:ext uri="{FF2B5EF4-FFF2-40B4-BE49-F238E27FC236}">
                <a16:creationId xmlns:a16="http://schemas.microsoft.com/office/drawing/2014/main" id="{2838834F-5B19-6BEA-5462-63FAC34E4F7B}"/>
              </a:ext>
            </a:extLst>
          </p:cNvPr>
          <p:cNvSpPr/>
          <p:nvPr/>
        </p:nvSpPr>
        <p:spPr>
          <a:xfrm>
            <a:off x="1352550" y="5169694"/>
            <a:ext cx="414338" cy="169069"/>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81" name="Graphic 180">
            <a:extLst>
              <a:ext uri="{FF2B5EF4-FFF2-40B4-BE49-F238E27FC236}">
                <a16:creationId xmlns:a16="http://schemas.microsoft.com/office/drawing/2014/main" id="{F1467F3E-34E8-75C0-4127-79D85E1C9D7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417322" y="2188369"/>
            <a:ext cx="198438" cy="198438"/>
          </a:xfrm>
          <a:prstGeom prst="rect">
            <a:avLst/>
          </a:prstGeom>
        </p:spPr>
      </p:pic>
      <p:pic>
        <p:nvPicPr>
          <p:cNvPr id="15362" name="Picture 2" descr="Free White cloud clipart design illustration 9302650 PNG with Transparent  Background">
            <a:extLst>
              <a:ext uri="{FF2B5EF4-FFF2-40B4-BE49-F238E27FC236}">
                <a16:creationId xmlns:a16="http://schemas.microsoft.com/office/drawing/2014/main" id="{87B28E4E-7B60-506F-3576-51D8A34554F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76978" y="1552161"/>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Laptop - Wikipedia">
            <a:extLst>
              <a:ext uri="{FF2B5EF4-FFF2-40B4-BE49-F238E27FC236}">
                <a16:creationId xmlns:a16="http://schemas.microsoft.com/office/drawing/2014/main" id="{6904D55A-BB56-AC7E-6407-9D9AFDCFA6C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97262" y="2005096"/>
            <a:ext cx="258401" cy="258401"/>
          </a:xfrm>
          <a:prstGeom prst="rect">
            <a:avLst/>
          </a:prstGeom>
          <a:noFill/>
          <a:extLst>
            <a:ext uri="{909E8E84-426E-40DD-AFC4-6F175D3DCCD1}">
              <a14:hiddenFill xmlns:a14="http://schemas.microsoft.com/office/drawing/2010/main">
                <a:solidFill>
                  <a:srgbClr val="FFFFFF"/>
                </a:solidFill>
              </a14:hiddenFill>
            </a:ext>
          </a:extLst>
        </p:spPr>
      </p:pic>
      <p:pic>
        <p:nvPicPr>
          <p:cNvPr id="182" name="Picture 6" descr="Laptop - Wikipedia">
            <a:extLst>
              <a:ext uri="{FF2B5EF4-FFF2-40B4-BE49-F238E27FC236}">
                <a16:creationId xmlns:a16="http://schemas.microsoft.com/office/drawing/2014/main" id="{0A26E5CA-7F5A-6638-B4E3-20DAA97FBBF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97262" y="3393365"/>
            <a:ext cx="258401" cy="258401"/>
          </a:xfrm>
          <a:prstGeom prst="rect">
            <a:avLst/>
          </a:prstGeom>
          <a:noFill/>
          <a:extLst>
            <a:ext uri="{909E8E84-426E-40DD-AFC4-6F175D3DCCD1}">
              <a14:hiddenFill xmlns:a14="http://schemas.microsoft.com/office/drawing/2010/main">
                <a:solidFill>
                  <a:srgbClr val="FFFFFF"/>
                </a:solidFill>
              </a14:hiddenFill>
            </a:ext>
          </a:extLst>
        </p:spPr>
      </p:pic>
      <p:pic>
        <p:nvPicPr>
          <p:cNvPr id="15376" name="Picture 10" descr="U.S. Energy Information Administration - EIA - Independent Statistics and  Analysis">
            <a:extLst>
              <a:ext uri="{FF2B5EF4-FFF2-40B4-BE49-F238E27FC236}">
                <a16:creationId xmlns:a16="http://schemas.microsoft.com/office/drawing/2014/main" id="{3D6B5DC1-728B-79B1-3BBF-304DAE4E50A6}"/>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26870" y="2648147"/>
            <a:ext cx="249115" cy="295331"/>
          </a:xfrm>
          <a:prstGeom prst="rect">
            <a:avLst/>
          </a:prstGeom>
          <a:noFill/>
          <a:extLst>
            <a:ext uri="{909E8E84-426E-40DD-AFC4-6F175D3DCCD1}">
              <a14:hiddenFill xmlns:a14="http://schemas.microsoft.com/office/drawing/2010/main">
                <a:solidFill>
                  <a:srgbClr val="FFFFFF"/>
                </a:solidFill>
              </a14:hiddenFill>
            </a:ext>
          </a:extLst>
        </p:spPr>
      </p:pic>
      <p:pic>
        <p:nvPicPr>
          <p:cNvPr id="15375" name="Picture 10" descr="U.S. Energy Information Administration - EIA - Independent Statistics and  Analysis">
            <a:extLst>
              <a:ext uri="{FF2B5EF4-FFF2-40B4-BE49-F238E27FC236}">
                <a16:creationId xmlns:a16="http://schemas.microsoft.com/office/drawing/2014/main" id="{19C51C69-A095-4F96-3FAA-6517549AEF6A}"/>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767107" y="4702434"/>
            <a:ext cx="249115" cy="295331"/>
          </a:xfrm>
          <a:prstGeom prst="rect">
            <a:avLst/>
          </a:prstGeom>
          <a:noFill/>
          <a:extLst>
            <a:ext uri="{909E8E84-426E-40DD-AFC4-6F175D3DCCD1}">
              <a14:hiddenFill xmlns:a14="http://schemas.microsoft.com/office/drawing/2010/main">
                <a:solidFill>
                  <a:srgbClr val="FFFFFF"/>
                </a:solidFill>
              </a14:hiddenFill>
            </a:ext>
          </a:extLst>
        </p:spPr>
      </p:pic>
      <p:pic>
        <p:nvPicPr>
          <p:cNvPr id="184" name="Graphic 183">
            <a:extLst>
              <a:ext uri="{FF2B5EF4-FFF2-40B4-BE49-F238E27FC236}">
                <a16:creationId xmlns:a16="http://schemas.microsoft.com/office/drawing/2014/main" id="{1163369A-C656-BBF2-2AA4-AAC64487E468}"/>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510398" y="3653388"/>
            <a:ext cx="171616" cy="171616"/>
          </a:xfrm>
          <a:prstGeom prst="rect">
            <a:avLst/>
          </a:prstGeom>
        </p:spPr>
      </p:pic>
      <p:pic>
        <p:nvPicPr>
          <p:cNvPr id="185" name="Graphic 184">
            <a:extLst>
              <a:ext uri="{FF2B5EF4-FFF2-40B4-BE49-F238E27FC236}">
                <a16:creationId xmlns:a16="http://schemas.microsoft.com/office/drawing/2014/main" id="{4CBB393A-8A81-46BA-273A-889B2CC6D6C7}"/>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510398" y="4016290"/>
            <a:ext cx="171616" cy="171616"/>
          </a:xfrm>
          <a:prstGeom prst="rect">
            <a:avLst/>
          </a:prstGeom>
        </p:spPr>
      </p:pic>
      <p:pic>
        <p:nvPicPr>
          <p:cNvPr id="186" name="Graphic 185">
            <a:extLst>
              <a:ext uri="{FF2B5EF4-FFF2-40B4-BE49-F238E27FC236}">
                <a16:creationId xmlns:a16="http://schemas.microsoft.com/office/drawing/2014/main" id="{AB72E5E9-F506-A757-ED5F-B8234AAA8E47}"/>
              </a:ext>
            </a:extLst>
          </p:cNvPr>
          <p:cNvPicPr>
            <a:picLocks/>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510398" y="4379192"/>
            <a:ext cx="171616" cy="171616"/>
          </a:xfrm>
          <a:prstGeom prst="rect">
            <a:avLst/>
          </a:prstGeom>
        </p:spPr>
      </p:pic>
      <p:sp>
        <p:nvSpPr>
          <p:cNvPr id="15370" name="Freeform: Shape 15369">
            <a:extLst>
              <a:ext uri="{FF2B5EF4-FFF2-40B4-BE49-F238E27FC236}">
                <a16:creationId xmlns:a16="http://schemas.microsoft.com/office/drawing/2014/main" id="{CBE9F3BE-216E-FF7A-6643-2731AE08DA51}"/>
              </a:ext>
            </a:extLst>
          </p:cNvPr>
          <p:cNvSpPr/>
          <p:nvPr/>
        </p:nvSpPr>
        <p:spPr>
          <a:xfrm>
            <a:off x="2296795" y="2089150"/>
            <a:ext cx="415925" cy="488950"/>
          </a:xfrm>
          <a:custGeom>
            <a:avLst/>
            <a:gdLst>
              <a:gd name="connsiteX0" fmla="*/ 0 w 415925"/>
              <a:gd name="connsiteY0" fmla="*/ 0 h 488950"/>
              <a:gd name="connsiteX1" fmla="*/ 146050 w 415925"/>
              <a:gd name="connsiteY1" fmla="*/ 0 h 488950"/>
              <a:gd name="connsiteX2" fmla="*/ 146050 w 415925"/>
              <a:gd name="connsiteY2" fmla="*/ 488950 h 488950"/>
              <a:gd name="connsiteX3" fmla="*/ 415925 w 415925"/>
              <a:gd name="connsiteY3" fmla="*/ 488950 h 488950"/>
            </a:gdLst>
            <a:ahLst/>
            <a:cxnLst>
              <a:cxn ang="0">
                <a:pos x="connsiteX0" y="connsiteY0"/>
              </a:cxn>
              <a:cxn ang="0">
                <a:pos x="connsiteX1" y="connsiteY1"/>
              </a:cxn>
              <a:cxn ang="0">
                <a:pos x="connsiteX2" y="connsiteY2"/>
              </a:cxn>
              <a:cxn ang="0">
                <a:pos x="connsiteX3" y="connsiteY3"/>
              </a:cxn>
            </a:cxnLst>
            <a:rect l="l" t="t" r="r" b="b"/>
            <a:pathLst>
              <a:path w="415925" h="488950">
                <a:moveTo>
                  <a:pt x="0" y="0"/>
                </a:moveTo>
                <a:lnTo>
                  <a:pt x="146050" y="0"/>
                </a:lnTo>
                <a:lnTo>
                  <a:pt x="146050" y="488950"/>
                </a:lnTo>
                <a:lnTo>
                  <a:pt x="415925" y="48895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373" name="Freeform: Shape 15372">
            <a:extLst>
              <a:ext uri="{FF2B5EF4-FFF2-40B4-BE49-F238E27FC236}">
                <a16:creationId xmlns:a16="http://schemas.microsoft.com/office/drawing/2014/main" id="{7AC5625C-A14C-8FA3-6B5B-E69CAD8794CD}"/>
              </a:ext>
            </a:extLst>
          </p:cNvPr>
          <p:cNvSpPr/>
          <p:nvPr/>
        </p:nvSpPr>
        <p:spPr>
          <a:xfrm>
            <a:off x="2287269" y="2555875"/>
            <a:ext cx="155893" cy="771525"/>
          </a:xfrm>
          <a:custGeom>
            <a:avLst/>
            <a:gdLst>
              <a:gd name="connsiteX0" fmla="*/ 0 w 152400"/>
              <a:gd name="connsiteY0" fmla="*/ 949325 h 949325"/>
              <a:gd name="connsiteX1" fmla="*/ 152400 w 152400"/>
              <a:gd name="connsiteY1" fmla="*/ 949325 h 949325"/>
              <a:gd name="connsiteX2" fmla="*/ 152400 w 152400"/>
              <a:gd name="connsiteY2" fmla="*/ 0 h 949325"/>
            </a:gdLst>
            <a:ahLst/>
            <a:cxnLst>
              <a:cxn ang="0">
                <a:pos x="connsiteX0" y="connsiteY0"/>
              </a:cxn>
              <a:cxn ang="0">
                <a:pos x="connsiteX1" y="connsiteY1"/>
              </a:cxn>
              <a:cxn ang="0">
                <a:pos x="connsiteX2" y="connsiteY2"/>
              </a:cxn>
            </a:cxnLst>
            <a:rect l="l" t="t" r="r" b="b"/>
            <a:pathLst>
              <a:path w="152400" h="949325">
                <a:moveTo>
                  <a:pt x="0" y="949325"/>
                </a:moveTo>
                <a:lnTo>
                  <a:pt x="152400" y="949325"/>
                </a:lnTo>
                <a:lnTo>
                  <a:pt x="15240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Freeform: Shape 34">
            <a:extLst>
              <a:ext uri="{FF2B5EF4-FFF2-40B4-BE49-F238E27FC236}">
                <a16:creationId xmlns:a16="http://schemas.microsoft.com/office/drawing/2014/main" id="{67B09CD2-AF6E-433B-9F01-56859D16B377}"/>
              </a:ext>
            </a:extLst>
          </p:cNvPr>
          <p:cNvSpPr/>
          <p:nvPr/>
        </p:nvSpPr>
        <p:spPr>
          <a:xfrm flipV="1">
            <a:off x="1652880" y="3651766"/>
            <a:ext cx="114008" cy="1315130"/>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38" name="Group 37">
            <a:extLst>
              <a:ext uri="{FF2B5EF4-FFF2-40B4-BE49-F238E27FC236}">
                <a16:creationId xmlns:a16="http://schemas.microsoft.com/office/drawing/2014/main" id="{E96D7F99-1977-8ECB-918E-1F4FA4698BB4}"/>
              </a:ext>
            </a:extLst>
          </p:cNvPr>
          <p:cNvGrpSpPr/>
          <p:nvPr/>
        </p:nvGrpSpPr>
        <p:grpSpPr>
          <a:xfrm>
            <a:off x="11031874" y="213185"/>
            <a:ext cx="1187832" cy="194440"/>
            <a:chOff x="11032574" y="212729"/>
            <a:chExt cx="1188000" cy="194468"/>
          </a:xfrm>
        </p:grpSpPr>
        <p:sp>
          <p:nvSpPr>
            <p:cNvPr id="41" name="Rectangle: Top Corners Rounded 40">
              <a:extLst>
                <a:ext uri="{FF2B5EF4-FFF2-40B4-BE49-F238E27FC236}">
                  <a16:creationId xmlns:a16="http://schemas.microsoft.com/office/drawing/2014/main" id="{EF9E3BD8-54CC-323C-F77C-B54674EA36D6}"/>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42" name="Rectangle 41">
              <a:extLst>
                <a:ext uri="{FF2B5EF4-FFF2-40B4-BE49-F238E27FC236}">
                  <a16:creationId xmlns:a16="http://schemas.microsoft.com/office/drawing/2014/main" id="{7016B82B-5721-E728-740F-19BAA201CEB3}"/>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44" name="Group 43">
              <a:extLst>
                <a:ext uri="{FF2B5EF4-FFF2-40B4-BE49-F238E27FC236}">
                  <a16:creationId xmlns:a16="http://schemas.microsoft.com/office/drawing/2014/main" id="{851726B7-642A-5CC4-81E2-7F78CB55E8E2}"/>
                </a:ext>
              </a:extLst>
            </p:cNvPr>
            <p:cNvGrpSpPr/>
            <p:nvPr/>
          </p:nvGrpSpPr>
          <p:grpSpPr>
            <a:xfrm>
              <a:off x="11115070" y="240920"/>
              <a:ext cx="148214" cy="148025"/>
              <a:chOff x="11069033" y="1202944"/>
              <a:chExt cx="391979" cy="391477"/>
            </a:xfrm>
            <a:solidFill>
              <a:schemeClr val="bg1"/>
            </a:solidFill>
          </p:grpSpPr>
          <p:sp>
            <p:nvSpPr>
              <p:cNvPr id="45" name="Freeform: Shape 44">
                <a:extLst>
                  <a:ext uri="{FF2B5EF4-FFF2-40B4-BE49-F238E27FC236}">
                    <a16:creationId xmlns:a16="http://schemas.microsoft.com/office/drawing/2014/main" id="{8B02BE59-DDD4-0339-BEA3-E828DE5462F1}"/>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46" name="Freeform: Shape 45">
                <a:extLst>
                  <a:ext uri="{FF2B5EF4-FFF2-40B4-BE49-F238E27FC236}">
                    <a16:creationId xmlns:a16="http://schemas.microsoft.com/office/drawing/2014/main" id="{009D9EA7-94E9-7D07-31DE-0BDF8DA9AE07}"/>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cxnSp>
        <p:nvCxnSpPr>
          <p:cNvPr id="75" name="Straight Connector 74">
            <a:extLst>
              <a:ext uri="{FF2B5EF4-FFF2-40B4-BE49-F238E27FC236}">
                <a16:creationId xmlns:a16="http://schemas.microsoft.com/office/drawing/2014/main" id="{C7864D73-AC4F-C854-1DCA-BBE5F0DCDFEB}"/>
              </a:ext>
            </a:extLst>
          </p:cNvPr>
          <p:cNvCxnSpPr>
            <a:cxnSpLocks/>
          </p:cNvCxnSpPr>
          <p:nvPr/>
        </p:nvCxnSpPr>
        <p:spPr>
          <a:xfrm>
            <a:off x="2991035" y="5768969"/>
            <a:ext cx="1648072" cy="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6A92D695-4A9D-8B86-B550-9C24243B21DF}"/>
              </a:ext>
            </a:extLst>
          </p:cNvPr>
          <p:cNvSpPr/>
          <p:nvPr/>
        </p:nvSpPr>
        <p:spPr>
          <a:xfrm rot="10800000">
            <a:off x="5105400" y="5629275"/>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85" name="Freeform: Shape 84">
            <a:extLst>
              <a:ext uri="{FF2B5EF4-FFF2-40B4-BE49-F238E27FC236}">
                <a16:creationId xmlns:a16="http://schemas.microsoft.com/office/drawing/2014/main" id="{761A3AC1-904C-2FD5-E269-7BA47D0BF351}"/>
              </a:ext>
            </a:extLst>
          </p:cNvPr>
          <p:cNvSpPr/>
          <p:nvPr/>
        </p:nvSpPr>
        <p:spPr>
          <a:xfrm rot="16200000" flipH="1">
            <a:off x="6180681" y="5129036"/>
            <a:ext cx="57957" cy="757914"/>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89" name="Freeform: Shape 88">
            <a:extLst>
              <a:ext uri="{FF2B5EF4-FFF2-40B4-BE49-F238E27FC236}">
                <a16:creationId xmlns:a16="http://schemas.microsoft.com/office/drawing/2014/main" id="{F7A98E32-3A83-60AC-BD75-840987E38F80}"/>
              </a:ext>
            </a:extLst>
          </p:cNvPr>
          <p:cNvSpPr/>
          <p:nvPr/>
        </p:nvSpPr>
        <p:spPr>
          <a:xfrm rot="5400000">
            <a:off x="6596689" y="4460544"/>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95" name="Group 94">
            <a:extLst>
              <a:ext uri="{FF2B5EF4-FFF2-40B4-BE49-F238E27FC236}">
                <a16:creationId xmlns:a16="http://schemas.microsoft.com/office/drawing/2014/main" id="{2770D514-32A2-0BB6-9EF6-53397BB0AB3C}"/>
              </a:ext>
            </a:extLst>
          </p:cNvPr>
          <p:cNvGrpSpPr/>
          <p:nvPr/>
        </p:nvGrpSpPr>
        <p:grpSpPr>
          <a:xfrm>
            <a:off x="4924612" y="2608605"/>
            <a:ext cx="906090" cy="240295"/>
            <a:chOff x="4924612" y="2608605"/>
            <a:chExt cx="906090" cy="240295"/>
          </a:xfrm>
        </p:grpSpPr>
        <p:sp>
          <p:nvSpPr>
            <p:cNvPr id="97" name="Rectangle 96">
              <a:extLst>
                <a:ext uri="{FF2B5EF4-FFF2-40B4-BE49-F238E27FC236}">
                  <a16:creationId xmlns:a16="http://schemas.microsoft.com/office/drawing/2014/main" id="{8AEE417F-6252-F3F9-247E-594EC5DB0078}"/>
                </a:ext>
              </a:extLst>
            </p:cNvPr>
            <p:cNvSpPr>
              <a:spLocks/>
            </p:cNvSpPr>
            <p:nvPr/>
          </p:nvSpPr>
          <p:spPr>
            <a:xfrm>
              <a:off x="5204242" y="2667197"/>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pic>
          <p:nvPicPr>
            <p:cNvPr id="99" name="Graphic 98">
              <a:extLst>
                <a:ext uri="{FF2B5EF4-FFF2-40B4-BE49-F238E27FC236}">
                  <a16:creationId xmlns:a16="http://schemas.microsoft.com/office/drawing/2014/main" id="{FDE8A37C-6367-B38C-2637-FDDA71EAF6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4612" y="2608605"/>
              <a:ext cx="240295" cy="240295"/>
            </a:xfrm>
            <a:prstGeom prst="rect">
              <a:avLst/>
            </a:prstGeom>
          </p:spPr>
        </p:pic>
      </p:grpSp>
      <p:grpSp>
        <p:nvGrpSpPr>
          <p:cNvPr id="100" name="Group 99">
            <a:extLst>
              <a:ext uri="{FF2B5EF4-FFF2-40B4-BE49-F238E27FC236}">
                <a16:creationId xmlns:a16="http://schemas.microsoft.com/office/drawing/2014/main" id="{4C5A6743-4EEC-4CFD-FD28-70C41D1F72E2}"/>
              </a:ext>
            </a:extLst>
          </p:cNvPr>
          <p:cNvGrpSpPr/>
          <p:nvPr/>
        </p:nvGrpSpPr>
        <p:grpSpPr>
          <a:xfrm>
            <a:off x="4951084" y="2935413"/>
            <a:ext cx="879618" cy="246221"/>
            <a:chOff x="4951084" y="2919345"/>
            <a:chExt cx="879618" cy="246221"/>
          </a:xfrm>
        </p:grpSpPr>
        <p:sp>
          <p:nvSpPr>
            <p:cNvPr id="101" name="Rectangle 100">
              <a:extLst>
                <a:ext uri="{FF2B5EF4-FFF2-40B4-BE49-F238E27FC236}">
                  <a16:creationId xmlns:a16="http://schemas.microsoft.com/office/drawing/2014/main" id="{F3BAA0A6-2230-769E-9127-AD3CF1C3F1CE}"/>
                </a:ext>
              </a:extLst>
            </p:cNvPr>
            <p:cNvSpPr>
              <a:spLocks/>
            </p:cNvSpPr>
            <p:nvPr/>
          </p:nvSpPr>
          <p:spPr>
            <a:xfrm>
              <a:off x="5204242" y="2919345"/>
              <a:ext cx="62646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br>
                <a:rPr lang="en-US" sz="800">
                  <a:solidFill>
                    <a:schemeClr val="accent1"/>
                  </a:solidFill>
                </a:rPr>
              </a:br>
              <a:r>
                <a:rPr lang="en-US" sz="800">
                  <a:solidFill>
                    <a:schemeClr val="accent1"/>
                  </a:solidFill>
                </a:rPr>
                <a:t>Access</a:t>
              </a:r>
            </a:p>
          </p:txBody>
        </p:sp>
        <p:pic>
          <p:nvPicPr>
            <p:cNvPr id="103" name="Graphic 102">
              <a:extLst>
                <a:ext uri="{FF2B5EF4-FFF2-40B4-BE49-F238E27FC236}">
                  <a16:creationId xmlns:a16="http://schemas.microsoft.com/office/drawing/2014/main" id="{248121CE-C225-CB08-2E09-CF16CFE2E2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1084" y="2948780"/>
              <a:ext cx="187350" cy="187350"/>
            </a:xfrm>
            <a:prstGeom prst="rect">
              <a:avLst/>
            </a:prstGeom>
          </p:spPr>
        </p:pic>
      </p:grpSp>
      <p:grpSp>
        <p:nvGrpSpPr>
          <p:cNvPr id="104" name="Group 103">
            <a:extLst>
              <a:ext uri="{FF2B5EF4-FFF2-40B4-BE49-F238E27FC236}">
                <a16:creationId xmlns:a16="http://schemas.microsoft.com/office/drawing/2014/main" id="{5A866E57-AB29-DDC7-1305-E06296307CBC}"/>
              </a:ext>
            </a:extLst>
          </p:cNvPr>
          <p:cNvGrpSpPr/>
          <p:nvPr/>
        </p:nvGrpSpPr>
        <p:grpSpPr>
          <a:xfrm>
            <a:off x="4952183" y="3268147"/>
            <a:ext cx="878519" cy="185153"/>
            <a:chOff x="4952183" y="3293160"/>
            <a:chExt cx="878519" cy="185153"/>
          </a:xfrm>
        </p:grpSpPr>
        <p:sp>
          <p:nvSpPr>
            <p:cNvPr id="105" name="Rectangle 104">
              <a:extLst>
                <a:ext uri="{FF2B5EF4-FFF2-40B4-BE49-F238E27FC236}">
                  <a16:creationId xmlns:a16="http://schemas.microsoft.com/office/drawing/2014/main" id="{5379E425-DE55-B624-010B-A35293D6FF43}"/>
                </a:ext>
              </a:extLst>
            </p:cNvPr>
            <p:cNvSpPr>
              <a:spLocks/>
            </p:cNvSpPr>
            <p:nvPr/>
          </p:nvSpPr>
          <p:spPr>
            <a:xfrm>
              <a:off x="5204242" y="3324181"/>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Dataflows</a:t>
              </a:r>
            </a:p>
          </p:txBody>
        </p:sp>
        <p:pic>
          <p:nvPicPr>
            <p:cNvPr id="106" name="Graphic 105">
              <a:extLst>
                <a:ext uri="{FF2B5EF4-FFF2-40B4-BE49-F238E27FC236}">
                  <a16:creationId xmlns:a16="http://schemas.microsoft.com/office/drawing/2014/main" id="{E228D324-F4F3-5189-30D7-321E8C1C09E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952183" y="3293160"/>
              <a:ext cx="185153" cy="185153"/>
            </a:xfrm>
            <a:prstGeom prst="rect">
              <a:avLst/>
            </a:prstGeom>
          </p:spPr>
        </p:pic>
      </p:grpSp>
      <p:grpSp>
        <p:nvGrpSpPr>
          <p:cNvPr id="107" name="Group 106">
            <a:extLst>
              <a:ext uri="{FF2B5EF4-FFF2-40B4-BE49-F238E27FC236}">
                <a16:creationId xmlns:a16="http://schemas.microsoft.com/office/drawing/2014/main" id="{6844D3AB-744A-9E31-D57A-13066B59C9A3}"/>
              </a:ext>
            </a:extLst>
          </p:cNvPr>
          <p:cNvGrpSpPr/>
          <p:nvPr/>
        </p:nvGrpSpPr>
        <p:grpSpPr>
          <a:xfrm>
            <a:off x="4952183" y="3539812"/>
            <a:ext cx="878519" cy="185153"/>
            <a:chOff x="4952183" y="3539812"/>
            <a:chExt cx="878519" cy="185153"/>
          </a:xfrm>
        </p:grpSpPr>
        <p:sp>
          <p:nvSpPr>
            <p:cNvPr id="108" name="Rectangle 107">
              <a:extLst>
                <a:ext uri="{FF2B5EF4-FFF2-40B4-BE49-F238E27FC236}">
                  <a16:creationId xmlns:a16="http://schemas.microsoft.com/office/drawing/2014/main" id="{5F20BEB4-AAEE-72AE-B9C5-07EB7711F25B}"/>
                </a:ext>
              </a:extLst>
            </p:cNvPr>
            <p:cNvSpPr>
              <a:spLocks/>
            </p:cNvSpPr>
            <p:nvPr/>
          </p:nvSpPr>
          <p:spPr>
            <a:xfrm>
              <a:off x="5204242" y="3570833"/>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Dataset</a:t>
              </a:r>
            </a:p>
          </p:txBody>
        </p:sp>
        <p:pic>
          <p:nvPicPr>
            <p:cNvPr id="110" name="Graphic 109">
              <a:extLst>
                <a:ext uri="{FF2B5EF4-FFF2-40B4-BE49-F238E27FC236}">
                  <a16:creationId xmlns:a16="http://schemas.microsoft.com/office/drawing/2014/main" id="{506D7F0B-CC77-BBC6-31A1-39BE8211B5D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952183" y="3539812"/>
              <a:ext cx="185153" cy="185153"/>
            </a:xfrm>
            <a:prstGeom prst="rect">
              <a:avLst/>
            </a:prstGeom>
          </p:spPr>
        </p:pic>
      </p:grpSp>
      <p:sp>
        <p:nvSpPr>
          <p:cNvPr id="113" name="Freeform: Shape 112">
            <a:extLst>
              <a:ext uri="{FF2B5EF4-FFF2-40B4-BE49-F238E27FC236}">
                <a16:creationId xmlns:a16="http://schemas.microsoft.com/office/drawing/2014/main" id="{F099077C-452F-8C50-7204-994B248BCD35}"/>
              </a:ext>
            </a:extLst>
          </p:cNvPr>
          <p:cNvSpPr/>
          <p:nvPr/>
        </p:nvSpPr>
        <p:spPr>
          <a:xfrm>
            <a:off x="5160144" y="201247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114" name="Freeform: Shape 113">
            <a:extLst>
              <a:ext uri="{FF2B5EF4-FFF2-40B4-BE49-F238E27FC236}">
                <a16:creationId xmlns:a16="http://schemas.microsoft.com/office/drawing/2014/main" id="{AA7B0348-0658-ACB5-F39D-FD8F58D1B0FF}"/>
              </a:ext>
            </a:extLst>
          </p:cNvPr>
          <p:cNvSpPr/>
          <p:nvPr/>
        </p:nvSpPr>
        <p:spPr>
          <a:xfrm>
            <a:off x="6753225" y="201247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115" name="Freeform: Shape 114">
            <a:extLst>
              <a:ext uri="{FF2B5EF4-FFF2-40B4-BE49-F238E27FC236}">
                <a16:creationId xmlns:a16="http://schemas.microsoft.com/office/drawing/2014/main" id="{5CE0A3D2-72A2-E2A0-5864-4B04B63AE60B}"/>
              </a:ext>
            </a:extLst>
          </p:cNvPr>
          <p:cNvSpPr/>
          <p:nvPr/>
        </p:nvSpPr>
        <p:spPr>
          <a:xfrm>
            <a:off x="3034164" y="186245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123" name="Rectangle: Rounded Corners 122">
            <a:extLst>
              <a:ext uri="{FF2B5EF4-FFF2-40B4-BE49-F238E27FC236}">
                <a16:creationId xmlns:a16="http://schemas.microsoft.com/office/drawing/2014/main" id="{C2233B19-D0ED-EDAA-185E-CD6706A20FF5}"/>
              </a:ext>
            </a:extLst>
          </p:cNvPr>
          <p:cNvSpPr/>
          <p:nvPr/>
        </p:nvSpPr>
        <p:spPr>
          <a:xfrm>
            <a:off x="4718775" y="1410521"/>
            <a:ext cx="3599726" cy="4302225"/>
          </a:xfrm>
          <a:prstGeom prst="roundRect">
            <a:avLst>
              <a:gd name="adj" fmla="val 1864"/>
            </a:avLst>
          </a:prstGeom>
          <a:noFill/>
          <a:ln w="635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8A538FF4-39F1-5F34-66B3-D94133A60521}"/>
              </a:ext>
            </a:extLst>
          </p:cNvPr>
          <p:cNvSpPr>
            <a:spLocks/>
          </p:cNvSpPr>
          <p:nvPr/>
        </p:nvSpPr>
        <p:spPr>
          <a:xfrm>
            <a:off x="5242533" y="1255470"/>
            <a:ext cx="2000250" cy="285994"/>
          </a:xfrm>
          <a:prstGeom prst="roundRect">
            <a:avLst>
              <a:gd name="adj" fmla="val 50000"/>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Power BI Premium</a:t>
            </a:r>
            <a:endParaRPr lang="en-IN" sz="1200" b="1">
              <a:solidFill>
                <a:schemeClr val="bg1"/>
              </a:solidFill>
            </a:endParaRPr>
          </a:p>
        </p:txBody>
      </p:sp>
      <p:sp>
        <p:nvSpPr>
          <p:cNvPr id="15374" name="Rectangle: Rounded Corners 15373">
            <a:extLst>
              <a:ext uri="{FF2B5EF4-FFF2-40B4-BE49-F238E27FC236}">
                <a16:creationId xmlns:a16="http://schemas.microsoft.com/office/drawing/2014/main" id="{F95E3E57-4A47-AF03-A3BD-30295A1F63CF}"/>
              </a:ext>
            </a:extLst>
          </p:cNvPr>
          <p:cNvSpPr>
            <a:spLocks/>
          </p:cNvSpPr>
          <p:nvPr/>
        </p:nvSpPr>
        <p:spPr>
          <a:xfrm>
            <a:off x="7446170" y="1192905"/>
            <a:ext cx="692943" cy="368022"/>
          </a:xfrm>
          <a:prstGeom prst="roundRect">
            <a:avLst>
              <a:gd name="adj" fmla="val 9299"/>
            </a:avLst>
          </a:prstGeom>
          <a:solidFill>
            <a:schemeClr val="bg1"/>
          </a:solidFill>
          <a:ln w="25400">
            <a:solidFill>
              <a:schemeClr val="bg1"/>
            </a:solid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r>
              <a:rPr lang="en-US" sz="800" b="1">
                <a:solidFill>
                  <a:schemeClr val="accent2"/>
                </a:solidFill>
              </a:rPr>
              <a:t>Mobile Reporting &amp; MDM</a:t>
            </a:r>
            <a:endParaRPr lang="en-IN" sz="800" b="1">
              <a:solidFill>
                <a:schemeClr val="accent2"/>
              </a:solidFill>
            </a:endParaRPr>
          </a:p>
        </p:txBody>
      </p:sp>
      <p:sp>
        <p:nvSpPr>
          <p:cNvPr id="14" name="Rectangle: Top Corners Rounded 13">
            <a:extLst>
              <a:ext uri="{FF2B5EF4-FFF2-40B4-BE49-F238E27FC236}">
                <a16:creationId xmlns:a16="http://schemas.microsoft.com/office/drawing/2014/main" id="{AD53ABC6-2DDA-A56F-FA4D-6FDB0871D176}"/>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1" name="Group 50">
            <a:extLst>
              <a:ext uri="{FF2B5EF4-FFF2-40B4-BE49-F238E27FC236}">
                <a16:creationId xmlns:a16="http://schemas.microsoft.com/office/drawing/2014/main" id="{9C59F028-4705-677F-ECB9-7BD52A8E4C98}"/>
              </a:ext>
            </a:extLst>
          </p:cNvPr>
          <p:cNvGrpSpPr/>
          <p:nvPr/>
        </p:nvGrpSpPr>
        <p:grpSpPr>
          <a:xfrm>
            <a:off x="8578848" y="696291"/>
            <a:ext cx="2771779" cy="731182"/>
            <a:chOff x="8362948" y="1306134"/>
            <a:chExt cx="2771779" cy="731182"/>
          </a:xfrm>
        </p:grpSpPr>
        <p:sp>
          <p:nvSpPr>
            <p:cNvPr id="52" name="Rectangle 51">
              <a:extLst>
                <a:ext uri="{FF2B5EF4-FFF2-40B4-BE49-F238E27FC236}">
                  <a16:creationId xmlns:a16="http://schemas.microsoft.com/office/drawing/2014/main" id="{B037BE0F-E7B6-E984-83C5-E5315519B1FE}"/>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dirty="0">
                  <a:solidFill>
                    <a:schemeClr val="accent1"/>
                  </a:solidFill>
                </a:rPr>
                <a:t>Effort: 4</a:t>
              </a:r>
            </a:p>
            <a:p>
              <a:pPr marL="228600" indent="-171450">
                <a:spcAft>
                  <a:spcPts val="100"/>
                </a:spcAft>
                <a:buFont typeface="Arial" panose="020B0604020202020204" pitchFamily="34" charset="0"/>
                <a:buChar char="•"/>
              </a:pPr>
              <a:r>
                <a:rPr lang="en-US" sz="1050" dirty="0">
                  <a:solidFill>
                    <a:schemeClr val="accent1"/>
                  </a:solidFill>
                </a:rPr>
                <a:t>Benefit: 6</a:t>
              </a:r>
            </a:p>
            <a:p>
              <a:pPr marL="228600" indent="-171450">
                <a:spcAft>
                  <a:spcPts val="100"/>
                </a:spcAft>
                <a:buFont typeface="Arial" panose="020B0604020202020204" pitchFamily="34" charset="0"/>
                <a:buChar char="•"/>
              </a:pPr>
              <a:r>
                <a:rPr lang="en-US" sz="1050" dirty="0">
                  <a:solidFill>
                    <a:schemeClr val="accent1"/>
                  </a:solidFill>
                </a:rPr>
                <a:t>Risk: 1</a:t>
              </a:r>
            </a:p>
            <a:p>
              <a:pPr marL="228600" indent="-171450">
                <a:spcAft>
                  <a:spcPts val="100"/>
                </a:spcAft>
                <a:buFont typeface="Arial" panose="020B0604020202020204" pitchFamily="34" charset="0"/>
                <a:buChar char="•"/>
              </a:pPr>
              <a:r>
                <a:rPr lang="en-US" sz="1050" dirty="0">
                  <a:solidFill>
                    <a:schemeClr val="accent1"/>
                  </a:solidFill>
                </a:rPr>
                <a:t>Scalability: 6</a:t>
              </a:r>
            </a:p>
            <a:p>
              <a:pPr marL="228600" indent="-171450">
                <a:spcAft>
                  <a:spcPts val="100"/>
                </a:spcAft>
                <a:buFont typeface="Arial" panose="020B0604020202020204" pitchFamily="34" charset="0"/>
                <a:buChar char="•"/>
              </a:pPr>
              <a:r>
                <a:rPr lang="en-US" sz="1050" dirty="0">
                  <a:solidFill>
                    <a:schemeClr val="accent1"/>
                  </a:solidFill>
                </a:rPr>
                <a:t>Oversight: 6</a:t>
              </a:r>
            </a:p>
            <a:p>
              <a:pPr marL="228600" indent="-171450">
                <a:spcAft>
                  <a:spcPts val="100"/>
                </a:spcAft>
                <a:buFont typeface="Arial" panose="020B0604020202020204" pitchFamily="34" charset="0"/>
                <a:buChar char="•"/>
              </a:pPr>
              <a:r>
                <a:rPr lang="en-US" sz="1050" dirty="0">
                  <a:solidFill>
                    <a:schemeClr val="accent1"/>
                  </a:solidFill>
                </a:rPr>
                <a:t>Expense: 4</a:t>
              </a:r>
            </a:p>
          </p:txBody>
        </p:sp>
        <p:sp>
          <p:nvSpPr>
            <p:cNvPr id="53" name="Rectangle 52">
              <a:extLst>
                <a:ext uri="{FF2B5EF4-FFF2-40B4-BE49-F238E27FC236}">
                  <a16:creationId xmlns:a16="http://schemas.microsoft.com/office/drawing/2014/main" id="{D34E5AB6-ECE7-4E29-A3D0-4716786FF4BA}"/>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dirty="0">
                  <a:solidFill>
                    <a:schemeClr val="accent2"/>
                  </a:solidFill>
                </a:rPr>
                <a:t>Attributes Scale 1-6:</a:t>
              </a:r>
            </a:p>
          </p:txBody>
        </p:sp>
      </p:grpSp>
      <p:grpSp>
        <p:nvGrpSpPr>
          <p:cNvPr id="88" name="Group 87">
            <a:extLst>
              <a:ext uri="{FF2B5EF4-FFF2-40B4-BE49-F238E27FC236}">
                <a16:creationId xmlns:a16="http://schemas.microsoft.com/office/drawing/2014/main" id="{DB93082F-A5D9-BB32-74CD-627E8D301DEE}"/>
              </a:ext>
            </a:extLst>
          </p:cNvPr>
          <p:cNvGrpSpPr/>
          <p:nvPr/>
        </p:nvGrpSpPr>
        <p:grpSpPr>
          <a:xfrm>
            <a:off x="2031286" y="1302518"/>
            <a:ext cx="296109" cy="229402"/>
            <a:chOff x="2031286" y="1302518"/>
            <a:chExt cx="296109" cy="229402"/>
          </a:xfrm>
          <a:solidFill>
            <a:schemeClr val="accent2"/>
          </a:solidFill>
        </p:grpSpPr>
        <p:sp>
          <p:nvSpPr>
            <p:cNvPr id="76" name="Freeform 5">
              <a:extLst>
                <a:ext uri="{FF2B5EF4-FFF2-40B4-BE49-F238E27FC236}">
                  <a16:creationId xmlns:a16="http://schemas.microsoft.com/office/drawing/2014/main" id="{E187135B-BB02-E65F-038F-9FB95A0DF694}"/>
                </a:ext>
              </a:extLst>
            </p:cNvPr>
            <p:cNvSpPr>
              <a:spLocks/>
            </p:cNvSpPr>
            <p:nvPr/>
          </p:nvSpPr>
          <p:spPr bwMode="auto">
            <a:xfrm>
              <a:off x="2206185" y="1398509"/>
              <a:ext cx="8135" cy="35793"/>
            </a:xfrm>
            <a:custGeom>
              <a:avLst/>
              <a:gdLst>
                <a:gd name="T0" fmla="*/ 10 w 10"/>
                <a:gd name="T1" fmla="*/ 4 h 44"/>
                <a:gd name="T2" fmla="*/ 0 w 10"/>
                <a:gd name="T3" fmla="*/ 0 h 44"/>
                <a:gd name="T4" fmla="*/ 0 w 10"/>
                <a:gd name="T5" fmla="*/ 23 h 44"/>
                <a:gd name="T6" fmla="*/ 0 w 10"/>
                <a:gd name="T7" fmla="*/ 44 h 44"/>
                <a:gd name="T8" fmla="*/ 10 w 10"/>
                <a:gd name="T9" fmla="*/ 38 h 44"/>
                <a:gd name="T10" fmla="*/ 10 w 10"/>
                <a:gd name="T11" fmla="*/ 4 h 44"/>
              </a:gdLst>
              <a:ahLst/>
              <a:cxnLst>
                <a:cxn ang="0">
                  <a:pos x="T0" y="T1"/>
                </a:cxn>
                <a:cxn ang="0">
                  <a:pos x="T2" y="T3"/>
                </a:cxn>
                <a:cxn ang="0">
                  <a:pos x="T4" y="T5"/>
                </a:cxn>
                <a:cxn ang="0">
                  <a:pos x="T6" y="T7"/>
                </a:cxn>
                <a:cxn ang="0">
                  <a:pos x="T8" y="T9"/>
                </a:cxn>
                <a:cxn ang="0">
                  <a:pos x="T10" y="T11"/>
                </a:cxn>
              </a:cxnLst>
              <a:rect l="0" t="0" r="r" b="b"/>
              <a:pathLst>
                <a:path w="10" h="44">
                  <a:moveTo>
                    <a:pt x="10" y="4"/>
                  </a:moveTo>
                  <a:lnTo>
                    <a:pt x="0" y="0"/>
                  </a:lnTo>
                  <a:lnTo>
                    <a:pt x="0" y="23"/>
                  </a:lnTo>
                  <a:lnTo>
                    <a:pt x="0" y="44"/>
                  </a:lnTo>
                  <a:lnTo>
                    <a:pt x="10" y="38"/>
                  </a:lnTo>
                  <a:lnTo>
                    <a:pt x="10" y="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77" name="Freeform 6">
              <a:extLst>
                <a:ext uri="{FF2B5EF4-FFF2-40B4-BE49-F238E27FC236}">
                  <a16:creationId xmlns:a16="http://schemas.microsoft.com/office/drawing/2014/main" id="{820B4E52-7873-1C2F-345E-313714693A7F}"/>
                </a:ext>
              </a:extLst>
            </p:cNvPr>
            <p:cNvSpPr>
              <a:spLocks/>
            </p:cNvSpPr>
            <p:nvPr/>
          </p:nvSpPr>
          <p:spPr bwMode="auto">
            <a:xfrm>
              <a:off x="2206185" y="1356208"/>
              <a:ext cx="121210" cy="94364"/>
            </a:xfrm>
            <a:custGeom>
              <a:avLst/>
              <a:gdLst>
                <a:gd name="T0" fmla="*/ 0 w 149"/>
                <a:gd name="T1" fmla="*/ 0 h 116"/>
                <a:gd name="T2" fmla="*/ 0 w 149"/>
                <a:gd name="T3" fmla="*/ 34 h 116"/>
                <a:gd name="T4" fmla="*/ 10 w 149"/>
                <a:gd name="T5" fmla="*/ 38 h 116"/>
                <a:gd name="T6" fmla="*/ 10 w 149"/>
                <a:gd name="T7" fmla="*/ 25 h 116"/>
                <a:gd name="T8" fmla="*/ 141 w 149"/>
                <a:gd name="T9" fmla="*/ 25 h 116"/>
                <a:gd name="T10" fmla="*/ 141 w 149"/>
                <a:gd name="T11" fmla="*/ 106 h 116"/>
                <a:gd name="T12" fmla="*/ 19 w 149"/>
                <a:gd name="T13" fmla="*/ 106 h 116"/>
                <a:gd name="T14" fmla="*/ 0 w 149"/>
                <a:gd name="T15" fmla="*/ 114 h 116"/>
                <a:gd name="T16" fmla="*/ 0 w 149"/>
                <a:gd name="T17" fmla="*/ 116 h 116"/>
                <a:gd name="T18" fmla="*/ 149 w 149"/>
                <a:gd name="T19" fmla="*/ 116 h 116"/>
                <a:gd name="T20" fmla="*/ 149 w 149"/>
                <a:gd name="T21" fmla="*/ 0 h 116"/>
                <a:gd name="T22" fmla="*/ 0 w 149"/>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16">
                  <a:moveTo>
                    <a:pt x="0" y="0"/>
                  </a:moveTo>
                  <a:lnTo>
                    <a:pt x="0" y="34"/>
                  </a:lnTo>
                  <a:lnTo>
                    <a:pt x="10" y="38"/>
                  </a:lnTo>
                  <a:lnTo>
                    <a:pt x="10" y="25"/>
                  </a:lnTo>
                  <a:lnTo>
                    <a:pt x="141" y="25"/>
                  </a:lnTo>
                  <a:lnTo>
                    <a:pt x="141" y="106"/>
                  </a:lnTo>
                  <a:lnTo>
                    <a:pt x="19" y="106"/>
                  </a:lnTo>
                  <a:lnTo>
                    <a:pt x="0" y="114"/>
                  </a:lnTo>
                  <a:lnTo>
                    <a:pt x="0" y="116"/>
                  </a:lnTo>
                  <a:lnTo>
                    <a:pt x="149" y="116"/>
                  </a:lnTo>
                  <a:lnTo>
                    <a:pt x="149"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78" name="Freeform 7">
              <a:extLst>
                <a:ext uri="{FF2B5EF4-FFF2-40B4-BE49-F238E27FC236}">
                  <a16:creationId xmlns:a16="http://schemas.microsoft.com/office/drawing/2014/main" id="{67623532-73C7-8102-4EEC-9ED2A196D3FF}"/>
                </a:ext>
              </a:extLst>
            </p:cNvPr>
            <p:cNvSpPr>
              <a:spLocks/>
            </p:cNvSpPr>
            <p:nvPr/>
          </p:nvSpPr>
          <p:spPr bwMode="auto">
            <a:xfrm>
              <a:off x="2105313" y="1379799"/>
              <a:ext cx="48809" cy="17083"/>
            </a:xfrm>
            <a:custGeom>
              <a:avLst/>
              <a:gdLst>
                <a:gd name="T0" fmla="*/ 60 w 60"/>
                <a:gd name="T1" fmla="*/ 13 h 21"/>
                <a:gd name="T2" fmla="*/ 60 w 60"/>
                <a:gd name="T3" fmla="*/ 3 h 21"/>
                <a:gd name="T4" fmla="*/ 50 w 60"/>
                <a:gd name="T5" fmla="*/ 0 h 21"/>
                <a:gd name="T6" fmla="*/ 50 w 60"/>
                <a:gd name="T7" fmla="*/ 11 h 21"/>
                <a:gd name="T8" fmla="*/ 0 w 60"/>
                <a:gd name="T9" fmla="*/ 11 h 21"/>
                <a:gd name="T10" fmla="*/ 2 w 60"/>
                <a:gd name="T11" fmla="*/ 21 h 21"/>
                <a:gd name="T12" fmla="*/ 60 w 60"/>
                <a:gd name="T13" fmla="*/ 21 h 21"/>
                <a:gd name="T14" fmla="*/ 60 w 60"/>
                <a:gd name="T15" fmla="*/ 1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1">
                  <a:moveTo>
                    <a:pt x="60" y="13"/>
                  </a:moveTo>
                  <a:lnTo>
                    <a:pt x="60" y="3"/>
                  </a:lnTo>
                  <a:lnTo>
                    <a:pt x="50" y="0"/>
                  </a:lnTo>
                  <a:lnTo>
                    <a:pt x="50" y="11"/>
                  </a:lnTo>
                  <a:lnTo>
                    <a:pt x="0" y="11"/>
                  </a:lnTo>
                  <a:lnTo>
                    <a:pt x="2" y="21"/>
                  </a:lnTo>
                  <a:lnTo>
                    <a:pt x="60" y="21"/>
                  </a:lnTo>
                  <a:lnTo>
                    <a:pt x="60" y="1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79" name="Freeform 8">
              <a:extLst>
                <a:ext uri="{FF2B5EF4-FFF2-40B4-BE49-F238E27FC236}">
                  <a16:creationId xmlns:a16="http://schemas.microsoft.com/office/drawing/2014/main" id="{1EBD13BE-564A-DAD6-33FC-C729BF6B3F9E}"/>
                </a:ext>
              </a:extLst>
            </p:cNvPr>
            <p:cNvSpPr>
              <a:spLocks/>
            </p:cNvSpPr>
            <p:nvPr/>
          </p:nvSpPr>
          <p:spPr bwMode="auto">
            <a:xfrm>
              <a:off x="2031286" y="1302518"/>
              <a:ext cx="122836" cy="94364"/>
            </a:xfrm>
            <a:custGeom>
              <a:avLst/>
              <a:gdLst>
                <a:gd name="T0" fmla="*/ 0 w 151"/>
                <a:gd name="T1" fmla="*/ 0 h 116"/>
                <a:gd name="T2" fmla="*/ 0 w 151"/>
                <a:gd name="T3" fmla="*/ 116 h 116"/>
                <a:gd name="T4" fmla="*/ 74 w 151"/>
                <a:gd name="T5" fmla="*/ 116 h 116"/>
                <a:gd name="T6" fmla="*/ 74 w 151"/>
                <a:gd name="T7" fmla="*/ 106 h 116"/>
                <a:gd name="T8" fmla="*/ 10 w 151"/>
                <a:gd name="T9" fmla="*/ 106 h 116"/>
                <a:gd name="T10" fmla="*/ 10 w 151"/>
                <a:gd name="T11" fmla="*/ 25 h 116"/>
                <a:gd name="T12" fmla="*/ 141 w 151"/>
                <a:gd name="T13" fmla="*/ 25 h 116"/>
                <a:gd name="T14" fmla="*/ 141 w 151"/>
                <a:gd name="T15" fmla="*/ 77 h 116"/>
                <a:gd name="T16" fmla="*/ 151 w 151"/>
                <a:gd name="T17" fmla="*/ 79 h 116"/>
                <a:gd name="T18" fmla="*/ 151 w 151"/>
                <a:gd name="T19" fmla="*/ 0 h 116"/>
                <a:gd name="T20" fmla="*/ 0 w 151"/>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16">
                  <a:moveTo>
                    <a:pt x="0" y="0"/>
                  </a:moveTo>
                  <a:lnTo>
                    <a:pt x="0" y="116"/>
                  </a:lnTo>
                  <a:lnTo>
                    <a:pt x="74" y="116"/>
                  </a:lnTo>
                  <a:lnTo>
                    <a:pt x="74" y="106"/>
                  </a:lnTo>
                  <a:lnTo>
                    <a:pt x="10" y="106"/>
                  </a:lnTo>
                  <a:lnTo>
                    <a:pt x="10" y="25"/>
                  </a:lnTo>
                  <a:lnTo>
                    <a:pt x="141" y="25"/>
                  </a:lnTo>
                  <a:lnTo>
                    <a:pt x="141" y="77"/>
                  </a:lnTo>
                  <a:lnTo>
                    <a:pt x="151" y="79"/>
                  </a:lnTo>
                  <a:lnTo>
                    <a:pt x="151"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80" name="Freeform 9">
              <a:extLst>
                <a:ext uri="{FF2B5EF4-FFF2-40B4-BE49-F238E27FC236}">
                  <a16:creationId xmlns:a16="http://schemas.microsoft.com/office/drawing/2014/main" id="{04CC48A3-3F4A-3A49-DA28-4DCCD21EFB7A}"/>
                </a:ext>
              </a:extLst>
            </p:cNvPr>
            <p:cNvSpPr>
              <a:spLocks/>
            </p:cNvSpPr>
            <p:nvPr/>
          </p:nvSpPr>
          <p:spPr bwMode="auto">
            <a:xfrm>
              <a:off x="2053250" y="1437556"/>
              <a:ext cx="121210" cy="94364"/>
            </a:xfrm>
            <a:custGeom>
              <a:avLst/>
              <a:gdLst>
                <a:gd name="T0" fmla="*/ 0 w 149"/>
                <a:gd name="T1" fmla="*/ 0 h 116"/>
                <a:gd name="T2" fmla="*/ 0 w 149"/>
                <a:gd name="T3" fmla="*/ 116 h 116"/>
                <a:gd name="T4" fmla="*/ 149 w 149"/>
                <a:gd name="T5" fmla="*/ 116 h 116"/>
                <a:gd name="T6" fmla="*/ 149 w 149"/>
                <a:gd name="T7" fmla="*/ 35 h 116"/>
                <a:gd name="T8" fmla="*/ 140 w 149"/>
                <a:gd name="T9" fmla="*/ 41 h 116"/>
                <a:gd name="T10" fmla="*/ 140 w 149"/>
                <a:gd name="T11" fmla="*/ 106 h 116"/>
                <a:gd name="T12" fmla="*/ 10 w 149"/>
                <a:gd name="T13" fmla="*/ 106 h 116"/>
                <a:gd name="T14" fmla="*/ 10 w 149"/>
                <a:gd name="T15" fmla="*/ 27 h 116"/>
                <a:gd name="T16" fmla="*/ 60 w 149"/>
                <a:gd name="T17" fmla="*/ 27 h 116"/>
                <a:gd name="T18" fmla="*/ 56 w 149"/>
                <a:gd name="T19" fmla="*/ 0 h 116"/>
                <a:gd name="T20" fmla="*/ 0 w 14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16">
                  <a:moveTo>
                    <a:pt x="0" y="0"/>
                  </a:moveTo>
                  <a:lnTo>
                    <a:pt x="0" y="116"/>
                  </a:lnTo>
                  <a:lnTo>
                    <a:pt x="149" y="116"/>
                  </a:lnTo>
                  <a:lnTo>
                    <a:pt x="149" y="35"/>
                  </a:lnTo>
                  <a:lnTo>
                    <a:pt x="140" y="41"/>
                  </a:lnTo>
                  <a:lnTo>
                    <a:pt x="140" y="106"/>
                  </a:lnTo>
                  <a:lnTo>
                    <a:pt x="10" y="106"/>
                  </a:lnTo>
                  <a:lnTo>
                    <a:pt x="10" y="27"/>
                  </a:lnTo>
                  <a:lnTo>
                    <a:pt x="60" y="27"/>
                  </a:lnTo>
                  <a:lnTo>
                    <a:pt x="56"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82" name="Freeform 10">
              <a:extLst>
                <a:ext uri="{FF2B5EF4-FFF2-40B4-BE49-F238E27FC236}">
                  <a16:creationId xmlns:a16="http://schemas.microsoft.com/office/drawing/2014/main" id="{A6EC8A04-C411-8516-882D-EE1ABD5746A6}"/>
                </a:ext>
              </a:extLst>
            </p:cNvPr>
            <p:cNvSpPr>
              <a:spLocks/>
            </p:cNvSpPr>
            <p:nvPr/>
          </p:nvSpPr>
          <p:spPr bwMode="auto">
            <a:xfrm>
              <a:off x="2113448" y="1437556"/>
              <a:ext cx="61012" cy="21964"/>
            </a:xfrm>
            <a:custGeom>
              <a:avLst/>
              <a:gdLst>
                <a:gd name="T0" fmla="*/ 4 w 75"/>
                <a:gd name="T1" fmla="*/ 27 h 27"/>
                <a:gd name="T2" fmla="*/ 58 w 75"/>
                <a:gd name="T3" fmla="*/ 27 h 27"/>
                <a:gd name="T4" fmla="*/ 75 w 75"/>
                <a:gd name="T5" fmla="*/ 16 h 27"/>
                <a:gd name="T6" fmla="*/ 75 w 75"/>
                <a:gd name="T7" fmla="*/ 0 h 27"/>
                <a:gd name="T8" fmla="*/ 0 w 75"/>
                <a:gd name="T9" fmla="*/ 0 h 27"/>
                <a:gd name="T10" fmla="*/ 4 w 75"/>
                <a:gd name="T11" fmla="*/ 27 h 27"/>
              </a:gdLst>
              <a:ahLst/>
              <a:cxnLst>
                <a:cxn ang="0">
                  <a:pos x="T0" y="T1"/>
                </a:cxn>
                <a:cxn ang="0">
                  <a:pos x="T2" y="T3"/>
                </a:cxn>
                <a:cxn ang="0">
                  <a:pos x="T4" y="T5"/>
                </a:cxn>
                <a:cxn ang="0">
                  <a:pos x="T6" y="T7"/>
                </a:cxn>
                <a:cxn ang="0">
                  <a:pos x="T8" y="T9"/>
                </a:cxn>
                <a:cxn ang="0">
                  <a:pos x="T10" y="T11"/>
                </a:cxn>
              </a:cxnLst>
              <a:rect l="0" t="0" r="r" b="b"/>
              <a:pathLst>
                <a:path w="75" h="27">
                  <a:moveTo>
                    <a:pt x="4" y="27"/>
                  </a:moveTo>
                  <a:lnTo>
                    <a:pt x="58" y="27"/>
                  </a:lnTo>
                  <a:lnTo>
                    <a:pt x="75" y="16"/>
                  </a:lnTo>
                  <a:lnTo>
                    <a:pt x="75" y="0"/>
                  </a:lnTo>
                  <a:lnTo>
                    <a:pt x="0" y="0"/>
                  </a:lnTo>
                  <a:lnTo>
                    <a:pt x="4" y="2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87" name="Freeform 11">
              <a:extLst>
                <a:ext uri="{FF2B5EF4-FFF2-40B4-BE49-F238E27FC236}">
                  <a16:creationId xmlns:a16="http://schemas.microsoft.com/office/drawing/2014/main" id="{CFC9373F-24AA-6DB3-044B-336411DC8FE0}"/>
                </a:ext>
              </a:extLst>
            </p:cNvPr>
            <p:cNvSpPr>
              <a:spLocks noEditPoints="1"/>
            </p:cNvSpPr>
            <p:nvPr/>
          </p:nvSpPr>
          <p:spPr bwMode="auto">
            <a:xfrm>
              <a:off x="2075214" y="1339938"/>
              <a:ext cx="209879" cy="166764"/>
            </a:xfrm>
            <a:custGeom>
              <a:avLst/>
              <a:gdLst>
                <a:gd name="T0" fmla="*/ 78 w 125"/>
                <a:gd name="T1" fmla="*/ 59 h 99"/>
                <a:gd name="T2" fmla="*/ 59 w 125"/>
                <a:gd name="T3" fmla="*/ 68 h 99"/>
                <a:gd name="T4" fmla="*/ 55 w 125"/>
                <a:gd name="T5" fmla="*/ 71 h 99"/>
                <a:gd name="T6" fmla="*/ 30 w 125"/>
                <a:gd name="T7" fmla="*/ 84 h 99"/>
                <a:gd name="T8" fmla="*/ 26 w 125"/>
                <a:gd name="T9" fmla="*/ 81 h 99"/>
                <a:gd name="T10" fmla="*/ 24 w 125"/>
                <a:gd name="T11" fmla="*/ 81 h 99"/>
                <a:gd name="T12" fmla="*/ 22 w 125"/>
                <a:gd name="T13" fmla="*/ 71 h 99"/>
                <a:gd name="T14" fmla="*/ 20 w 125"/>
                <a:gd name="T15" fmla="*/ 58 h 99"/>
                <a:gd name="T16" fmla="*/ 16 w 125"/>
                <a:gd name="T17" fmla="*/ 34 h 99"/>
                <a:gd name="T18" fmla="*/ 16 w 125"/>
                <a:gd name="T19" fmla="*/ 29 h 99"/>
                <a:gd name="T20" fmla="*/ 14 w 125"/>
                <a:gd name="T21" fmla="*/ 18 h 99"/>
                <a:gd name="T22" fmla="*/ 15 w 125"/>
                <a:gd name="T23" fmla="*/ 17 h 99"/>
                <a:gd name="T24" fmla="*/ 19 w 125"/>
                <a:gd name="T25" fmla="*/ 14 h 99"/>
                <a:gd name="T26" fmla="*/ 42 w 125"/>
                <a:gd name="T27" fmla="*/ 21 h 99"/>
                <a:gd name="T28" fmla="*/ 47 w 125"/>
                <a:gd name="T29" fmla="*/ 23 h 99"/>
                <a:gd name="T30" fmla="*/ 47 w 125"/>
                <a:gd name="T31" fmla="*/ 23 h 99"/>
                <a:gd name="T32" fmla="*/ 78 w 125"/>
                <a:gd name="T33" fmla="*/ 33 h 99"/>
                <a:gd name="T34" fmla="*/ 83 w 125"/>
                <a:gd name="T35" fmla="*/ 34 h 99"/>
                <a:gd name="T36" fmla="*/ 105 w 125"/>
                <a:gd name="T37" fmla="*/ 42 h 99"/>
                <a:gd name="T38" fmla="*/ 105 w 125"/>
                <a:gd name="T39" fmla="*/ 44 h 99"/>
                <a:gd name="T40" fmla="*/ 83 w 125"/>
                <a:gd name="T41" fmla="*/ 56 h 99"/>
                <a:gd name="T42" fmla="*/ 83 w 125"/>
                <a:gd name="T43" fmla="*/ 56 h 99"/>
                <a:gd name="T44" fmla="*/ 78 w 125"/>
                <a:gd name="T45" fmla="*/ 59 h 99"/>
                <a:gd name="T46" fmla="*/ 78 w 125"/>
                <a:gd name="T47" fmla="*/ 63 h 99"/>
                <a:gd name="T48" fmla="*/ 82 w 125"/>
                <a:gd name="T49" fmla="*/ 61 h 99"/>
                <a:gd name="T50" fmla="*/ 83 w 125"/>
                <a:gd name="T51" fmla="*/ 60 h 99"/>
                <a:gd name="T52" fmla="*/ 107 w 125"/>
                <a:gd name="T53" fmla="*/ 47 h 99"/>
                <a:gd name="T54" fmla="*/ 112 w 125"/>
                <a:gd name="T55" fmla="*/ 50 h 99"/>
                <a:gd name="T56" fmla="*/ 114 w 125"/>
                <a:gd name="T57" fmla="*/ 50 h 99"/>
                <a:gd name="T58" fmla="*/ 123 w 125"/>
                <a:gd name="T59" fmla="*/ 44 h 99"/>
                <a:gd name="T60" fmla="*/ 117 w 125"/>
                <a:gd name="T61" fmla="*/ 32 h 99"/>
                <a:gd name="T62" fmla="*/ 114 w 125"/>
                <a:gd name="T63" fmla="*/ 32 h 99"/>
                <a:gd name="T64" fmla="*/ 106 w 125"/>
                <a:gd name="T65" fmla="*/ 38 h 99"/>
                <a:gd name="T66" fmla="*/ 83 w 125"/>
                <a:gd name="T67" fmla="*/ 30 h 99"/>
                <a:gd name="T68" fmla="*/ 78 w 125"/>
                <a:gd name="T69" fmla="*/ 29 h 99"/>
                <a:gd name="T70" fmla="*/ 47 w 125"/>
                <a:gd name="T71" fmla="*/ 19 h 99"/>
                <a:gd name="T72" fmla="*/ 42 w 125"/>
                <a:gd name="T73" fmla="*/ 17 h 99"/>
                <a:gd name="T74" fmla="*/ 42 w 125"/>
                <a:gd name="T75" fmla="*/ 17 h 99"/>
                <a:gd name="T76" fmla="*/ 20 w 125"/>
                <a:gd name="T77" fmla="*/ 10 h 99"/>
                <a:gd name="T78" fmla="*/ 19 w 125"/>
                <a:gd name="T79" fmla="*/ 5 h 99"/>
                <a:gd name="T80" fmla="*/ 11 w 125"/>
                <a:gd name="T81" fmla="*/ 0 h 99"/>
                <a:gd name="T82" fmla="*/ 6 w 125"/>
                <a:gd name="T83" fmla="*/ 1 h 99"/>
                <a:gd name="T84" fmla="*/ 3 w 125"/>
                <a:gd name="T85" fmla="*/ 14 h 99"/>
                <a:gd name="T86" fmla="*/ 10 w 125"/>
                <a:gd name="T87" fmla="*/ 19 h 99"/>
                <a:gd name="T88" fmla="*/ 12 w 125"/>
                <a:gd name="T89" fmla="*/ 29 h 99"/>
                <a:gd name="T90" fmla="*/ 13 w 125"/>
                <a:gd name="T91" fmla="*/ 34 h 99"/>
                <a:gd name="T92" fmla="*/ 17 w 125"/>
                <a:gd name="T93" fmla="*/ 58 h 99"/>
                <a:gd name="T94" fmla="*/ 19 w 125"/>
                <a:gd name="T95" fmla="*/ 71 h 99"/>
                <a:gd name="T96" fmla="*/ 20 w 125"/>
                <a:gd name="T97" fmla="*/ 81 h 99"/>
                <a:gd name="T98" fmla="*/ 14 w 125"/>
                <a:gd name="T99" fmla="*/ 87 h 99"/>
                <a:gd name="T100" fmla="*/ 21 w 125"/>
                <a:gd name="T101" fmla="*/ 99 h 99"/>
                <a:gd name="T102" fmla="*/ 23 w 125"/>
                <a:gd name="T103" fmla="*/ 99 h 99"/>
                <a:gd name="T104" fmla="*/ 32 w 125"/>
                <a:gd name="T105" fmla="*/ 93 h 99"/>
                <a:gd name="T106" fmla="*/ 32 w 125"/>
                <a:gd name="T107" fmla="*/ 87 h 99"/>
                <a:gd name="T108" fmla="*/ 55 w 125"/>
                <a:gd name="T109" fmla="*/ 75 h 99"/>
                <a:gd name="T110" fmla="*/ 60 w 125"/>
                <a:gd name="T111" fmla="*/ 73 h 99"/>
                <a:gd name="T112" fmla="*/ 78 w 125"/>
                <a:gd name="T113" fmla="*/ 6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99">
                  <a:moveTo>
                    <a:pt x="78" y="59"/>
                  </a:moveTo>
                  <a:cubicBezTo>
                    <a:pt x="59" y="68"/>
                    <a:pt x="59" y="68"/>
                    <a:pt x="59" y="68"/>
                  </a:cubicBezTo>
                  <a:cubicBezTo>
                    <a:pt x="55" y="71"/>
                    <a:pt x="55" y="71"/>
                    <a:pt x="55" y="71"/>
                  </a:cubicBezTo>
                  <a:cubicBezTo>
                    <a:pt x="30" y="84"/>
                    <a:pt x="30" y="84"/>
                    <a:pt x="30" y="84"/>
                  </a:cubicBezTo>
                  <a:cubicBezTo>
                    <a:pt x="29" y="83"/>
                    <a:pt x="28" y="82"/>
                    <a:pt x="26" y="81"/>
                  </a:cubicBezTo>
                  <a:cubicBezTo>
                    <a:pt x="25" y="81"/>
                    <a:pt x="24" y="81"/>
                    <a:pt x="24" y="81"/>
                  </a:cubicBezTo>
                  <a:cubicBezTo>
                    <a:pt x="22" y="71"/>
                    <a:pt x="22" y="71"/>
                    <a:pt x="22" y="71"/>
                  </a:cubicBezTo>
                  <a:cubicBezTo>
                    <a:pt x="20" y="58"/>
                    <a:pt x="20" y="58"/>
                    <a:pt x="20" y="58"/>
                  </a:cubicBezTo>
                  <a:cubicBezTo>
                    <a:pt x="16" y="34"/>
                    <a:pt x="16" y="34"/>
                    <a:pt x="16" y="34"/>
                  </a:cubicBezTo>
                  <a:cubicBezTo>
                    <a:pt x="16" y="29"/>
                    <a:pt x="16" y="29"/>
                    <a:pt x="16" y="29"/>
                  </a:cubicBezTo>
                  <a:cubicBezTo>
                    <a:pt x="14" y="18"/>
                    <a:pt x="14" y="18"/>
                    <a:pt x="14" y="18"/>
                  </a:cubicBezTo>
                  <a:cubicBezTo>
                    <a:pt x="14" y="18"/>
                    <a:pt x="15" y="18"/>
                    <a:pt x="15" y="17"/>
                  </a:cubicBezTo>
                  <a:cubicBezTo>
                    <a:pt x="17" y="17"/>
                    <a:pt x="18" y="15"/>
                    <a:pt x="19" y="14"/>
                  </a:cubicBezTo>
                  <a:cubicBezTo>
                    <a:pt x="42" y="21"/>
                    <a:pt x="42" y="21"/>
                    <a:pt x="42" y="21"/>
                  </a:cubicBezTo>
                  <a:cubicBezTo>
                    <a:pt x="47" y="23"/>
                    <a:pt x="47" y="23"/>
                    <a:pt x="47" y="23"/>
                  </a:cubicBezTo>
                  <a:cubicBezTo>
                    <a:pt x="47" y="23"/>
                    <a:pt x="47" y="23"/>
                    <a:pt x="47" y="23"/>
                  </a:cubicBezTo>
                  <a:cubicBezTo>
                    <a:pt x="78" y="33"/>
                    <a:pt x="78" y="33"/>
                    <a:pt x="78" y="33"/>
                  </a:cubicBezTo>
                  <a:cubicBezTo>
                    <a:pt x="83" y="34"/>
                    <a:pt x="83" y="34"/>
                    <a:pt x="83" y="34"/>
                  </a:cubicBezTo>
                  <a:cubicBezTo>
                    <a:pt x="105" y="42"/>
                    <a:pt x="105" y="42"/>
                    <a:pt x="105" y="42"/>
                  </a:cubicBezTo>
                  <a:cubicBezTo>
                    <a:pt x="105" y="42"/>
                    <a:pt x="105" y="43"/>
                    <a:pt x="105" y="44"/>
                  </a:cubicBezTo>
                  <a:cubicBezTo>
                    <a:pt x="83" y="56"/>
                    <a:pt x="83" y="56"/>
                    <a:pt x="83" y="56"/>
                  </a:cubicBezTo>
                  <a:cubicBezTo>
                    <a:pt x="83" y="56"/>
                    <a:pt x="83" y="56"/>
                    <a:pt x="83" y="56"/>
                  </a:cubicBezTo>
                  <a:cubicBezTo>
                    <a:pt x="78" y="59"/>
                    <a:pt x="78" y="59"/>
                    <a:pt x="78" y="59"/>
                  </a:cubicBezTo>
                  <a:close/>
                  <a:moveTo>
                    <a:pt x="78" y="63"/>
                  </a:moveTo>
                  <a:cubicBezTo>
                    <a:pt x="82" y="61"/>
                    <a:pt x="82" y="61"/>
                    <a:pt x="82" y="61"/>
                  </a:cubicBezTo>
                  <a:cubicBezTo>
                    <a:pt x="83" y="60"/>
                    <a:pt x="83" y="60"/>
                    <a:pt x="83" y="60"/>
                  </a:cubicBezTo>
                  <a:cubicBezTo>
                    <a:pt x="107" y="47"/>
                    <a:pt x="107" y="47"/>
                    <a:pt x="107" y="47"/>
                  </a:cubicBezTo>
                  <a:cubicBezTo>
                    <a:pt x="109" y="48"/>
                    <a:pt x="110" y="50"/>
                    <a:pt x="112" y="50"/>
                  </a:cubicBezTo>
                  <a:cubicBezTo>
                    <a:pt x="113" y="50"/>
                    <a:pt x="114" y="50"/>
                    <a:pt x="114" y="50"/>
                  </a:cubicBezTo>
                  <a:cubicBezTo>
                    <a:pt x="119" y="50"/>
                    <a:pt x="122" y="48"/>
                    <a:pt x="123" y="44"/>
                  </a:cubicBezTo>
                  <a:cubicBezTo>
                    <a:pt x="125" y="39"/>
                    <a:pt x="122" y="34"/>
                    <a:pt x="117" y="32"/>
                  </a:cubicBezTo>
                  <a:cubicBezTo>
                    <a:pt x="116" y="32"/>
                    <a:pt x="115" y="32"/>
                    <a:pt x="114" y="32"/>
                  </a:cubicBezTo>
                  <a:cubicBezTo>
                    <a:pt x="111" y="32"/>
                    <a:pt x="107" y="34"/>
                    <a:pt x="106" y="38"/>
                  </a:cubicBezTo>
                  <a:cubicBezTo>
                    <a:pt x="83" y="30"/>
                    <a:pt x="83" y="30"/>
                    <a:pt x="83" y="30"/>
                  </a:cubicBezTo>
                  <a:cubicBezTo>
                    <a:pt x="78" y="29"/>
                    <a:pt x="78" y="29"/>
                    <a:pt x="78" y="29"/>
                  </a:cubicBezTo>
                  <a:cubicBezTo>
                    <a:pt x="47" y="19"/>
                    <a:pt x="47" y="19"/>
                    <a:pt x="47" y="19"/>
                  </a:cubicBezTo>
                  <a:cubicBezTo>
                    <a:pt x="42" y="17"/>
                    <a:pt x="42" y="17"/>
                    <a:pt x="42" y="17"/>
                  </a:cubicBezTo>
                  <a:cubicBezTo>
                    <a:pt x="42" y="17"/>
                    <a:pt x="42" y="17"/>
                    <a:pt x="42" y="17"/>
                  </a:cubicBezTo>
                  <a:cubicBezTo>
                    <a:pt x="20" y="10"/>
                    <a:pt x="20" y="10"/>
                    <a:pt x="20" y="10"/>
                  </a:cubicBezTo>
                  <a:cubicBezTo>
                    <a:pt x="20" y="8"/>
                    <a:pt x="20" y="7"/>
                    <a:pt x="19" y="5"/>
                  </a:cubicBezTo>
                  <a:cubicBezTo>
                    <a:pt x="17" y="2"/>
                    <a:pt x="14" y="0"/>
                    <a:pt x="11" y="0"/>
                  </a:cubicBezTo>
                  <a:cubicBezTo>
                    <a:pt x="9" y="0"/>
                    <a:pt x="8" y="0"/>
                    <a:pt x="6" y="1"/>
                  </a:cubicBezTo>
                  <a:cubicBezTo>
                    <a:pt x="2" y="4"/>
                    <a:pt x="0" y="9"/>
                    <a:pt x="3" y="14"/>
                  </a:cubicBezTo>
                  <a:cubicBezTo>
                    <a:pt x="4" y="17"/>
                    <a:pt x="7" y="18"/>
                    <a:pt x="10" y="19"/>
                  </a:cubicBezTo>
                  <a:cubicBezTo>
                    <a:pt x="12" y="29"/>
                    <a:pt x="12" y="29"/>
                    <a:pt x="12" y="29"/>
                  </a:cubicBezTo>
                  <a:cubicBezTo>
                    <a:pt x="13" y="34"/>
                    <a:pt x="13" y="34"/>
                    <a:pt x="13" y="34"/>
                  </a:cubicBezTo>
                  <a:cubicBezTo>
                    <a:pt x="17" y="58"/>
                    <a:pt x="17" y="58"/>
                    <a:pt x="17" y="58"/>
                  </a:cubicBezTo>
                  <a:cubicBezTo>
                    <a:pt x="19" y="71"/>
                    <a:pt x="19" y="71"/>
                    <a:pt x="19" y="71"/>
                  </a:cubicBezTo>
                  <a:cubicBezTo>
                    <a:pt x="20" y="81"/>
                    <a:pt x="20" y="81"/>
                    <a:pt x="20" y="81"/>
                  </a:cubicBezTo>
                  <a:cubicBezTo>
                    <a:pt x="18" y="82"/>
                    <a:pt x="15" y="85"/>
                    <a:pt x="14" y="87"/>
                  </a:cubicBezTo>
                  <a:cubicBezTo>
                    <a:pt x="13" y="92"/>
                    <a:pt x="16" y="97"/>
                    <a:pt x="21" y="99"/>
                  </a:cubicBezTo>
                  <a:cubicBezTo>
                    <a:pt x="21" y="99"/>
                    <a:pt x="22" y="99"/>
                    <a:pt x="23" y="99"/>
                  </a:cubicBezTo>
                  <a:cubicBezTo>
                    <a:pt x="27" y="99"/>
                    <a:pt x="31" y="96"/>
                    <a:pt x="32" y="93"/>
                  </a:cubicBezTo>
                  <a:cubicBezTo>
                    <a:pt x="33" y="91"/>
                    <a:pt x="33" y="89"/>
                    <a:pt x="32" y="87"/>
                  </a:cubicBezTo>
                  <a:cubicBezTo>
                    <a:pt x="55" y="75"/>
                    <a:pt x="55" y="75"/>
                    <a:pt x="55" y="75"/>
                  </a:cubicBezTo>
                  <a:cubicBezTo>
                    <a:pt x="60" y="73"/>
                    <a:pt x="60" y="73"/>
                    <a:pt x="60" y="73"/>
                  </a:cubicBezTo>
                  <a:cubicBezTo>
                    <a:pt x="78" y="63"/>
                    <a:pt x="78" y="63"/>
                    <a:pt x="78" y="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grpSp>
      <p:pic>
        <p:nvPicPr>
          <p:cNvPr id="131" name="Graphic 130">
            <a:extLst>
              <a:ext uri="{FF2B5EF4-FFF2-40B4-BE49-F238E27FC236}">
                <a16:creationId xmlns:a16="http://schemas.microsoft.com/office/drawing/2014/main" id="{2EF25B8F-D2C8-4357-D97C-18670777F6F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918568" y="3500965"/>
            <a:ext cx="242492" cy="242492"/>
          </a:xfrm>
          <a:prstGeom prst="rect">
            <a:avLst/>
          </a:prstGeom>
        </p:spPr>
      </p:pic>
      <p:sp>
        <p:nvSpPr>
          <p:cNvPr id="134" name="Graphic 98">
            <a:extLst>
              <a:ext uri="{FF2B5EF4-FFF2-40B4-BE49-F238E27FC236}">
                <a16:creationId xmlns:a16="http://schemas.microsoft.com/office/drawing/2014/main" id="{FB01BC74-6F85-99ED-A081-6881C6227EAE}"/>
              </a:ext>
            </a:extLst>
          </p:cNvPr>
          <p:cNvSpPr>
            <a:spLocks noChangeAspect="1"/>
          </p:cNvSpPr>
          <p:nvPr/>
        </p:nvSpPr>
        <p:spPr>
          <a:xfrm>
            <a:off x="1941548" y="3195835"/>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pic>
        <p:nvPicPr>
          <p:cNvPr id="152" name="Picture 2" descr="Subscription | Microsoft Azure Mono">
            <a:extLst>
              <a:ext uri="{FF2B5EF4-FFF2-40B4-BE49-F238E27FC236}">
                <a16:creationId xmlns:a16="http://schemas.microsoft.com/office/drawing/2014/main" id="{C09C0D90-A1D6-E03F-8CE9-D0CE9C6B44D2}"/>
              </a:ext>
            </a:extLst>
          </p:cNvPr>
          <p:cNvPicPr>
            <a:picLocks noChangeAspect="1" noChangeArrowheads="1"/>
          </p:cNvPicPr>
          <p:nvPr/>
        </p:nvPicPr>
        <p:blipFill>
          <a:blip r:embed="rId33">
            <a:extLst>
              <a:ext uri="{BEBA8EAE-BF5A-486C-A8C5-ECC9F3942E4B}">
                <a14:imgProps xmlns:a14="http://schemas.microsoft.com/office/drawing/2010/main">
                  <a14:imgLayer r:embed="rId34">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916142" y="2011419"/>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4" descr="Computer Icons, Button, cdr, text, cloud Computing png | PNGWing">
            <a:extLst>
              <a:ext uri="{FF2B5EF4-FFF2-40B4-BE49-F238E27FC236}">
                <a16:creationId xmlns:a16="http://schemas.microsoft.com/office/drawing/2014/main" id="{60CE93A4-F346-A9BE-8613-EAB71DD780D9}"/>
              </a:ext>
            </a:extLst>
          </p:cNvPr>
          <p:cNvPicPr>
            <a:picLocks noChangeAspect="1" noChangeArrowheads="1"/>
          </p:cNvPicPr>
          <p:nvPr/>
        </p:nvPicPr>
        <p:blipFill>
          <a:blip r:embed="rId35">
            <a:extLst>
              <a:ext uri="{BEBA8EAE-BF5A-486C-A8C5-ECC9F3942E4B}">
                <a14:imgProps xmlns:a14="http://schemas.microsoft.com/office/drawing/2010/main">
                  <a14:imgLayer r:embed="rId36">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917873" y="2357098"/>
            <a:ext cx="247014" cy="213392"/>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CE914ACF-67A8-016E-6CF1-D7CB07E75A40}"/>
              </a:ext>
            </a:extLst>
          </p:cNvPr>
          <p:cNvSpPr>
            <a:spLocks/>
          </p:cNvSpPr>
          <p:nvPr/>
        </p:nvSpPr>
        <p:spPr>
          <a:xfrm>
            <a:off x="2991036" y="5343414"/>
            <a:ext cx="164807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Scheduled data refresh or Direct Query for data sources within the corporate network</a:t>
            </a:r>
            <a:endParaRPr lang="en-IN" sz="800" dirty="0">
              <a:solidFill>
                <a:schemeClr val="accent1"/>
              </a:solidFill>
            </a:endParaRPr>
          </a:p>
        </p:txBody>
      </p:sp>
    </p:spTree>
    <p:extLst>
      <p:ext uri="{BB962C8B-B14F-4D97-AF65-F5344CB8AC3E}">
        <p14:creationId xmlns:p14="http://schemas.microsoft.com/office/powerpoint/2010/main" val="368823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6AEC54-A858-A5E9-9471-8DEAFD604F47}"/>
              </a:ext>
            </a:extLst>
          </p:cNvPr>
          <p:cNvSpPr/>
          <p:nvPr/>
        </p:nvSpPr>
        <p:spPr>
          <a:xfrm>
            <a:off x="0" y="1272618"/>
            <a:ext cx="12192000" cy="4190526"/>
          </a:xfrm>
          <a:prstGeom prst="rect">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0541B31-557D-562C-93CF-1A739A09DAAC}"/>
              </a:ext>
            </a:extLst>
          </p:cNvPr>
          <p:cNvSpPr/>
          <p:nvPr/>
        </p:nvSpPr>
        <p:spPr>
          <a:xfrm>
            <a:off x="931862" y="601663"/>
            <a:ext cx="10328277" cy="5532437"/>
          </a:xfrm>
          <a:prstGeom prst="roundRect">
            <a:avLst>
              <a:gd name="adj" fmla="val 1030"/>
            </a:avLst>
          </a:prstGeom>
          <a:solidFill>
            <a:schemeClr val="bg1"/>
          </a:solidFill>
          <a:ln w="635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1A321C7-3BE4-E1C0-1D3C-C2B59E126362}"/>
              </a:ext>
            </a:extLst>
          </p:cNvPr>
          <p:cNvCxnSpPr>
            <a:cxnSpLocks/>
          </p:cNvCxnSpPr>
          <p:nvPr/>
        </p:nvCxnSpPr>
        <p:spPr>
          <a:xfrm flipV="1">
            <a:off x="1393371" y="1041400"/>
            <a:ext cx="0" cy="4775200"/>
          </a:xfrm>
          <a:prstGeom prst="straightConnector1">
            <a:avLst/>
          </a:prstGeom>
          <a:ln w="25400" cap="rnd">
            <a:solidFill>
              <a:schemeClr val="accent3"/>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F66803D-AA3F-5AF9-0466-FD54108257B7}"/>
              </a:ext>
            </a:extLst>
          </p:cNvPr>
          <p:cNvSpPr/>
          <p:nvPr/>
        </p:nvSpPr>
        <p:spPr>
          <a:xfrm>
            <a:off x="1178601" y="751498"/>
            <a:ext cx="429540" cy="215444"/>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400" dirty="0">
                <a:solidFill>
                  <a:schemeClr val="accent1"/>
                </a:solidFill>
              </a:rPr>
              <a:t>Value</a:t>
            </a:r>
            <a:endParaRPr kumimoji="0" lang="en-US" sz="1400" i="0" u="none" strike="noStrike" kern="1200" cap="none" spc="0" normalizeH="0" baseline="0" noProof="0" dirty="0">
              <a:ln>
                <a:noFill/>
              </a:ln>
              <a:solidFill>
                <a:schemeClr val="accent1"/>
              </a:solidFill>
              <a:effectLst/>
              <a:uLnTx/>
              <a:uFillTx/>
              <a:ea typeface="+mn-ea"/>
              <a:cs typeface="+mn-cs"/>
            </a:endParaRPr>
          </a:p>
        </p:txBody>
      </p:sp>
      <p:sp>
        <p:nvSpPr>
          <p:cNvPr id="16" name="Rectangle 15">
            <a:extLst>
              <a:ext uri="{FF2B5EF4-FFF2-40B4-BE49-F238E27FC236}">
                <a16:creationId xmlns:a16="http://schemas.microsoft.com/office/drawing/2014/main" id="{BB42D429-EC46-9DE3-B126-B4E36A64405E}"/>
              </a:ext>
            </a:extLst>
          </p:cNvPr>
          <p:cNvSpPr/>
          <p:nvPr/>
        </p:nvSpPr>
        <p:spPr>
          <a:xfrm>
            <a:off x="9782629" y="1414802"/>
            <a:ext cx="609600" cy="2226129"/>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D5EFA6FA-051B-438D-2FFC-34B4D9EB33D3}"/>
              </a:ext>
            </a:extLst>
          </p:cNvPr>
          <p:cNvSpPr/>
          <p:nvPr/>
        </p:nvSpPr>
        <p:spPr>
          <a:xfrm>
            <a:off x="9031599" y="1612900"/>
            <a:ext cx="609600" cy="202803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5FBF8E93-33C9-6E49-17BA-EBC264A5CFEA}"/>
              </a:ext>
            </a:extLst>
          </p:cNvPr>
          <p:cNvSpPr/>
          <p:nvPr/>
        </p:nvSpPr>
        <p:spPr>
          <a:xfrm>
            <a:off x="8280567" y="1835150"/>
            <a:ext cx="609600" cy="180578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a:extLst>
              <a:ext uri="{FF2B5EF4-FFF2-40B4-BE49-F238E27FC236}">
                <a16:creationId xmlns:a16="http://schemas.microsoft.com/office/drawing/2014/main" id="{50F9B02B-E4B0-190A-13E5-8D9B6F4712CF}"/>
              </a:ext>
            </a:extLst>
          </p:cNvPr>
          <p:cNvSpPr/>
          <p:nvPr/>
        </p:nvSpPr>
        <p:spPr>
          <a:xfrm>
            <a:off x="7529535" y="2216150"/>
            <a:ext cx="609600" cy="142478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74310889-BBCF-7A47-5028-FC07F0A0C83A}"/>
              </a:ext>
            </a:extLst>
          </p:cNvPr>
          <p:cNvSpPr/>
          <p:nvPr/>
        </p:nvSpPr>
        <p:spPr>
          <a:xfrm>
            <a:off x="6778503" y="2755900"/>
            <a:ext cx="609600" cy="88503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ectangle 20">
            <a:extLst>
              <a:ext uri="{FF2B5EF4-FFF2-40B4-BE49-F238E27FC236}">
                <a16:creationId xmlns:a16="http://schemas.microsoft.com/office/drawing/2014/main" id="{E6E3F1A7-6135-1CB3-4591-2A619D657E50}"/>
              </a:ext>
            </a:extLst>
          </p:cNvPr>
          <p:cNvSpPr/>
          <p:nvPr/>
        </p:nvSpPr>
        <p:spPr>
          <a:xfrm>
            <a:off x="6027471" y="3105150"/>
            <a:ext cx="609600" cy="53578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a:extLst>
              <a:ext uri="{FF2B5EF4-FFF2-40B4-BE49-F238E27FC236}">
                <a16:creationId xmlns:a16="http://schemas.microsoft.com/office/drawing/2014/main" id="{14012B12-AAFC-53D0-015E-D203EF7C5FB8}"/>
              </a:ext>
            </a:extLst>
          </p:cNvPr>
          <p:cNvSpPr/>
          <p:nvPr/>
        </p:nvSpPr>
        <p:spPr>
          <a:xfrm>
            <a:off x="4525407" y="3640932"/>
            <a:ext cx="609600" cy="489743"/>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86E3A8E8-5AA5-0A68-8F40-D1223C7459DF}"/>
              </a:ext>
            </a:extLst>
          </p:cNvPr>
          <p:cNvSpPr/>
          <p:nvPr/>
        </p:nvSpPr>
        <p:spPr>
          <a:xfrm>
            <a:off x="3774375" y="3640931"/>
            <a:ext cx="609600" cy="799307"/>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4897DE27-CA9F-0873-5663-30E832DE09B9}"/>
              </a:ext>
            </a:extLst>
          </p:cNvPr>
          <p:cNvSpPr/>
          <p:nvPr/>
        </p:nvSpPr>
        <p:spPr>
          <a:xfrm>
            <a:off x="3023343" y="3640931"/>
            <a:ext cx="609600" cy="1318419"/>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a:extLst>
              <a:ext uri="{FF2B5EF4-FFF2-40B4-BE49-F238E27FC236}">
                <a16:creationId xmlns:a16="http://schemas.microsoft.com/office/drawing/2014/main" id="{F8C7C54B-C51D-65F7-0A18-C8B58FBF21EA}"/>
              </a:ext>
            </a:extLst>
          </p:cNvPr>
          <p:cNvSpPr/>
          <p:nvPr/>
        </p:nvSpPr>
        <p:spPr>
          <a:xfrm>
            <a:off x="2272311" y="3640931"/>
            <a:ext cx="609600" cy="1540669"/>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B77E629B-F83A-65E2-DFEE-2D6093AC95C8}"/>
              </a:ext>
            </a:extLst>
          </p:cNvPr>
          <p:cNvSpPr/>
          <p:nvPr/>
        </p:nvSpPr>
        <p:spPr>
          <a:xfrm>
            <a:off x="1521279" y="3640931"/>
            <a:ext cx="609600" cy="1947069"/>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1" name="Group 50">
            <a:extLst>
              <a:ext uri="{FF2B5EF4-FFF2-40B4-BE49-F238E27FC236}">
                <a16:creationId xmlns:a16="http://schemas.microsoft.com/office/drawing/2014/main" id="{ACC61F4E-952D-5864-C19A-1EC97714FA90}"/>
              </a:ext>
            </a:extLst>
          </p:cNvPr>
          <p:cNvGrpSpPr/>
          <p:nvPr/>
        </p:nvGrpSpPr>
        <p:grpSpPr>
          <a:xfrm>
            <a:off x="1521279" y="5636260"/>
            <a:ext cx="4364760" cy="305421"/>
            <a:chOff x="1521279" y="5737860"/>
            <a:chExt cx="4364760" cy="305421"/>
          </a:xfrm>
        </p:grpSpPr>
        <p:sp>
          <p:nvSpPr>
            <p:cNvPr id="28" name="Rectangle 27">
              <a:extLst>
                <a:ext uri="{FF2B5EF4-FFF2-40B4-BE49-F238E27FC236}">
                  <a16:creationId xmlns:a16="http://schemas.microsoft.com/office/drawing/2014/main" id="{F71490DA-8BC0-19DD-6453-5985C54C206D}"/>
                </a:ext>
              </a:extLst>
            </p:cNvPr>
            <p:cNvSpPr/>
            <p:nvPr/>
          </p:nvSpPr>
          <p:spPr>
            <a:xfrm flipV="1">
              <a:off x="1521279" y="5737860"/>
              <a:ext cx="4364760" cy="18669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914400 h 1005840"/>
                <a:gd name="connsiteX1" fmla="*/ 0 w 914400"/>
                <a:gd name="connsiteY1" fmla="*/ 0 h 1005840"/>
                <a:gd name="connsiteX2" fmla="*/ 914400 w 914400"/>
                <a:gd name="connsiteY2" fmla="*/ 0 h 1005840"/>
                <a:gd name="connsiteX3" fmla="*/ 914400 w 914400"/>
                <a:gd name="connsiteY3" fmla="*/ 914400 h 1005840"/>
                <a:gd name="connsiteX4" fmla="*/ 91440 w 914400"/>
                <a:gd name="connsiteY4" fmla="*/ 1005840 h 1005840"/>
                <a:gd name="connsiteX0" fmla="*/ 0 w 914400"/>
                <a:gd name="connsiteY0" fmla="*/ 914400 h 914400"/>
                <a:gd name="connsiteX1" fmla="*/ 0 w 914400"/>
                <a:gd name="connsiteY1" fmla="*/ 0 h 914400"/>
                <a:gd name="connsiteX2" fmla="*/ 914400 w 914400"/>
                <a:gd name="connsiteY2" fmla="*/ 0 h 914400"/>
                <a:gd name="connsiteX3" fmla="*/ 91440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914400"/>
                  </a:moveTo>
                  <a:lnTo>
                    <a:pt x="0" y="0"/>
                  </a:lnTo>
                  <a:lnTo>
                    <a:pt x="914400" y="0"/>
                  </a:lnTo>
                  <a:lnTo>
                    <a:pt x="914400" y="914400"/>
                  </a:lnTo>
                </a:path>
              </a:pathLst>
            </a:custGeom>
            <a:noFill/>
            <a:ln w="254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29">
              <a:extLst>
                <a:ext uri="{FF2B5EF4-FFF2-40B4-BE49-F238E27FC236}">
                  <a16:creationId xmlns:a16="http://schemas.microsoft.com/office/drawing/2014/main" id="{7D4B00AB-1D29-FB6E-FC11-841EB0AE9835}"/>
                </a:ext>
              </a:extLst>
            </p:cNvPr>
            <p:cNvSpPr/>
            <p:nvPr/>
          </p:nvSpPr>
          <p:spPr>
            <a:xfrm>
              <a:off x="2239126" y="5797060"/>
              <a:ext cx="2929072" cy="246221"/>
            </a:xfrm>
            <a:prstGeom prst="rect">
              <a:avLst/>
            </a:prstGeom>
            <a:solidFill>
              <a:schemeClr val="bg1"/>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91440" tIns="0" rIns="91440" bIns="0" rtlCol="0" anchor="ctr">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600" b="1" dirty="0">
                  <a:solidFill>
                    <a:schemeClr val="accent2"/>
                  </a:solidFill>
                </a:rPr>
                <a:t>Clear circles of responsibility</a:t>
              </a:r>
              <a:endParaRPr kumimoji="0" lang="en-US" sz="1600" b="1" i="0" u="none" strike="noStrike" kern="1200" cap="none" spc="0" normalizeH="0" baseline="0" noProof="0" dirty="0">
                <a:ln>
                  <a:noFill/>
                </a:ln>
                <a:solidFill>
                  <a:schemeClr val="accent2"/>
                </a:solidFill>
                <a:effectLst/>
                <a:uLnTx/>
                <a:uFillTx/>
                <a:ea typeface="+mn-ea"/>
                <a:cs typeface="+mn-cs"/>
              </a:endParaRPr>
            </a:p>
          </p:txBody>
        </p:sp>
      </p:grpSp>
      <p:grpSp>
        <p:nvGrpSpPr>
          <p:cNvPr id="50" name="Group 49">
            <a:extLst>
              <a:ext uri="{FF2B5EF4-FFF2-40B4-BE49-F238E27FC236}">
                <a16:creationId xmlns:a16="http://schemas.microsoft.com/office/drawing/2014/main" id="{D2909B47-0F2E-B0BE-905C-438B1F7B6FE7}"/>
              </a:ext>
            </a:extLst>
          </p:cNvPr>
          <p:cNvGrpSpPr/>
          <p:nvPr/>
        </p:nvGrpSpPr>
        <p:grpSpPr>
          <a:xfrm>
            <a:off x="6027469" y="5636260"/>
            <a:ext cx="4364760" cy="305421"/>
            <a:chOff x="6027469" y="5737860"/>
            <a:chExt cx="4364760" cy="305421"/>
          </a:xfrm>
        </p:grpSpPr>
        <p:sp>
          <p:nvSpPr>
            <p:cNvPr id="29" name="Rectangle 27">
              <a:extLst>
                <a:ext uri="{FF2B5EF4-FFF2-40B4-BE49-F238E27FC236}">
                  <a16:creationId xmlns:a16="http://schemas.microsoft.com/office/drawing/2014/main" id="{8D04A726-7ACA-F0C5-316E-16A4148E41EC}"/>
                </a:ext>
              </a:extLst>
            </p:cNvPr>
            <p:cNvSpPr/>
            <p:nvPr/>
          </p:nvSpPr>
          <p:spPr>
            <a:xfrm flipV="1">
              <a:off x="6027469" y="5737860"/>
              <a:ext cx="4364760" cy="18669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914400 h 1005840"/>
                <a:gd name="connsiteX1" fmla="*/ 0 w 914400"/>
                <a:gd name="connsiteY1" fmla="*/ 0 h 1005840"/>
                <a:gd name="connsiteX2" fmla="*/ 914400 w 914400"/>
                <a:gd name="connsiteY2" fmla="*/ 0 h 1005840"/>
                <a:gd name="connsiteX3" fmla="*/ 914400 w 914400"/>
                <a:gd name="connsiteY3" fmla="*/ 914400 h 1005840"/>
                <a:gd name="connsiteX4" fmla="*/ 91440 w 914400"/>
                <a:gd name="connsiteY4" fmla="*/ 1005840 h 1005840"/>
                <a:gd name="connsiteX0" fmla="*/ 0 w 914400"/>
                <a:gd name="connsiteY0" fmla="*/ 914400 h 914400"/>
                <a:gd name="connsiteX1" fmla="*/ 0 w 914400"/>
                <a:gd name="connsiteY1" fmla="*/ 0 h 914400"/>
                <a:gd name="connsiteX2" fmla="*/ 914400 w 914400"/>
                <a:gd name="connsiteY2" fmla="*/ 0 h 914400"/>
                <a:gd name="connsiteX3" fmla="*/ 91440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914400"/>
                  </a:moveTo>
                  <a:lnTo>
                    <a:pt x="0" y="0"/>
                  </a:lnTo>
                  <a:lnTo>
                    <a:pt x="914400" y="0"/>
                  </a:lnTo>
                  <a:lnTo>
                    <a:pt x="914400" y="914400"/>
                  </a:lnTo>
                </a:path>
              </a:pathLst>
            </a:custGeom>
            <a:noFill/>
            <a:ln w="25400" cap="rnd">
              <a:solidFill>
                <a:schemeClr val="accent6">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9C8B0A9-08A6-D677-A634-4F45FB3F6A1F}"/>
                </a:ext>
              </a:extLst>
            </p:cNvPr>
            <p:cNvSpPr/>
            <p:nvPr/>
          </p:nvSpPr>
          <p:spPr>
            <a:xfrm>
              <a:off x="6857466" y="5797060"/>
              <a:ext cx="2836803" cy="246221"/>
            </a:xfrm>
            <a:prstGeom prst="rect">
              <a:avLst/>
            </a:prstGeom>
            <a:solidFill>
              <a:schemeClr val="bg1"/>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91440" tIns="0" rIns="91440" bIns="0" rtlCol="0" anchor="ctr">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600" b="1" dirty="0">
                  <a:solidFill>
                    <a:schemeClr val="accent6">
                      <a:lumMod val="75000"/>
                    </a:schemeClr>
                  </a:solidFill>
                </a:rPr>
                <a:t>Who is responsible for this?</a:t>
              </a:r>
              <a:endParaRPr kumimoji="0" lang="en-US" sz="1600" b="1" i="0" u="none" strike="noStrike" kern="1200" cap="none" spc="0" normalizeH="0" baseline="0" noProof="0" dirty="0">
                <a:ln>
                  <a:noFill/>
                </a:ln>
                <a:solidFill>
                  <a:schemeClr val="accent6">
                    <a:lumMod val="75000"/>
                  </a:schemeClr>
                </a:solidFill>
                <a:effectLst/>
                <a:uLnTx/>
                <a:uFillTx/>
                <a:ea typeface="+mn-ea"/>
                <a:cs typeface="+mn-cs"/>
              </a:endParaRPr>
            </a:p>
          </p:txBody>
        </p:sp>
      </p:grpSp>
      <p:grpSp>
        <p:nvGrpSpPr>
          <p:cNvPr id="47" name="Group 46">
            <a:extLst>
              <a:ext uri="{FF2B5EF4-FFF2-40B4-BE49-F238E27FC236}">
                <a16:creationId xmlns:a16="http://schemas.microsoft.com/office/drawing/2014/main" id="{C33CBECF-E2DB-D101-6E67-694D490F62CD}"/>
              </a:ext>
            </a:extLst>
          </p:cNvPr>
          <p:cNvGrpSpPr/>
          <p:nvPr/>
        </p:nvGrpSpPr>
        <p:grpSpPr>
          <a:xfrm>
            <a:off x="6343649" y="1069975"/>
            <a:ext cx="4048579" cy="305421"/>
            <a:chOff x="6343649" y="1019175"/>
            <a:chExt cx="4048579" cy="305421"/>
          </a:xfrm>
        </p:grpSpPr>
        <p:sp>
          <p:nvSpPr>
            <p:cNvPr id="37" name="Rectangle 27">
              <a:extLst>
                <a:ext uri="{FF2B5EF4-FFF2-40B4-BE49-F238E27FC236}">
                  <a16:creationId xmlns:a16="http://schemas.microsoft.com/office/drawing/2014/main" id="{FD9A2AA7-71BC-E27A-9D03-C662B77D3E2A}"/>
                </a:ext>
              </a:extLst>
            </p:cNvPr>
            <p:cNvSpPr/>
            <p:nvPr/>
          </p:nvSpPr>
          <p:spPr>
            <a:xfrm>
              <a:off x="6343649" y="1137906"/>
              <a:ext cx="4048579" cy="18669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914400 h 1005840"/>
                <a:gd name="connsiteX1" fmla="*/ 0 w 914400"/>
                <a:gd name="connsiteY1" fmla="*/ 0 h 1005840"/>
                <a:gd name="connsiteX2" fmla="*/ 914400 w 914400"/>
                <a:gd name="connsiteY2" fmla="*/ 0 h 1005840"/>
                <a:gd name="connsiteX3" fmla="*/ 914400 w 914400"/>
                <a:gd name="connsiteY3" fmla="*/ 914400 h 1005840"/>
                <a:gd name="connsiteX4" fmla="*/ 91440 w 914400"/>
                <a:gd name="connsiteY4" fmla="*/ 1005840 h 1005840"/>
                <a:gd name="connsiteX0" fmla="*/ 0 w 914400"/>
                <a:gd name="connsiteY0" fmla="*/ 914400 h 914400"/>
                <a:gd name="connsiteX1" fmla="*/ 0 w 914400"/>
                <a:gd name="connsiteY1" fmla="*/ 0 h 914400"/>
                <a:gd name="connsiteX2" fmla="*/ 914400 w 914400"/>
                <a:gd name="connsiteY2" fmla="*/ 0 h 914400"/>
                <a:gd name="connsiteX3" fmla="*/ 91440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914400"/>
                  </a:moveTo>
                  <a:lnTo>
                    <a:pt x="0" y="0"/>
                  </a:lnTo>
                  <a:lnTo>
                    <a:pt x="914400" y="0"/>
                  </a:lnTo>
                  <a:lnTo>
                    <a:pt x="914400" y="914400"/>
                  </a:lnTo>
                </a:path>
              </a:pathLst>
            </a:custGeom>
            <a:noFill/>
            <a:ln w="25400" cap="rnd">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64E04D11-FFA9-353A-9ED8-5EC02BEC9371}"/>
                </a:ext>
              </a:extLst>
            </p:cNvPr>
            <p:cNvSpPr/>
            <p:nvPr/>
          </p:nvSpPr>
          <p:spPr>
            <a:xfrm>
              <a:off x="7324514" y="1019175"/>
              <a:ext cx="2086854" cy="246221"/>
            </a:xfrm>
            <a:prstGeom prst="rect">
              <a:avLst/>
            </a:prstGeom>
            <a:solidFill>
              <a:schemeClr val="bg1"/>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91440" tIns="0" rIns="91440" bIns="0" rtlCol="0" anchor="ctr">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600" b="1" i="1" dirty="0">
                  <a:solidFill>
                    <a:srgbClr val="C00000"/>
                  </a:solidFill>
                </a:rPr>
                <a:t>Often left to chance</a:t>
              </a:r>
              <a:endParaRPr kumimoji="0" lang="en-US" sz="1600" b="1" i="1" u="none" strike="noStrike" kern="1200" cap="none" spc="0" normalizeH="0" baseline="0" noProof="0" dirty="0">
                <a:ln>
                  <a:noFill/>
                </a:ln>
                <a:solidFill>
                  <a:srgbClr val="C00000"/>
                </a:solidFill>
                <a:effectLst/>
                <a:uLnTx/>
                <a:uFillTx/>
                <a:ea typeface="+mn-ea"/>
                <a:cs typeface="+mn-cs"/>
              </a:endParaRPr>
            </a:p>
          </p:txBody>
        </p:sp>
      </p:grpSp>
      <p:grpSp>
        <p:nvGrpSpPr>
          <p:cNvPr id="48" name="Group 47">
            <a:extLst>
              <a:ext uri="{FF2B5EF4-FFF2-40B4-BE49-F238E27FC236}">
                <a16:creationId xmlns:a16="http://schemas.microsoft.com/office/drawing/2014/main" id="{527E1EB1-38FE-16A7-D6E0-6822585D242A}"/>
              </a:ext>
            </a:extLst>
          </p:cNvPr>
          <p:cNvGrpSpPr/>
          <p:nvPr/>
        </p:nvGrpSpPr>
        <p:grpSpPr>
          <a:xfrm>
            <a:off x="1521279" y="1069975"/>
            <a:ext cx="4364756" cy="305421"/>
            <a:chOff x="1521279" y="1019175"/>
            <a:chExt cx="4364756" cy="305421"/>
          </a:xfrm>
        </p:grpSpPr>
        <p:sp>
          <p:nvSpPr>
            <p:cNvPr id="40" name="Rectangle 27">
              <a:extLst>
                <a:ext uri="{FF2B5EF4-FFF2-40B4-BE49-F238E27FC236}">
                  <a16:creationId xmlns:a16="http://schemas.microsoft.com/office/drawing/2014/main" id="{47117D2B-660D-D853-0ECB-19C1DDB86380}"/>
                </a:ext>
              </a:extLst>
            </p:cNvPr>
            <p:cNvSpPr/>
            <p:nvPr/>
          </p:nvSpPr>
          <p:spPr>
            <a:xfrm>
              <a:off x="1521279" y="1137906"/>
              <a:ext cx="4364756" cy="18669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914400 h 1005840"/>
                <a:gd name="connsiteX1" fmla="*/ 0 w 914400"/>
                <a:gd name="connsiteY1" fmla="*/ 0 h 1005840"/>
                <a:gd name="connsiteX2" fmla="*/ 914400 w 914400"/>
                <a:gd name="connsiteY2" fmla="*/ 0 h 1005840"/>
                <a:gd name="connsiteX3" fmla="*/ 914400 w 914400"/>
                <a:gd name="connsiteY3" fmla="*/ 914400 h 1005840"/>
                <a:gd name="connsiteX4" fmla="*/ 91440 w 914400"/>
                <a:gd name="connsiteY4" fmla="*/ 1005840 h 1005840"/>
                <a:gd name="connsiteX0" fmla="*/ 0 w 914400"/>
                <a:gd name="connsiteY0" fmla="*/ 914400 h 914400"/>
                <a:gd name="connsiteX1" fmla="*/ 0 w 914400"/>
                <a:gd name="connsiteY1" fmla="*/ 0 h 914400"/>
                <a:gd name="connsiteX2" fmla="*/ 914400 w 914400"/>
                <a:gd name="connsiteY2" fmla="*/ 0 h 914400"/>
                <a:gd name="connsiteX3" fmla="*/ 91440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914400"/>
                  </a:moveTo>
                  <a:lnTo>
                    <a:pt x="0" y="0"/>
                  </a:lnTo>
                  <a:lnTo>
                    <a:pt x="914400" y="0"/>
                  </a:lnTo>
                  <a:lnTo>
                    <a:pt x="914400" y="914400"/>
                  </a:lnTo>
                </a:path>
              </a:pathLst>
            </a:custGeom>
            <a:noFill/>
            <a:ln w="25400" cap="rnd">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a:extLst>
                <a:ext uri="{FF2B5EF4-FFF2-40B4-BE49-F238E27FC236}">
                  <a16:creationId xmlns:a16="http://schemas.microsoft.com/office/drawing/2014/main" id="{4E1323CB-E974-DADF-3E52-B9C8DC79DE9B}"/>
                </a:ext>
              </a:extLst>
            </p:cNvPr>
            <p:cNvSpPr/>
            <p:nvPr/>
          </p:nvSpPr>
          <p:spPr>
            <a:xfrm>
              <a:off x="2795588" y="1019175"/>
              <a:ext cx="1816138" cy="246221"/>
            </a:xfrm>
            <a:prstGeom prst="rect">
              <a:avLst/>
            </a:prstGeom>
            <a:solidFill>
              <a:schemeClr val="bg1"/>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91440" tIns="0" rIns="91440" bIns="0" rtlCol="0" anchor="ctr">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600" b="1" i="1" dirty="0">
                  <a:solidFill>
                    <a:srgbClr val="00B050"/>
                  </a:solidFill>
                </a:rPr>
                <a:t>Usually achieved</a:t>
              </a:r>
              <a:endParaRPr kumimoji="0" lang="en-US" sz="1600" b="1" i="1" u="none" strike="noStrike" kern="1200" cap="none" spc="0" normalizeH="0" baseline="0" noProof="0" dirty="0">
                <a:ln>
                  <a:noFill/>
                </a:ln>
                <a:solidFill>
                  <a:srgbClr val="00B050"/>
                </a:solidFill>
                <a:effectLst/>
                <a:uLnTx/>
                <a:uFillTx/>
                <a:ea typeface="+mn-ea"/>
                <a:cs typeface="+mn-cs"/>
              </a:endParaRPr>
            </a:p>
          </p:txBody>
        </p:sp>
      </p:grpSp>
      <p:sp>
        <p:nvSpPr>
          <p:cNvPr id="43" name="Rectangle 42">
            <a:extLst>
              <a:ext uri="{FF2B5EF4-FFF2-40B4-BE49-F238E27FC236}">
                <a16:creationId xmlns:a16="http://schemas.microsoft.com/office/drawing/2014/main" id="{211533F8-CC28-3594-1189-AEFEF02F857B}"/>
              </a:ext>
            </a:extLst>
          </p:cNvPr>
          <p:cNvSpPr/>
          <p:nvPr/>
        </p:nvSpPr>
        <p:spPr>
          <a:xfrm>
            <a:off x="3774375" y="2040594"/>
            <a:ext cx="2111663" cy="1600337"/>
          </a:xfrm>
          <a:prstGeom prst="rect">
            <a:avLst/>
          </a:prstGeom>
          <a:solidFill>
            <a:schemeClr val="accent2">
              <a:lumMod val="40000"/>
              <a:lumOff val="6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182880" tIns="182880" rIns="182880" bIns="182880" rtlCol="0" anchor="t"/>
          <a:lstStyle/>
          <a:p>
            <a:pPr algn="ctr">
              <a:spcBef>
                <a:spcPts val="600"/>
              </a:spcBef>
            </a:pPr>
            <a:r>
              <a:rPr lang="en-IN" sz="1600" b="1" dirty="0">
                <a:solidFill>
                  <a:schemeClr val="bg1"/>
                </a:solidFill>
              </a:rPr>
              <a:t>Activation</a:t>
            </a:r>
          </a:p>
          <a:p>
            <a:pPr algn="ctr">
              <a:spcBef>
                <a:spcPts val="600"/>
              </a:spcBef>
            </a:pPr>
            <a:r>
              <a:rPr lang="en-IN" sz="1400" dirty="0">
                <a:solidFill>
                  <a:schemeClr val="bg1"/>
                </a:solidFill>
              </a:rPr>
              <a:t>People see new features but don’t know what to do</a:t>
            </a:r>
            <a:br>
              <a:rPr lang="en-IN" sz="1400" dirty="0">
                <a:solidFill>
                  <a:schemeClr val="bg1"/>
                </a:solidFill>
              </a:rPr>
            </a:br>
            <a:r>
              <a:rPr lang="en-IN" sz="1400" dirty="0">
                <a:solidFill>
                  <a:schemeClr val="bg1"/>
                </a:solidFill>
              </a:rPr>
              <a:t>with them</a:t>
            </a:r>
            <a:endParaRPr lang="en-US" sz="1400" dirty="0">
              <a:solidFill>
                <a:schemeClr val="bg1"/>
              </a:solidFill>
            </a:endParaRPr>
          </a:p>
        </p:txBody>
      </p:sp>
      <p:sp>
        <p:nvSpPr>
          <p:cNvPr id="22" name="Rectangle 21">
            <a:extLst>
              <a:ext uri="{FF2B5EF4-FFF2-40B4-BE49-F238E27FC236}">
                <a16:creationId xmlns:a16="http://schemas.microsoft.com/office/drawing/2014/main" id="{7D79FB00-FF48-A1FD-7972-D5489B9C3E76}"/>
              </a:ext>
            </a:extLst>
          </p:cNvPr>
          <p:cNvSpPr/>
          <p:nvPr/>
        </p:nvSpPr>
        <p:spPr>
          <a:xfrm>
            <a:off x="5276439" y="3384550"/>
            <a:ext cx="609600" cy="256381"/>
          </a:xfrm>
          <a:prstGeom prst="rect">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a:extLst>
              <a:ext uri="{FF2B5EF4-FFF2-40B4-BE49-F238E27FC236}">
                <a16:creationId xmlns:a16="http://schemas.microsoft.com/office/drawing/2014/main" id="{87F70559-B55A-77F9-CAD8-CB7EA9B4EEC1}"/>
              </a:ext>
            </a:extLst>
          </p:cNvPr>
          <p:cNvSpPr/>
          <p:nvPr/>
        </p:nvSpPr>
        <p:spPr>
          <a:xfrm>
            <a:off x="1521278" y="2040594"/>
            <a:ext cx="2111663" cy="1600337"/>
          </a:xfrm>
          <a:prstGeom prst="rect">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182880" tIns="182880" rIns="182880" bIns="182880" rtlCol="0" anchor="t"/>
          <a:lstStyle/>
          <a:p>
            <a:pPr algn="ctr">
              <a:spcBef>
                <a:spcPts val="600"/>
              </a:spcBef>
            </a:pPr>
            <a:r>
              <a:rPr lang="en-IN" sz="1600" b="1" dirty="0">
                <a:solidFill>
                  <a:schemeClr val="accent1"/>
                </a:solidFill>
              </a:rPr>
              <a:t>Deployment</a:t>
            </a:r>
          </a:p>
          <a:p>
            <a:pPr algn="ctr">
              <a:spcBef>
                <a:spcPts val="600"/>
              </a:spcBef>
            </a:pPr>
            <a:r>
              <a:rPr lang="en-IN" sz="1400" dirty="0">
                <a:solidFill>
                  <a:schemeClr val="accent1"/>
                </a:solidFill>
              </a:rPr>
              <a:t>Technical migration and deployment</a:t>
            </a:r>
            <a:endParaRPr lang="en-US" sz="1400" dirty="0">
              <a:solidFill>
                <a:schemeClr val="accent1"/>
              </a:solidFill>
            </a:endParaRPr>
          </a:p>
        </p:txBody>
      </p:sp>
      <p:sp>
        <p:nvSpPr>
          <p:cNvPr id="44" name="Rectangle 43">
            <a:extLst>
              <a:ext uri="{FF2B5EF4-FFF2-40B4-BE49-F238E27FC236}">
                <a16:creationId xmlns:a16="http://schemas.microsoft.com/office/drawing/2014/main" id="{B53616EA-F349-90F9-BBE0-671979E7EED3}"/>
              </a:ext>
            </a:extLst>
          </p:cNvPr>
          <p:cNvSpPr/>
          <p:nvPr/>
        </p:nvSpPr>
        <p:spPr>
          <a:xfrm>
            <a:off x="6027471" y="3640932"/>
            <a:ext cx="2111663" cy="1600337"/>
          </a:xfrm>
          <a:prstGeom prst="rect">
            <a:avLst/>
          </a:prstGeom>
          <a:solidFill>
            <a:schemeClr val="accent6">
              <a:lumMod val="7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182880" tIns="182880" rIns="182880" bIns="182880" rtlCol="0" anchor="t"/>
          <a:lstStyle/>
          <a:p>
            <a:pPr algn="ctr">
              <a:spcBef>
                <a:spcPts val="600"/>
              </a:spcBef>
            </a:pPr>
            <a:r>
              <a:rPr lang="en-IN" sz="1600" b="1" dirty="0">
                <a:solidFill>
                  <a:schemeClr val="bg1"/>
                </a:solidFill>
              </a:rPr>
              <a:t>Adoption</a:t>
            </a:r>
          </a:p>
          <a:p>
            <a:pPr algn="ctr">
              <a:spcBef>
                <a:spcPts val="600"/>
              </a:spcBef>
            </a:pPr>
            <a:r>
              <a:rPr lang="en-IN" sz="1400" dirty="0">
                <a:solidFill>
                  <a:schemeClr val="bg1"/>
                </a:solidFill>
              </a:rPr>
              <a:t>People use the solution on a</a:t>
            </a:r>
            <a:br>
              <a:rPr lang="en-IN" sz="1400" dirty="0">
                <a:solidFill>
                  <a:schemeClr val="bg1"/>
                </a:solidFill>
              </a:rPr>
            </a:br>
            <a:r>
              <a:rPr lang="en-IN" sz="1400" dirty="0">
                <a:solidFill>
                  <a:schemeClr val="bg1"/>
                </a:solidFill>
              </a:rPr>
              <a:t>regular basis </a:t>
            </a:r>
            <a:endParaRPr lang="en-US" sz="1400" dirty="0">
              <a:solidFill>
                <a:schemeClr val="bg1"/>
              </a:solidFill>
            </a:endParaRPr>
          </a:p>
        </p:txBody>
      </p:sp>
      <p:sp>
        <p:nvSpPr>
          <p:cNvPr id="45" name="Rectangle 44">
            <a:extLst>
              <a:ext uri="{FF2B5EF4-FFF2-40B4-BE49-F238E27FC236}">
                <a16:creationId xmlns:a16="http://schemas.microsoft.com/office/drawing/2014/main" id="{BF15D6EC-98E6-D04F-918E-9B60186195AA}"/>
              </a:ext>
            </a:extLst>
          </p:cNvPr>
          <p:cNvSpPr/>
          <p:nvPr/>
        </p:nvSpPr>
        <p:spPr>
          <a:xfrm>
            <a:off x="8280567" y="3640932"/>
            <a:ext cx="2111663" cy="1600337"/>
          </a:xfrm>
          <a:prstGeom prst="rect">
            <a:avLst/>
          </a:prstGeom>
          <a:solidFill>
            <a:schemeClr val="accent6">
              <a:lumMod val="5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182880" tIns="182880" rIns="182880" bIns="182880" rtlCol="0" anchor="t"/>
          <a:lstStyle/>
          <a:p>
            <a:pPr algn="ctr">
              <a:spcBef>
                <a:spcPts val="600"/>
              </a:spcBef>
            </a:pPr>
            <a:r>
              <a:rPr lang="en-IN" sz="1600" b="1" dirty="0">
                <a:solidFill>
                  <a:schemeClr val="bg1"/>
                </a:solidFill>
              </a:rPr>
              <a:t>Proficiency</a:t>
            </a:r>
          </a:p>
          <a:p>
            <a:pPr algn="ctr">
              <a:spcBef>
                <a:spcPts val="600"/>
              </a:spcBef>
            </a:pPr>
            <a:r>
              <a:rPr lang="en-IN" sz="1400" dirty="0">
                <a:solidFill>
                  <a:schemeClr val="bg1"/>
                </a:solidFill>
              </a:rPr>
              <a:t>People change their behaviours and leverage the full solution</a:t>
            </a:r>
            <a:endParaRPr lang="en-US" sz="1400" dirty="0">
              <a:solidFill>
                <a:schemeClr val="bg1"/>
              </a:solidFill>
            </a:endParaRPr>
          </a:p>
        </p:txBody>
      </p:sp>
      <p:cxnSp>
        <p:nvCxnSpPr>
          <p:cNvPr id="3" name="Straight Arrow Connector 2">
            <a:extLst>
              <a:ext uri="{FF2B5EF4-FFF2-40B4-BE49-F238E27FC236}">
                <a16:creationId xmlns:a16="http://schemas.microsoft.com/office/drawing/2014/main" id="{79DF9E71-3C5D-F88D-031D-07EB794CA96D}"/>
              </a:ext>
            </a:extLst>
          </p:cNvPr>
          <p:cNvCxnSpPr>
            <a:cxnSpLocks/>
          </p:cNvCxnSpPr>
          <p:nvPr/>
        </p:nvCxnSpPr>
        <p:spPr>
          <a:xfrm>
            <a:off x="1393371" y="3640931"/>
            <a:ext cx="9231086" cy="0"/>
          </a:xfrm>
          <a:prstGeom prst="straightConnector1">
            <a:avLst/>
          </a:prstGeom>
          <a:ln w="25400" cap="rnd">
            <a:solidFill>
              <a:schemeClr val="accent3"/>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56B89E4-E668-07AA-B6FF-1789E1CBE952}"/>
              </a:ext>
            </a:extLst>
          </p:cNvPr>
          <p:cNvSpPr/>
          <p:nvPr/>
        </p:nvSpPr>
        <p:spPr>
          <a:xfrm>
            <a:off x="10736095" y="3533209"/>
            <a:ext cx="386324" cy="215444"/>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400" dirty="0">
                <a:solidFill>
                  <a:schemeClr val="accent1"/>
                </a:solidFill>
              </a:rPr>
              <a:t>Time</a:t>
            </a:r>
            <a:endParaRPr kumimoji="0" lang="en-US" sz="1400" i="0" u="none" strike="noStrike" kern="1200" cap="none" spc="0" normalizeH="0" baseline="0" noProof="0" dirty="0">
              <a:ln>
                <a:noFill/>
              </a:ln>
              <a:solidFill>
                <a:schemeClr val="accent1"/>
              </a:solidFill>
              <a:effectLst/>
              <a:uLnTx/>
              <a:uFillTx/>
              <a:ea typeface="+mn-ea"/>
              <a:cs typeface="+mn-cs"/>
            </a:endParaRPr>
          </a:p>
        </p:txBody>
      </p:sp>
    </p:spTree>
    <p:extLst>
      <p:ext uri="{BB962C8B-B14F-4D97-AF65-F5344CB8AC3E}">
        <p14:creationId xmlns:p14="http://schemas.microsoft.com/office/powerpoint/2010/main" val="283020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8233FB-0BB5-98BD-8311-7A10C1E41343}"/>
              </a:ext>
            </a:extLst>
          </p:cNvPr>
          <p:cNvSpPr>
            <a:spLocks noGrp="1"/>
          </p:cNvSpPr>
          <p:nvPr>
            <p:ph type="title"/>
          </p:nvPr>
        </p:nvSpPr>
        <p:spPr/>
        <p:txBody>
          <a:bodyPr/>
          <a:lstStyle/>
          <a:p>
            <a:r>
              <a:rPr lang="en-US" dirty="0"/>
              <a:t>Power BI Adoption Framework</a:t>
            </a:r>
          </a:p>
        </p:txBody>
      </p:sp>
      <p:sp>
        <p:nvSpPr>
          <p:cNvPr id="34" name="Text Placeholder 1">
            <a:extLst>
              <a:ext uri="{FF2B5EF4-FFF2-40B4-BE49-F238E27FC236}">
                <a16:creationId xmlns:a16="http://schemas.microsoft.com/office/drawing/2014/main" id="{9E04C673-B4D4-9AD6-E46A-776308BF74C1}"/>
              </a:ext>
            </a:extLst>
          </p:cNvPr>
          <p:cNvSpPr txBox="1">
            <a:spLocks/>
          </p:cNvSpPr>
          <p:nvPr/>
        </p:nvSpPr>
        <p:spPr>
          <a:xfrm>
            <a:off x="914399" y="2155805"/>
            <a:ext cx="2511207" cy="3982378"/>
          </a:xfrm>
          <a:prstGeom prst="roundRect">
            <a:avLst>
              <a:gd name="adj" fmla="val 2330"/>
            </a:avLst>
          </a:prstGeom>
          <a:noFill/>
          <a:ln w="6350" cap="rnd">
            <a:solidFill>
              <a:schemeClr val="bg1">
                <a:lumMod val="75000"/>
              </a:schemeClr>
            </a:solidFill>
          </a:ln>
        </p:spPr>
        <p:txBody>
          <a:bodyPr vert="horz" lIns="91440" tIns="365760" rIns="91440" bIns="89630" rtlCol="0" anchor="t">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bg2"/>
                    </a:gs>
                    <a:gs pos="6000">
                      <a:schemeClr val="bg2"/>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bg2"/>
                    </a:gs>
                    <a:gs pos="6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0025" lvl="0"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Capability assessment</a:t>
            </a:r>
          </a:p>
          <a:p>
            <a:pPr marL="200025" lvl="0"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Suitability Assessment</a:t>
            </a:r>
          </a:p>
          <a:p>
            <a:pPr marL="200025" lvl="0"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Business value</a:t>
            </a:r>
          </a:p>
          <a:p>
            <a:pPr marL="200025" lvl="0"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Senior Sponsorship</a:t>
            </a:r>
          </a:p>
          <a:p>
            <a:pPr marL="200025" lvl="0"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Funding</a:t>
            </a:r>
          </a:p>
        </p:txBody>
      </p:sp>
      <p:sp>
        <p:nvSpPr>
          <p:cNvPr id="35" name="Text Placeholder 1">
            <a:extLst>
              <a:ext uri="{FF2B5EF4-FFF2-40B4-BE49-F238E27FC236}">
                <a16:creationId xmlns:a16="http://schemas.microsoft.com/office/drawing/2014/main" id="{DF90BF66-5215-74E0-B237-27FB6BC53149}"/>
              </a:ext>
            </a:extLst>
          </p:cNvPr>
          <p:cNvSpPr txBox="1">
            <a:spLocks/>
          </p:cNvSpPr>
          <p:nvPr/>
        </p:nvSpPr>
        <p:spPr>
          <a:xfrm>
            <a:off x="3525910" y="2155805"/>
            <a:ext cx="2511207" cy="3982378"/>
          </a:xfrm>
          <a:prstGeom prst="roundRect">
            <a:avLst>
              <a:gd name="adj" fmla="val 2330"/>
            </a:avLst>
          </a:prstGeom>
          <a:noFill/>
          <a:ln w="6350" cap="rnd">
            <a:solidFill>
              <a:schemeClr val="bg1">
                <a:lumMod val="75000"/>
              </a:schemeClr>
            </a:solidFill>
          </a:ln>
        </p:spPr>
        <p:txBody>
          <a:bodyPr vert="horz" lIns="91440" tIns="365760" rIns="91440" bIns="89630" rtlCol="0" anchor="t">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bg2"/>
                    </a:gs>
                    <a:gs pos="6000">
                      <a:schemeClr val="bg2"/>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bg2"/>
                    </a:gs>
                    <a:gs pos="6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Key Decisions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Security standards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Infrastructure &amp; Technology changes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Roles and responsibilities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Administration</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Data governance, auditing</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Ways of working</a:t>
            </a:r>
          </a:p>
        </p:txBody>
      </p:sp>
      <p:sp>
        <p:nvSpPr>
          <p:cNvPr id="36" name="Text Placeholder 1">
            <a:extLst>
              <a:ext uri="{FF2B5EF4-FFF2-40B4-BE49-F238E27FC236}">
                <a16:creationId xmlns:a16="http://schemas.microsoft.com/office/drawing/2014/main" id="{C8058621-A33F-6142-C425-5ADC0B756F7C}"/>
              </a:ext>
            </a:extLst>
          </p:cNvPr>
          <p:cNvSpPr txBox="1">
            <a:spLocks/>
          </p:cNvSpPr>
          <p:nvPr/>
        </p:nvSpPr>
        <p:spPr>
          <a:xfrm>
            <a:off x="6137421" y="2161269"/>
            <a:ext cx="2511207" cy="3982378"/>
          </a:xfrm>
          <a:prstGeom prst="roundRect">
            <a:avLst>
              <a:gd name="adj" fmla="val 2330"/>
            </a:avLst>
          </a:prstGeom>
          <a:noFill/>
          <a:ln w="6350" cap="rnd">
            <a:solidFill>
              <a:schemeClr val="bg1">
                <a:lumMod val="75000"/>
              </a:schemeClr>
            </a:solidFill>
          </a:ln>
        </p:spPr>
        <p:txBody>
          <a:bodyPr vert="horz" lIns="91440" tIns="365760" rIns="91440" bIns="89630" rtlCol="0" anchor="t">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bg2"/>
                    </a:gs>
                    <a:gs pos="6000">
                      <a:schemeClr val="bg2"/>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bg2"/>
                    </a:gs>
                    <a:gs pos="6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Phased vs organization wide roll out</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License assignment</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Change Management</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Project prioritisation</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Training requirements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Leveraging online resources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Communication</a:t>
            </a:r>
          </a:p>
        </p:txBody>
      </p:sp>
      <p:sp>
        <p:nvSpPr>
          <p:cNvPr id="37" name="Text Placeholder 1">
            <a:extLst>
              <a:ext uri="{FF2B5EF4-FFF2-40B4-BE49-F238E27FC236}">
                <a16:creationId xmlns:a16="http://schemas.microsoft.com/office/drawing/2014/main" id="{AFB359F7-6498-B6C7-95F2-D936C8E2279F}"/>
              </a:ext>
            </a:extLst>
          </p:cNvPr>
          <p:cNvSpPr txBox="1">
            <a:spLocks/>
          </p:cNvSpPr>
          <p:nvPr/>
        </p:nvSpPr>
        <p:spPr>
          <a:xfrm>
            <a:off x="8748931" y="2155805"/>
            <a:ext cx="2511207" cy="3982378"/>
          </a:xfrm>
          <a:prstGeom prst="roundRect">
            <a:avLst>
              <a:gd name="adj" fmla="val 2330"/>
            </a:avLst>
          </a:prstGeom>
          <a:noFill/>
          <a:ln w="6350" cap="rnd">
            <a:solidFill>
              <a:schemeClr val="bg1">
                <a:lumMod val="75000"/>
              </a:schemeClr>
            </a:solidFill>
          </a:ln>
        </p:spPr>
        <p:txBody>
          <a:bodyPr vert="horz" lIns="91440" tIns="365760" rIns="91440" bIns="89630" rtlCol="0" anchor="t">
            <a:noAutofit/>
          </a:bodyPr>
          <a:lstStyle>
            <a:lvl1pPr marL="0" marR="0" indent="0" algn="l" defTabSz="914363" rtl="0" eaLnBrk="1" fontAlgn="auto" latinLnBrk="0" hangingPunct="1">
              <a:lnSpc>
                <a:spcPct val="90000"/>
              </a:lnSpc>
              <a:spcBef>
                <a:spcPts val="2400"/>
              </a:spcBef>
              <a:spcAft>
                <a:spcPts val="0"/>
              </a:spcAft>
              <a:buClrTx/>
              <a:buSzPct val="8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bg2"/>
                    </a:gs>
                    <a:gs pos="6000">
                      <a:schemeClr val="bg2"/>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bg2"/>
                    </a:gs>
                    <a:gs pos="6000">
                      <a:schemeClr val="bg2"/>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bg2"/>
                    </a:gs>
                    <a:gs pos="6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Support Scenarios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Resources/Partners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Realtime support</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Internal website</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Communities and online resources</a:t>
            </a:r>
          </a:p>
          <a:p>
            <a:pPr marL="200025" indent="-200025" defTabSz="896350">
              <a:lnSpc>
                <a:spcPct val="100000"/>
              </a:lnSpc>
              <a:spcBef>
                <a:spcPts val="300"/>
              </a:spcBef>
              <a:spcAft>
                <a:spcPts val="600"/>
              </a:spcAft>
              <a:buSzPct val="100000"/>
              <a:buFont typeface="Arial" panose="020B0604020202020204" pitchFamily="34" charset="0"/>
              <a:buChar char="•"/>
              <a:defRPr/>
            </a:pPr>
            <a:r>
              <a:rPr lang="en-GB" sz="1600" spc="0" dirty="0">
                <a:solidFill>
                  <a:schemeClr val="accent1"/>
                </a:solidFill>
                <a:latin typeface="+mn-lt"/>
              </a:rPr>
              <a:t>Microsoft Advisory Services</a:t>
            </a:r>
          </a:p>
        </p:txBody>
      </p:sp>
      <p:sp>
        <p:nvSpPr>
          <p:cNvPr id="25" name="TextBox 24">
            <a:extLst>
              <a:ext uri="{FF2B5EF4-FFF2-40B4-BE49-F238E27FC236}">
                <a16:creationId xmlns:a16="http://schemas.microsoft.com/office/drawing/2014/main" id="{4CE601E5-B6F9-D97E-B28D-B60D28EC45B3}"/>
              </a:ext>
            </a:extLst>
          </p:cNvPr>
          <p:cNvSpPr txBox="1"/>
          <p:nvPr/>
        </p:nvSpPr>
        <p:spPr>
          <a:xfrm>
            <a:off x="8900002" y="1897381"/>
            <a:ext cx="2209064" cy="525144"/>
          </a:xfrm>
          <a:prstGeom prst="roundRect">
            <a:avLst>
              <a:gd name="adj" fmla="val 50000"/>
            </a:avLst>
          </a:prstGeom>
          <a:solidFill>
            <a:schemeClr val="accent2"/>
          </a:solidFill>
          <a:effectLst>
            <a:outerShdw blurRad="63500" algn="ctr" rotWithShape="0">
              <a:schemeClr val="tx1">
                <a:alpha val="40000"/>
              </a:schemeClr>
            </a:outerShdw>
          </a:effectLst>
        </p:spPr>
        <p:txBody>
          <a:bodyPr wrap="square"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normalizeH="0" baseline="0" noProof="0" dirty="0">
                <a:ln>
                  <a:noFill/>
                </a:ln>
                <a:solidFill>
                  <a:schemeClr val="bg1"/>
                </a:solidFill>
                <a:effectLst/>
                <a:uLnTx/>
                <a:uFillTx/>
                <a:ea typeface="+mn-ea"/>
                <a:cs typeface="+mn-cs"/>
              </a:rPr>
              <a:t>Support</a:t>
            </a:r>
          </a:p>
        </p:txBody>
      </p:sp>
      <p:sp>
        <p:nvSpPr>
          <p:cNvPr id="26" name="TextBox 25">
            <a:extLst>
              <a:ext uri="{FF2B5EF4-FFF2-40B4-BE49-F238E27FC236}">
                <a16:creationId xmlns:a16="http://schemas.microsoft.com/office/drawing/2014/main" id="{F54EE51B-05E6-C115-DF11-91D94DCFFA44}"/>
              </a:ext>
            </a:extLst>
          </p:cNvPr>
          <p:cNvSpPr txBox="1"/>
          <p:nvPr/>
        </p:nvSpPr>
        <p:spPr>
          <a:xfrm>
            <a:off x="3676981" y="1897381"/>
            <a:ext cx="2209064" cy="525144"/>
          </a:xfrm>
          <a:prstGeom prst="roundRect">
            <a:avLst>
              <a:gd name="adj" fmla="val 50000"/>
            </a:avLst>
          </a:prstGeom>
          <a:solidFill>
            <a:schemeClr val="accent2"/>
          </a:solidFill>
          <a:effectLst>
            <a:outerShdw blurRad="63500" algn="ctr" rotWithShape="0">
              <a:schemeClr val="tx1">
                <a:alpha val="40000"/>
              </a:schemeClr>
            </a:outerShdw>
          </a:effectLst>
        </p:spPr>
        <p:txBody>
          <a:bodyPr wrap="square"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normalizeH="0" baseline="0" noProof="0" dirty="0">
                <a:ln>
                  <a:noFill/>
                </a:ln>
                <a:solidFill>
                  <a:schemeClr val="bg1"/>
                </a:solidFill>
                <a:effectLst/>
                <a:uLnTx/>
                <a:uFillTx/>
                <a:ea typeface="+mn-ea"/>
                <a:cs typeface="+mn-cs"/>
              </a:rPr>
              <a:t>Governance</a:t>
            </a:r>
          </a:p>
        </p:txBody>
      </p:sp>
      <p:sp>
        <p:nvSpPr>
          <p:cNvPr id="27" name="TextBox 26">
            <a:extLst>
              <a:ext uri="{FF2B5EF4-FFF2-40B4-BE49-F238E27FC236}">
                <a16:creationId xmlns:a16="http://schemas.microsoft.com/office/drawing/2014/main" id="{CCB25297-3BF5-8587-1DB5-A39A7BEAD004}"/>
              </a:ext>
            </a:extLst>
          </p:cNvPr>
          <p:cNvSpPr txBox="1"/>
          <p:nvPr/>
        </p:nvSpPr>
        <p:spPr>
          <a:xfrm>
            <a:off x="6288492" y="1897381"/>
            <a:ext cx="2209064" cy="525144"/>
          </a:xfrm>
          <a:prstGeom prst="roundRect">
            <a:avLst>
              <a:gd name="adj" fmla="val 50000"/>
            </a:avLst>
          </a:prstGeom>
          <a:solidFill>
            <a:schemeClr val="accent2"/>
          </a:solidFill>
          <a:effectLst>
            <a:outerShdw blurRad="63500" algn="ctr" rotWithShape="0">
              <a:schemeClr val="tx1">
                <a:alpha val="40000"/>
              </a:schemeClr>
            </a:outerShdw>
          </a:effectLst>
        </p:spPr>
        <p:txBody>
          <a:bodyPr wrap="square"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normalizeH="0" baseline="0" noProof="0" dirty="0">
                <a:ln>
                  <a:noFill/>
                </a:ln>
                <a:solidFill>
                  <a:schemeClr val="bg1"/>
                </a:solidFill>
                <a:effectLst/>
                <a:uLnTx/>
                <a:uFillTx/>
                <a:ea typeface="+mn-ea"/>
                <a:cs typeface="+mn-cs"/>
              </a:rPr>
              <a:t>Roll out</a:t>
            </a:r>
          </a:p>
        </p:txBody>
      </p:sp>
      <p:sp>
        <p:nvSpPr>
          <p:cNvPr id="32" name="TextBox 31">
            <a:extLst>
              <a:ext uri="{FF2B5EF4-FFF2-40B4-BE49-F238E27FC236}">
                <a16:creationId xmlns:a16="http://schemas.microsoft.com/office/drawing/2014/main" id="{AE10C63B-38E6-7EB9-A098-4655D29F038C}"/>
              </a:ext>
            </a:extLst>
          </p:cNvPr>
          <p:cNvSpPr txBox="1"/>
          <p:nvPr/>
        </p:nvSpPr>
        <p:spPr>
          <a:xfrm>
            <a:off x="1065470" y="1897381"/>
            <a:ext cx="2209064" cy="525144"/>
          </a:xfrm>
          <a:prstGeom prst="roundRect">
            <a:avLst>
              <a:gd name="adj" fmla="val 50000"/>
            </a:avLst>
          </a:prstGeom>
          <a:solidFill>
            <a:schemeClr val="accent2"/>
          </a:solidFill>
          <a:effectLst>
            <a:outerShdw blurRad="63500" algn="ctr" rotWithShape="0">
              <a:schemeClr val="tx1">
                <a:alpha val="40000"/>
              </a:schemeClr>
            </a:outerShdw>
          </a:effectLst>
        </p:spPr>
        <p:txBody>
          <a:bodyPr wrap="square"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normalizeH="0" baseline="0" noProof="0" dirty="0">
                <a:ln>
                  <a:noFill/>
                </a:ln>
                <a:solidFill>
                  <a:schemeClr val="bg1"/>
                </a:solidFill>
                <a:effectLst/>
                <a:uLnTx/>
                <a:uFillTx/>
                <a:ea typeface="+mn-ea"/>
                <a:cs typeface="+mn-cs"/>
              </a:rPr>
              <a:t>Prove Value</a:t>
            </a:r>
          </a:p>
        </p:txBody>
      </p:sp>
      <p:cxnSp>
        <p:nvCxnSpPr>
          <p:cNvPr id="40" name="Straight Connector 39">
            <a:extLst>
              <a:ext uri="{FF2B5EF4-FFF2-40B4-BE49-F238E27FC236}">
                <a16:creationId xmlns:a16="http://schemas.microsoft.com/office/drawing/2014/main" id="{D0291F94-92BF-61BC-84A1-E1EBD997C736}"/>
              </a:ext>
            </a:extLst>
          </p:cNvPr>
          <p:cNvCxnSpPr>
            <a:cxnSpLocks/>
          </p:cNvCxnSpPr>
          <p:nvPr/>
        </p:nvCxnSpPr>
        <p:spPr>
          <a:xfrm>
            <a:off x="1712802" y="6138183"/>
            <a:ext cx="914400" cy="0"/>
          </a:xfrm>
          <a:prstGeom prst="line">
            <a:avLst/>
          </a:prstGeom>
          <a:ln w="381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47CAB36-612C-B380-C347-A3281C62C471}"/>
              </a:ext>
            </a:extLst>
          </p:cNvPr>
          <p:cNvCxnSpPr>
            <a:cxnSpLocks/>
          </p:cNvCxnSpPr>
          <p:nvPr/>
        </p:nvCxnSpPr>
        <p:spPr>
          <a:xfrm>
            <a:off x="4324313" y="6138183"/>
            <a:ext cx="914400" cy="0"/>
          </a:xfrm>
          <a:prstGeom prst="line">
            <a:avLst/>
          </a:prstGeom>
          <a:ln w="381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041A8-EAB4-97CF-B857-7DDA3F895A12}"/>
              </a:ext>
            </a:extLst>
          </p:cNvPr>
          <p:cNvCxnSpPr>
            <a:cxnSpLocks/>
          </p:cNvCxnSpPr>
          <p:nvPr/>
        </p:nvCxnSpPr>
        <p:spPr>
          <a:xfrm>
            <a:off x="6935824" y="6138183"/>
            <a:ext cx="914400" cy="0"/>
          </a:xfrm>
          <a:prstGeom prst="line">
            <a:avLst/>
          </a:prstGeom>
          <a:ln w="381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3E0C06-34DC-883C-3059-C751CEB01828}"/>
              </a:ext>
            </a:extLst>
          </p:cNvPr>
          <p:cNvCxnSpPr>
            <a:cxnSpLocks/>
          </p:cNvCxnSpPr>
          <p:nvPr/>
        </p:nvCxnSpPr>
        <p:spPr>
          <a:xfrm>
            <a:off x="9547334" y="6138183"/>
            <a:ext cx="914400" cy="0"/>
          </a:xfrm>
          <a:prstGeom prst="line">
            <a:avLst/>
          </a:prstGeom>
          <a:ln w="38100" cap="rnd">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028F1F6-F628-5487-5C35-2FD1449D9D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7841" y="1263445"/>
            <a:ext cx="527344" cy="527344"/>
          </a:xfrm>
          <a:prstGeom prst="rect">
            <a:avLst/>
          </a:prstGeom>
        </p:spPr>
      </p:pic>
      <p:pic>
        <p:nvPicPr>
          <p:cNvPr id="47" name="Graphic 46">
            <a:extLst>
              <a:ext uri="{FF2B5EF4-FFF2-40B4-BE49-F238E27FC236}">
                <a16:creationId xmlns:a16="http://schemas.microsoft.com/office/drawing/2014/main" id="{8ECCDFF0-66AB-8F47-07D5-941707A1CE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9352" y="1263445"/>
            <a:ext cx="527344" cy="527344"/>
          </a:xfrm>
          <a:prstGeom prst="rect">
            <a:avLst/>
          </a:prstGeom>
        </p:spPr>
      </p:pic>
      <p:pic>
        <p:nvPicPr>
          <p:cNvPr id="51" name="Graphic 50">
            <a:extLst>
              <a:ext uri="{FF2B5EF4-FFF2-40B4-BE49-F238E27FC236}">
                <a16:creationId xmlns:a16="http://schemas.microsoft.com/office/drawing/2014/main" id="{2A8AC4C9-BAE8-7B68-7DBB-4B3E3C8ED71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40862" y="1263445"/>
            <a:ext cx="527344" cy="527344"/>
          </a:xfrm>
          <a:prstGeom prst="rect">
            <a:avLst/>
          </a:prstGeom>
        </p:spPr>
      </p:pic>
      <p:pic>
        <p:nvPicPr>
          <p:cNvPr id="55" name="Graphic 54">
            <a:extLst>
              <a:ext uri="{FF2B5EF4-FFF2-40B4-BE49-F238E27FC236}">
                <a16:creationId xmlns:a16="http://schemas.microsoft.com/office/drawing/2014/main" id="{D3EB2652-C513-8A2E-2A6B-C33C5094BB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06330" y="1263445"/>
            <a:ext cx="527344" cy="527344"/>
          </a:xfrm>
          <a:prstGeom prst="rect">
            <a:avLst/>
          </a:prstGeom>
        </p:spPr>
      </p:pic>
    </p:spTree>
    <p:extLst>
      <p:ext uri="{BB962C8B-B14F-4D97-AF65-F5344CB8AC3E}">
        <p14:creationId xmlns:p14="http://schemas.microsoft.com/office/powerpoint/2010/main" val="1392425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983A74-88EB-49EB-9676-780A847EA341}"/>
              </a:ext>
            </a:extLst>
          </p:cNvPr>
          <p:cNvSpPr txBox="1"/>
          <p:nvPr/>
        </p:nvSpPr>
        <p:spPr>
          <a:xfrm>
            <a:off x="7175341" y="1552575"/>
            <a:ext cx="1958129" cy="949891"/>
          </a:xfrm>
          <a:prstGeom prst="round2SameRect">
            <a:avLst>
              <a:gd name="adj1" fmla="val 10902"/>
              <a:gd name="adj2" fmla="val 0"/>
            </a:avLst>
          </a:prstGeom>
          <a:solidFill>
            <a:schemeClr val="accent2"/>
          </a:solidFill>
        </p:spPr>
        <p:txBody>
          <a:bodyPr wrap="square" lIns="91440" tIns="91440" rIns="91440" bIns="9144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normalizeH="0" baseline="0" noProof="0" dirty="0">
                <a:ln>
                  <a:noFill/>
                </a:ln>
                <a:solidFill>
                  <a:schemeClr val="bg1"/>
                </a:solidFill>
                <a:effectLst/>
                <a:uLnTx/>
                <a:uFillTx/>
                <a:ea typeface="+mn-ea"/>
                <a:cs typeface="+mn-cs"/>
              </a:rPr>
              <a:t>Consultant</a:t>
            </a:r>
            <a:br>
              <a:rPr kumimoji="0" lang="en-US" sz="1400" b="1" i="0" u="none" strike="noStrike" kern="1200" cap="none" normalizeH="0" baseline="0" noProof="0" dirty="0">
                <a:ln>
                  <a:noFill/>
                </a:ln>
                <a:solidFill>
                  <a:schemeClr val="bg1"/>
                </a:solidFill>
                <a:effectLst/>
                <a:uLnTx/>
                <a:uFillTx/>
                <a:ea typeface="+mn-ea"/>
                <a:cs typeface="+mn-cs"/>
              </a:rPr>
            </a:br>
            <a:r>
              <a:rPr kumimoji="0" lang="en-US" sz="1400" b="1" i="0" u="none" strike="noStrike" kern="1200" cap="none" normalizeH="0" baseline="0" noProof="0" dirty="0">
                <a:ln>
                  <a:noFill/>
                </a:ln>
                <a:solidFill>
                  <a:schemeClr val="bg1"/>
                </a:solidFill>
                <a:effectLst/>
                <a:uLnTx/>
                <a:uFillTx/>
                <a:ea typeface="+mn-ea"/>
                <a:cs typeface="+mn-cs"/>
              </a:rPr>
              <a:t>on Call</a:t>
            </a:r>
          </a:p>
        </p:txBody>
      </p:sp>
      <p:sp>
        <p:nvSpPr>
          <p:cNvPr id="5" name="TextBox 4">
            <a:extLst>
              <a:ext uri="{FF2B5EF4-FFF2-40B4-BE49-F238E27FC236}">
                <a16:creationId xmlns:a16="http://schemas.microsoft.com/office/drawing/2014/main" id="{56E814AF-ACF2-474C-B279-9D22C082AD46}"/>
              </a:ext>
            </a:extLst>
          </p:cNvPr>
          <p:cNvSpPr txBox="1"/>
          <p:nvPr/>
        </p:nvSpPr>
        <p:spPr>
          <a:xfrm>
            <a:off x="3058531" y="1552575"/>
            <a:ext cx="1958129" cy="949891"/>
          </a:xfrm>
          <a:prstGeom prst="round2SameRect">
            <a:avLst>
              <a:gd name="adj1" fmla="val 10902"/>
              <a:gd name="adj2" fmla="val 0"/>
            </a:avLst>
          </a:prstGeom>
          <a:solidFill>
            <a:schemeClr val="accent2"/>
          </a:solidFill>
        </p:spPr>
        <p:txBody>
          <a:bodyPr wrap="square" lIns="91440" tIns="91440" rIns="91440" bIns="9144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normalizeH="0" baseline="0" noProof="0" dirty="0">
                <a:ln>
                  <a:noFill/>
                </a:ln>
                <a:solidFill>
                  <a:schemeClr val="bg1"/>
                </a:solidFill>
                <a:effectLst/>
                <a:uLnTx/>
                <a:uFillTx/>
                <a:ea typeface="+mn-ea"/>
                <a:cs typeface="+mn-cs"/>
              </a:rPr>
              <a:t>Model Dev / Optimization</a:t>
            </a:r>
          </a:p>
        </p:txBody>
      </p:sp>
      <p:sp>
        <p:nvSpPr>
          <p:cNvPr id="6" name="TextBox 5">
            <a:extLst>
              <a:ext uri="{FF2B5EF4-FFF2-40B4-BE49-F238E27FC236}">
                <a16:creationId xmlns:a16="http://schemas.microsoft.com/office/drawing/2014/main" id="{4F47922A-C77A-4214-A48B-84919A5410DA}"/>
              </a:ext>
            </a:extLst>
          </p:cNvPr>
          <p:cNvSpPr txBox="1"/>
          <p:nvPr/>
        </p:nvSpPr>
        <p:spPr>
          <a:xfrm>
            <a:off x="5116936" y="1552575"/>
            <a:ext cx="1958129" cy="949891"/>
          </a:xfrm>
          <a:prstGeom prst="round2SameRect">
            <a:avLst>
              <a:gd name="adj1" fmla="val 10902"/>
              <a:gd name="adj2" fmla="val 0"/>
            </a:avLst>
          </a:prstGeom>
          <a:solidFill>
            <a:schemeClr val="accent2"/>
          </a:solidFill>
        </p:spPr>
        <p:txBody>
          <a:bodyPr wrap="square" lIns="91440" tIns="91440" rIns="91440" bIns="9144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normalizeH="0" baseline="0" noProof="0" dirty="0">
                <a:ln>
                  <a:noFill/>
                </a:ln>
                <a:solidFill>
                  <a:schemeClr val="bg1"/>
                </a:solidFill>
                <a:effectLst/>
                <a:uLnTx/>
                <a:uFillTx/>
                <a:ea typeface="+mn-ea"/>
                <a:cs typeface="+mn-cs"/>
              </a:rPr>
              <a:t>Data Architecture / Platform</a:t>
            </a:r>
          </a:p>
        </p:txBody>
      </p:sp>
      <p:sp>
        <p:nvSpPr>
          <p:cNvPr id="7" name="TextBox 6">
            <a:extLst>
              <a:ext uri="{FF2B5EF4-FFF2-40B4-BE49-F238E27FC236}">
                <a16:creationId xmlns:a16="http://schemas.microsoft.com/office/drawing/2014/main" id="{ECAF1746-3B6D-451B-9C98-BBF24190532C}"/>
              </a:ext>
            </a:extLst>
          </p:cNvPr>
          <p:cNvSpPr txBox="1"/>
          <p:nvPr/>
        </p:nvSpPr>
        <p:spPr>
          <a:xfrm>
            <a:off x="1000126" y="1552575"/>
            <a:ext cx="1958129" cy="949891"/>
          </a:xfrm>
          <a:prstGeom prst="round2SameRect">
            <a:avLst>
              <a:gd name="adj1" fmla="val 10902"/>
              <a:gd name="adj2" fmla="val 0"/>
            </a:avLst>
          </a:prstGeom>
          <a:solidFill>
            <a:schemeClr val="accent2"/>
          </a:solidFill>
        </p:spPr>
        <p:txBody>
          <a:bodyPr wrap="square" lIns="91440" tIns="91440" rIns="91440" bIns="9144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normalizeH="0" baseline="0" noProof="0" dirty="0">
                <a:ln>
                  <a:noFill/>
                </a:ln>
                <a:solidFill>
                  <a:schemeClr val="bg1"/>
                </a:solidFill>
                <a:effectLst/>
                <a:uLnTx/>
                <a:uFillTx/>
                <a:ea typeface="+mn-ea"/>
                <a:cs typeface="+mn-cs"/>
              </a:rPr>
              <a:t>Enterprise Deployments</a:t>
            </a:r>
          </a:p>
        </p:txBody>
      </p:sp>
      <p:sp>
        <p:nvSpPr>
          <p:cNvPr id="8" name="TextBox 7">
            <a:extLst>
              <a:ext uri="{FF2B5EF4-FFF2-40B4-BE49-F238E27FC236}">
                <a16:creationId xmlns:a16="http://schemas.microsoft.com/office/drawing/2014/main" id="{62911217-BBFC-4259-AA22-6591F784B52D}"/>
              </a:ext>
            </a:extLst>
          </p:cNvPr>
          <p:cNvSpPr txBox="1"/>
          <p:nvPr/>
        </p:nvSpPr>
        <p:spPr>
          <a:xfrm>
            <a:off x="9233747" y="1552575"/>
            <a:ext cx="1958129" cy="949891"/>
          </a:xfrm>
          <a:prstGeom prst="round2SameRect">
            <a:avLst>
              <a:gd name="adj1" fmla="val 10902"/>
              <a:gd name="adj2" fmla="val 0"/>
            </a:avLst>
          </a:prstGeom>
          <a:solidFill>
            <a:schemeClr val="accent2"/>
          </a:solidFill>
        </p:spPr>
        <p:txBody>
          <a:bodyPr wrap="square" lIns="91440" tIns="91440" rIns="91440" bIns="91440"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normalizeH="0" baseline="0" noProof="0" dirty="0">
                <a:ln>
                  <a:noFill/>
                </a:ln>
                <a:solidFill>
                  <a:schemeClr val="bg1"/>
                </a:solidFill>
                <a:effectLst/>
                <a:uLnTx/>
                <a:uFillTx/>
                <a:ea typeface="+mn-ea"/>
                <a:cs typeface="+mn-cs"/>
              </a:rPr>
              <a:t>Report Dev / Optimization</a:t>
            </a:r>
          </a:p>
        </p:txBody>
      </p:sp>
      <p:cxnSp>
        <p:nvCxnSpPr>
          <p:cNvPr id="35" name="Straight Arrow Connector 34">
            <a:extLst>
              <a:ext uri="{FF2B5EF4-FFF2-40B4-BE49-F238E27FC236}">
                <a16:creationId xmlns:a16="http://schemas.microsoft.com/office/drawing/2014/main" id="{FC33F1CC-4ECF-2592-C2CA-E4185AD72B87}"/>
              </a:ext>
            </a:extLst>
          </p:cNvPr>
          <p:cNvCxnSpPr>
            <a:cxnSpLocks/>
          </p:cNvCxnSpPr>
          <p:nvPr/>
        </p:nvCxnSpPr>
        <p:spPr>
          <a:xfrm>
            <a:off x="916756" y="2502469"/>
            <a:ext cx="10475144" cy="0"/>
          </a:xfrm>
          <a:prstGeom prst="straightConnector1">
            <a:avLst/>
          </a:prstGeom>
          <a:ln w="25400" cap="rnd">
            <a:solidFill>
              <a:schemeClr val="accent3"/>
            </a:solidFill>
            <a:headEnd type="none"/>
            <a:tailEnd type="arrow" w="lg"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E370684-05E9-43AF-8C2E-8A3F92DCEF92}"/>
              </a:ext>
            </a:extLst>
          </p:cNvPr>
          <p:cNvSpPr/>
          <p:nvPr/>
        </p:nvSpPr>
        <p:spPr>
          <a:xfrm>
            <a:off x="1698214" y="2221493"/>
            <a:ext cx="561952" cy="561952"/>
          </a:xfrm>
          <a:prstGeom prst="ellipse">
            <a:avLst/>
          </a:prstGeom>
          <a:solidFill>
            <a:schemeClr val="bg1"/>
          </a:solidFill>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7" name="Oval 26">
            <a:extLst>
              <a:ext uri="{FF2B5EF4-FFF2-40B4-BE49-F238E27FC236}">
                <a16:creationId xmlns:a16="http://schemas.microsoft.com/office/drawing/2014/main" id="{2DEED6DB-CD78-4EA9-BF81-902F14640258}"/>
              </a:ext>
            </a:extLst>
          </p:cNvPr>
          <p:cNvSpPr/>
          <p:nvPr/>
        </p:nvSpPr>
        <p:spPr>
          <a:xfrm>
            <a:off x="3756619" y="2221493"/>
            <a:ext cx="561952" cy="561952"/>
          </a:xfrm>
          <a:prstGeom prst="ellipse">
            <a:avLst/>
          </a:prstGeom>
          <a:solidFill>
            <a:schemeClr val="bg1"/>
          </a:solidFill>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8" name="Oval 27">
            <a:extLst>
              <a:ext uri="{FF2B5EF4-FFF2-40B4-BE49-F238E27FC236}">
                <a16:creationId xmlns:a16="http://schemas.microsoft.com/office/drawing/2014/main" id="{69C4F3CA-1A46-4A7C-9BC9-C113AD5DB9E8}"/>
              </a:ext>
            </a:extLst>
          </p:cNvPr>
          <p:cNvSpPr/>
          <p:nvPr/>
        </p:nvSpPr>
        <p:spPr>
          <a:xfrm>
            <a:off x="5815024" y="2221493"/>
            <a:ext cx="561952" cy="561952"/>
          </a:xfrm>
          <a:prstGeom prst="ellipse">
            <a:avLst/>
          </a:prstGeom>
          <a:solidFill>
            <a:schemeClr val="bg1"/>
          </a:solidFill>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9" name="Oval 28">
            <a:extLst>
              <a:ext uri="{FF2B5EF4-FFF2-40B4-BE49-F238E27FC236}">
                <a16:creationId xmlns:a16="http://schemas.microsoft.com/office/drawing/2014/main" id="{7B67FD2E-799A-4035-AACA-1344AF38C8A1}"/>
              </a:ext>
            </a:extLst>
          </p:cNvPr>
          <p:cNvSpPr/>
          <p:nvPr/>
        </p:nvSpPr>
        <p:spPr>
          <a:xfrm>
            <a:off x="7873429" y="2221493"/>
            <a:ext cx="561952" cy="561952"/>
          </a:xfrm>
          <a:prstGeom prst="ellipse">
            <a:avLst/>
          </a:prstGeom>
          <a:solidFill>
            <a:schemeClr val="bg1"/>
          </a:solidFill>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30" name="Oval 29">
            <a:extLst>
              <a:ext uri="{FF2B5EF4-FFF2-40B4-BE49-F238E27FC236}">
                <a16:creationId xmlns:a16="http://schemas.microsoft.com/office/drawing/2014/main" id="{7F951038-9A2D-46ED-9CF6-50D6906117AD}"/>
              </a:ext>
            </a:extLst>
          </p:cNvPr>
          <p:cNvSpPr/>
          <p:nvPr/>
        </p:nvSpPr>
        <p:spPr>
          <a:xfrm>
            <a:off x="9931835" y="2221493"/>
            <a:ext cx="561952" cy="561952"/>
          </a:xfrm>
          <a:prstGeom prst="ellipse">
            <a:avLst/>
          </a:prstGeom>
          <a:solidFill>
            <a:schemeClr val="bg1"/>
          </a:solidFill>
          <a:ln w="25400">
            <a:solidFill>
              <a:schemeClr val="accent3"/>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2" name="Title 1">
            <a:extLst>
              <a:ext uri="{FF2B5EF4-FFF2-40B4-BE49-F238E27FC236}">
                <a16:creationId xmlns:a16="http://schemas.microsoft.com/office/drawing/2014/main" id="{C07E92AB-2475-4FDE-9A80-93FCD10A80D1}"/>
              </a:ext>
            </a:extLst>
          </p:cNvPr>
          <p:cNvSpPr>
            <a:spLocks noGrp="1"/>
          </p:cNvSpPr>
          <p:nvPr>
            <p:ph type="title"/>
          </p:nvPr>
        </p:nvSpPr>
        <p:spPr/>
        <p:txBody>
          <a:bodyPr/>
          <a:lstStyle/>
          <a:p>
            <a:r>
              <a:rPr lang="en-US" dirty="0"/>
              <a:t>WHAT WE DO</a:t>
            </a:r>
          </a:p>
        </p:txBody>
      </p:sp>
      <p:sp>
        <p:nvSpPr>
          <p:cNvPr id="3" name="Text Placeholder 2">
            <a:extLst>
              <a:ext uri="{FF2B5EF4-FFF2-40B4-BE49-F238E27FC236}">
                <a16:creationId xmlns:a16="http://schemas.microsoft.com/office/drawing/2014/main" id="{71FA0D2E-A806-4EE6-863E-8C1F047FD435}"/>
              </a:ext>
            </a:extLst>
          </p:cNvPr>
          <p:cNvSpPr>
            <a:spLocks noGrp="1"/>
          </p:cNvSpPr>
          <p:nvPr>
            <p:ph type="body" sz="quarter" idx="12"/>
          </p:nvPr>
        </p:nvSpPr>
        <p:spPr/>
        <p:txBody>
          <a:bodyPr/>
          <a:lstStyle/>
          <a:p>
            <a:r>
              <a:rPr lang="en-US" dirty="0">
                <a:solidFill>
                  <a:schemeClr val="accent2"/>
                </a:solidFill>
              </a:rPr>
              <a:t>Valorem Reply’s Data &amp; AI</a:t>
            </a:r>
          </a:p>
        </p:txBody>
      </p:sp>
      <p:sp>
        <p:nvSpPr>
          <p:cNvPr id="12" name="Arrow: Pentagon 11">
            <a:extLst>
              <a:ext uri="{FF2B5EF4-FFF2-40B4-BE49-F238E27FC236}">
                <a16:creationId xmlns:a16="http://schemas.microsoft.com/office/drawing/2014/main" id="{6CCA0C97-0F2C-4D38-9924-0762B5B557D9}"/>
              </a:ext>
            </a:extLst>
          </p:cNvPr>
          <p:cNvSpPr/>
          <p:nvPr/>
        </p:nvSpPr>
        <p:spPr>
          <a:xfrm>
            <a:off x="914402" y="4781550"/>
            <a:ext cx="10448923" cy="400992"/>
          </a:xfrm>
          <a:prstGeom prst="homePlate">
            <a:avLst>
              <a:gd name="adj" fmla="val 23871"/>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ea typeface="+mn-ea"/>
                <a:cs typeface="+mn-cs"/>
              </a:rPr>
              <a:t>Program Management</a:t>
            </a:r>
          </a:p>
        </p:txBody>
      </p:sp>
      <p:sp>
        <p:nvSpPr>
          <p:cNvPr id="13" name="Arrow: Pentagon 12">
            <a:extLst>
              <a:ext uri="{FF2B5EF4-FFF2-40B4-BE49-F238E27FC236}">
                <a16:creationId xmlns:a16="http://schemas.microsoft.com/office/drawing/2014/main" id="{B2561845-80EF-4B0E-9C13-A406F306BDCC}"/>
              </a:ext>
            </a:extLst>
          </p:cNvPr>
          <p:cNvSpPr/>
          <p:nvPr/>
        </p:nvSpPr>
        <p:spPr>
          <a:xfrm>
            <a:off x="914402" y="5257328"/>
            <a:ext cx="10448923" cy="400992"/>
          </a:xfrm>
          <a:prstGeom prst="homePlate">
            <a:avLst>
              <a:gd name="adj" fmla="val 23871"/>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ea typeface="+mn-ea"/>
                <a:cs typeface="+mn-cs"/>
              </a:rPr>
              <a:t>Security &amp; Data Governance</a:t>
            </a:r>
          </a:p>
        </p:txBody>
      </p:sp>
      <p:sp>
        <p:nvSpPr>
          <p:cNvPr id="14" name="Arrow: Pentagon 13">
            <a:extLst>
              <a:ext uri="{FF2B5EF4-FFF2-40B4-BE49-F238E27FC236}">
                <a16:creationId xmlns:a16="http://schemas.microsoft.com/office/drawing/2014/main" id="{86F5F411-85C6-42EA-9BFB-4E55A433C09E}"/>
              </a:ext>
            </a:extLst>
          </p:cNvPr>
          <p:cNvSpPr/>
          <p:nvPr/>
        </p:nvSpPr>
        <p:spPr>
          <a:xfrm>
            <a:off x="914402" y="5733109"/>
            <a:ext cx="10448923" cy="400992"/>
          </a:xfrm>
          <a:prstGeom prst="homePlate">
            <a:avLst>
              <a:gd name="adj" fmla="val 23871"/>
            </a:avLst>
          </a:prstGeom>
          <a:solidFill>
            <a:schemeClr val="accent2">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ea typeface="+mn-ea"/>
                <a:cs typeface="+mn-cs"/>
              </a:rPr>
              <a:t>Digital Strategy / Change Management</a:t>
            </a:r>
          </a:p>
        </p:txBody>
      </p:sp>
      <p:sp>
        <p:nvSpPr>
          <p:cNvPr id="11" name="Rectangle 10">
            <a:extLst>
              <a:ext uri="{FF2B5EF4-FFF2-40B4-BE49-F238E27FC236}">
                <a16:creationId xmlns:a16="http://schemas.microsoft.com/office/drawing/2014/main" id="{7A784015-8FB4-458A-BDC5-95091E4EDFA6}"/>
              </a:ext>
            </a:extLst>
          </p:cNvPr>
          <p:cNvSpPr/>
          <p:nvPr/>
        </p:nvSpPr>
        <p:spPr>
          <a:xfrm>
            <a:off x="1000126" y="2859575"/>
            <a:ext cx="1958129" cy="1788625"/>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0" rIns="91440" bIns="0"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400" dirty="0">
                <a:solidFill>
                  <a:schemeClr val="accent1"/>
                </a:solidFill>
              </a:rPr>
              <a:t>Complete architectural design and collaborative implementation</a:t>
            </a:r>
            <a:endParaRPr kumimoji="0" lang="en-US" sz="1400" i="0" u="none" strike="noStrike" kern="1200" cap="none" spc="0" normalizeH="0" baseline="0" noProof="0" dirty="0">
              <a:ln>
                <a:noFill/>
              </a:ln>
              <a:solidFill>
                <a:schemeClr val="accent1"/>
              </a:solidFill>
              <a:effectLst/>
              <a:uLnTx/>
              <a:uFillTx/>
              <a:ea typeface="+mn-ea"/>
              <a:cs typeface="+mn-cs"/>
            </a:endParaRPr>
          </a:p>
        </p:txBody>
      </p:sp>
      <p:sp>
        <p:nvSpPr>
          <p:cNvPr id="15" name="Rectangle 14">
            <a:extLst>
              <a:ext uri="{FF2B5EF4-FFF2-40B4-BE49-F238E27FC236}">
                <a16:creationId xmlns:a16="http://schemas.microsoft.com/office/drawing/2014/main" id="{1B997A54-9681-430C-8FCF-38AA063FA180}"/>
              </a:ext>
            </a:extLst>
          </p:cNvPr>
          <p:cNvSpPr/>
          <p:nvPr/>
        </p:nvSpPr>
        <p:spPr>
          <a:xfrm>
            <a:off x="3058531" y="2859575"/>
            <a:ext cx="1958129" cy="1788625"/>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0" rIns="91440" bIns="0"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400" dirty="0">
                <a:solidFill>
                  <a:schemeClr val="accent1"/>
                </a:solidFill>
              </a:rPr>
              <a:t>Making tabular models as efficient, speedy, robust, and simple as possible</a:t>
            </a:r>
            <a:endParaRPr kumimoji="0" lang="en-US" sz="1400" i="0" u="none" strike="noStrike" kern="1200" cap="none" spc="0" normalizeH="0" baseline="0" noProof="0" dirty="0">
              <a:ln>
                <a:noFill/>
              </a:ln>
              <a:solidFill>
                <a:schemeClr val="accent1"/>
              </a:solidFill>
              <a:effectLst/>
              <a:uLnTx/>
              <a:uFillTx/>
              <a:ea typeface="+mn-ea"/>
              <a:cs typeface="+mn-cs"/>
            </a:endParaRPr>
          </a:p>
        </p:txBody>
      </p:sp>
      <p:sp>
        <p:nvSpPr>
          <p:cNvPr id="16" name="Rectangle 15">
            <a:extLst>
              <a:ext uri="{FF2B5EF4-FFF2-40B4-BE49-F238E27FC236}">
                <a16:creationId xmlns:a16="http://schemas.microsoft.com/office/drawing/2014/main" id="{547AC874-AA49-43C7-81ED-88FBA914BD9F}"/>
              </a:ext>
            </a:extLst>
          </p:cNvPr>
          <p:cNvSpPr/>
          <p:nvPr/>
        </p:nvSpPr>
        <p:spPr>
          <a:xfrm>
            <a:off x="5116936" y="2859575"/>
            <a:ext cx="1958129" cy="1788625"/>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0" rIns="91440" bIns="0"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400" i="0" u="none" strike="noStrike" kern="1200" cap="none" spc="0" normalizeH="0" baseline="0" noProof="0" dirty="0">
                <a:ln>
                  <a:noFill/>
                </a:ln>
                <a:solidFill>
                  <a:schemeClr val="accent1"/>
                </a:solidFill>
                <a:effectLst/>
                <a:uLnTx/>
                <a:uFillTx/>
                <a:ea typeface="+mn-ea"/>
                <a:cs typeface="+mn-cs"/>
              </a:rPr>
              <a:t>Upstream data warehouse / </a:t>
            </a:r>
            <a:r>
              <a:rPr kumimoji="0" lang="en-US" sz="1400" i="0" u="none" strike="noStrike" kern="1200" cap="none" spc="0" normalizeH="0" baseline="0" noProof="0" dirty="0" err="1">
                <a:ln>
                  <a:noFill/>
                </a:ln>
                <a:solidFill>
                  <a:schemeClr val="accent1"/>
                </a:solidFill>
                <a:effectLst/>
                <a:uLnTx/>
                <a:uFillTx/>
                <a:ea typeface="+mn-ea"/>
                <a:cs typeface="+mn-cs"/>
              </a:rPr>
              <a:t>lakehouse</a:t>
            </a:r>
            <a:r>
              <a:rPr kumimoji="0" lang="en-US" sz="1400" i="0" u="none" strike="noStrike" kern="1200" cap="none" spc="0" normalizeH="0" baseline="0" noProof="0" dirty="0">
                <a:ln>
                  <a:noFill/>
                </a:ln>
                <a:solidFill>
                  <a:schemeClr val="accent1"/>
                </a:solidFill>
                <a:effectLst/>
                <a:uLnTx/>
                <a:uFillTx/>
                <a:ea typeface="+mn-ea"/>
                <a:cs typeface="+mn-cs"/>
              </a:rPr>
              <a:t> implementation with an eye towards tabular modeling</a:t>
            </a:r>
          </a:p>
        </p:txBody>
      </p:sp>
      <p:sp>
        <p:nvSpPr>
          <p:cNvPr id="18" name="Rectangle 17">
            <a:extLst>
              <a:ext uri="{FF2B5EF4-FFF2-40B4-BE49-F238E27FC236}">
                <a16:creationId xmlns:a16="http://schemas.microsoft.com/office/drawing/2014/main" id="{6256EF1C-BF4B-47B4-9FAB-B68657D56620}"/>
              </a:ext>
            </a:extLst>
          </p:cNvPr>
          <p:cNvSpPr/>
          <p:nvPr/>
        </p:nvSpPr>
        <p:spPr>
          <a:xfrm>
            <a:off x="7175341" y="2859575"/>
            <a:ext cx="1958129" cy="1788625"/>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0" rIns="91440" bIns="0"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1400" i="0" u="none" strike="noStrike" kern="1200" cap="none" spc="0" normalizeH="0" baseline="0" noProof="0" dirty="0">
                <a:ln>
                  <a:noFill/>
                </a:ln>
                <a:solidFill>
                  <a:schemeClr val="accent1"/>
                </a:solidFill>
                <a:effectLst/>
                <a:uLnTx/>
                <a:uFillTx/>
                <a:ea typeface="+mn-ea"/>
                <a:cs typeface="+mn-cs"/>
              </a:rPr>
              <a:t>Hands on sessions with an expert, only when you need them</a:t>
            </a:r>
          </a:p>
        </p:txBody>
      </p:sp>
      <p:sp>
        <p:nvSpPr>
          <p:cNvPr id="22" name="Rectangle 21">
            <a:extLst>
              <a:ext uri="{FF2B5EF4-FFF2-40B4-BE49-F238E27FC236}">
                <a16:creationId xmlns:a16="http://schemas.microsoft.com/office/drawing/2014/main" id="{C0588E70-22E3-49D4-92CF-9B05D5E4BE79}"/>
              </a:ext>
            </a:extLst>
          </p:cNvPr>
          <p:cNvSpPr/>
          <p:nvPr/>
        </p:nvSpPr>
        <p:spPr>
          <a:xfrm>
            <a:off x="9233747" y="2859575"/>
            <a:ext cx="1958129" cy="1788625"/>
          </a:xfrm>
          <a:prstGeom prst="rect">
            <a:avLst/>
          </a:prstGeom>
          <a:no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0" rIns="91440" bIns="0"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1400" dirty="0">
                <a:solidFill>
                  <a:schemeClr val="accent1"/>
                </a:solidFill>
              </a:rPr>
              <a:t>Designing elegant, professional, responsive reports</a:t>
            </a:r>
            <a:endParaRPr kumimoji="0" lang="en-US" sz="1400" i="0" u="none" strike="noStrike" kern="1200" cap="none" spc="0" normalizeH="0" baseline="0" noProof="0" dirty="0">
              <a:ln>
                <a:noFill/>
              </a:ln>
              <a:solidFill>
                <a:schemeClr val="accent1"/>
              </a:solidFill>
              <a:effectLst/>
              <a:uLnTx/>
              <a:uFillTx/>
              <a:ea typeface="+mn-ea"/>
              <a:cs typeface="+mn-cs"/>
            </a:endParaRPr>
          </a:p>
        </p:txBody>
      </p:sp>
      <p:pic>
        <p:nvPicPr>
          <p:cNvPr id="36" name="Graphic 35">
            <a:extLst>
              <a:ext uri="{FF2B5EF4-FFF2-40B4-BE49-F238E27FC236}">
                <a16:creationId xmlns:a16="http://schemas.microsoft.com/office/drawing/2014/main" id="{1C187F7A-1AC9-4B16-A754-AC7139F27E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09653" y="2332932"/>
            <a:ext cx="339074" cy="339074"/>
          </a:xfrm>
          <a:prstGeom prst="rect">
            <a:avLst/>
          </a:prstGeom>
        </p:spPr>
      </p:pic>
      <p:grpSp>
        <p:nvGrpSpPr>
          <p:cNvPr id="49" name="Graphic 37">
            <a:extLst>
              <a:ext uri="{FF2B5EF4-FFF2-40B4-BE49-F238E27FC236}">
                <a16:creationId xmlns:a16="http://schemas.microsoft.com/office/drawing/2014/main" id="{EAE889A8-F127-ACD8-B377-FC10E1725A8C}"/>
              </a:ext>
            </a:extLst>
          </p:cNvPr>
          <p:cNvGrpSpPr/>
          <p:nvPr/>
        </p:nvGrpSpPr>
        <p:grpSpPr>
          <a:xfrm>
            <a:off x="3906630" y="2428526"/>
            <a:ext cx="261930" cy="147884"/>
            <a:chOff x="3882279" y="2171351"/>
            <a:chExt cx="261930" cy="147884"/>
          </a:xfrm>
          <a:noFill/>
        </p:grpSpPr>
        <p:sp>
          <p:nvSpPr>
            <p:cNvPr id="50" name="Free-form: Shape 49">
              <a:extLst>
                <a:ext uri="{FF2B5EF4-FFF2-40B4-BE49-F238E27FC236}">
                  <a16:creationId xmlns:a16="http://schemas.microsoft.com/office/drawing/2014/main" id="{2EB5DD73-C11C-AB76-410D-4E9C20848A61}"/>
                </a:ext>
              </a:extLst>
            </p:cNvPr>
            <p:cNvSpPr/>
            <p:nvPr/>
          </p:nvSpPr>
          <p:spPr>
            <a:xfrm>
              <a:off x="4070268" y="2171351"/>
              <a:ext cx="73942" cy="147884"/>
            </a:xfrm>
            <a:custGeom>
              <a:avLst/>
              <a:gdLst>
                <a:gd name="connsiteX0" fmla="*/ 0 w 73942"/>
                <a:gd name="connsiteY0" fmla="*/ 147884 h 147884"/>
                <a:gd name="connsiteX1" fmla="*/ 73942 w 73942"/>
                <a:gd name="connsiteY1" fmla="*/ 73942 h 147884"/>
                <a:gd name="connsiteX2" fmla="*/ 0 w 73942"/>
                <a:gd name="connsiteY2" fmla="*/ 0 h 147884"/>
              </a:gdLst>
              <a:ahLst/>
              <a:cxnLst>
                <a:cxn ang="0">
                  <a:pos x="connsiteX0" y="connsiteY0"/>
                </a:cxn>
                <a:cxn ang="0">
                  <a:pos x="connsiteX1" y="connsiteY1"/>
                </a:cxn>
                <a:cxn ang="0">
                  <a:pos x="connsiteX2" y="connsiteY2"/>
                </a:cxn>
              </a:cxnLst>
              <a:rect l="l" t="t" r="r" b="b"/>
              <a:pathLst>
                <a:path w="73942" h="147884">
                  <a:moveTo>
                    <a:pt x="0" y="147884"/>
                  </a:moveTo>
                  <a:lnTo>
                    <a:pt x="73942" y="73942"/>
                  </a:lnTo>
                  <a:lnTo>
                    <a:pt x="0" y="0"/>
                  </a:lnTo>
                </a:path>
              </a:pathLst>
            </a:custGeom>
            <a:noFill/>
            <a:ln w="15431" cap="flat">
              <a:solidFill>
                <a:schemeClr val="accent2"/>
              </a:solidFill>
              <a:prstDash val="solid"/>
              <a:round/>
            </a:ln>
          </p:spPr>
          <p:txBody>
            <a:bodyPr rtlCol="0" anchor="ctr"/>
            <a:lstStyle/>
            <a:p>
              <a:endParaRPr lang="en-US"/>
            </a:p>
          </p:txBody>
        </p:sp>
        <p:sp>
          <p:nvSpPr>
            <p:cNvPr id="52" name="Free-form: Shape 51">
              <a:extLst>
                <a:ext uri="{FF2B5EF4-FFF2-40B4-BE49-F238E27FC236}">
                  <a16:creationId xmlns:a16="http://schemas.microsoft.com/office/drawing/2014/main" id="{C0039D24-9CBC-10F7-D16C-E5994950E13F}"/>
                </a:ext>
              </a:extLst>
            </p:cNvPr>
            <p:cNvSpPr/>
            <p:nvPr/>
          </p:nvSpPr>
          <p:spPr>
            <a:xfrm>
              <a:off x="4007605" y="2171351"/>
              <a:ext cx="73942" cy="147884"/>
            </a:xfrm>
            <a:custGeom>
              <a:avLst/>
              <a:gdLst>
                <a:gd name="connsiteX0" fmla="*/ 0 w 73942"/>
                <a:gd name="connsiteY0" fmla="*/ 147884 h 147884"/>
                <a:gd name="connsiteX1" fmla="*/ 73942 w 73942"/>
                <a:gd name="connsiteY1" fmla="*/ 73942 h 147884"/>
                <a:gd name="connsiteX2" fmla="*/ 0 w 73942"/>
                <a:gd name="connsiteY2" fmla="*/ 0 h 147884"/>
              </a:gdLst>
              <a:ahLst/>
              <a:cxnLst>
                <a:cxn ang="0">
                  <a:pos x="connsiteX0" y="connsiteY0"/>
                </a:cxn>
                <a:cxn ang="0">
                  <a:pos x="connsiteX1" y="connsiteY1"/>
                </a:cxn>
                <a:cxn ang="0">
                  <a:pos x="connsiteX2" y="connsiteY2"/>
                </a:cxn>
              </a:cxnLst>
              <a:rect l="l" t="t" r="r" b="b"/>
              <a:pathLst>
                <a:path w="73942" h="147884">
                  <a:moveTo>
                    <a:pt x="0" y="147884"/>
                  </a:moveTo>
                  <a:lnTo>
                    <a:pt x="73942" y="73942"/>
                  </a:lnTo>
                  <a:lnTo>
                    <a:pt x="0" y="0"/>
                  </a:lnTo>
                </a:path>
              </a:pathLst>
            </a:custGeom>
            <a:noFill/>
            <a:ln w="15431" cap="flat">
              <a:solidFill>
                <a:schemeClr val="accent2"/>
              </a:solid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95C26272-8163-A97F-576E-BD8BB55F016D}"/>
                </a:ext>
              </a:extLst>
            </p:cNvPr>
            <p:cNvSpPr/>
            <p:nvPr/>
          </p:nvSpPr>
          <p:spPr>
            <a:xfrm>
              <a:off x="3944942" y="2171351"/>
              <a:ext cx="73942" cy="147884"/>
            </a:xfrm>
            <a:custGeom>
              <a:avLst/>
              <a:gdLst>
                <a:gd name="connsiteX0" fmla="*/ 0 w 73942"/>
                <a:gd name="connsiteY0" fmla="*/ 147884 h 147884"/>
                <a:gd name="connsiteX1" fmla="*/ 73942 w 73942"/>
                <a:gd name="connsiteY1" fmla="*/ 73942 h 147884"/>
                <a:gd name="connsiteX2" fmla="*/ 0 w 73942"/>
                <a:gd name="connsiteY2" fmla="*/ 0 h 147884"/>
              </a:gdLst>
              <a:ahLst/>
              <a:cxnLst>
                <a:cxn ang="0">
                  <a:pos x="connsiteX0" y="connsiteY0"/>
                </a:cxn>
                <a:cxn ang="0">
                  <a:pos x="connsiteX1" y="connsiteY1"/>
                </a:cxn>
                <a:cxn ang="0">
                  <a:pos x="connsiteX2" y="connsiteY2"/>
                </a:cxn>
              </a:cxnLst>
              <a:rect l="l" t="t" r="r" b="b"/>
              <a:pathLst>
                <a:path w="73942" h="147884">
                  <a:moveTo>
                    <a:pt x="0" y="147884"/>
                  </a:moveTo>
                  <a:lnTo>
                    <a:pt x="73942" y="73942"/>
                  </a:lnTo>
                  <a:lnTo>
                    <a:pt x="0" y="0"/>
                  </a:lnTo>
                </a:path>
              </a:pathLst>
            </a:custGeom>
            <a:noFill/>
            <a:ln w="15431" cap="flat">
              <a:solidFill>
                <a:schemeClr val="accent2"/>
              </a:solidFill>
              <a:prstDash val="solid"/>
              <a:round/>
            </a:ln>
          </p:spPr>
          <p:txBody>
            <a:bodyPr rtlCol="0" anchor="ctr"/>
            <a:lstStyle/>
            <a:p>
              <a:endParaRPr lang="en-US"/>
            </a:p>
          </p:txBody>
        </p:sp>
        <p:sp>
          <p:nvSpPr>
            <p:cNvPr id="55" name="Free-form: Shape 54">
              <a:extLst>
                <a:ext uri="{FF2B5EF4-FFF2-40B4-BE49-F238E27FC236}">
                  <a16:creationId xmlns:a16="http://schemas.microsoft.com/office/drawing/2014/main" id="{9A78D9C1-8315-7341-3427-74DE19D6291A}"/>
                </a:ext>
              </a:extLst>
            </p:cNvPr>
            <p:cNvSpPr/>
            <p:nvPr/>
          </p:nvSpPr>
          <p:spPr>
            <a:xfrm>
              <a:off x="3882279" y="2171351"/>
              <a:ext cx="73942" cy="147884"/>
            </a:xfrm>
            <a:custGeom>
              <a:avLst/>
              <a:gdLst>
                <a:gd name="connsiteX0" fmla="*/ 0 w 73942"/>
                <a:gd name="connsiteY0" fmla="*/ 0 h 147884"/>
                <a:gd name="connsiteX1" fmla="*/ 0 w 73942"/>
                <a:gd name="connsiteY1" fmla="*/ 147884 h 147884"/>
                <a:gd name="connsiteX2" fmla="*/ 73942 w 73942"/>
                <a:gd name="connsiteY2" fmla="*/ 73942 h 147884"/>
                <a:gd name="connsiteX3" fmla="*/ 0 w 73942"/>
                <a:gd name="connsiteY3" fmla="*/ 0 h 147884"/>
              </a:gdLst>
              <a:ahLst/>
              <a:cxnLst>
                <a:cxn ang="0">
                  <a:pos x="connsiteX0" y="connsiteY0"/>
                </a:cxn>
                <a:cxn ang="0">
                  <a:pos x="connsiteX1" y="connsiteY1"/>
                </a:cxn>
                <a:cxn ang="0">
                  <a:pos x="connsiteX2" y="connsiteY2"/>
                </a:cxn>
                <a:cxn ang="0">
                  <a:pos x="connsiteX3" y="connsiteY3"/>
                </a:cxn>
              </a:cxnLst>
              <a:rect l="l" t="t" r="r" b="b"/>
              <a:pathLst>
                <a:path w="73942" h="147884">
                  <a:moveTo>
                    <a:pt x="0" y="0"/>
                  </a:moveTo>
                  <a:lnTo>
                    <a:pt x="0" y="147884"/>
                  </a:lnTo>
                  <a:lnTo>
                    <a:pt x="73942" y="73942"/>
                  </a:lnTo>
                  <a:lnTo>
                    <a:pt x="0" y="0"/>
                  </a:lnTo>
                  <a:close/>
                </a:path>
              </a:pathLst>
            </a:custGeom>
            <a:noFill/>
            <a:ln w="15431" cap="flat">
              <a:solidFill>
                <a:schemeClr val="accent2"/>
              </a:solidFill>
              <a:prstDash val="solid"/>
              <a:round/>
            </a:ln>
          </p:spPr>
          <p:txBody>
            <a:bodyPr rtlCol="0" anchor="ctr"/>
            <a:lstStyle/>
            <a:p>
              <a:endParaRPr lang="en-US"/>
            </a:p>
          </p:txBody>
        </p:sp>
      </p:grpSp>
      <p:pic>
        <p:nvPicPr>
          <p:cNvPr id="41" name="Graphic 40">
            <a:extLst>
              <a:ext uri="{FF2B5EF4-FFF2-40B4-BE49-F238E27FC236}">
                <a16:creationId xmlns:a16="http://schemas.microsoft.com/office/drawing/2014/main" id="{4FB61396-3B05-4B09-BEE5-2F091ED425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1965" y="2288434"/>
            <a:ext cx="428070" cy="428070"/>
          </a:xfrm>
          <a:prstGeom prst="rect">
            <a:avLst/>
          </a:prstGeom>
        </p:spPr>
      </p:pic>
      <p:pic>
        <p:nvPicPr>
          <p:cNvPr id="51" name="Graphic 50">
            <a:extLst>
              <a:ext uri="{FF2B5EF4-FFF2-40B4-BE49-F238E27FC236}">
                <a16:creationId xmlns:a16="http://schemas.microsoft.com/office/drawing/2014/main" id="{EFAF7CA5-47F1-4105-9CC8-188FED72CD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39826" y="2329484"/>
            <a:ext cx="345970" cy="345970"/>
          </a:xfrm>
          <a:prstGeom prst="rect">
            <a:avLst/>
          </a:prstGeom>
        </p:spPr>
      </p:pic>
      <p:pic>
        <p:nvPicPr>
          <p:cNvPr id="53" name="Graphic 52">
            <a:extLst>
              <a:ext uri="{FF2B5EF4-FFF2-40B4-BE49-F238E27FC236}">
                <a16:creationId xmlns:a16="http://schemas.microsoft.com/office/drawing/2014/main" id="{9F0CF459-4AF0-4223-B7C2-F36AA315AF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81808" y="2329872"/>
            <a:ext cx="345194" cy="345194"/>
          </a:xfrm>
          <a:prstGeom prst="rect">
            <a:avLst/>
          </a:prstGeom>
        </p:spPr>
      </p:pic>
      <p:grpSp>
        <p:nvGrpSpPr>
          <p:cNvPr id="39" name="Group 38">
            <a:extLst>
              <a:ext uri="{FF2B5EF4-FFF2-40B4-BE49-F238E27FC236}">
                <a16:creationId xmlns:a16="http://schemas.microsoft.com/office/drawing/2014/main" id="{2FD9DA89-4D84-4A32-96B3-93FF45BFF60C}"/>
              </a:ext>
            </a:extLst>
          </p:cNvPr>
          <p:cNvGrpSpPr/>
          <p:nvPr/>
        </p:nvGrpSpPr>
        <p:grpSpPr>
          <a:xfrm>
            <a:off x="11032574" y="212729"/>
            <a:ext cx="1188000" cy="194468"/>
            <a:chOff x="11032574" y="212729"/>
            <a:chExt cx="1188000" cy="194468"/>
          </a:xfrm>
        </p:grpSpPr>
        <p:sp>
          <p:nvSpPr>
            <p:cNvPr id="40" name="Rectangle: Top Corners Rounded 39">
              <a:extLst>
                <a:ext uri="{FF2B5EF4-FFF2-40B4-BE49-F238E27FC236}">
                  <a16:creationId xmlns:a16="http://schemas.microsoft.com/office/drawing/2014/main" id="{6F36588D-57C3-41A4-976E-D4FD0CDD8523}"/>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4D30F0DB-2C10-4CD4-891F-10E3BB822F99}"/>
                </a:ext>
              </a:extLst>
            </p:cNvPr>
            <p:cNvSpPr/>
            <p:nvPr/>
          </p:nvSpPr>
          <p:spPr>
            <a:xfrm>
              <a:off x="11340757" y="257120"/>
              <a:ext cx="85124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white"/>
                  </a:solidFill>
                  <a:effectLst/>
                  <a:uLnTx/>
                  <a:uFillTx/>
                  <a:latin typeface="Segoe UI"/>
                  <a:ea typeface="+mn-ea"/>
                  <a:cs typeface="+mn-cs"/>
                </a:rPr>
                <a:t>CONFIDENTIAL</a:t>
              </a:r>
              <a:endParaRPr kumimoji="0" lang="en-US" sz="800" b="0" i="0" u="none" strike="noStrike" kern="1200" cap="none" spc="0" normalizeH="0" baseline="0" noProof="0">
                <a:ln>
                  <a:noFill/>
                </a:ln>
                <a:solidFill>
                  <a:prstClr val="white"/>
                </a:solidFill>
                <a:effectLst/>
                <a:uLnTx/>
                <a:uFillTx/>
                <a:latin typeface="Segoe UI"/>
                <a:ea typeface="+mn-ea"/>
                <a:cs typeface="+mn-cs"/>
              </a:endParaRPr>
            </a:p>
          </p:txBody>
        </p:sp>
        <p:grpSp>
          <p:nvGrpSpPr>
            <p:cNvPr id="43" name="Group 42">
              <a:extLst>
                <a:ext uri="{FF2B5EF4-FFF2-40B4-BE49-F238E27FC236}">
                  <a16:creationId xmlns:a16="http://schemas.microsoft.com/office/drawing/2014/main" id="{514A88DC-A04F-4F42-8E3F-9079D762ECC4}"/>
                </a:ext>
              </a:extLst>
            </p:cNvPr>
            <p:cNvGrpSpPr/>
            <p:nvPr/>
          </p:nvGrpSpPr>
          <p:grpSpPr>
            <a:xfrm>
              <a:off x="11115070" y="240920"/>
              <a:ext cx="148214" cy="148025"/>
              <a:chOff x="11069033" y="1202944"/>
              <a:chExt cx="391979" cy="391477"/>
            </a:xfrm>
            <a:solidFill>
              <a:schemeClr val="bg1"/>
            </a:solidFill>
          </p:grpSpPr>
          <p:sp>
            <p:nvSpPr>
              <p:cNvPr id="44" name="Freeform: Shape 43">
                <a:extLst>
                  <a:ext uri="{FF2B5EF4-FFF2-40B4-BE49-F238E27FC236}">
                    <a16:creationId xmlns:a16="http://schemas.microsoft.com/office/drawing/2014/main" id="{F95AB2CB-BF04-4C73-B84A-AD88A588E391}"/>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Shape 44">
                <a:extLst>
                  <a:ext uri="{FF2B5EF4-FFF2-40B4-BE49-F238E27FC236}">
                    <a16:creationId xmlns:a16="http://schemas.microsoft.com/office/drawing/2014/main" id="{3AC81716-EB67-4C85-9010-E08B4B02933B}"/>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8" name="Straight Connector 57">
            <a:extLst>
              <a:ext uri="{FF2B5EF4-FFF2-40B4-BE49-F238E27FC236}">
                <a16:creationId xmlns:a16="http://schemas.microsoft.com/office/drawing/2014/main" id="{E99FF03F-8E2D-32C1-CFDF-A3D1762A51E9}"/>
              </a:ext>
            </a:extLst>
          </p:cNvPr>
          <p:cNvCxnSpPr>
            <a:cxnSpLocks/>
          </p:cNvCxnSpPr>
          <p:nvPr/>
        </p:nvCxnSpPr>
        <p:spPr>
          <a:xfrm>
            <a:off x="3008393" y="2571750"/>
            <a:ext cx="0" cy="207645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31E81BB-5BA7-891F-2D47-63D6172577FE}"/>
              </a:ext>
            </a:extLst>
          </p:cNvPr>
          <p:cNvCxnSpPr>
            <a:cxnSpLocks/>
          </p:cNvCxnSpPr>
          <p:nvPr/>
        </p:nvCxnSpPr>
        <p:spPr>
          <a:xfrm>
            <a:off x="5066798" y="2571750"/>
            <a:ext cx="0" cy="207645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32574AD-7670-E324-F714-FA53E3BD04DD}"/>
              </a:ext>
            </a:extLst>
          </p:cNvPr>
          <p:cNvCxnSpPr>
            <a:cxnSpLocks/>
          </p:cNvCxnSpPr>
          <p:nvPr/>
        </p:nvCxnSpPr>
        <p:spPr>
          <a:xfrm>
            <a:off x="7125203" y="2571750"/>
            <a:ext cx="0" cy="207645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E297449-12A7-414A-EA7B-A81EF2AF892E}"/>
              </a:ext>
            </a:extLst>
          </p:cNvPr>
          <p:cNvCxnSpPr>
            <a:cxnSpLocks/>
          </p:cNvCxnSpPr>
          <p:nvPr/>
        </p:nvCxnSpPr>
        <p:spPr>
          <a:xfrm>
            <a:off x="9183608" y="2571750"/>
            <a:ext cx="0" cy="207645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19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 name="Freeform: Shape 15430">
            <a:extLst>
              <a:ext uri="{FF2B5EF4-FFF2-40B4-BE49-F238E27FC236}">
                <a16:creationId xmlns:a16="http://schemas.microsoft.com/office/drawing/2014/main" id="{823A7690-4C16-E853-5C23-9441E3DBCF26}"/>
              </a:ext>
            </a:extLst>
          </p:cNvPr>
          <p:cNvSpPr/>
          <p:nvPr/>
        </p:nvSpPr>
        <p:spPr>
          <a:xfrm>
            <a:off x="1346200" y="2051050"/>
            <a:ext cx="260350" cy="1676400"/>
          </a:xfrm>
          <a:custGeom>
            <a:avLst/>
            <a:gdLst>
              <a:gd name="connsiteX0" fmla="*/ 0 w 260350"/>
              <a:gd name="connsiteY0" fmla="*/ 1676400 h 1676400"/>
              <a:gd name="connsiteX1" fmla="*/ 158750 w 260350"/>
              <a:gd name="connsiteY1" fmla="*/ 1676400 h 1676400"/>
              <a:gd name="connsiteX2" fmla="*/ 158750 w 260350"/>
              <a:gd name="connsiteY2" fmla="*/ 0 h 1676400"/>
              <a:gd name="connsiteX3" fmla="*/ 260350 w 260350"/>
              <a:gd name="connsiteY3" fmla="*/ 0 h 1676400"/>
            </a:gdLst>
            <a:ahLst/>
            <a:cxnLst>
              <a:cxn ang="0">
                <a:pos x="connsiteX0" y="connsiteY0"/>
              </a:cxn>
              <a:cxn ang="0">
                <a:pos x="connsiteX1" y="connsiteY1"/>
              </a:cxn>
              <a:cxn ang="0">
                <a:pos x="connsiteX2" y="connsiteY2"/>
              </a:cxn>
              <a:cxn ang="0">
                <a:pos x="connsiteX3" y="connsiteY3"/>
              </a:cxn>
            </a:cxnLst>
            <a:rect l="l" t="t" r="r" b="b"/>
            <a:pathLst>
              <a:path w="260350" h="1676400">
                <a:moveTo>
                  <a:pt x="0" y="1676400"/>
                </a:moveTo>
                <a:lnTo>
                  <a:pt x="158750" y="1676400"/>
                </a:lnTo>
                <a:lnTo>
                  <a:pt x="158750" y="0"/>
                </a:lnTo>
                <a:lnTo>
                  <a:pt x="260350" y="0"/>
                </a:lnTo>
              </a:path>
            </a:pathLst>
          </a:cu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US" dirty="0"/>
              <a:t>Level 1 – The Lone Developer</a:t>
            </a:r>
          </a:p>
        </p:txBody>
      </p:sp>
      <p:sp>
        <p:nvSpPr>
          <p:cNvPr id="15423" name="Rectangle: Rounded Corners 15422">
            <a:extLst>
              <a:ext uri="{FF2B5EF4-FFF2-40B4-BE49-F238E27FC236}">
                <a16:creationId xmlns:a16="http://schemas.microsoft.com/office/drawing/2014/main" id="{0F1D81A6-B081-193F-D480-7F64B81A9744}"/>
              </a:ext>
            </a:extLst>
          </p:cNvPr>
          <p:cNvSpPr>
            <a:spLocks/>
          </p:cNvSpPr>
          <p:nvPr/>
        </p:nvSpPr>
        <p:spPr>
          <a:xfrm>
            <a:off x="919233" y="1788844"/>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4" name="Rectangle: Rounded Corners 15423">
            <a:extLst>
              <a:ext uri="{FF2B5EF4-FFF2-40B4-BE49-F238E27FC236}">
                <a16:creationId xmlns:a16="http://schemas.microsoft.com/office/drawing/2014/main" id="{2B4C225F-1518-8984-D197-11C9DD072FE3}"/>
              </a:ext>
            </a:extLst>
          </p:cNvPr>
          <p:cNvSpPr>
            <a:spLocks/>
          </p:cNvSpPr>
          <p:nvPr/>
        </p:nvSpPr>
        <p:spPr>
          <a:xfrm>
            <a:off x="919233" y="3589068"/>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5" name="Rectangle 15424">
            <a:extLst>
              <a:ext uri="{FF2B5EF4-FFF2-40B4-BE49-F238E27FC236}">
                <a16:creationId xmlns:a16="http://schemas.microsoft.com/office/drawing/2014/main" id="{9184E6F9-7DFA-B8DC-0CF2-5980BDE1E555}"/>
              </a:ext>
            </a:extLst>
          </p:cNvPr>
          <p:cNvSpPr>
            <a:spLocks/>
          </p:cNvSpPr>
          <p:nvPr/>
        </p:nvSpPr>
        <p:spPr>
          <a:xfrm>
            <a:off x="919232" y="3589068"/>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sp>
        <p:nvSpPr>
          <p:cNvPr id="15426" name="Rectangle 15425">
            <a:extLst>
              <a:ext uri="{FF2B5EF4-FFF2-40B4-BE49-F238E27FC236}">
                <a16:creationId xmlns:a16="http://schemas.microsoft.com/office/drawing/2014/main" id="{B736FE5E-51B4-E66D-EE62-FA6380DBA037}"/>
              </a:ext>
            </a:extLst>
          </p:cNvPr>
          <p:cNvSpPr>
            <a:spLocks/>
          </p:cNvSpPr>
          <p:nvPr/>
        </p:nvSpPr>
        <p:spPr>
          <a:xfrm>
            <a:off x="919232" y="1788844"/>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pic>
        <p:nvPicPr>
          <p:cNvPr id="15427" name="Picture 2" descr="Free White cloud clipart design illustration 9302650 PNG with Transparent  Background">
            <a:extLst>
              <a:ext uri="{FF2B5EF4-FFF2-40B4-BE49-F238E27FC236}">
                <a16:creationId xmlns:a16="http://schemas.microsoft.com/office/drawing/2014/main" id="{356F405F-5FA1-B64E-00F0-299D3A71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03" y="1682862"/>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428" name="Picture 10" descr="U.S. Energy Information Administration - EIA - Independent Statistics and  Analysis">
            <a:extLst>
              <a:ext uri="{FF2B5EF4-FFF2-40B4-BE49-F238E27FC236}">
                <a16:creationId xmlns:a16="http://schemas.microsoft.com/office/drawing/2014/main" id="{9B198EBB-BA12-E641-97DE-714BACB984B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 y="3431310"/>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30" name="Rectangle 15429">
            <a:extLst>
              <a:ext uri="{FF2B5EF4-FFF2-40B4-BE49-F238E27FC236}">
                <a16:creationId xmlns:a16="http://schemas.microsoft.com/office/drawing/2014/main" id="{8F381545-81BC-3DB2-74A2-7BBCB8836A6E}"/>
              </a:ext>
            </a:extLst>
          </p:cNvPr>
          <p:cNvSpPr>
            <a:spLocks/>
          </p:cNvSpPr>
          <p:nvPr/>
        </p:nvSpPr>
        <p:spPr>
          <a:xfrm>
            <a:off x="1364283" y="2150509"/>
            <a:ext cx="412373" cy="369332"/>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Queries and data mashups</a:t>
            </a:r>
          </a:p>
        </p:txBody>
      </p:sp>
      <p:cxnSp>
        <p:nvCxnSpPr>
          <p:cNvPr id="15433" name="Straight Connector 15432">
            <a:extLst>
              <a:ext uri="{FF2B5EF4-FFF2-40B4-BE49-F238E27FC236}">
                <a16:creationId xmlns:a16="http://schemas.microsoft.com/office/drawing/2014/main" id="{0F99551F-0BFC-16B4-8A3F-1DCF2149BE6A}"/>
              </a:ext>
            </a:extLst>
          </p:cNvPr>
          <p:cNvCxnSpPr>
            <a:cxnSpLocks/>
            <a:endCxn id="15431" idx="2"/>
          </p:cNvCxnSpPr>
          <p:nvPr/>
        </p:nvCxnSpPr>
        <p:spPr>
          <a:xfrm flipV="1">
            <a:off x="1364283" y="2051050"/>
            <a:ext cx="140667" cy="295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441" name="Freeform: Shape 15440">
            <a:extLst>
              <a:ext uri="{FF2B5EF4-FFF2-40B4-BE49-F238E27FC236}">
                <a16:creationId xmlns:a16="http://schemas.microsoft.com/office/drawing/2014/main" id="{A3B88C04-A423-6D02-530C-0D6D4D24BBB7}"/>
              </a:ext>
            </a:extLst>
          </p:cNvPr>
          <p:cNvSpPr/>
          <p:nvPr/>
        </p:nvSpPr>
        <p:spPr>
          <a:xfrm>
            <a:off x="1606550" y="2051049"/>
            <a:ext cx="924719"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2" name="Rectangle: Rounded Corners 15441">
            <a:extLst>
              <a:ext uri="{FF2B5EF4-FFF2-40B4-BE49-F238E27FC236}">
                <a16:creationId xmlns:a16="http://schemas.microsoft.com/office/drawing/2014/main" id="{4C5B0F08-23F1-59F7-20D4-23CCAB6EC7C8}"/>
              </a:ext>
            </a:extLst>
          </p:cNvPr>
          <p:cNvSpPr>
            <a:spLocks/>
          </p:cNvSpPr>
          <p:nvPr/>
        </p:nvSpPr>
        <p:spPr>
          <a:xfrm>
            <a:off x="2560463" y="1781540"/>
            <a:ext cx="2321099" cy="1006898"/>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3" name="Rectangle 15442">
            <a:extLst>
              <a:ext uri="{FF2B5EF4-FFF2-40B4-BE49-F238E27FC236}">
                <a16:creationId xmlns:a16="http://schemas.microsoft.com/office/drawing/2014/main" id="{62256EBB-648F-0017-C72B-A777FD131AD3}"/>
              </a:ext>
            </a:extLst>
          </p:cNvPr>
          <p:cNvSpPr>
            <a:spLocks/>
          </p:cNvSpPr>
          <p:nvPr/>
        </p:nvSpPr>
        <p:spPr>
          <a:xfrm>
            <a:off x="2560463" y="1850399"/>
            <a:ext cx="232109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Desktop</a:t>
            </a:r>
          </a:p>
        </p:txBody>
      </p:sp>
      <p:sp>
        <p:nvSpPr>
          <p:cNvPr id="15444" name="Rectangle: Rounded Corners 15443">
            <a:extLst>
              <a:ext uri="{FF2B5EF4-FFF2-40B4-BE49-F238E27FC236}">
                <a16:creationId xmlns:a16="http://schemas.microsoft.com/office/drawing/2014/main" id="{692EA11F-4556-4343-D9E6-84698A7EE5F0}"/>
              </a:ext>
            </a:extLst>
          </p:cNvPr>
          <p:cNvSpPr>
            <a:spLocks/>
          </p:cNvSpPr>
          <p:nvPr/>
        </p:nvSpPr>
        <p:spPr>
          <a:xfrm>
            <a:off x="2632870" y="2080364"/>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5" name="Rectangle: Rounded Corners 15444">
            <a:extLst>
              <a:ext uri="{FF2B5EF4-FFF2-40B4-BE49-F238E27FC236}">
                <a16:creationId xmlns:a16="http://schemas.microsoft.com/office/drawing/2014/main" id="{4AEEDC16-A15E-0F62-8027-4A91C626CA6F}"/>
              </a:ext>
            </a:extLst>
          </p:cNvPr>
          <p:cNvSpPr>
            <a:spLocks/>
          </p:cNvSpPr>
          <p:nvPr/>
        </p:nvSpPr>
        <p:spPr>
          <a:xfrm>
            <a:off x="3367417" y="2299100"/>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6" name="Rectangle: Rounded Corners 15445">
            <a:extLst>
              <a:ext uri="{FF2B5EF4-FFF2-40B4-BE49-F238E27FC236}">
                <a16:creationId xmlns:a16="http://schemas.microsoft.com/office/drawing/2014/main" id="{150E36DB-B36C-A07D-0E10-D64C42B42631}"/>
              </a:ext>
            </a:extLst>
          </p:cNvPr>
          <p:cNvSpPr>
            <a:spLocks/>
          </p:cNvSpPr>
          <p:nvPr/>
        </p:nvSpPr>
        <p:spPr>
          <a:xfrm>
            <a:off x="4101963" y="2517836"/>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1" name="Freeform: Shape 15450">
            <a:extLst>
              <a:ext uri="{FF2B5EF4-FFF2-40B4-BE49-F238E27FC236}">
                <a16:creationId xmlns:a16="http://schemas.microsoft.com/office/drawing/2014/main" id="{F31F3B24-D56C-77E9-44B2-B34A297FC5D1}"/>
              </a:ext>
            </a:extLst>
          </p:cNvPr>
          <p:cNvSpPr/>
          <p:nvPr/>
        </p:nvSpPr>
        <p:spPr>
          <a:xfrm>
            <a:off x="2974181" y="2300288"/>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2" name="Freeform: Shape 15451">
            <a:extLst>
              <a:ext uri="{FF2B5EF4-FFF2-40B4-BE49-F238E27FC236}">
                <a16:creationId xmlns:a16="http://schemas.microsoft.com/office/drawing/2014/main" id="{D1D43FF2-1BE9-C7D9-A8A8-162A4740B1D3}"/>
              </a:ext>
            </a:extLst>
          </p:cNvPr>
          <p:cNvSpPr/>
          <p:nvPr/>
        </p:nvSpPr>
        <p:spPr>
          <a:xfrm>
            <a:off x="3721012" y="2517836"/>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3" name="Rectangle 15452">
            <a:extLst>
              <a:ext uri="{FF2B5EF4-FFF2-40B4-BE49-F238E27FC236}">
                <a16:creationId xmlns:a16="http://schemas.microsoft.com/office/drawing/2014/main" id="{B51B4B7F-1160-1DA5-2980-676279033090}"/>
              </a:ext>
            </a:extLst>
          </p:cNvPr>
          <p:cNvSpPr>
            <a:spLocks/>
          </p:cNvSpPr>
          <p:nvPr/>
        </p:nvSpPr>
        <p:spPr>
          <a:xfrm>
            <a:off x="2800716" y="2128177"/>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Queries</a:t>
            </a:r>
          </a:p>
        </p:txBody>
      </p:sp>
      <p:sp>
        <p:nvSpPr>
          <p:cNvPr id="15454" name="Rectangle 15453">
            <a:extLst>
              <a:ext uri="{FF2B5EF4-FFF2-40B4-BE49-F238E27FC236}">
                <a16:creationId xmlns:a16="http://schemas.microsoft.com/office/drawing/2014/main" id="{534773DF-7B2B-6BEA-3173-90712496A7F6}"/>
              </a:ext>
            </a:extLst>
          </p:cNvPr>
          <p:cNvSpPr>
            <a:spLocks/>
          </p:cNvSpPr>
          <p:nvPr/>
        </p:nvSpPr>
        <p:spPr>
          <a:xfrm>
            <a:off x="3535263" y="2346913"/>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a:t>
            </a:r>
          </a:p>
        </p:txBody>
      </p:sp>
      <p:sp>
        <p:nvSpPr>
          <p:cNvPr id="15455" name="Rectangle 15454">
            <a:extLst>
              <a:ext uri="{FF2B5EF4-FFF2-40B4-BE49-F238E27FC236}">
                <a16:creationId xmlns:a16="http://schemas.microsoft.com/office/drawing/2014/main" id="{EB502065-0816-DCC0-004F-017E76991B44}"/>
              </a:ext>
            </a:extLst>
          </p:cNvPr>
          <p:cNvSpPr>
            <a:spLocks/>
          </p:cNvSpPr>
          <p:nvPr/>
        </p:nvSpPr>
        <p:spPr>
          <a:xfrm>
            <a:off x="4269809" y="2565649"/>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91" name="Rectangle 15490">
            <a:extLst>
              <a:ext uri="{FF2B5EF4-FFF2-40B4-BE49-F238E27FC236}">
                <a16:creationId xmlns:a16="http://schemas.microsoft.com/office/drawing/2014/main" id="{27D6958A-A44B-3940-7609-1A7A181D3194}"/>
              </a:ext>
            </a:extLst>
          </p:cNvPr>
          <p:cNvSpPr>
            <a:spLocks/>
          </p:cNvSpPr>
          <p:nvPr/>
        </p:nvSpPr>
        <p:spPr>
          <a:xfrm>
            <a:off x="3324842" y="1496078"/>
            <a:ext cx="76376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User with Power BI Free license</a:t>
            </a:r>
          </a:p>
        </p:txBody>
      </p:sp>
      <p:pic>
        <p:nvPicPr>
          <p:cNvPr id="15513" name="Graphic 15512">
            <a:extLst>
              <a:ext uri="{FF2B5EF4-FFF2-40B4-BE49-F238E27FC236}">
                <a16:creationId xmlns:a16="http://schemas.microsoft.com/office/drawing/2014/main" id="{97E02D91-7CC6-E20F-9B90-91F236EE88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2479" y="2129618"/>
            <a:ext cx="148628" cy="148628"/>
          </a:xfrm>
          <a:prstGeom prst="rect">
            <a:avLst/>
          </a:prstGeom>
        </p:spPr>
      </p:pic>
      <p:pic>
        <p:nvPicPr>
          <p:cNvPr id="15514" name="Graphic 15513">
            <a:extLst>
              <a:ext uri="{FF2B5EF4-FFF2-40B4-BE49-F238E27FC236}">
                <a16:creationId xmlns:a16="http://schemas.microsoft.com/office/drawing/2014/main" id="{A6EC6858-0A4E-66D7-2F2D-855E0376FA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32100" y="2572739"/>
            <a:ext cx="123112" cy="123112"/>
          </a:xfrm>
          <a:prstGeom prst="rect">
            <a:avLst/>
          </a:prstGeom>
        </p:spPr>
      </p:pic>
      <p:pic>
        <p:nvPicPr>
          <p:cNvPr id="15515" name="Graphic 15514">
            <a:extLst>
              <a:ext uri="{FF2B5EF4-FFF2-40B4-BE49-F238E27FC236}">
                <a16:creationId xmlns:a16="http://schemas.microsoft.com/office/drawing/2014/main" id="{BC757274-E583-680C-52A0-8EFFAC872D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87532" y="2345576"/>
            <a:ext cx="125784" cy="125784"/>
          </a:xfrm>
          <a:prstGeom prst="rect">
            <a:avLst/>
          </a:prstGeom>
        </p:spPr>
      </p:pic>
      <p:pic>
        <p:nvPicPr>
          <p:cNvPr id="15516" name="Picture 4">
            <a:extLst>
              <a:ext uri="{FF2B5EF4-FFF2-40B4-BE49-F238E27FC236}">
                <a16:creationId xmlns:a16="http://schemas.microsoft.com/office/drawing/2014/main" id="{3B12C931-22CD-28AE-31F2-ACB728E7F6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0817" y="1811755"/>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26" name="Graphic 15525">
            <a:extLst>
              <a:ext uri="{FF2B5EF4-FFF2-40B4-BE49-F238E27FC236}">
                <a16:creationId xmlns:a16="http://schemas.microsoft.com/office/drawing/2014/main" id="{1CCA92E2-B37B-3655-0D03-652AD9918C71}"/>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0817" y="1501734"/>
            <a:ext cx="221794" cy="221794"/>
          </a:xfrm>
          <a:prstGeom prst="rect">
            <a:avLst/>
          </a:prstGeom>
        </p:spPr>
      </p:pic>
      <p:pic>
        <p:nvPicPr>
          <p:cNvPr id="15535" name="Picture 6" descr="Laptop - Wikipedia">
            <a:extLst>
              <a:ext uri="{FF2B5EF4-FFF2-40B4-BE49-F238E27FC236}">
                <a16:creationId xmlns:a16="http://schemas.microsoft.com/office/drawing/2014/main" id="{CDEC78B0-4A9D-FDDA-7293-9E780EA2B7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6023" y="1651707"/>
            <a:ext cx="258401" cy="258401"/>
          </a:xfrm>
          <a:prstGeom prst="rect">
            <a:avLst/>
          </a:prstGeom>
          <a:noFill/>
          <a:extLst>
            <a:ext uri="{909E8E84-426E-40DD-AFC4-6F175D3DCCD1}">
              <a14:hiddenFill xmlns:a14="http://schemas.microsoft.com/office/drawing/2010/main">
                <a:solidFill>
                  <a:srgbClr val="FFFFFF"/>
                </a:solidFill>
              </a14:hiddenFill>
            </a:ext>
          </a:extLst>
        </p:spPr>
      </p:pic>
      <p:grpSp>
        <p:nvGrpSpPr>
          <p:cNvPr id="15568" name="Group 15567">
            <a:extLst>
              <a:ext uri="{FF2B5EF4-FFF2-40B4-BE49-F238E27FC236}">
                <a16:creationId xmlns:a16="http://schemas.microsoft.com/office/drawing/2014/main" id="{6A46253C-39B2-5CB8-3825-069BB0A76B94}"/>
              </a:ext>
            </a:extLst>
          </p:cNvPr>
          <p:cNvGrpSpPr/>
          <p:nvPr/>
        </p:nvGrpSpPr>
        <p:grpSpPr>
          <a:xfrm>
            <a:off x="2586452" y="2896538"/>
            <a:ext cx="2893007" cy="768719"/>
            <a:chOff x="5295280" y="1925259"/>
            <a:chExt cx="2893007" cy="768719"/>
          </a:xfrm>
        </p:grpSpPr>
        <p:sp>
          <p:nvSpPr>
            <p:cNvPr id="15566" name="Rectangle 15565">
              <a:extLst>
                <a:ext uri="{FF2B5EF4-FFF2-40B4-BE49-F238E27FC236}">
                  <a16:creationId xmlns:a16="http://schemas.microsoft.com/office/drawing/2014/main" id="{C4DA0D3C-8B21-E8AB-2E01-4172B2881D6C}"/>
                </a:ext>
              </a:extLst>
            </p:cNvPr>
            <p:cNvSpPr>
              <a:spLocks/>
            </p:cNvSpPr>
            <p:nvPr/>
          </p:nvSpPr>
          <p:spPr>
            <a:xfrm>
              <a:off x="5295280" y="2132286"/>
              <a:ext cx="2893006" cy="561692"/>
            </a:xfrm>
            <a:prstGeom prst="rect">
              <a:avLst/>
            </a:prstGeom>
            <a:solidFill>
              <a:schemeClr val="bg1"/>
            </a:solid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a:solidFill>
                    <a:schemeClr val="accent1"/>
                  </a:solidFill>
                </a:rPr>
                <a:t>Report</a:t>
              </a:r>
            </a:p>
            <a:p>
              <a:pPr marL="228600" indent="-171450">
                <a:spcAft>
                  <a:spcPts val="100"/>
                </a:spcAft>
                <a:buFont typeface="Arial" panose="020B0604020202020204" pitchFamily="34" charset="0"/>
                <a:buChar char="•"/>
              </a:pPr>
              <a:r>
                <a:rPr lang="en-US" sz="1050">
                  <a:solidFill>
                    <a:schemeClr val="accent1"/>
                  </a:solidFill>
                </a:rPr>
                <a:t>Query</a:t>
              </a:r>
            </a:p>
            <a:p>
              <a:pPr marL="228600" indent="-171450">
                <a:spcAft>
                  <a:spcPts val="100"/>
                </a:spcAft>
                <a:buFont typeface="Arial" panose="020B0604020202020204" pitchFamily="34" charset="0"/>
                <a:buChar char="•"/>
              </a:pPr>
              <a:r>
                <a:rPr lang="en-US" sz="1050">
                  <a:solidFill>
                    <a:schemeClr val="accent1"/>
                  </a:solidFill>
                </a:rPr>
                <a:t>Data</a:t>
              </a:r>
            </a:p>
            <a:p>
              <a:pPr marL="228600" indent="-171450">
                <a:spcAft>
                  <a:spcPts val="100"/>
                </a:spcAft>
                <a:buFont typeface="Arial" panose="020B0604020202020204" pitchFamily="34" charset="0"/>
                <a:buChar char="•"/>
              </a:pPr>
              <a:r>
                <a:rPr lang="en-US" sz="1050">
                  <a:solidFill>
                    <a:schemeClr val="accent1"/>
                  </a:solidFill>
                </a:rPr>
                <a:t>Refresh</a:t>
              </a:r>
            </a:p>
            <a:p>
              <a:pPr marL="228600" indent="-171450">
                <a:spcAft>
                  <a:spcPts val="100"/>
                </a:spcAft>
                <a:buFont typeface="Arial" panose="020B0604020202020204" pitchFamily="34" charset="0"/>
                <a:buChar char="•"/>
              </a:pPr>
              <a:r>
                <a:rPr lang="en-US" sz="1050">
                  <a:solidFill>
                    <a:schemeClr val="accent1"/>
                  </a:solidFill>
                </a:rPr>
                <a:t>Authentication (technically in Azure)</a:t>
              </a:r>
            </a:p>
          </p:txBody>
        </p:sp>
        <p:sp>
          <p:nvSpPr>
            <p:cNvPr id="15567" name="Rectangle 15566">
              <a:extLst>
                <a:ext uri="{FF2B5EF4-FFF2-40B4-BE49-F238E27FC236}">
                  <a16:creationId xmlns:a16="http://schemas.microsoft.com/office/drawing/2014/main" id="{2569541A-907D-8747-811B-40FD5DBB1E99}"/>
                </a:ext>
              </a:extLst>
            </p:cNvPr>
            <p:cNvSpPr>
              <a:spLocks/>
            </p:cNvSpPr>
            <p:nvPr/>
          </p:nvSpPr>
          <p:spPr>
            <a:xfrm>
              <a:off x="5295281" y="1925259"/>
              <a:ext cx="2893006"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fr-FR" sz="1200" b="1" dirty="0">
                  <a:solidFill>
                    <a:schemeClr val="accent2"/>
                  </a:solidFill>
                </a:rPr>
                <a:t>PBIX files contain 5 capacities</a:t>
              </a:r>
            </a:p>
          </p:txBody>
        </p:sp>
      </p:grpSp>
      <p:grpSp>
        <p:nvGrpSpPr>
          <p:cNvPr id="15569" name="Group 15568">
            <a:extLst>
              <a:ext uri="{FF2B5EF4-FFF2-40B4-BE49-F238E27FC236}">
                <a16:creationId xmlns:a16="http://schemas.microsoft.com/office/drawing/2014/main" id="{0C260386-DD73-78C5-17BF-525E31D050B6}"/>
              </a:ext>
            </a:extLst>
          </p:cNvPr>
          <p:cNvGrpSpPr/>
          <p:nvPr/>
        </p:nvGrpSpPr>
        <p:grpSpPr>
          <a:xfrm>
            <a:off x="11031874" y="213185"/>
            <a:ext cx="1187832" cy="194440"/>
            <a:chOff x="11032574" y="212729"/>
            <a:chExt cx="1188000" cy="194468"/>
          </a:xfrm>
        </p:grpSpPr>
        <p:sp>
          <p:nvSpPr>
            <p:cNvPr id="15570" name="Rectangle: Top Corners Rounded 15569">
              <a:extLst>
                <a:ext uri="{FF2B5EF4-FFF2-40B4-BE49-F238E27FC236}">
                  <a16:creationId xmlns:a16="http://schemas.microsoft.com/office/drawing/2014/main" id="{8D4FE080-FC0D-849E-E02C-12EB2A896850}"/>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15571" name="Rectangle 15570">
              <a:extLst>
                <a:ext uri="{FF2B5EF4-FFF2-40B4-BE49-F238E27FC236}">
                  <a16:creationId xmlns:a16="http://schemas.microsoft.com/office/drawing/2014/main" id="{4E107EE4-609E-2442-D27D-BD6840F833D8}"/>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15572" name="Group 15571">
              <a:extLst>
                <a:ext uri="{FF2B5EF4-FFF2-40B4-BE49-F238E27FC236}">
                  <a16:creationId xmlns:a16="http://schemas.microsoft.com/office/drawing/2014/main" id="{9298FA51-B750-7E13-0A1F-4AF1FD353EA6}"/>
                </a:ext>
              </a:extLst>
            </p:cNvPr>
            <p:cNvGrpSpPr/>
            <p:nvPr/>
          </p:nvGrpSpPr>
          <p:grpSpPr>
            <a:xfrm>
              <a:off x="11115070" y="240920"/>
              <a:ext cx="148214" cy="148025"/>
              <a:chOff x="11069033" y="1202944"/>
              <a:chExt cx="391979" cy="391477"/>
            </a:xfrm>
            <a:solidFill>
              <a:schemeClr val="bg1"/>
            </a:solidFill>
          </p:grpSpPr>
          <p:sp>
            <p:nvSpPr>
              <p:cNvPr id="15573" name="Freeform: Shape 15572">
                <a:extLst>
                  <a:ext uri="{FF2B5EF4-FFF2-40B4-BE49-F238E27FC236}">
                    <a16:creationId xmlns:a16="http://schemas.microsoft.com/office/drawing/2014/main" id="{832A9A49-9E42-47E2-5E1A-2410EBEC80E1}"/>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15574" name="Freeform: Shape 15573">
                <a:extLst>
                  <a:ext uri="{FF2B5EF4-FFF2-40B4-BE49-F238E27FC236}">
                    <a16:creationId xmlns:a16="http://schemas.microsoft.com/office/drawing/2014/main" id="{A577DC31-369B-A8C5-5A9C-025FE964674A}"/>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sp>
        <p:nvSpPr>
          <p:cNvPr id="15587" name="Freeform: Shape 15586">
            <a:extLst>
              <a:ext uri="{FF2B5EF4-FFF2-40B4-BE49-F238E27FC236}">
                <a16:creationId xmlns:a16="http://schemas.microsoft.com/office/drawing/2014/main" id="{B669F230-0132-DDDF-6166-4ADE88EFE316}"/>
              </a:ext>
            </a:extLst>
          </p:cNvPr>
          <p:cNvSpPr/>
          <p:nvPr/>
        </p:nvSpPr>
        <p:spPr>
          <a:xfrm rot="5400000">
            <a:off x="4016536" y="1596329"/>
            <a:ext cx="274320"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D28DE159-48E9-1F29-8598-EC63104EF7B2}"/>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a:extLst>
              <a:ext uri="{FF2B5EF4-FFF2-40B4-BE49-F238E27FC236}">
                <a16:creationId xmlns:a16="http://schemas.microsoft.com/office/drawing/2014/main" id="{6AB85D3C-4FAC-5788-1BED-27EFC0F5188F}"/>
              </a:ext>
            </a:extLst>
          </p:cNvPr>
          <p:cNvGrpSpPr/>
          <p:nvPr/>
        </p:nvGrpSpPr>
        <p:grpSpPr>
          <a:xfrm>
            <a:off x="8578848" y="696291"/>
            <a:ext cx="2771779" cy="731182"/>
            <a:chOff x="8362948" y="1306134"/>
            <a:chExt cx="2771779" cy="731182"/>
          </a:xfrm>
        </p:grpSpPr>
        <p:sp>
          <p:nvSpPr>
            <p:cNvPr id="9" name="Rectangle 8">
              <a:extLst>
                <a:ext uri="{FF2B5EF4-FFF2-40B4-BE49-F238E27FC236}">
                  <a16:creationId xmlns:a16="http://schemas.microsoft.com/office/drawing/2014/main" id="{5746BAB4-94A0-0002-29D8-6F5F276F5790}"/>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dirty="0">
                  <a:solidFill>
                    <a:schemeClr val="accent1"/>
                  </a:solidFill>
                </a:rPr>
                <a:t>Effort: 1</a:t>
              </a:r>
            </a:p>
            <a:p>
              <a:pPr marL="228600" indent="-171450">
                <a:spcAft>
                  <a:spcPts val="100"/>
                </a:spcAft>
                <a:buFont typeface="Arial" panose="020B0604020202020204" pitchFamily="34" charset="0"/>
                <a:buChar char="•"/>
              </a:pPr>
              <a:r>
                <a:rPr lang="en-US" sz="1050" dirty="0">
                  <a:solidFill>
                    <a:schemeClr val="accent1"/>
                  </a:solidFill>
                </a:rPr>
                <a:t>Benefit: 1</a:t>
              </a:r>
            </a:p>
            <a:p>
              <a:pPr marL="228600" indent="-171450">
                <a:spcAft>
                  <a:spcPts val="100"/>
                </a:spcAft>
                <a:buFont typeface="Arial" panose="020B0604020202020204" pitchFamily="34" charset="0"/>
                <a:buChar char="•"/>
              </a:pPr>
              <a:r>
                <a:rPr lang="en-US" sz="1050" dirty="0">
                  <a:solidFill>
                    <a:schemeClr val="accent1"/>
                  </a:solidFill>
                </a:rPr>
                <a:t>Risk: 2</a:t>
              </a:r>
            </a:p>
            <a:p>
              <a:pPr marL="228600" indent="-171450">
                <a:spcAft>
                  <a:spcPts val="100"/>
                </a:spcAft>
                <a:buFont typeface="Arial" panose="020B0604020202020204" pitchFamily="34" charset="0"/>
                <a:buChar char="•"/>
              </a:pPr>
              <a:r>
                <a:rPr lang="en-US" sz="1050" dirty="0">
                  <a:solidFill>
                    <a:schemeClr val="accent1"/>
                  </a:solidFill>
                </a:rPr>
                <a:t>Scalability: 1</a:t>
              </a:r>
            </a:p>
            <a:p>
              <a:pPr marL="228600" indent="-171450">
                <a:spcAft>
                  <a:spcPts val="100"/>
                </a:spcAft>
                <a:buFont typeface="Arial" panose="020B0604020202020204" pitchFamily="34" charset="0"/>
                <a:buChar char="•"/>
              </a:pPr>
              <a:r>
                <a:rPr lang="en-US" sz="1050" dirty="0">
                  <a:solidFill>
                    <a:schemeClr val="accent1"/>
                  </a:solidFill>
                </a:rPr>
                <a:t>Oversight: 2</a:t>
              </a:r>
            </a:p>
            <a:p>
              <a:pPr marL="228600" indent="-171450">
                <a:spcAft>
                  <a:spcPts val="100"/>
                </a:spcAft>
                <a:buFont typeface="Arial" panose="020B0604020202020204" pitchFamily="34" charset="0"/>
                <a:buChar char="•"/>
              </a:pPr>
              <a:r>
                <a:rPr lang="en-US" sz="1050" dirty="0">
                  <a:solidFill>
                    <a:schemeClr val="accent1"/>
                  </a:solidFill>
                </a:rPr>
                <a:t>Expense: 1</a:t>
              </a:r>
            </a:p>
          </p:txBody>
        </p:sp>
        <p:sp>
          <p:nvSpPr>
            <p:cNvPr id="10" name="Rectangle 9">
              <a:extLst>
                <a:ext uri="{FF2B5EF4-FFF2-40B4-BE49-F238E27FC236}">
                  <a16:creationId xmlns:a16="http://schemas.microsoft.com/office/drawing/2014/main" id="{AA62A595-8FCB-EACB-57E1-D2AC8629C51F}"/>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dirty="0">
                  <a:solidFill>
                    <a:schemeClr val="accent2"/>
                  </a:solidFill>
                </a:rPr>
                <a:t>Attributes Scale 1-6:</a:t>
              </a:r>
            </a:p>
          </p:txBody>
        </p:sp>
      </p:grpSp>
      <p:pic>
        <p:nvPicPr>
          <p:cNvPr id="15588" name="Graphic 15587">
            <a:extLst>
              <a:ext uri="{FF2B5EF4-FFF2-40B4-BE49-F238E27FC236}">
                <a16:creationId xmlns:a16="http://schemas.microsoft.com/office/drawing/2014/main" id="{361D0262-E21D-49A8-2688-8244F480874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5836" y="4254415"/>
            <a:ext cx="242492" cy="242492"/>
          </a:xfrm>
          <a:prstGeom prst="rect">
            <a:avLst/>
          </a:prstGeom>
        </p:spPr>
      </p:pic>
      <p:sp>
        <p:nvSpPr>
          <p:cNvPr id="15589" name="Graphic 98">
            <a:extLst>
              <a:ext uri="{FF2B5EF4-FFF2-40B4-BE49-F238E27FC236}">
                <a16:creationId xmlns:a16="http://schemas.microsoft.com/office/drawing/2014/main" id="{569877E2-DE28-ECAE-1754-D528A37511E0}"/>
              </a:ext>
            </a:extLst>
          </p:cNvPr>
          <p:cNvSpPr>
            <a:spLocks noChangeAspect="1"/>
          </p:cNvSpPr>
          <p:nvPr/>
        </p:nvSpPr>
        <p:spPr>
          <a:xfrm>
            <a:off x="1046198" y="3949285"/>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pic>
        <p:nvPicPr>
          <p:cNvPr id="15590" name="Picture 2" descr="Subscription | Microsoft Azure Mono">
            <a:extLst>
              <a:ext uri="{FF2B5EF4-FFF2-40B4-BE49-F238E27FC236}">
                <a16:creationId xmlns:a16="http://schemas.microsoft.com/office/drawing/2014/main" id="{515E9B46-EC55-6E62-4334-6331E233AE2B}"/>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011844" y="2113803"/>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15591" name="Picture 4" descr="Computer Icons, Button, cdr, text, cloud Computing png | PNGWing">
            <a:extLst>
              <a:ext uri="{FF2B5EF4-FFF2-40B4-BE49-F238E27FC236}">
                <a16:creationId xmlns:a16="http://schemas.microsoft.com/office/drawing/2014/main" id="{8996A6E1-03CD-7F67-25F0-204BEC2249C3}"/>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013575" y="2459482"/>
            <a:ext cx="247014" cy="21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8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 name="Freeform: Shape 15430">
            <a:extLst>
              <a:ext uri="{FF2B5EF4-FFF2-40B4-BE49-F238E27FC236}">
                <a16:creationId xmlns:a16="http://schemas.microsoft.com/office/drawing/2014/main" id="{823A7690-4C16-E853-5C23-9441E3DBCF26}"/>
              </a:ext>
            </a:extLst>
          </p:cNvPr>
          <p:cNvSpPr/>
          <p:nvPr/>
        </p:nvSpPr>
        <p:spPr>
          <a:xfrm>
            <a:off x="1346200" y="2051050"/>
            <a:ext cx="260350" cy="1676400"/>
          </a:xfrm>
          <a:custGeom>
            <a:avLst/>
            <a:gdLst>
              <a:gd name="connsiteX0" fmla="*/ 0 w 260350"/>
              <a:gd name="connsiteY0" fmla="*/ 1676400 h 1676400"/>
              <a:gd name="connsiteX1" fmla="*/ 158750 w 260350"/>
              <a:gd name="connsiteY1" fmla="*/ 1676400 h 1676400"/>
              <a:gd name="connsiteX2" fmla="*/ 158750 w 260350"/>
              <a:gd name="connsiteY2" fmla="*/ 0 h 1676400"/>
              <a:gd name="connsiteX3" fmla="*/ 260350 w 260350"/>
              <a:gd name="connsiteY3" fmla="*/ 0 h 1676400"/>
            </a:gdLst>
            <a:ahLst/>
            <a:cxnLst>
              <a:cxn ang="0">
                <a:pos x="connsiteX0" y="connsiteY0"/>
              </a:cxn>
              <a:cxn ang="0">
                <a:pos x="connsiteX1" y="connsiteY1"/>
              </a:cxn>
              <a:cxn ang="0">
                <a:pos x="connsiteX2" y="connsiteY2"/>
              </a:cxn>
              <a:cxn ang="0">
                <a:pos x="connsiteX3" y="connsiteY3"/>
              </a:cxn>
            </a:cxnLst>
            <a:rect l="l" t="t" r="r" b="b"/>
            <a:pathLst>
              <a:path w="260350" h="1676400">
                <a:moveTo>
                  <a:pt x="0" y="1676400"/>
                </a:moveTo>
                <a:lnTo>
                  <a:pt x="158750" y="1676400"/>
                </a:lnTo>
                <a:lnTo>
                  <a:pt x="158750" y="0"/>
                </a:lnTo>
                <a:lnTo>
                  <a:pt x="2603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US" dirty="0"/>
              <a:t>Level 2 – Local Sharing</a:t>
            </a:r>
          </a:p>
        </p:txBody>
      </p:sp>
      <p:sp>
        <p:nvSpPr>
          <p:cNvPr id="15423" name="Rectangle: Rounded Corners 15422">
            <a:extLst>
              <a:ext uri="{FF2B5EF4-FFF2-40B4-BE49-F238E27FC236}">
                <a16:creationId xmlns:a16="http://schemas.microsoft.com/office/drawing/2014/main" id="{0F1D81A6-B081-193F-D480-7F64B81A9744}"/>
              </a:ext>
            </a:extLst>
          </p:cNvPr>
          <p:cNvSpPr>
            <a:spLocks/>
          </p:cNvSpPr>
          <p:nvPr/>
        </p:nvSpPr>
        <p:spPr>
          <a:xfrm>
            <a:off x="919233" y="1788844"/>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4" name="Rectangle: Rounded Corners 15423">
            <a:extLst>
              <a:ext uri="{FF2B5EF4-FFF2-40B4-BE49-F238E27FC236}">
                <a16:creationId xmlns:a16="http://schemas.microsoft.com/office/drawing/2014/main" id="{2B4C225F-1518-8984-D197-11C9DD072FE3}"/>
              </a:ext>
            </a:extLst>
          </p:cNvPr>
          <p:cNvSpPr>
            <a:spLocks/>
          </p:cNvSpPr>
          <p:nvPr/>
        </p:nvSpPr>
        <p:spPr>
          <a:xfrm>
            <a:off x="919233" y="3589068"/>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5" name="Rectangle 15424">
            <a:extLst>
              <a:ext uri="{FF2B5EF4-FFF2-40B4-BE49-F238E27FC236}">
                <a16:creationId xmlns:a16="http://schemas.microsoft.com/office/drawing/2014/main" id="{9184E6F9-7DFA-B8DC-0CF2-5980BDE1E555}"/>
              </a:ext>
            </a:extLst>
          </p:cNvPr>
          <p:cNvSpPr>
            <a:spLocks/>
          </p:cNvSpPr>
          <p:nvPr/>
        </p:nvSpPr>
        <p:spPr>
          <a:xfrm>
            <a:off x="919232" y="3589068"/>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sp>
        <p:nvSpPr>
          <p:cNvPr id="15426" name="Rectangle 15425">
            <a:extLst>
              <a:ext uri="{FF2B5EF4-FFF2-40B4-BE49-F238E27FC236}">
                <a16:creationId xmlns:a16="http://schemas.microsoft.com/office/drawing/2014/main" id="{B736FE5E-51B4-E66D-EE62-FA6380DBA037}"/>
              </a:ext>
            </a:extLst>
          </p:cNvPr>
          <p:cNvSpPr>
            <a:spLocks/>
          </p:cNvSpPr>
          <p:nvPr/>
        </p:nvSpPr>
        <p:spPr>
          <a:xfrm>
            <a:off x="919232" y="1788844"/>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pic>
        <p:nvPicPr>
          <p:cNvPr id="15427" name="Picture 2" descr="Free White cloud clipart design illustration 9302650 PNG with Transparent  Background">
            <a:extLst>
              <a:ext uri="{FF2B5EF4-FFF2-40B4-BE49-F238E27FC236}">
                <a16:creationId xmlns:a16="http://schemas.microsoft.com/office/drawing/2014/main" id="{356F405F-5FA1-B64E-00F0-299D3A71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03" y="1682862"/>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428" name="Picture 10" descr="U.S. Energy Information Administration - EIA - Independent Statistics and  Analysis">
            <a:extLst>
              <a:ext uri="{FF2B5EF4-FFF2-40B4-BE49-F238E27FC236}">
                <a16:creationId xmlns:a16="http://schemas.microsoft.com/office/drawing/2014/main" id="{9B198EBB-BA12-E641-97DE-714BACB984B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95" y="3431310"/>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30" name="Rectangle 15429">
            <a:extLst>
              <a:ext uri="{FF2B5EF4-FFF2-40B4-BE49-F238E27FC236}">
                <a16:creationId xmlns:a16="http://schemas.microsoft.com/office/drawing/2014/main" id="{8F381545-81BC-3DB2-74A2-7BBCB8836A6E}"/>
              </a:ext>
            </a:extLst>
          </p:cNvPr>
          <p:cNvSpPr>
            <a:spLocks/>
          </p:cNvSpPr>
          <p:nvPr/>
        </p:nvSpPr>
        <p:spPr>
          <a:xfrm>
            <a:off x="1364283" y="2150509"/>
            <a:ext cx="412373" cy="369332"/>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Queries and data mashups</a:t>
            </a:r>
          </a:p>
        </p:txBody>
      </p:sp>
      <p:cxnSp>
        <p:nvCxnSpPr>
          <p:cNvPr id="15433" name="Straight Connector 15432">
            <a:extLst>
              <a:ext uri="{FF2B5EF4-FFF2-40B4-BE49-F238E27FC236}">
                <a16:creationId xmlns:a16="http://schemas.microsoft.com/office/drawing/2014/main" id="{0F99551F-0BFC-16B4-8A3F-1DCF2149BE6A}"/>
              </a:ext>
            </a:extLst>
          </p:cNvPr>
          <p:cNvCxnSpPr>
            <a:cxnSpLocks/>
            <a:endCxn id="15431" idx="2"/>
          </p:cNvCxnSpPr>
          <p:nvPr/>
        </p:nvCxnSpPr>
        <p:spPr>
          <a:xfrm flipV="1">
            <a:off x="1364283" y="2051050"/>
            <a:ext cx="140667" cy="2950"/>
          </a:xfrm>
          <a:prstGeom prst="line">
            <a:avLst/>
          </a:pr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41" name="Freeform: Shape 15440">
            <a:extLst>
              <a:ext uri="{FF2B5EF4-FFF2-40B4-BE49-F238E27FC236}">
                <a16:creationId xmlns:a16="http://schemas.microsoft.com/office/drawing/2014/main" id="{A3B88C04-A423-6D02-530C-0D6D4D24BBB7}"/>
              </a:ext>
            </a:extLst>
          </p:cNvPr>
          <p:cNvSpPr/>
          <p:nvPr/>
        </p:nvSpPr>
        <p:spPr>
          <a:xfrm>
            <a:off x="1606550" y="2051049"/>
            <a:ext cx="924719"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2" name="Rectangle: Rounded Corners 15441">
            <a:extLst>
              <a:ext uri="{FF2B5EF4-FFF2-40B4-BE49-F238E27FC236}">
                <a16:creationId xmlns:a16="http://schemas.microsoft.com/office/drawing/2014/main" id="{4C5B0F08-23F1-59F7-20D4-23CCAB6EC7C8}"/>
              </a:ext>
            </a:extLst>
          </p:cNvPr>
          <p:cNvSpPr>
            <a:spLocks/>
          </p:cNvSpPr>
          <p:nvPr/>
        </p:nvSpPr>
        <p:spPr>
          <a:xfrm>
            <a:off x="2560463" y="1781540"/>
            <a:ext cx="2321099" cy="1006898"/>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3" name="Rectangle 15442">
            <a:extLst>
              <a:ext uri="{FF2B5EF4-FFF2-40B4-BE49-F238E27FC236}">
                <a16:creationId xmlns:a16="http://schemas.microsoft.com/office/drawing/2014/main" id="{62256EBB-648F-0017-C72B-A777FD131AD3}"/>
              </a:ext>
            </a:extLst>
          </p:cNvPr>
          <p:cNvSpPr>
            <a:spLocks/>
          </p:cNvSpPr>
          <p:nvPr/>
        </p:nvSpPr>
        <p:spPr>
          <a:xfrm>
            <a:off x="2560463" y="1850399"/>
            <a:ext cx="232109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Desktop</a:t>
            </a:r>
          </a:p>
        </p:txBody>
      </p:sp>
      <p:sp>
        <p:nvSpPr>
          <p:cNvPr id="15444" name="Rectangle: Rounded Corners 15443">
            <a:extLst>
              <a:ext uri="{FF2B5EF4-FFF2-40B4-BE49-F238E27FC236}">
                <a16:creationId xmlns:a16="http://schemas.microsoft.com/office/drawing/2014/main" id="{692EA11F-4556-4343-D9E6-84698A7EE5F0}"/>
              </a:ext>
            </a:extLst>
          </p:cNvPr>
          <p:cNvSpPr>
            <a:spLocks/>
          </p:cNvSpPr>
          <p:nvPr/>
        </p:nvSpPr>
        <p:spPr>
          <a:xfrm>
            <a:off x="2632870" y="2080364"/>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5" name="Rectangle: Rounded Corners 15444">
            <a:extLst>
              <a:ext uri="{FF2B5EF4-FFF2-40B4-BE49-F238E27FC236}">
                <a16:creationId xmlns:a16="http://schemas.microsoft.com/office/drawing/2014/main" id="{4AEEDC16-A15E-0F62-8027-4A91C626CA6F}"/>
              </a:ext>
            </a:extLst>
          </p:cNvPr>
          <p:cNvSpPr>
            <a:spLocks/>
          </p:cNvSpPr>
          <p:nvPr/>
        </p:nvSpPr>
        <p:spPr>
          <a:xfrm>
            <a:off x="3367417" y="2299100"/>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6" name="Rectangle: Rounded Corners 15445">
            <a:extLst>
              <a:ext uri="{FF2B5EF4-FFF2-40B4-BE49-F238E27FC236}">
                <a16:creationId xmlns:a16="http://schemas.microsoft.com/office/drawing/2014/main" id="{150E36DB-B36C-A07D-0E10-D64C42B42631}"/>
              </a:ext>
            </a:extLst>
          </p:cNvPr>
          <p:cNvSpPr>
            <a:spLocks/>
          </p:cNvSpPr>
          <p:nvPr/>
        </p:nvSpPr>
        <p:spPr>
          <a:xfrm>
            <a:off x="4101963" y="2517836"/>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1" name="Freeform: Shape 15450">
            <a:extLst>
              <a:ext uri="{FF2B5EF4-FFF2-40B4-BE49-F238E27FC236}">
                <a16:creationId xmlns:a16="http://schemas.microsoft.com/office/drawing/2014/main" id="{F31F3B24-D56C-77E9-44B2-B34A297FC5D1}"/>
              </a:ext>
            </a:extLst>
          </p:cNvPr>
          <p:cNvSpPr/>
          <p:nvPr/>
        </p:nvSpPr>
        <p:spPr>
          <a:xfrm>
            <a:off x="2974181" y="2300288"/>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2" name="Freeform: Shape 15451">
            <a:extLst>
              <a:ext uri="{FF2B5EF4-FFF2-40B4-BE49-F238E27FC236}">
                <a16:creationId xmlns:a16="http://schemas.microsoft.com/office/drawing/2014/main" id="{D1D43FF2-1BE9-C7D9-A8A8-162A4740B1D3}"/>
              </a:ext>
            </a:extLst>
          </p:cNvPr>
          <p:cNvSpPr/>
          <p:nvPr/>
        </p:nvSpPr>
        <p:spPr>
          <a:xfrm>
            <a:off x="3721012" y="2517836"/>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3" name="Rectangle 15452">
            <a:extLst>
              <a:ext uri="{FF2B5EF4-FFF2-40B4-BE49-F238E27FC236}">
                <a16:creationId xmlns:a16="http://schemas.microsoft.com/office/drawing/2014/main" id="{B51B4B7F-1160-1DA5-2980-676279033090}"/>
              </a:ext>
            </a:extLst>
          </p:cNvPr>
          <p:cNvSpPr>
            <a:spLocks/>
          </p:cNvSpPr>
          <p:nvPr/>
        </p:nvSpPr>
        <p:spPr>
          <a:xfrm>
            <a:off x="2800716" y="2128177"/>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Queries</a:t>
            </a:r>
          </a:p>
        </p:txBody>
      </p:sp>
      <p:sp>
        <p:nvSpPr>
          <p:cNvPr id="15454" name="Rectangle 15453">
            <a:extLst>
              <a:ext uri="{FF2B5EF4-FFF2-40B4-BE49-F238E27FC236}">
                <a16:creationId xmlns:a16="http://schemas.microsoft.com/office/drawing/2014/main" id="{534773DF-7B2B-6BEA-3173-90712496A7F6}"/>
              </a:ext>
            </a:extLst>
          </p:cNvPr>
          <p:cNvSpPr>
            <a:spLocks/>
          </p:cNvSpPr>
          <p:nvPr/>
        </p:nvSpPr>
        <p:spPr>
          <a:xfrm>
            <a:off x="3535263" y="2346913"/>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a:t>
            </a:r>
          </a:p>
        </p:txBody>
      </p:sp>
      <p:sp>
        <p:nvSpPr>
          <p:cNvPr id="15455" name="Rectangle 15454">
            <a:extLst>
              <a:ext uri="{FF2B5EF4-FFF2-40B4-BE49-F238E27FC236}">
                <a16:creationId xmlns:a16="http://schemas.microsoft.com/office/drawing/2014/main" id="{EB502065-0816-DCC0-004F-017E76991B44}"/>
              </a:ext>
            </a:extLst>
          </p:cNvPr>
          <p:cNvSpPr>
            <a:spLocks/>
          </p:cNvSpPr>
          <p:nvPr/>
        </p:nvSpPr>
        <p:spPr>
          <a:xfrm>
            <a:off x="4269809" y="2565649"/>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91" name="Rectangle 15490">
            <a:extLst>
              <a:ext uri="{FF2B5EF4-FFF2-40B4-BE49-F238E27FC236}">
                <a16:creationId xmlns:a16="http://schemas.microsoft.com/office/drawing/2014/main" id="{27D6958A-A44B-3940-7609-1A7A181D3194}"/>
              </a:ext>
            </a:extLst>
          </p:cNvPr>
          <p:cNvSpPr>
            <a:spLocks/>
          </p:cNvSpPr>
          <p:nvPr/>
        </p:nvSpPr>
        <p:spPr>
          <a:xfrm>
            <a:off x="3324842" y="1496078"/>
            <a:ext cx="76376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User with Power BI Free license</a:t>
            </a:r>
          </a:p>
        </p:txBody>
      </p:sp>
      <p:pic>
        <p:nvPicPr>
          <p:cNvPr id="15513" name="Graphic 15512">
            <a:extLst>
              <a:ext uri="{FF2B5EF4-FFF2-40B4-BE49-F238E27FC236}">
                <a16:creationId xmlns:a16="http://schemas.microsoft.com/office/drawing/2014/main" id="{97E02D91-7CC6-E20F-9B90-91F236EE88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42479" y="2129618"/>
            <a:ext cx="148628" cy="148628"/>
          </a:xfrm>
          <a:prstGeom prst="rect">
            <a:avLst/>
          </a:prstGeom>
        </p:spPr>
      </p:pic>
      <p:pic>
        <p:nvPicPr>
          <p:cNvPr id="15514" name="Graphic 15513">
            <a:extLst>
              <a:ext uri="{FF2B5EF4-FFF2-40B4-BE49-F238E27FC236}">
                <a16:creationId xmlns:a16="http://schemas.microsoft.com/office/drawing/2014/main" id="{A6EC6858-0A4E-66D7-2F2D-855E0376FA0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32100" y="2572739"/>
            <a:ext cx="123112" cy="123112"/>
          </a:xfrm>
          <a:prstGeom prst="rect">
            <a:avLst/>
          </a:prstGeom>
        </p:spPr>
      </p:pic>
      <p:pic>
        <p:nvPicPr>
          <p:cNvPr id="15515" name="Graphic 15514">
            <a:extLst>
              <a:ext uri="{FF2B5EF4-FFF2-40B4-BE49-F238E27FC236}">
                <a16:creationId xmlns:a16="http://schemas.microsoft.com/office/drawing/2014/main" id="{BC757274-E583-680C-52A0-8EFFAC872D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87532" y="2345576"/>
            <a:ext cx="125784" cy="125784"/>
          </a:xfrm>
          <a:prstGeom prst="rect">
            <a:avLst/>
          </a:prstGeom>
        </p:spPr>
      </p:pic>
      <p:pic>
        <p:nvPicPr>
          <p:cNvPr id="15516" name="Picture 4">
            <a:extLst>
              <a:ext uri="{FF2B5EF4-FFF2-40B4-BE49-F238E27FC236}">
                <a16:creationId xmlns:a16="http://schemas.microsoft.com/office/drawing/2014/main" id="{3B12C931-22CD-28AE-31F2-ACB728E7F6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0817" y="1811755"/>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26" name="Graphic 15525">
            <a:extLst>
              <a:ext uri="{FF2B5EF4-FFF2-40B4-BE49-F238E27FC236}">
                <a16:creationId xmlns:a16="http://schemas.microsoft.com/office/drawing/2014/main" id="{1CCA92E2-B37B-3655-0D03-652AD9918C71}"/>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60817" y="1501734"/>
            <a:ext cx="221794" cy="221794"/>
          </a:xfrm>
          <a:prstGeom prst="rect">
            <a:avLst/>
          </a:prstGeom>
        </p:spPr>
      </p:pic>
      <p:pic>
        <p:nvPicPr>
          <p:cNvPr id="15535" name="Picture 6" descr="Laptop - Wikipedia">
            <a:extLst>
              <a:ext uri="{FF2B5EF4-FFF2-40B4-BE49-F238E27FC236}">
                <a16:creationId xmlns:a16="http://schemas.microsoft.com/office/drawing/2014/main" id="{CDEC78B0-4A9D-FDDA-7293-9E780EA2B7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6023" y="1651707"/>
            <a:ext cx="258401" cy="258401"/>
          </a:xfrm>
          <a:prstGeom prst="rect">
            <a:avLst/>
          </a:prstGeom>
          <a:noFill/>
          <a:extLst>
            <a:ext uri="{909E8E84-426E-40DD-AFC4-6F175D3DCCD1}">
              <a14:hiddenFill xmlns:a14="http://schemas.microsoft.com/office/drawing/2010/main">
                <a:solidFill>
                  <a:srgbClr val="FFFFFF"/>
                </a:solidFill>
              </a14:hiddenFill>
            </a:ext>
          </a:extLst>
        </p:spPr>
      </p:pic>
      <p:sp>
        <p:nvSpPr>
          <p:cNvPr id="15542" name="Rectangle: Rounded Corners 15541">
            <a:extLst>
              <a:ext uri="{FF2B5EF4-FFF2-40B4-BE49-F238E27FC236}">
                <a16:creationId xmlns:a16="http://schemas.microsoft.com/office/drawing/2014/main" id="{09F1C0C9-1F4D-01F5-58A2-953C26A8E14C}"/>
              </a:ext>
            </a:extLst>
          </p:cNvPr>
          <p:cNvSpPr>
            <a:spLocks/>
          </p:cNvSpPr>
          <p:nvPr/>
        </p:nvSpPr>
        <p:spPr>
          <a:xfrm>
            <a:off x="7484888" y="3874530"/>
            <a:ext cx="2321099" cy="1006898"/>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3" name="Rectangle 15542">
            <a:extLst>
              <a:ext uri="{FF2B5EF4-FFF2-40B4-BE49-F238E27FC236}">
                <a16:creationId xmlns:a16="http://schemas.microsoft.com/office/drawing/2014/main" id="{A27EDD5E-7CD0-E3C3-AEB8-3AE45BCA0EBB}"/>
              </a:ext>
            </a:extLst>
          </p:cNvPr>
          <p:cNvSpPr>
            <a:spLocks/>
          </p:cNvSpPr>
          <p:nvPr/>
        </p:nvSpPr>
        <p:spPr>
          <a:xfrm>
            <a:off x="7484888" y="3943389"/>
            <a:ext cx="232109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Desktop</a:t>
            </a:r>
          </a:p>
        </p:txBody>
      </p:sp>
      <p:sp>
        <p:nvSpPr>
          <p:cNvPr id="15544" name="Rectangle: Rounded Corners 15543">
            <a:extLst>
              <a:ext uri="{FF2B5EF4-FFF2-40B4-BE49-F238E27FC236}">
                <a16:creationId xmlns:a16="http://schemas.microsoft.com/office/drawing/2014/main" id="{E589F3A3-BC2E-08C2-8A49-5C5AFD22AE7D}"/>
              </a:ext>
            </a:extLst>
          </p:cNvPr>
          <p:cNvSpPr>
            <a:spLocks/>
          </p:cNvSpPr>
          <p:nvPr/>
        </p:nvSpPr>
        <p:spPr>
          <a:xfrm>
            <a:off x="7557295" y="4173354"/>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5" name="Rectangle: Rounded Corners 15544">
            <a:extLst>
              <a:ext uri="{FF2B5EF4-FFF2-40B4-BE49-F238E27FC236}">
                <a16:creationId xmlns:a16="http://schemas.microsoft.com/office/drawing/2014/main" id="{67C1F6E2-7AF0-263C-4590-A3B6979091A3}"/>
              </a:ext>
            </a:extLst>
          </p:cNvPr>
          <p:cNvSpPr>
            <a:spLocks/>
          </p:cNvSpPr>
          <p:nvPr/>
        </p:nvSpPr>
        <p:spPr>
          <a:xfrm>
            <a:off x="8291842" y="4392090"/>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6" name="Rectangle: Rounded Corners 15545">
            <a:extLst>
              <a:ext uri="{FF2B5EF4-FFF2-40B4-BE49-F238E27FC236}">
                <a16:creationId xmlns:a16="http://schemas.microsoft.com/office/drawing/2014/main" id="{8031817E-6EFB-8240-C2FB-7AE75577ECFB}"/>
              </a:ext>
            </a:extLst>
          </p:cNvPr>
          <p:cNvSpPr>
            <a:spLocks/>
          </p:cNvSpPr>
          <p:nvPr/>
        </p:nvSpPr>
        <p:spPr>
          <a:xfrm>
            <a:off x="9026388" y="4610826"/>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7" name="Freeform: Shape 15546">
            <a:extLst>
              <a:ext uri="{FF2B5EF4-FFF2-40B4-BE49-F238E27FC236}">
                <a16:creationId xmlns:a16="http://schemas.microsoft.com/office/drawing/2014/main" id="{7CF4E7F3-A1F3-B865-909C-25C3FB72D08A}"/>
              </a:ext>
            </a:extLst>
          </p:cNvPr>
          <p:cNvSpPr/>
          <p:nvPr/>
        </p:nvSpPr>
        <p:spPr>
          <a:xfrm>
            <a:off x="7898606" y="4393278"/>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8" name="Freeform: Shape 15547">
            <a:extLst>
              <a:ext uri="{FF2B5EF4-FFF2-40B4-BE49-F238E27FC236}">
                <a16:creationId xmlns:a16="http://schemas.microsoft.com/office/drawing/2014/main" id="{038DA060-9ADC-D03E-9994-9C1DCE9C1C8F}"/>
              </a:ext>
            </a:extLst>
          </p:cNvPr>
          <p:cNvSpPr/>
          <p:nvPr/>
        </p:nvSpPr>
        <p:spPr>
          <a:xfrm>
            <a:off x="8645437" y="4610826"/>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49" name="Rectangle 15548">
            <a:extLst>
              <a:ext uri="{FF2B5EF4-FFF2-40B4-BE49-F238E27FC236}">
                <a16:creationId xmlns:a16="http://schemas.microsoft.com/office/drawing/2014/main" id="{6C87666F-60AC-1167-D2CE-0EC1A37714BC}"/>
              </a:ext>
            </a:extLst>
          </p:cNvPr>
          <p:cNvSpPr>
            <a:spLocks/>
          </p:cNvSpPr>
          <p:nvPr/>
        </p:nvSpPr>
        <p:spPr>
          <a:xfrm>
            <a:off x="7725141" y="4221167"/>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Queries</a:t>
            </a:r>
          </a:p>
        </p:txBody>
      </p:sp>
      <p:sp>
        <p:nvSpPr>
          <p:cNvPr id="15550" name="Rectangle 15549">
            <a:extLst>
              <a:ext uri="{FF2B5EF4-FFF2-40B4-BE49-F238E27FC236}">
                <a16:creationId xmlns:a16="http://schemas.microsoft.com/office/drawing/2014/main" id="{740CCAD3-1C48-F9DB-89A0-678172AC7915}"/>
              </a:ext>
            </a:extLst>
          </p:cNvPr>
          <p:cNvSpPr>
            <a:spLocks/>
          </p:cNvSpPr>
          <p:nvPr/>
        </p:nvSpPr>
        <p:spPr>
          <a:xfrm>
            <a:off x="8459688" y="4439903"/>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a:t>
            </a:r>
          </a:p>
        </p:txBody>
      </p:sp>
      <p:sp>
        <p:nvSpPr>
          <p:cNvPr id="15551" name="Rectangle 15550">
            <a:extLst>
              <a:ext uri="{FF2B5EF4-FFF2-40B4-BE49-F238E27FC236}">
                <a16:creationId xmlns:a16="http://schemas.microsoft.com/office/drawing/2014/main" id="{405808C0-5830-CF39-E810-9178D9F66927}"/>
              </a:ext>
            </a:extLst>
          </p:cNvPr>
          <p:cNvSpPr>
            <a:spLocks/>
          </p:cNvSpPr>
          <p:nvPr/>
        </p:nvSpPr>
        <p:spPr>
          <a:xfrm>
            <a:off x="9194234" y="4658639"/>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552" name="Rectangle 15551">
            <a:extLst>
              <a:ext uri="{FF2B5EF4-FFF2-40B4-BE49-F238E27FC236}">
                <a16:creationId xmlns:a16="http://schemas.microsoft.com/office/drawing/2014/main" id="{92508B91-E128-C177-E5B9-C6B915A9E1CE}"/>
              </a:ext>
            </a:extLst>
          </p:cNvPr>
          <p:cNvSpPr>
            <a:spLocks/>
          </p:cNvSpPr>
          <p:nvPr/>
        </p:nvSpPr>
        <p:spPr>
          <a:xfrm>
            <a:off x="8249267" y="3589068"/>
            <a:ext cx="76376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User with Power BI Free license</a:t>
            </a:r>
          </a:p>
        </p:txBody>
      </p:sp>
      <p:pic>
        <p:nvPicPr>
          <p:cNvPr id="15553" name="Graphic 15552">
            <a:extLst>
              <a:ext uri="{FF2B5EF4-FFF2-40B4-BE49-F238E27FC236}">
                <a16:creationId xmlns:a16="http://schemas.microsoft.com/office/drawing/2014/main" id="{1ED16C3D-1860-AE7B-E226-E32E0B4EE4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6904" y="4222608"/>
            <a:ext cx="148628" cy="148628"/>
          </a:xfrm>
          <a:prstGeom prst="rect">
            <a:avLst/>
          </a:prstGeom>
        </p:spPr>
      </p:pic>
      <p:pic>
        <p:nvPicPr>
          <p:cNvPr id="15554" name="Graphic 15553">
            <a:extLst>
              <a:ext uri="{FF2B5EF4-FFF2-40B4-BE49-F238E27FC236}">
                <a16:creationId xmlns:a16="http://schemas.microsoft.com/office/drawing/2014/main" id="{AA50B882-A0BB-F082-483C-E585534311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6525" y="4665729"/>
            <a:ext cx="123112" cy="123112"/>
          </a:xfrm>
          <a:prstGeom prst="rect">
            <a:avLst/>
          </a:prstGeom>
        </p:spPr>
      </p:pic>
      <p:pic>
        <p:nvPicPr>
          <p:cNvPr id="15555" name="Graphic 15554">
            <a:extLst>
              <a:ext uri="{FF2B5EF4-FFF2-40B4-BE49-F238E27FC236}">
                <a16:creationId xmlns:a16="http://schemas.microsoft.com/office/drawing/2014/main" id="{3F898310-A976-D9A1-6CC5-1FB27D419D8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11957" y="4438566"/>
            <a:ext cx="125784" cy="125784"/>
          </a:xfrm>
          <a:prstGeom prst="rect">
            <a:avLst/>
          </a:prstGeom>
        </p:spPr>
      </p:pic>
      <p:pic>
        <p:nvPicPr>
          <p:cNvPr id="15556" name="Picture 4">
            <a:extLst>
              <a:ext uri="{FF2B5EF4-FFF2-40B4-BE49-F238E27FC236}">
                <a16:creationId xmlns:a16="http://schemas.microsoft.com/office/drawing/2014/main" id="{BD0F62B3-0FAC-3912-171A-A34BB173425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85242" y="3904745"/>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57" name="Graphic 15556">
            <a:extLst>
              <a:ext uri="{FF2B5EF4-FFF2-40B4-BE49-F238E27FC236}">
                <a16:creationId xmlns:a16="http://schemas.microsoft.com/office/drawing/2014/main" id="{5AA54B78-3BB5-7D6B-891C-5F40001B09A0}"/>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85242" y="3594724"/>
            <a:ext cx="221794" cy="221794"/>
          </a:xfrm>
          <a:prstGeom prst="rect">
            <a:avLst/>
          </a:prstGeom>
        </p:spPr>
      </p:pic>
      <p:pic>
        <p:nvPicPr>
          <p:cNvPr id="15558" name="Picture 6" descr="Laptop - Wikipedia">
            <a:extLst>
              <a:ext uri="{FF2B5EF4-FFF2-40B4-BE49-F238E27FC236}">
                <a16:creationId xmlns:a16="http://schemas.microsoft.com/office/drawing/2014/main" id="{111087F4-1F43-669A-0A34-58782DDAA6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0448" y="3744697"/>
            <a:ext cx="258401" cy="258401"/>
          </a:xfrm>
          <a:prstGeom prst="rect">
            <a:avLst/>
          </a:prstGeom>
          <a:noFill/>
          <a:extLst>
            <a:ext uri="{909E8E84-426E-40DD-AFC4-6F175D3DCCD1}">
              <a14:hiddenFill xmlns:a14="http://schemas.microsoft.com/office/drawing/2010/main">
                <a:solidFill>
                  <a:srgbClr val="FFFFFF"/>
                </a:solidFill>
              </a14:hiddenFill>
            </a:ext>
          </a:extLst>
        </p:spPr>
      </p:pic>
      <p:sp>
        <p:nvSpPr>
          <p:cNvPr id="15559" name="Rectangle: Rounded Corners 15558">
            <a:extLst>
              <a:ext uri="{FF2B5EF4-FFF2-40B4-BE49-F238E27FC236}">
                <a16:creationId xmlns:a16="http://schemas.microsoft.com/office/drawing/2014/main" id="{B1DBBBBE-F4B3-AD99-A366-67E9305917CC}"/>
              </a:ext>
            </a:extLst>
          </p:cNvPr>
          <p:cNvSpPr>
            <a:spLocks/>
          </p:cNvSpPr>
          <p:nvPr/>
        </p:nvSpPr>
        <p:spPr>
          <a:xfrm>
            <a:off x="4935450" y="2799247"/>
            <a:ext cx="2321099" cy="1006898"/>
          </a:xfrm>
          <a:prstGeom prst="roundRect">
            <a:avLst>
              <a:gd name="adj" fmla="val 4700"/>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60" name="Rectangle 15559">
            <a:extLst>
              <a:ext uri="{FF2B5EF4-FFF2-40B4-BE49-F238E27FC236}">
                <a16:creationId xmlns:a16="http://schemas.microsoft.com/office/drawing/2014/main" id="{8B523A55-46E5-F8DF-8710-2A37D57F7072}"/>
              </a:ext>
            </a:extLst>
          </p:cNvPr>
          <p:cNvSpPr>
            <a:spLocks/>
          </p:cNvSpPr>
          <p:nvPr/>
        </p:nvSpPr>
        <p:spPr>
          <a:xfrm>
            <a:off x="4935450" y="2889946"/>
            <a:ext cx="2321099" cy="18466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200" b="1">
                <a:solidFill>
                  <a:schemeClr val="bg1"/>
                </a:solidFill>
              </a:rPr>
              <a:t>Cloud</a:t>
            </a:r>
            <a:endParaRPr lang="en-IN" sz="1200" b="1">
              <a:solidFill>
                <a:schemeClr val="bg1"/>
              </a:solidFill>
            </a:endParaRPr>
          </a:p>
        </p:txBody>
      </p:sp>
      <p:pic>
        <p:nvPicPr>
          <p:cNvPr id="15562" name="Graphic 15561">
            <a:extLst>
              <a:ext uri="{FF2B5EF4-FFF2-40B4-BE49-F238E27FC236}">
                <a16:creationId xmlns:a16="http://schemas.microsoft.com/office/drawing/2014/main" id="{4450D376-4FCC-05AB-AB58-DA7358662179}"/>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22596" t="31896" r="22596" b="31896"/>
          <a:stretch/>
        </p:blipFill>
        <p:spPr>
          <a:xfrm>
            <a:off x="5218199" y="3315825"/>
            <a:ext cx="529428" cy="349752"/>
          </a:xfrm>
          <a:prstGeom prst="rect">
            <a:avLst/>
          </a:prstGeom>
        </p:spPr>
      </p:pic>
      <p:pic>
        <p:nvPicPr>
          <p:cNvPr id="15564" name="Graphic 15563">
            <a:extLst>
              <a:ext uri="{FF2B5EF4-FFF2-40B4-BE49-F238E27FC236}">
                <a16:creationId xmlns:a16="http://schemas.microsoft.com/office/drawing/2014/main" id="{5BF4A5C8-C3A5-1B8B-387B-430A8ECFB6D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527510" y="3247563"/>
            <a:ext cx="431384" cy="431384"/>
          </a:xfrm>
          <a:prstGeom prst="rect">
            <a:avLst/>
          </a:prstGeom>
        </p:spPr>
      </p:pic>
      <p:grpSp>
        <p:nvGrpSpPr>
          <p:cNvPr id="3" name="Group 2">
            <a:extLst>
              <a:ext uri="{FF2B5EF4-FFF2-40B4-BE49-F238E27FC236}">
                <a16:creationId xmlns:a16="http://schemas.microsoft.com/office/drawing/2014/main" id="{B1A3975D-B620-CAA5-8D92-CC52E0B723A0}"/>
              </a:ext>
            </a:extLst>
          </p:cNvPr>
          <p:cNvGrpSpPr/>
          <p:nvPr/>
        </p:nvGrpSpPr>
        <p:grpSpPr>
          <a:xfrm>
            <a:off x="11031874" y="213185"/>
            <a:ext cx="1187832" cy="194440"/>
            <a:chOff x="11032574" y="212729"/>
            <a:chExt cx="1188000" cy="194468"/>
          </a:xfrm>
        </p:grpSpPr>
        <p:sp>
          <p:nvSpPr>
            <p:cNvPr id="4" name="Rectangle: Top Corners Rounded 3">
              <a:extLst>
                <a:ext uri="{FF2B5EF4-FFF2-40B4-BE49-F238E27FC236}">
                  <a16:creationId xmlns:a16="http://schemas.microsoft.com/office/drawing/2014/main" id="{35E4718A-3513-8B10-4785-2E92FDB86560}"/>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5" name="Rectangle 4">
              <a:extLst>
                <a:ext uri="{FF2B5EF4-FFF2-40B4-BE49-F238E27FC236}">
                  <a16:creationId xmlns:a16="http://schemas.microsoft.com/office/drawing/2014/main" id="{7692A830-DD67-62DA-2945-16C72BAC8C60}"/>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6" name="Group 5">
              <a:extLst>
                <a:ext uri="{FF2B5EF4-FFF2-40B4-BE49-F238E27FC236}">
                  <a16:creationId xmlns:a16="http://schemas.microsoft.com/office/drawing/2014/main" id="{804E0DFD-BDB1-D5BA-1A52-7B6C9E09EA78}"/>
                </a:ext>
              </a:extLst>
            </p:cNvPr>
            <p:cNvGrpSpPr/>
            <p:nvPr/>
          </p:nvGrpSpPr>
          <p:grpSpPr>
            <a:xfrm>
              <a:off x="11115070" y="240920"/>
              <a:ext cx="148214" cy="148025"/>
              <a:chOff x="11069033" y="1202944"/>
              <a:chExt cx="391979" cy="391477"/>
            </a:xfrm>
            <a:solidFill>
              <a:schemeClr val="bg1"/>
            </a:solidFill>
          </p:grpSpPr>
          <p:sp>
            <p:nvSpPr>
              <p:cNvPr id="7" name="Freeform: Shape 6">
                <a:extLst>
                  <a:ext uri="{FF2B5EF4-FFF2-40B4-BE49-F238E27FC236}">
                    <a16:creationId xmlns:a16="http://schemas.microsoft.com/office/drawing/2014/main" id="{98E0A66D-2004-A81F-E7A6-D8EF85CBCA8D}"/>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8" name="Freeform: Shape 7">
                <a:extLst>
                  <a:ext uri="{FF2B5EF4-FFF2-40B4-BE49-F238E27FC236}">
                    <a16:creationId xmlns:a16="http://schemas.microsoft.com/office/drawing/2014/main" id="{0197D537-D34D-34F8-639E-0B5F08F096D6}"/>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sp>
        <p:nvSpPr>
          <p:cNvPr id="13" name="Freeform: Shape 12">
            <a:extLst>
              <a:ext uri="{FF2B5EF4-FFF2-40B4-BE49-F238E27FC236}">
                <a16:creationId xmlns:a16="http://schemas.microsoft.com/office/drawing/2014/main" id="{69BB8DA6-6C9A-66E1-ACE7-21F59C137E3E}"/>
              </a:ext>
            </a:extLst>
          </p:cNvPr>
          <p:cNvSpPr/>
          <p:nvPr/>
        </p:nvSpPr>
        <p:spPr>
          <a:xfrm>
            <a:off x="6088380" y="3810000"/>
            <a:ext cx="1379220" cy="403860"/>
          </a:xfrm>
          <a:custGeom>
            <a:avLst/>
            <a:gdLst>
              <a:gd name="connsiteX0" fmla="*/ 0 w 1379220"/>
              <a:gd name="connsiteY0" fmla="*/ 0 h 403860"/>
              <a:gd name="connsiteX1" fmla="*/ 0 w 1379220"/>
              <a:gd name="connsiteY1" fmla="*/ 403860 h 403860"/>
              <a:gd name="connsiteX2" fmla="*/ 1379220 w 1379220"/>
              <a:gd name="connsiteY2" fmla="*/ 403860 h 403860"/>
            </a:gdLst>
            <a:ahLst/>
            <a:cxnLst>
              <a:cxn ang="0">
                <a:pos x="connsiteX0" y="connsiteY0"/>
              </a:cxn>
              <a:cxn ang="0">
                <a:pos x="connsiteX1" y="connsiteY1"/>
              </a:cxn>
              <a:cxn ang="0">
                <a:pos x="connsiteX2" y="connsiteY2"/>
              </a:cxn>
            </a:cxnLst>
            <a:rect l="l" t="t" r="r" b="b"/>
            <a:pathLst>
              <a:path w="1379220" h="403860">
                <a:moveTo>
                  <a:pt x="0" y="0"/>
                </a:moveTo>
                <a:lnTo>
                  <a:pt x="0" y="403860"/>
                </a:lnTo>
                <a:lnTo>
                  <a:pt x="1379220" y="40386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Freeform: Shape 13">
            <a:extLst>
              <a:ext uri="{FF2B5EF4-FFF2-40B4-BE49-F238E27FC236}">
                <a16:creationId xmlns:a16="http://schemas.microsoft.com/office/drawing/2014/main" id="{FFA7FF5E-8676-5A84-9533-40848222AE83}"/>
              </a:ext>
            </a:extLst>
          </p:cNvPr>
          <p:cNvSpPr/>
          <p:nvPr/>
        </p:nvSpPr>
        <p:spPr>
          <a:xfrm rot="5400000">
            <a:off x="4016536" y="1596329"/>
            <a:ext cx="274320"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Freeform: Shape 14">
            <a:extLst>
              <a:ext uri="{FF2B5EF4-FFF2-40B4-BE49-F238E27FC236}">
                <a16:creationId xmlns:a16="http://schemas.microsoft.com/office/drawing/2014/main" id="{C50FC40C-2014-A506-70C7-659B35B2B744}"/>
              </a:ext>
            </a:extLst>
          </p:cNvPr>
          <p:cNvSpPr/>
          <p:nvPr/>
        </p:nvSpPr>
        <p:spPr>
          <a:xfrm rot="5400000">
            <a:off x="8918101" y="3666302"/>
            <a:ext cx="274320"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ectangle: Top Corners Rounded 23">
            <a:extLst>
              <a:ext uri="{FF2B5EF4-FFF2-40B4-BE49-F238E27FC236}">
                <a16:creationId xmlns:a16="http://schemas.microsoft.com/office/drawing/2014/main" id="{1805D11B-AEFE-3126-23D0-612E2EB5A793}"/>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5" name="Group 24">
            <a:extLst>
              <a:ext uri="{FF2B5EF4-FFF2-40B4-BE49-F238E27FC236}">
                <a16:creationId xmlns:a16="http://schemas.microsoft.com/office/drawing/2014/main" id="{4C2D3CD0-4314-C92C-DCE4-BC8534B70A7C}"/>
              </a:ext>
            </a:extLst>
          </p:cNvPr>
          <p:cNvGrpSpPr/>
          <p:nvPr/>
        </p:nvGrpSpPr>
        <p:grpSpPr>
          <a:xfrm>
            <a:off x="8578848" y="696291"/>
            <a:ext cx="2771779" cy="731182"/>
            <a:chOff x="8362948" y="1306134"/>
            <a:chExt cx="2771779" cy="731182"/>
          </a:xfrm>
        </p:grpSpPr>
        <p:sp>
          <p:nvSpPr>
            <p:cNvPr id="26" name="Rectangle 25">
              <a:extLst>
                <a:ext uri="{FF2B5EF4-FFF2-40B4-BE49-F238E27FC236}">
                  <a16:creationId xmlns:a16="http://schemas.microsoft.com/office/drawing/2014/main" id="{E883C25E-9CA0-6FE4-40FF-6A5EB8887E3A}"/>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dirty="0">
                  <a:solidFill>
                    <a:schemeClr val="accent1"/>
                  </a:solidFill>
                </a:rPr>
                <a:t>Effort: 3</a:t>
              </a:r>
            </a:p>
            <a:p>
              <a:pPr marL="228600" indent="-171450">
                <a:spcAft>
                  <a:spcPts val="100"/>
                </a:spcAft>
                <a:buFont typeface="Arial" panose="020B0604020202020204" pitchFamily="34" charset="0"/>
                <a:buChar char="•"/>
              </a:pPr>
              <a:r>
                <a:rPr lang="en-US" sz="1050" dirty="0">
                  <a:solidFill>
                    <a:schemeClr val="accent1"/>
                  </a:solidFill>
                </a:rPr>
                <a:t>Benefit: 2</a:t>
              </a:r>
            </a:p>
            <a:p>
              <a:pPr marL="228600" indent="-171450">
                <a:spcAft>
                  <a:spcPts val="100"/>
                </a:spcAft>
                <a:buFont typeface="Arial" panose="020B0604020202020204" pitchFamily="34" charset="0"/>
                <a:buChar char="•"/>
              </a:pPr>
              <a:r>
                <a:rPr lang="en-US" sz="1050" dirty="0">
                  <a:solidFill>
                    <a:schemeClr val="accent1"/>
                  </a:solidFill>
                </a:rPr>
                <a:t>Risk: 3</a:t>
              </a:r>
            </a:p>
            <a:p>
              <a:pPr marL="228600" indent="-171450">
                <a:spcAft>
                  <a:spcPts val="100"/>
                </a:spcAft>
                <a:buFont typeface="Arial" panose="020B0604020202020204" pitchFamily="34" charset="0"/>
                <a:buChar char="•"/>
              </a:pPr>
              <a:r>
                <a:rPr lang="en-US" sz="1050" dirty="0">
                  <a:solidFill>
                    <a:schemeClr val="accent1"/>
                  </a:solidFill>
                </a:rPr>
                <a:t>Scalability: 2</a:t>
              </a:r>
            </a:p>
            <a:p>
              <a:pPr marL="228600" indent="-171450">
                <a:spcAft>
                  <a:spcPts val="100"/>
                </a:spcAft>
                <a:buFont typeface="Arial" panose="020B0604020202020204" pitchFamily="34" charset="0"/>
                <a:buChar char="•"/>
              </a:pPr>
              <a:r>
                <a:rPr lang="en-US" sz="1050" dirty="0">
                  <a:solidFill>
                    <a:schemeClr val="accent1"/>
                  </a:solidFill>
                </a:rPr>
                <a:t>Oversight: 1</a:t>
              </a:r>
            </a:p>
            <a:p>
              <a:pPr marL="228600" indent="-171450">
                <a:spcAft>
                  <a:spcPts val="100"/>
                </a:spcAft>
                <a:buFont typeface="Arial" panose="020B0604020202020204" pitchFamily="34" charset="0"/>
                <a:buChar char="•"/>
              </a:pPr>
              <a:r>
                <a:rPr lang="en-US" sz="1050" dirty="0">
                  <a:solidFill>
                    <a:schemeClr val="accent1"/>
                  </a:solidFill>
                </a:rPr>
                <a:t>Expense: 1</a:t>
              </a:r>
            </a:p>
          </p:txBody>
        </p:sp>
        <p:sp>
          <p:nvSpPr>
            <p:cNvPr id="27" name="Rectangle 26">
              <a:extLst>
                <a:ext uri="{FF2B5EF4-FFF2-40B4-BE49-F238E27FC236}">
                  <a16:creationId xmlns:a16="http://schemas.microsoft.com/office/drawing/2014/main" id="{FF0ACF8C-07F0-F6F3-8D76-700745E4A36A}"/>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dirty="0">
                  <a:solidFill>
                    <a:schemeClr val="accent2"/>
                  </a:solidFill>
                </a:rPr>
                <a:t>Attributes Scale 1-6:</a:t>
              </a:r>
            </a:p>
          </p:txBody>
        </p:sp>
      </p:grpSp>
      <p:pic>
        <p:nvPicPr>
          <p:cNvPr id="16" name="Graphic 15">
            <a:extLst>
              <a:ext uri="{FF2B5EF4-FFF2-40B4-BE49-F238E27FC236}">
                <a16:creationId xmlns:a16="http://schemas.microsoft.com/office/drawing/2014/main" id="{BEE0531B-2D91-72B1-E596-D073B633C3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5836" y="4254415"/>
            <a:ext cx="242492" cy="242492"/>
          </a:xfrm>
          <a:prstGeom prst="rect">
            <a:avLst/>
          </a:prstGeom>
        </p:spPr>
      </p:pic>
      <p:sp>
        <p:nvSpPr>
          <p:cNvPr id="17" name="Graphic 98">
            <a:extLst>
              <a:ext uri="{FF2B5EF4-FFF2-40B4-BE49-F238E27FC236}">
                <a16:creationId xmlns:a16="http://schemas.microsoft.com/office/drawing/2014/main" id="{DBA6DB91-45CF-1551-620C-E72CD96471BA}"/>
              </a:ext>
            </a:extLst>
          </p:cNvPr>
          <p:cNvSpPr>
            <a:spLocks noChangeAspect="1"/>
          </p:cNvSpPr>
          <p:nvPr/>
        </p:nvSpPr>
        <p:spPr>
          <a:xfrm>
            <a:off x="1046198" y="3949285"/>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pic>
        <p:nvPicPr>
          <p:cNvPr id="18" name="Picture 2" descr="Subscription | Microsoft Azure Mono">
            <a:extLst>
              <a:ext uri="{FF2B5EF4-FFF2-40B4-BE49-F238E27FC236}">
                <a16:creationId xmlns:a16="http://schemas.microsoft.com/office/drawing/2014/main" id="{871D0318-8677-D485-0937-B02075D435FE}"/>
              </a:ext>
            </a:extLst>
          </p:cNvPr>
          <p:cNvPicPr>
            <a:picLocks noChangeAspect="1" noChangeArrowheads="1"/>
          </p:cNvPicPr>
          <p:nvPr/>
        </p:nvPicPr>
        <p:blipFill>
          <a:blip r:embed="rId21">
            <a:extLst>
              <a:ext uri="{BEBA8EAE-BF5A-486C-A8C5-ECC9F3942E4B}">
                <a14:imgProps xmlns:a14="http://schemas.microsoft.com/office/drawing/2010/main">
                  <a14:imgLayer r:embed="rId22">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011844" y="2113803"/>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omputer Icons, Button, cdr, text, cloud Computing png | PNGWing">
            <a:extLst>
              <a:ext uri="{FF2B5EF4-FFF2-40B4-BE49-F238E27FC236}">
                <a16:creationId xmlns:a16="http://schemas.microsoft.com/office/drawing/2014/main" id="{A11F5A06-7CFD-6CB7-F96F-47B152E769A3}"/>
              </a:ext>
            </a:extLst>
          </p:cNvPr>
          <p:cNvPicPr>
            <a:picLocks noChangeAspect="1" noChangeArrowheads="1"/>
          </p:cNvPicPr>
          <p:nvPr/>
        </p:nvPicPr>
        <p:blipFill>
          <a:blip r:embed="rId23">
            <a:extLst>
              <a:ext uri="{BEBA8EAE-BF5A-486C-A8C5-ECC9F3942E4B}">
                <a14:imgProps xmlns:a14="http://schemas.microsoft.com/office/drawing/2010/main">
                  <a14:imgLayer r:embed="rId24">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013575" y="2459482"/>
            <a:ext cx="247014" cy="21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25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 name="Freeform: Shape 15430">
            <a:extLst>
              <a:ext uri="{FF2B5EF4-FFF2-40B4-BE49-F238E27FC236}">
                <a16:creationId xmlns:a16="http://schemas.microsoft.com/office/drawing/2014/main" id="{823A7690-4C16-E853-5C23-9441E3DBCF26}"/>
              </a:ext>
            </a:extLst>
          </p:cNvPr>
          <p:cNvSpPr/>
          <p:nvPr/>
        </p:nvSpPr>
        <p:spPr>
          <a:xfrm>
            <a:off x="1346200" y="2051050"/>
            <a:ext cx="260350" cy="1676400"/>
          </a:xfrm>
          <a:custGeom>
            <a:avLst/>
            <a:gdLst>
              <a:gd name="connsiteX0" fmla="*/ 0 w 260350"/>
              <a:gd name="connsiteY0" fmla="*/ 1676400 h 1676400"/>
              <a:gd name="connsiteX1" fmla="*/ 158750 w 260350"/>
              <a:gd name="connsiteY1" fmla="*/ 1676400 h 1676400"/>
              <a:gd name="connsiteX2" fmla="*/ 158750 w 260350"/>
              <a:gd name="connsiteY2" fmla="*/ 0 h 1676400"/>
              <a:gd name="connsiteX3" fmla="*/ 260350 w 260350"/>
              <a:gd name="connsiteY3" fmla="*/ 0 h 1676400"/>
            </a:gdLst>
            <a:ahLst/>
            <a:cxnLst>
              <a:cxn ang="0">
                <a:pos x="connsiteX0" y="connsiteY0"/>
              </a:cxn>
              <a:cxn ang="0">
                <a:pos x="connsiteX1" y="connsiteY1"/>
              </a:cxn>
              <a:cxn ang="0">
                <a:pos x="connsiteX2" y="connsiteY2"/>
              </a:cxn>
              <a:cxn ang="0">
                <a:pos x="connsiteX3" y="connsiteY3"/>
              </a:cxn>
            </a:cxnLst>
            <a:rect l="l" t="t" r="r" b="b"/>
            <a:pathLst>
              <a:path w="260350" h="1676400">
                <a:moveTo>
                  <a:pt x="0" y="1676400"/>
                </a:moveTo>
                <a:lnTo>
                  <a:pt x="158750" y="1676400"/>
                </a:lnTo>
                <a:lnTo>
                  <a:pt x="158750" y="0"/>
                </a:lnTo>
                <a:lnTo>
                  <a:pt x="2603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US" dirty="0"/>
              <a:t>Level 3 – Basic Power BI Service Sharing</a:t>
            </a:r>
          </a:p>
        </p:txBody>
      </p:sp>
      <p:sp>
        <p:nvSpPr>
          <p:cNvPr id="153" name="Rectangle 152">
            <a:extLst>
              <a:ext uri="{FF2B5EF4-FFF2-40B4-BE49-F238E27FC236}">
                <a16:creationId xmlns:a16="http://schemas.microsoft.com/office/drawing/2014/main" id="{E9D654E5-2186-155C-33D1-0C133F5BE2B1}"/>
              </a:ext>
            </a:extLst>
          </p:cNvPr>
          <p:cNvSpPr>
            <a:spLocks/>
          </p:cNvSpPr>
          <p:nvPr/>
        </p:nvSpPr>
        <p:spPr>
          <a:xfrm>
            <a:off x="2991036" y="5343414"/>
            <a:ext cx="164807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Scheduled data refresh or Direct Query for data sources within the corporate network</a:t>
            </a:r>
            <a:endParaRPr lang="en-IN" sz="800">
              <a:solidFill>
                <a:schemeClr val="accent1"/>
              </a:solidFill>
            </a:endParaRPr>
          </a:p>
        </p:txBody>
      </p:sp>
      <p:sp>
        <p:nvSpPr>
          <p:cNvPr id="154" name="Rectangle 153">
            <a:extLst>
              <a:ext uri="{FF2B5EF4-FFF2-40B4-BE49-F238E27FC236}">
                <a16:creationId xmlns:a16="http://schemas.microsoft.com/office/drawing/2014/main" id="{0DC41D7D-2883-B2B1-2344-5ABBEE21D27C}"/>
              </a:ext>
            </a:extLst>
          </p:cNvPr>
          <p:cNvSpPr>
            <a:spLocks/>
          </p:cNvSpPr>
          <p:nvPr/>
        </p:nvSpPr>
        <p:spPr>
          <a:xfrm>
            <a:off x="1176296" y="5343414"/>
            <a:ext cx="66187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Gateway</a:t>
            </a:r>
            <a:br>
              <a:rPr lang="en-US" sz="800">
                <a:solidFill>
                  <a:schemeClr val="accent1"/>
                </a:solidFill>
              </a:rPr>
            </a:br>
            <a:r>
              <a:rPr lang="en-US" sz="800">
                <a:solidFill>
                  <a:schemeClr val="accent1"/>
                </a:solidFill>
              </a:rPr>
              <a:t>administrator</a:t>
            </a:r>
            <a:endParaRPr lang="en-IN" sz="800">
              <a:solidFill>
                <a:schemeClr val="accent1"/>
              </a:solidFill>
            </a:endParaRPr>
          </a:p>
        </p:txBody>
      </p:sp>
      <p:sp>
        <p:nvSpPr>
          <p:cNvPr id="156" name="Rectangle: Rounded Corners 155">
            <a:extLst>
              <a:ext uri="{FF2B5EF4-FFF2-40B4-BE49-F238E27FC236}">
                <a16:creationId xmlns:a16="http://schemas.microsoft.com/office/drawing/2014/main" id="{6CABF9A1-569A-37CA-0679-7BFC96E42A43}"/>
              </a:ext>
            </a:extLst>
          </p:cNvPr>
          <p:cNvSpPr>
            <a:spLocks/>
          </p:cNvSpPr>
          <p:nvPr/>
        </p:nvSpPr>
        <p:spPr>
          <a:xfrm>
            <a:off x="916756" y="5864833"/>
            <a:ext cx="372235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Network &amp; Server</a:t>
            </a:r>
            <a:endParaRPr lang="en-IN" sz="1200" b="1">
              <a:solidFill>
                <a:schemeClr val="bg1"/>
              </a:solidFill>
            </a:endParaRPr>
          </a:p>
        </p:txBody>
      </p:sp>
      <p:grpSp>
        <p:nvGrpSpPr>
          <p:cNvPr id="162" name="Group 161">
            <a:extLst>
              <a:ext uri="{FF2B5EF4-FFF2-40B4-BE49-F238E27FC236}">
                <a16:creationId xmlns:a16="http://schemas.microsoft.com/office/drawing/2014/main" id="{3A78A058-D7DD-3ED3-7C20-D3435CFD45FA}"/>
              </a:ext>
            </a:extLst>
          </p:cNvPr>
          <p:cNvGrpSpPr/>
          <p:nvPr/>
        </p:nvGrpSpPr>
        <p:grpSpPr>
          <a:xfrm>
            <a:off x="1796135" y="4882363"/>
            <a:ext cx="1213137" cy="461051"/>
            <a:chOff x="1578626" y="4882363"/>
            <a:chExt cx="1213137" cy="461051"/>
          </a:xfrm>
        </p:grpSpPr>
        <p:sp>
          <p:nvSpPr>
            <p:cNvPr id="149" name="Rectangle: Rounded Corners 148">
              <a:extLst>
                <a:ext uri="{FF2B5EF4-FFF2-40B4-BE49-F238E27FC236}">
                  <a16:creationId xmlns:a16="http://schemas.microsoft.com/office/drawing/2014/main" id="{FB4387BD-5F57-4888-8B50-F630C5A4C018}"/>
                </a:ext>
              </a:extLst>
            </p:cNvPr>
            <p:cNvSpPr/>
            <p:nvPr/>
          </p:nvSpPr>
          <p:spPr>
            <a:xfrm>
              <a:off x="1578626" y="4882363"/>
              <a:ext cx="1213137" cy="46105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1" name="Rectangle 150">
              <a:extLst>
                <a:ext uri="{FF2B5EF4-FFF2-40B4-BE49-F238E27FC236}">
                  <a16:creationId xmlns:a16="http://schemas.microsoft.com/office/drawing/2014/main" id="{BBB618EB-5206-B9D0-45FE-94DED118CBE6}"/>
                </a:ext>
              </a:extLst>
            </p:cNvPr>
            <p:cNvSpPr>
              <a:spLocks/>
            </p:cNvSpPr>
            <p:nvPr/>
          </p:nvSpPr>
          <p:spPr>
            <a:xfrm>
              <a:off x="1912940" y="4928222"/>
              <a:ext cx="79454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On-Premises Data Gateway</a:t>
              </a:r>
              <a:br>
                <a:rPr lang="en-US" sz="800">
                  <a:solidFill>
                    <a:schemeClr val="accent1"/>
                  </a:solidFill>
                </a:rPr>
              </a:br>
              <a:r>
                <a:rPr lang="en-US" sz="800">
                  <a:solidFill>
                    <a:schemeClr val="accent1"/>
                  </a:solidFill>
                </a:rPr>
                <a:t>(Standard Mode)</a:t>
              </a:r>
            </a:p>
          </p:txBody>
        </p:sp>
        <p:pic>
          <p:nvPicPr>
            <p:cNvPr id="161" name="Picture 4">
              <a:extLst>
                <a:ext uri="{FF2B5EF4-FFF2-40B4-BE49-F238E27FC236}">
                  <a16:creationId xmlns:a16="http://schemas.microsoft.com/office/drawing/2014/main" id="{3839DA35-9894-E268-7449-4870DA417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30" y="5017217"/>
              <a:ext cx="191343" cy="191343"/>
            </a:xfrm>
            <a:prstGeom prst="rect">
              <a:avLst/>
            </a:prstGeom>
            <a:noFill/>
            <a:extLst>
              <a:ext uri="{909E8E84-426E-40DD-AFC4-6F175D3DCCD1}">
                <a14:hiddenFill xmlns:a14="http://schemas.microsoft.com/office/drawing/2010/main">
                  <a:solidFill>
                    <a:srgbClr val="FFFFFF"/>
                  </a:solidFill>
                </a14:hiddenFill>
              </a:ext>
            </a:extLst>
          </p:spPr>
        </p:pic>
      </p:grpSp>
      <p:pic>
        <p:nvPicPr>
          <p:cNvPr id="174" name="Graphic 173">
            <a:extLst>
              <a:ext uri="{FF2B5EF4-FFF2-40B4-BE49-F238E27FC236}">
                <a16:creationId xmlns:a16="http://schemas.microsoft.com/office/drawing/2014/main" id="{4A94C234-05AC-1314-C0DE-4F7A7673A97A}"/>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1790" y="5380716"/>
            <a:ext cx="171616" cy="171616"/>
          </a:xfrm>
          <a:prstGeom prst="rect">
            <a:avLst/>
          </a:prstGeom>
        </p:spPr>
      </p:pic>
      <p:sp>
        <p:nvSpPr>
          <p:cNvPr id="175" name="Freeform: Shape 174">
            <a:extLst>
              <a:ext uri="{FF2B5EF4-FFF2-40B4-BE49-F238E27FC236}">
                <a16:creationId xmlns:a16="http://schemas.microsoft.com/office/drawing/2014/main" id="{2838834F-5B19-6BEA-5462-63FAC34E4F7B}"/>
              </a:ext>
            </a:extLst>
          </p:cNvPr>
          <p:cNvSpPr/>
          <p:nvPr/>
        </p:nvSpPr>
        <p:spPr>
          <a:xfrm>
            <a:off x="1352550" y="5169694"/>
            <a:ext cx="414338" cy="169069"/>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6" name="Freeform: Shape 175">
            <a:extLst>
              <a:ext uri="{FF2B5EF4-FFF2-40B4-BE49-F238E27FC236}">
                <a16:creationId xmlns:a16="http://schemas.microsoft.com/office/drawing/2014/main" id="{15E98380-BB93-BEBE-C8B8-65EBF19C7F64}"/>
              </a:ext>
            </a:extLst>
          </p:cNvPr>
          <p:cNvSpPr/>
          <p:nvPr/>
        </p:nvSpPr>
        <p:spPr>
          <a:xfrm flipV="1">
            <a:off x="1103406" y="4600698"/>
            <a:ext cx="663482" cy="366198"/>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5375" name="Picture 10" descr="U.S. Energy Information Administration - EIA - Independent Statistics and  Analysis">
            <a:extLst>
              <a:ext uri="{FF2B5EF4-FFF2-40B4-BE49-F238E27FC236}">
                <a16:creationId xmlns:a16="http://schemas.microsoft.com/office/drawing/2014/main" id="{19C51C69-A095-4F96-3FAA-6517549AEF6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107" y="4702434"/>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23" name="Rectangle: Rounded Corners 15422">
            <a:extLst>
              <a:ext uri="{FF2B5EF4-FFF2-40B4-BE49-F238E27FC236}">
                <a16:creationId xmlns:a16="http://schemas.microsoft.com/office/drawing/2014/main" id="{0F1D81A6-B081-193F-D480-7F64B81A9744}"/>
              </a:ext>
            </a:extLst>
          </p:cNvPr>
          <p:cNvSpPr>
            <a:spLocks/>
          </p:cNvSpPr>
          <p:nvPr/>
        </p:nvSpPr>
        <p:spPr>
          <a:xfrm>
            <a:off x="919233" y="1788844"/>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4" name="Rectangle: Rounded Corners 15423">
            <a:extLst>
              <a:ext uri="{FF2B5EF4-FFF2-40B4-BE49-F238E27FC236}">
                <a16:creationId xmlns:a16="http://schemas.microsoft.com/office/drawing/2014/main" id="{2B4C225F-1518-8984-D197-11C9DD072FE3}"/>
              </a:ext>
            </a:extLst>
          </p:cNvPr>
          <p:cNvSpPr>
            <a:spLocks/>
          </p:cNvSpPr>
          <p:nvPr/>
        </p:nvSpPr>
        <p:spPr>
          <a:xfrm>
            <a:off x="919233" y="3589068"/>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5" name="Rectangle 15424">
            <a:extLst>
              <a:ext uri="{FF2B5EF4-FFF2-40B4-BE49-F238E27FC236}">
                <a16:creationId xmlns:a16="http://schemas.microsoft.com/office/drawing/2014/main" id="{9184E6F9-7DFA-B8DC-0CF2-5980BDE1E555}"/>
              </a:ext>
            </a:extLst>
          </p:cNvPr>
          <p:cNvSpPr>
            <a:spLocks/>
          </p:cNvSpPr>
          <p:nvPr/>
        </p:nvSpPr>
        <p:spPr>
          <a:xfrm>
            <a:off x="919232" y="3589068"/>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sp>
        <p:nvSpPr>
          <p:cNvPr id="15426" name="Rectangle 15425">
            <a:extLst>
              <a:ext uri="{FF2B5EF4-FFF2-40B4-BE49-F238E27FC236}">
                <a16:creationId xmlns:a16="http://schemas.microsoft.com/office/drawing/2014/main" id="{B736FE5E-51B4-E66D-EE62-FA6380DBA037}"/>
              </a:ext>
            </a:extLst>
          </p:cNvPr>
          <p:cNvSpPr>
            <a:spLocks/>
          </p:cNvSpPr>
          <p:nvPr/>
        </p:nvSpPr>
        <p:spPr>
          <a:xfrm>
            <a:off x="919232" y="1788844"/>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pic>
        <p:nvPicPr>
          <p:cNvPr id="15427" name="Picture 2" descr="Free White cloud clipart design illustration 9302650 PNG with Transparent  Background">
            <a:extLst>
              <a:ext uri="{FF2B5EF4-FFF2-40B4-BE49-F238E27FC236}">
                <a16:creationId xmlns:a16="http://schemas.microsoft.com/office/drawing/2014/main" id="{356F405F-5FA1-B64E-00F0-299D3A71AC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203" y="1682862"/>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428" name="Picture 10" descr="U.S. Energy Information Administration - EIA - Independent Statistics and  Analysis">
            <a:extLst>
              <a:ext uri="{FF2B5EF4-FFF2-40B4-BE49-F238E27FC236}">
                <a16:creationId xmlns:a16="http://schemas.microsoft.com/office/drawing/2014/main" id="{9B198EBB-BA12-E641-97DE-714BACB984B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 y="3431310"/>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30" name="Rectangle 15429">
            <a:extLst>
              <a:ext uri="{FF2B5EF4-FFF2-40B4-BE49-F238E27FC236}">
                <a16:creationId xmlns:a16="http://schemas.microsoft.com/office/drawing/2014/main" id="{8F381545-81BC-3DB2-74A2-7BBCB8836A6E}"/>
              </a:ext>
            </a:extLst>
          </p:cNvPr>
          <p:cNvSpPr>
            <a:spLocks/>
          </p:cNvSpPr>
          <p:nvPr/>
        </p:nvSpPr>
        <p:spPr>
          <a:xfrm>
            <a:off x="1364283" y="2150509"/>
            <a:ext cx="412373" cy="369332"/>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Queries and data mashups</a:t>
            </a:r>
          </a:p>
        </p:txBody>
      </p:sp>
      <p:cxnSp>
        <p:nvCxnSpPr>
          <p:cNvPr id="15433" name="Straight Connector 15432">
            <a:extLst>
              <a:ext uri="{FF2B5EF4-FFF2-40B4-BE49-F238E27FC236}">
                <a16:creationId xmlns:a16="http://schemas.microsoft.com/office/drawing/2014/main" id="{0F99551F-0BFC-16B4-8A3F-1DCF2149BE6A}"/>
              </a:ext>
            </a:extLst>
          </p:cNvPr>
          <p:cNvCxnSpPr>
            <a:cxnSpLocks/>
            <a:endCxn id="15431" idx="2"/>
          </p:cNvCxnSpPr>
          <p:nvPr/>
        </p:nvCxnSpPr>
        <p:spPr>
          <a:xfrm flipV="1">
            <a:off x="1364283" y="2051050"/>
            <a:ext cx="140667" cy="2950"/>
          </a:xfrm>
          <a:prstGeom prst="line">
            <a:avLst/>
          </a:pr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41" name="Freeform: Shape 15440">
            <a:extLst>
              <a:ext uri="{FF2B5EF4-FFF2-40B4-BE49-F238E27FC236}">
                <a16:creationId xmlns:a16="http://schemas.microsoft.com/office/drawing/2014/main" id="{A3B88C04-A423-6D02-530C-0D6D4D24BBB7}"/>
              </a:ext>
            </a:extLst>
          </p:cNvPr>
          <p:cNvSpPr/>
          <p:nvPr/>
        </p:nvSpPr>
        <p:spPr>
          <a:xfrm>
            <a:off x="1606550" y="2051049"/>
            <a:ext cx="924719"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2" name="Rectangle: Rounded Corners 15441">
            <a:extLst>
              <a:ext uri="{FF2B5EF4-FFF2-40B4-BE49-F238E27FC236}">
                <a16:creationId xmlns:a16="http://schemas.microsoft.com/office/drawing/2014/main" id="{4C5B0F08-23F1-59F7-20D4-23CCAB6EC7C8}"/>
              </a:ext>
            </a:extLst>
          </p:cNvPr>
          <p:cNvSpPr>
            <a:spLocks/>
          </p:cNvSpPr>
          <p:nvPr/>
        </p:nvSpPr>
        <p:spPr>
          <a:xfrm>
            <a:off x="2560463" y="1781540"/>
            <a:ext cx="2321099" cy="1006898"/>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3" name="Rectangle 15442">
            <a:extLst>
              <a:ext uri="{FF2B5EF4-FFF2-40B4-BE49-F238E27FC236}">
                <a16:creationId xmlns:a16="http://schemas.microsoft.com/office/drawing/2014/main" id="{62256EBB-648F-0017-C72B-A777FD131AD3}"/>
              </a:ext>
            </a:extLst>
          </p:cNvPr>
          <p:cNvSpPr>
            <a:spLocks/>
          </p:cNvSpPr>
          <p:nvPr/>
        </p:nvSpPr>
        <p:spPr>
          <a:xfrm>
            <a:off x="2560463" y="1850399"/>
            <a:ext cx="232109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Desktop</a:t>
            </a:r>
          </a:p>
        </p:txBody>
      </p:sp>
      <p:sp>
        <p:nvSpPr>
          <p:cNvPr id="15444" name="Rectangle: Rounded Corners 15443">
            <a:extLst>
              <a:ext uri="{FF2B5EF4-FFF2-40B4-BE49-F238E27FC236}">
                <a16:creationId xmlns:a16="http://schemas.microsoft.com/office/drawing/2014/main" id="{692EA11F-4556-4343-D9E6-84698A7EE5F0}"/>
              </a:ext>
            </a:extLst>
          </p:cNvPr>
          <p:cNvSpPr>
            <a:spLocks/>
          </p:cNvSpPr>
          <p:nvPr/>
        </p:nvSpPr>
        <p:spPr>
          <a:xfrm>
            <a:off x="2632870" y="2080364"/>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5" name="Rectangle: Rounded Corners 15444">
            <a:extLst>
              <a:ext uri="{FF2B5EF4-FFF2-40B4-BE49-F238E27FC236}">
                <a16:creationId xmlns:a16="http://schemas.microsoft.com/office/drawing/2014/main" id="{4AEEDC16-A15E-0F62-8027-4A91C626CA6F}"/>
              </a:ext>
            </a:extLst>
          </p:cNvPr>
          <p:cNvSpPr>
            <a:spLocks/>
          </p:cNvSpPr>
          <p:nvPr/>
        </p:nvSpPr>
        <p:spPr>
          <a:xfrm>
            <a:off x="3367417" y="2299100"/>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6" name="Rectangle: Rounded Corners 15445">
            <a:extLst>
              <a:ext uri="{FF2B5EF4-FFF2-40B4-BE49-F238E27FC236}">
                <a16:creationId xmlns:a16="http://schemas.microsoft.com/office/drawing/2014/main" id="{150E36DB-B36C-A07D-0E10-D64C42B42631}"/>
              </a:ext>
            </a:extLst>
          </p:cNvPr>
          <p:cNvSpPr>
            <a:spLocks/>
          </p:cNvSpPr>
          <p:nvPr/>
        </p:nvSpPr>
        <p:spPr>
          <a:xfrm>
            <a:off x="4101963" y="2517836"/>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1" name="Freeform: Shape 15450">
            <a:extLst>
              <a:ext uri="{FF2B5EF4-FFF2-40B4-BE49-F238E27FC236}">
                <a16:creationId xmlns:a16="http://schemas.microsoft.com/office/drawing/2014/main" id="{F31F3B24-D56C-77E9-44B2-B34A297FC5D1}"/>
              </a:ext>
            </a:extLst>
          </p:cNvPr>
          <p:cNvSpPr/>
          <p:nvPr/>
        </p:nvSpPr>
        <p:spPr>
          <a:xfrm>
            <a:off x="2974181" y="2300288"/>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2" name="Freeform: Shape 15451">
            <a:extLst>
              <a:ext uri="{FF2B5EF4-FFF2-40B4-BE49-F238E27FC236}">
                <a16:creationId xmlns:a16="http://schemas.microsoft.com/office/drawing/2014/main" id="{D1D43FF2-1BE9-C7D9-A8A8-162A4740B1D3}"/>
              </a:ext>
            </a:extLst>
          </p:cNvPr>
          <p:cNvSpPr/>
          <p:nvPr/>
        </p:nvSpPr>
        <p:spPr>
          <a:xfrm>
            <a:off x="3721012" y="2517836"/>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3" name="Rectangle 15452">
            <a:extLst>
              <a:ext uri="{FF2B5EF4-FFF2-40B4-BE49-F238E27FC236}">
                <a16:creationId xmlns:a16="http://schemas.microsoft.com/office/drawing/2014/main" id="{B51B4B7F-1160-1DA5-2980-676279033090}"/>
              </a:ext>
            </a:extLst>
          </p:cNvPr>
          <p:cNvSpPr>
            <a:spLocks/>
          </p:cNvSpPr>
          <p:nvPr/>
        </p:nvSpPr>
        <p:spPr>
          <a:xfrm>
            <a:off x="2800716" y="2128177"/>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Queries</a:t>
            </a:r>
          </a:p>
        </p:txBody>
      </p:sp>
      <p:sp>
        <p:nvSpPr>
          <p:cNvPr id="15454" name="Rectangle 15453">
            <a:extLst>
              <a:ext uri="{FF2B5EF4-FFF2-40B4-BE49-F238E27FC236}">
                <a16:creationId xmlns:a16="http://schemas.microsoft.com/office/drawing/2014/main" id="{534773DF-7B2B-6BEA-3173-90712496A7F6}"/>
              </a:ext>
            </a:extLst>
          </p:cNvPr>
          <p:cNvSpPr>
            <a:spLocks/>
          </p:cNvSpPr>
          <p:nvPr/>
        </p:nvSpPr>
        <p:spPr>
          <a:xfrm>
            <a:off x="3535263" y="2346913"/>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a:t>
            </a:r>
          </a:p>
        </p:txBody>
      </p:sp>
      <p:sp>
        <p:nvSpPr>
          <p:cNvPr id="15455" name="Rectangle 15454">
            <a:extLst>
              <a:ext uri="{FF2B5EF4-FFF2-40B4-BE49-F238E27FC236}">
                <a16:creationId xmlns:a16="http://schemas.microsoft.com/office/drawing/2014/main" id="{EB502065-0816-DCC0-004F-017E76991B44}"/>
              </a:ext>
            </a:extLst>
          </p:cNvPr>
          <p:cNvSpPr>
            <a:spLocks/>
          </p:cNvSpPr>
          <p:nvPr/>
        </p:nvSpPr>
        <p:spPr>
          <a:xfrm>
            <a:off x="4269809" y="2565649"/>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56" name="Rectangle: Rounded Corners 15455">
            <a:extLst>
              <a:ext uri="{FF2B5EF4-FFF2-40B4-BE49-F238E27FC236}">
                <a16:creationId xmlns:a16="http://schemas.microsoft.com/office/drawing/2014/main" id="{4E1C9815-F76E-53F2-A1D7-AB4D8E85BC02}"/>
              </a:ext>
            </a:extLst>
          </p:cNvPr>
          <p:cNvSpPr>
            <a:spLocks/>
          </p:cNvSpPr>
          <p:nvPr/>
        </p:nvSpPr>
        <p:spPr>
          <a:xfrm>
            <a:off x="5127816" y="2795741"/>
            <a:ext cx="3326131" cy="2543022"/>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7" name="Rounded Rectangle 15455_1">
            <a:extLst>
              <a:ext uri="{FF2B5EF4-FFF2-40B4-BE49-F238E27FC236}">
                <a16:creationId xmlns:a16="http://schemas.microsoft.com/office/drawing/2014/main" id="{999F3C83-3496-D433-65B7-703702CF39F1}"/>
              </a:ext>
            </a:extLst>
          </p:cNvPr>
          <p:cNvSpPr>
            <a:spLocks/>
          </p:cNvSpPr>
          <p:nvPr/>
        </p:nvSpPr>
        <p:spPr>
          <a:xfrm>
            <a:off x="5212464" y="3213099"/>
            <a:ext cx="3156836" cy="2060945"/>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8" name="Rectangle 15457">
            <a:extLst>
              <a:ext uri="{FF2B5EF4-FFF2-40B4-BE49-F238E27FC236}">
                <a16:creationId xmlns:a16="http://schemas.microsoft.com/office/drawing/2014/main" id="{7C467A4A-36BA-DB1E-1C16-21F6487498F5}"/>
              </a:ext>
            </a:extLst>
          </p:cNvPr>
          <p:cNvSpPr>
            <a:spLocks/>
          </p:cNvSpPr>
          <p:nvPr/>
        </p:nvSpPr>
        <p:spPr>
          <a:xfrm>
            <a:off x="5127816" y="2944700"/>
            <a:ext cx="332613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Service</a:t>
            </a:r>
          </a:p>
        </p:txBody>
      </p:sp>
      <p:sp>
        <p:nvSpPr>
          <p:cNvPr id="15459" name="Freeform: Shape 15458">
            <a:extLst>
              <a:ext uri="{FF2B5EF4-FFF2-40B4-BE49-F238E27FC236}">
                <a16:creationId xmlns:a16="http://schemas.microsoft.com/office/drawing/2014/main" id="{C9B6F95C-8D96-AC79-9AB6-BDA4917AFB15}"/>
              </a:ext>
            </a:extLst>
          </p:cNvPr>
          <p:cNvSpPr/>
          <p:nvPr/>
        </p:nvSpPr>
        <p:spPr>
          <a:xfrm>
            <a:off x="3378200" y="2794000"/>
            <a:ext cx="1771650" cy="1104900"/>
          </a:xfrm>
          <a:custGeom>
            <a:avLst/>
            <a:gdLst>
              <a:gd name="connsiteX0" fmla="*/ 0 w 1771650"/>
              <a:gd name="connsiteY0" fmla="*/ 0 h 1104900"/>
              <a:gd name="connsiteX1" fmla="*/ 0 w 1771650"/>
              <a:gd name="connsiteY1" fmla="*/ 1104900 h 1104900"/>
              <a:gd name="connsiteX2" fmla="*/ 1771650 w 1771650"/>
              <a:gd name="connsiteY2" fmla="*/ 1104900 h 1104900"/>
            </a:gdLst>
            <a:ahLst/>
            <a:cxnLst>
              <a:cxn ang="0">
                <a:pos x="connsiteX0" y="connsiteY0"/>
              </a:cxn>
              <a:cxn ang="0">
                <a:pos x="connsiteX1" y="connsiteY1"/>
              </a:cxn>
              <a:cxn ang="0">
                <a:pos x="connsiteX2" y="connsiteY2"/>
              </a:cxn>
            </a:cxnLst>
            <a:rect l="l" t="t" r="r" b="b"/>
            <a:pathLst>
              <a:path w="1771650" h="1104900">
                <a:moveTo>
                  <a:pt x="0" y="0"/>
                </a:moveTo>
                <a:lnTo>
                  <a:pt x="0" y="1104900"/>
                </a:lnTo>
                <a:lnTo>
                  <a:pt x="1771650" y="110490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60" name="Rectangle 15459">
            <a:extLst>
              <a:ext uri="{FF2B5EF4-FFF2-40B4-BE49-F238E27FC236}">
                <a16:creationId xmlns:a16="http://schemas.microsoft.com/office/drawing/2014/main" id="{74644EBB-2A42-451F-02E5-4C7755F8CE1A}"/>
              </a:ext>
            </a:extLst>
          </p:cNvPr>
          <p:cNvSpPr>
            <a:spLocks/>
          </p:cNvSpPr>
          <p:nvPr/>
        </p:nvSpPr>
        <p:spPr>
          <a:xfrm>
            <a:off x="5212463" y="3338400"/>
            <a:ext cx="3156836"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My Workspace</a:t>
            </a:r>
          </a:p>
        </p:txBody>
      </p:sp>
      <p:sp>
        <p:nvSpPr>
          <p:cNvPr id="15462" name="Rectangle 15461">
            <a:extLst>
              <a:ext uri="{FF2B5EF4-FFF2-40B4-BE49-F238E27FC236}">
                <a16:creationId xmlns:a16="http://schemas.microsoft.com/office/drawing/2014/main" id="{5C913233-28B0-1782-91B5-1B9A1066F6F4}"/>
              </a:ext>
            </a:extLst>
          </p:cNvPr>
          <p:cNvSpPr>
            <a:spLocks/>
          </p:cNvSpPr>
          <p:nvPr/>
        </p:nvSpPr>
        <p:spPr>
          <a:xfrm>
            <a:off x="5574505" y="3621461"/>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Dashboards</a:t>
            </a:r>
          </a:p>
        </p:txBody>
      </p:sp>
      <p:sp>
        <p:nvSpPr>
          <p:cNvPr id="15463" name="Rectangle 15462">
            <a:extLst>
              <a:ext uri="{FF2B5EF4-FFF2-40B4-BE49-F238E27FC236}">
                <a16:creationId xmlns:a16="http://schemas.microsoft.com/office/drawing/2014/main" id="{D52942D4-1F57-6D15-7CD0-B2E3BBFD160D}"/>
              </a:ext>
            </a:extLst>
          </p:cNvPr>
          <p:cNvSpPr>
            <a:spLocks/>
          </p:cNvSpPr>
          <p:nvPr/>
        </p:nvSpPr>
        <p:spPr>
          <a:xfrm>
            <a:off x="5574505" y="3961980"/>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64" name="Rectangle 15463">
            <a:extLst>
              <a:ext uri="{FF2B5EF4-FFF2-40B4-BE49-F238E27FC236}">
                <a16:creationId xmlns:a16="http://schemas.microsoft.com/office/drawing/2014/main" id="{6E1F3CA8-C82B-37CA-82D3-62C47ECDB010}"/>
              </a:ext>
            </a:extLst>
          </p:cNvPr>
          <p:cNvSpPr>
            <a:spLocks/>
          </p:cNvSpPr>
          <p:nvPr/>
        </p:nvSpPr>
        <p:spPr>
          <a:xfrm>
            <a:off x="5574505" y="4302499"/>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Workbooks</a:t>
            </a:r>
          </a:p>
        </p:txBody>
      </p:sp>
      <p:sp>
        <p:nvSpPr>
          <p:cNvPr id="15466" name="Rectangle 15465">
            <a:extLst>
              <a:ext uri="{FF2B5EF4-FFF2-40B4-BE49-F238E27FC236}">
                <a16:creationId xmlns:a16="http://schemas.microsoft.com/office/drawing/2014/main" id="{EFCF340C-BF38-F5AE-8BB1-7F7393A5A126}"/>
              </a:ext>
            </a:extLst>
          </p:cNvPr>
          <p:cNvSpPr>
            <a:spLocks/>
          </p:cNvSpPr>
          <p:nvPr/>
        </p:nvSpPr>
        <p:spPr>
          <a:xfrm>
            <a:off x="5574505" y="4643017"/>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Datasets</a:t>
            </a:r>
          </a:p>
        </p:txBody>
      </p:sp>
      <p:sp>
        <p:nvSpPr>
          <p:cNvPr id="15467" name="Rectangle 15466">
            <a:extLst>
              <a:ext uri="{FF2B5EF4-FFF2-40B4-BE49-F238E27FC236}">
                <a16:creationId xmlns:a16="http://schemas.microsoft.com/office/drawing/2014/main" id="{4DA55B64-0283-FF80-983C-9E2566E87B7B}"/>
              </a:ext>
            </a:extLst>
          </p:cNvPr>
          <p:cNvSpPr>
            <a:spLocks/>
          </p:cNvSpPr>
          <p:nvPr/>
        </p:nvSpPr>
        <p:spPr>
          <a:xfrm>
            <a:off x="7153367" y="3595575"/>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Alerts</a:t>
            </a:r>
          </a:p>
        </p:txBody>
      </p:sp>
      <p:sp>
        <p:nvSpPr>
          <p:cNvPr id="15471" name="Rectangle: Rounded Corners 15470">
            <a:extLst>
              <a:ext uri="{FF2B5EF4-FFF2-40B4-BE49-F238E27FC236}">
                <a16:creationId xmlns:a16="http://schemas.microsoft.com/office/drawing/2014/main" id="{7F951FD3-D4F5-AF53-47A7-7EB71A23AA3D}"/>
              </a:ext>
            </a:extLst>
          </p:cNvPr>
          <p:cNvSpPr>
            <a:spLocks/>
          </p:cNvSpPr>
          <p:nvPr/>
        </p:nvSpPr>
        <p:spPr>
          <a:xfrm>
            <a:off x="8577263" y="2795741"/>
            <a:ext cx="168116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Role/Access Process</a:t>
            </a:r>
            <a:endParaRPr lang="en-IN" sz="1200" b="1">
              <a:solidFill>
                <a:schemeClr val="bg1"/>
              </a:solidFill>
            </a:endParaRPr>
          </a:p>
        </p:txBody>
      </p:sp>
      <p:sp>
        <p:nvSpPr>
          <p:cNvPr id="15488" name="Rectangle 15487">
            <a:extLst>
              <a:ext uri="{FF2B5EF4-FFF2-40B4-BE49-F238E27FC236}">
                <a16:creationId xmlns:a16="http://schemas.microsoft.com/office/drawing/2014/main" id="{A3835BC4-0257-9A90-D448-4AA6961D80DC}"/>
              </a:ext>
            </a:extLst>
          </p:cNvPr>
          <p:cNvSpPr>
            <a:spLocks/>
          </p:cNvSpPr>
          <p:nvPr/>
        </p:nvSpPr>
        <p:spPr>
          <a:xfrm>
            <a:off x="10477499" y="2795741"/>
            <a:ext cx="800833" cy="285994"/>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200" b="1">
                <a:solidFill>
                  <a:schemeClr val="accent1"/>
                </a:solidFill>
              </a:rPr>
              <a:t>Workspace</a:t>
            </a:r>
            <a:br>
              <a:rPr lang="en-US" sz="1200" b="1">
                <a:solidFill>
                  <a:schemeClr val="accent1"/>
                </a:solidFill>
              </a:rPr>
            </a:br>
            <a:r>
              <a:rPr lang="en-US" sz="1200" b="1">
                <a:solidFill>
                  <a:schemeClr val="accent1"/>
                </a:solidFill>
              </a:rPr>
              <a:t>Admin</a:t>
            </a:r>
            <a:endParaRPr lang="en-IN" sz="1200" b="1">
              <a:solidFill>
                <a:schemeClr val="accent1"/>
              </a:solidFill>
            </a:endParaRPr>
          </a:p>
        </p:txBody>
      </p:sp>
      <p:sp>
        <p:nvSpPr>
          <p:cNvPr id="15489" name="Rectangle: Rounded Corners 15488">
            <a:extLst>
              <a:ext uri="{FF2B5EF4-FFF2-40B4-BE49-F238E27FC236}">
                <a16:creationId xmlns:a16="http://schemas.microsoft.com/office/drawing/2014/main" id="{987830BF-71F8-4959-8165-FAC0D0930F7A}"/>
              </a:ext>
            </a:extLst>
          </p:cNvPr>
          <p:cNvSpPr>
            <a:spLocks/>
          </p:cNvSpPr>
          <p:nvPr/>
        </p:nvSpPr>
        <p:spPr>
          <a:xfrm>
            <a:off x="4969669" y="1326637"/>
            <a:ext cx="225266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Licensing Process</a:t>
            </a:r>
            <a:endParaRPr lang="en-IN" sz="1200" b="1">
              <a:solidFill>
                <a:schemeClr val="bg1"/>
              </a:solidFill>
            </a:endParaRPr>
          </a:p>
        </p:txBody>
      </p:sp>
      <p:sp>
        <p:nvSpPr>
          <p:cNvPr id="15490" name="Rectangle 15489">
            <a:extLst>
              <a:ext uri="{FF2B5EF4-FFF2-40B4-BE49-F238E27FC236}">
                <a16:creationId xmlns:a16="http://schemas.microsoft.com/office/drawing/2014/main" id="{998638D2-E262-4912-1A31-AC090ED301A4}"/>
              </a:ext>
            </a:extLst>
          </p:cNvPr>
          <p:cNvSpPr>
            <a:spLocks/>
          </p:cNvSpPr>
          <p:nvPr/>
        </p:nvSpPr>
        <p:spPr>
          <a:xfrm>
            <a:off x="4969669" y="1108815"/>
            <a:ext cx="2252662" cy="18466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200" b="1">
                <a:solidFill>
                  <a:schemeClr val="accent1"/>
                </a:solidFill>
              </a:rPr>
              <a:t>M365 Administrator</a:t>
            </a:r>
            <a:endParaRPr lang="en-IN" sz="1200" b="1">
              <a:solidFill>
                <a:schemeClr val="accent1"/>
              </a:solidFill>
            </a:endParaRPr>
          </a:p>
        </p:txBody>
      </p:sp>
      <p:sp>
        <p:nvSpPr>
          <p:cNvPr id="15491" name="Rectangle 15490">
            <a:extLst>
              <a:ext uri="{FF2B5EF4-FFF2-40B4-BE49-F238E27FC236}">
                <a16:creationId xmlns:a16="http://schemas.microsoft.com/office/drawing/2014/main" id="{27D6958A-A44B-3940-7609-1A7A181D3194}"/>
              </a:ext>
            </a:extLst>
          </p:cNvPr>
          <p:cNvSpPr>
            <a:spLocks/>
          </p:cNvSpPr>
          <p:nvPr/>
        </p:nvSpPr>
        <p:spPr>
          <a:xfrm>
            <a:off x="3324842" y="1496078"/>
            <a:ext cx="76376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 modeler/ Report designer</a:t>
            </a:r>
          </a:p>
        </p:txBody>
      </p:sp>
      <p:sp>
        <p:nvSpPr>
          <p:cNvPr id="15492" name="Rectangle 15491">
            <a:extLst>
              <a:ext uri="{FF2B5EF4-FFF2-40B4-BE49-F238E27FC236}">
                <a16:creationId xmlns:a16="http://schemas.microsoft.com/office/drawing/2014/main" id="{384CAD71-8730-4785-6FD0-9930B3F684DC}"/>
              </a:ext>
            </a:extLst>
          </p:cNvPr>
          <p:cNvSpPr>
            <a:spLocks/>
          </p:cNvSpPr>
          <p:nvPr/>
        </p:nvSpPr>
        <p:spPr>
          <a:xfrm>
            <a:off x="6333237" y="2598144"/>
            <a:ext cx="91528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Workspace viewers</a:t>
            </a:r>
          </a:p>
        </p:txBody>
      </p:sp>
      <p:pic>
        <p:nvPicPr>
          <p:cNvPr id="15496" name="Graphic 15495">
            <a:extLst>
              <a:ext uri="{FF2B5EF4-FFF2-40B4-BE49-F238E27FC236}">
                <a16:creationId xmlns:a16="http://schemas.microsoft.com/office/drawing/2014/main" id="{E9AB7197-E503-8B03-9235-630444A9EE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81935" y="3279807"/>
            <a:ext cx="240295" cy="240295"/>
          </a:xfrm>
          <a:prstGeom prst="rect">
            <a:avLst/>
          </a:prstGeom>
        </p:spPr>
      </p:pic>
      <p:pic>
        <p:nvPicPr>
          <p:cNvPr id="15499" name="Graphic 15498">
            <a:extLst>
              <a:ext uri="{FF2B5EF4-FFF2-40B4-BE49-F238E27FC236}">
                <a16:creationId xmlns:a16="http://schemas.microsoft.com/office/drawing/2014/main" id="{52381718-4421-7770-CFAB-403323898B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06823" y="3939678"/>
            <a:ext cx="204075" cy="204075"/>
          </a:xfrm>
          <a:prstGeom prst="rect">
            <a:avLst/>
          </a:prstGeom>
        </p:spPr>
      </p:pic>
      <p:pic>
        <p:nvPicPr>
          <p:cNvPr id="15500" name="Graphic 15499">
            <a:extLst>
              <a:ext uri="{FF2B5EF4-FFF2-40B4-BE49-F238E27FC236}">
                <a16:creationId xmlns:a16="http://schemas.microsoft.com/office/drawing/2014/main" id="{83537960-590E-8135-16FD-734F23AED4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6372" y="3540527"/>
            <a:ext cx="284978" cy="284978"/>
          </a:xfrm>
          <a:prstGeom prst="rect">
            <a:avLst/>
          </a:prstGeom>
        </p:spPr>
      </p:pic>
      <p:pic>
        <p:nvPicPr>
          <p:cNvPr id="15502" name="Graphic 15501">
            <a:extLst>
              <a:ext uri="{FF2B5EF4-FFF2-40B4-BE49-F238E27FC236}">
                <a16:creationId xmlns:a16="http://schemas.microsoft.com/office/drawing/2014/main" id="{16D57E6D-A857-F802-76FB-0A3933DFE6D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15134" y="4257789"/>
            <a:ext cx="204076" cy="204076"/>
          </a:xfrm>
          <a:prstGeom prst="rect">
            <a:avLst/>
          </a:prstGeom>
        </p:spPr>
      </p:pic>
      <p:pic>
        <p:nvPicPr>
          <p:cNvPr id="15506" name="Graphic 15505">
            <a:extLst>
              <a:ext uri="{FF2B5EF4-FFF2-40B4-BE49-F238E27FC236}">
                <a16:creationId xmlns:a16="http://schemas.microsoft.com/office/drawing/2014/main" id="{4454D03E-607A-8CD2-E18A-997B105606A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83955" y="3539783"/>
            <a:ext cx="241642" cy="241642"/>
          </a:xfrm>
          <a:prstGeom prst="rect">
            <a:avLst/>
          </a:prstGeom>
        </p:spPr>
      </p:pic>
      <p:sp>
        <p:nvSpPr>
          <p:cNvPr id="15469" name="Rectangle 15468">
            <a:extLst>
              <a:ext uri="{FF2B5EF4-FFF2-40B4-BE49-F238E27FC236}">
                <a16:creationId xmlns:a16="http://schemas.microsoft.com/office/drawing/2014/main" id="{A0CA2D55-CC25-8D7B-A9AE-1E0454903B00}"/>
              </a:ext>
            </a:extLst>
          </p:cNvPr>
          <p:cNvSpPr>
            <a:spLocks/>
          </p:cNvSpPr>
          <p:nvPr/>
        </p:nvSpPr>
        <p:spPr>
          <a:xfrm>
            <a:off x="7146075" y="3923994"/>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Print, Export, Download</a:t>
            </a:r>
          </a:p>
        </p:txBody>
      </p:sp>
      <p:pic>
        <p:nvPicPr>
          <p:cNvPr id="15510" name="Graphic 15509">
            <a:extLst>
              <a:ext uri="{FF2B5EF4-FFF2-40B4-BE49-F238E27FC236}">
                <a16:creationId xmlns:a16="http://schemas.microsoft.com/office/drawing/2014/main" id="{4E6658A7-E967-F479-0DB7-8E11BFAF357A}"/>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20694" t="29306" r="20694" b="29306"/>
          <a:stretch/>
        </p:blipFill>
        <p:spPr>
          <a:xfrm>
            <a:off x="6883400" y="3911600"/>
            <a:ext cx="214325" cy="151348"/>
          </a:xfrm>
          <a:prstGeom prst="rect">
            <a:avLst/>
          </a:prstGeom>
        </p:spPr>
      </p:pic>
      <p:pic>
        <p:nvPicPr>
          <p:cNvPr id="15512" name="Graphic 15511">
            <a:extLst>
              <a:ext uri="{FF2B5EF4-FFF2-40B4-BE49-F238E27FC236}">
                <a16:creationId xmlns:a16="http://schemas.microsoft.com/office/drawing/2014/main" id="{88CA7468-E439-AD43-8D03-BD57BBB5D25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15134" y="4608793"/>
            <a:ext cx="187582" cy="187582"/>
          </a:xfrm>
          <a:prstGeom prst="rect">
            <a:avLst/>
          </a:prstGeom>
        </p:spPr>
      </p:pic>
      <p:pic>
        <p:nvPicPr>
          <p:cNvPr id="15513" name="Graphic 15512">
            <a:extLst>
              <a:ext uri="{FF2B5EF4-FFF2-40B4-BE49-F238E27FC236}">
                <a16:creationId xmlns:a16="http://schemas.microsoft.com/office/drawing/2014/main" id="{97E02D91-7CC6-E20F-9B90-91F236EE8849}"/>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642479" y="2129618"/>
            <a:ext cx="148628" cy="148628"/>
          </a:xfrm>
          <a:prstGeom prst="rect">
            <a:avLst/>
          </a:prstGeom>
        </p:spPr>
      </p:pic>
      <p:pic>
        <p:nvPicPr>
          <p:cNvPr id="15514" name="Graphic 15513">
            <a:extLst>
              <a:ext uri="{FF2B5EF4-FFF2-40B4-BE49-F238E27FC236}">
                <a16:creationId xmlns:a16="http://schemas.microsoft.com/office/drawing/2014/main" id="{A6EC6858-0A4E-66D7-2F2D-855E0376FA0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32100" y="2572739"/>
            <a:ext cx="123112" cy="123112"/>
          </a:xfrm>
          <a:prstGeom prst="rect">
            <a:avLst/>
          </a:prstGeom>
        </p:spPr>
      </p:pic>
      <p:pic>
        <p:nvPicPr>
          <p:cNvPr id="15515" name="Graphic 15514">
            <a:extLst>
              <a:ext uri="{FF2B5EF4-FFF2-40B4-BE49-F238E27FC236}">
                <a16:creationId xmlns:a16="http://schemas.microsoft.com/office/drawing/2014/main" id="{BC757274-E583-680C-52A0-8EFFAC872DE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387532" y="2345576"/>
            <a:ext cx="125784" cy="125784"/>
          </a:xfrm>
          <a:prstGeom prst="rect">
            <a:avLst/>
          </a:prstGeom>
        </p:spPr>
      </p:pic>
      <p:pic>
        <p:nvPicPr>
          <p:cNvPr id="15516" name="Picture 4">
            <a:extLst>
              <a:ext uri="{FF2B5EF4-FFF2-40B4-BE49-F238E27FC236}">
                <a16:creationId xmlns:a16="http://schemas.microsoft.com/office/drawing/2014/main" id="{3B12C931-22CD-28AE-31F2-ACB728E7F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817" y="1811755"/>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17" name="Picture 4">
            <a:extLst>
              <a:ext uri="{FF2B5EF4-FFF2-40B4-BE49-F238E27FC236}">
                <a16:creationId xmlns:a16="http://schemas.microsoft.com/office/drawing/2014/main" id="{EDC9583F-F00B-34A7-E890-5F1D2DA36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30" y="2904240"/>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22" name="Graphic 15521">
            <a:extLst>
              <a:ext uri="{FF2B5EF4-FFF2-40B4-BE49-F238E27FC236}">
                <a16:creationId xmlns:a16="http://schemas.microsoft.com/office/drawing/2014/main" id="{A43CB990-0BA9-3F02-558E-E951223F53E4}"/>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67018" y="2521406"/>
            <a:ext cx="221794" cy="221794"/>
          </a:xfrm>
          <a:prstGeom prst="rect">
            <a:avLst/>
          </a:prstGeom>
        </p:spPr>
      </p:pic>
      <p:pic>
        <p:nvPicPr>
          <p:cNvPr id="15523" name="Graphic 15522">
            <a:extLst>
              <a:ext uri="{FF2B5EF4-FFF2-40B4-BE49-F238E27FC236}">
                <a16:creationId xmlns:a16="http://schemas.microsoft.com/office/drawing/2014/main" id="{2E8153A2-0B00-505B-3AF4-C9A09DEA774D}"/>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3603" y="1071687"/>
            <a:ext cx="221794" cy="221794"/>
          </a:xfrm>
          <a:prstGeom prst="rect">
            <a:avLst/>
          </a:prstGeom>
        </p:spPr>
      </p:pic>
      <p:pic>
        <p:nvPicPr>
          <p:cNvPr id="15525" name="Graphic 15524">
            <a:extLst>
              <a:ext uri="{FF2B5EF4-FFF2-40B4-BE49-F238E27FC236}">
                <a16:creationId xmlns:a16="http://schemas.microsoft.com/office/drawing/2014/main" id="{7D486161-F8A6-7A32-E6E1-3D7C7644C8C3}"/>
              </a:ext>
            </a:extLst>
          </p:cNvPr>
          <p:cNvPicPr>
            <a:picLocks/>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044189" y="2539736"/>
            <a:ext cx="241424" cy="241422"/>
          </a:xfrm>
          <a:prstGeom prst="rect">
            <a:avLst/>
          </a:prstGeom>
        </p:spPr>
      </p:pic>
      <p:pic>
        <p:nvPicPr>
          <p:cNvPr id="15526" name="Graphic 15525">
            <a:extLst>
              <a:ext uri="{FF2B5EF4-FFF2-40B4-BE49-F238E27FC236}">
                <a16:creationId xmlns:a16="http://schemas.microsoft.com/office/drawing/2014/main" id="{1CCA92E2-B37B-3655-0D03-652AD9918C71}"/>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0817" y="1501734"/>
            <a:ext cx="221794" cy="221794"/>
          </a:xfrm>
          <a:prstGeom prst="rect">
            <a:avLst/>
          </a:prstGeom>
        </p:spPr>
      </p:pic>
      <p:sp>
        <p:nvSpPr>
          <p:cNvPr id="15527" name="Freeform: Shape 15526">
            <a:extLst>
              <a:ext uri="{FF2B5EF4-FFF2-40B4-BE49-F238E27FC236}">
                <a16:creationId xmlns:a16="http://schemas.microsoft.com/office/drawing/2014/main" id="{E50F7C8B-1725-EF7A-8660-2F74EC115D94}"/>
              </a:ext>
            </a:extLst>
          </p:cNvPr>
          <p:cNvSpPr/>
          <p:nvPr/>
        </p:nvSpPr>
        <p:spPr>
          <a:xfrm>
            <a:off x="3686175" y="1379750"/>
            <a:ext cx="1276350" cy="141522"/>
          </a:xfrm>
          <a:custGeom>
            <a:avLst/>
            <a:gdLst>
              <a:gd name="connsiteX0" fmla="*/ 1276350 w 1276350"/>
              <a:gd name="connsiteY0" fmla="*/ 0 h 85725"/>
              <a:gd name="connsiteX1" fmla="*/ 0 w 1276350"/>
              <a:gd name="connsiteY1" fmla="*/ 0 h 85725"/>
              <a:gd name="connsiteX2" fmla="*/ 0 w 1276350"/>
              <a:gd name="connsiteY2" fmla="*/ 85725 h 85725"/>
            </a:gdLst>
            <a:ahLst/>
            <a:cxnLst>
              <a:cxn ang="0">
                <a:pos x="connsiteX0" y="connsiteY0"/>
              </a:cxn>
              <a:cxn ang="0">
                <a:pos x="connsiteX1" y="connsiteY1"/>
              </a:cxn>
              <a:cxn ang="0">
                <a:pos x="connsiteX2" y="connsiteY2"/>
              </a:cxn>
            </a:cxnLst>
            <a:rect l="l" t="t" r="r" b="b"/>
            <a:pathLst>
              <a:path w="1276350" h="85725">
                <a:moveTo>
                  <a:pt x="1276350" y="0"/>
                </a:moveTo>
                <a:lnTo>
                  <a:pt x="0" y="0"/>
                </a:lnTo>
                <a:lnTo>
                  <a:pt x="0" y="85725"/>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28" name="Freeform: Shape 15527">
            <a:extLst>
              <a:ext uri="{FF2B5EF4-FFF2-40B4-BE49-F238E27FC236}">
                <a16:creationId xmlns:a16="http://schemas.microsoft.com/office/drawing/2014/main" id="{1FD656BF-84B0-A4A9-0430-3231618CB394}"/>
              </a:ext>
            </a:extLst>
          </p:cNvPr>
          <p:cNvSpPr/>
          <p:nvPr/>
        </p:nvSpPr>
        <p:spPr>
          <a:xfrm>
            <a:off x="6659880" y="1615440"/>
            <a:ext cx="0" cy="769620"/>
          </a:xfrm>
          <a:custGeom>
            <a:avLst/>
            <a:gdLst>
              <a:gd name="connsiteX0" fmla="*/ 0 w 0"/>
              <a:gd name="connsiteY0" fmla="*/ 0 h 769620"/>
              <a:gd name="connsiteX1" fmla="*/ 0 w 0"/>
              <a:gd name="connsiteY1" fmla="*/ 769620 h 769620"/>
            </a:gdLst>
            <a:ahLst/>
            <a:cxnLst>
              <a:cxn ang="0">
                <a:pos x="connsiteX0" y="connsiteY0"/>
              </a:cxn>
              <a:cxn ang="0">
                <a:pos x="connsiteX1" y="connsiteY1"/>
              </a:cxn>
            </a:cxnLst>
            <a:rect l="l" t="t" r="r" b="b"/>
            <a:pathLst>
              <a:path h="769620">
                <a:moveTo>
                  <a:pt x="0" y="0"/>
                </a:moveTo>
                <a:lnTo>
                  <a:pt x="0" y="76962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33" name="Freeform: Shape 15532">
            <a:extLst>
              <a:ext uri="{FF2B5EF4-FFF2-40B4-BE49-F238E27FC236}">
                <a16:creationId xmlns:a16="http://schemas.microsoft.com/office/drawing/2014/main" id="{C6D040EC-E8FE-222B-AA83-C5247D2D7707}"/>
              </a:ext>
            </a:extLst>
          </p:cNvPr>
          <p:cNvSpPr/>
          <p:nvPr/>
        </p:nvSpPr>
        <p:spPr>
          <a:xfrm>
            <a:off x="7515225" y="2695575"/>
            <a:ext cx="1924050" cy="95250"/>
          </a:xfrm>
          <a:custGeom>
            <a:avLst/>
            <a:gdLst>
              <a:gd name="connsiteX0" fmla="*/ 1924050 w 1924050"/>
              <a:gd name="connsiteY0" fmla="*/ 95250 h 95250"/>
              <a:gd name="connsiteX1" fmla="*/ 1924050 w 1924050"/>
              <a:gd name="connsiteY1" fmla="*/ 0 h 95250"/>
              <a:gd name="connsiteX2" fmla="*/ 0 w 1924050"/>
              <a:gd name="connsiteY2" fmla="*/ 0 h 95250"/>
            </a:gdLst>
            <a:ahLst/>
            <a:cxnLst>
              <a:cxn ang="0">
                <a:pos x="connsiteX0" y="connsiteY0"/>
              </a:cxn>
              <a:cxn ang="0">
                <a:pos x="connsiteX1" y="connsiteY1"/>
              </a:cxn>
              <a:cxn ang="0">
                <a:pos x="connsiteX2" y="connsiteY2"/>
              </a:cxn>
            </a:cxnLst>
            <a:rect l="l" t="t" r="r" b="b"/>
            <a:pathLst>
              <a:path w="1924050" h="95250">
                <a:moveTo>
                  <a:pt x="1924050" y="95250"/>
                </a:moveTo>
                <a:lnTo>
                  <a:pt x="1924050" y="0"/>
                </a:lnTo>
                <a:lnTo>
                  <a:pt x="0" y="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34" name="Rectangle 15533">
            <a:extLst>
              <a:ext uri="{FF2B5EF4-FFF2-40B4-BE49-F238E27FC236}">
                <a16:creationId xmlns:a16="http://schemas.microsoft.com/office/drawing/2014/main" id="{05670AD4-87B5-6DD8-6955-D1A42D73B8AF}"/>
              </a:ext>
            </a:extLst>
          </p:cNvPr>
          <p:cNvSpPr>
            <a:spLocks/>
          </p:cNvSpPr>
          <p:nvPr/>
        </p:nvSpPr>
        <p:spPr>
          <a:xfrm>
            <a:off x="3639025" y="3595575"/>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dirty="0">
                <a:solidFill>
                  <a:schemeClr val="accent1"/>
                </a:solidFill>
              </a:rPr>
              <a:t>Publish .pbix file</a:t>
            </a:r>
          </a:p>
        </p:txBody>
      </p:sp>
      <p:pic>
        <p:nvPicPr>
          <p:cNvPr id="15535" name="Picture 6" descr="Laptop - Wikipedia">
            <a:extLst>
              <a:ext uri="{FF2B5EF4-FFF2-40B4-BE49-F238E27FC236}">
                <a16:creationId xmlns:a16="http://schemas.microsoft.com/office/drawing/2014/main" id="{CDEC78B0-4A9D-FDDA-7293-9E780EA2B75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86023" y="1651707"/>
            <a:ext cx="258401" cy="258401"/>
          </a:xfrm>
          <a:prstGeom prst="rect">
            <a:avLst/>
          </a:prstGeom>
          <a:noFill/>
          <a:extLst>
            <a:ext uri="{909E8E84-426E-40DD-AFC4-6F175D3DCCD1}">
              <a14:hiddenFill xmlns:a14="http://schemas.microsoft.com/office/drawing/2010/main">
                <a:solidFill>
                  <a:srgbClr val="FFFFFF"/>
                </a:solidFill>
              </a14:hiddenFill>
            </a:ext>
          </a:extLst>
        </p:spPr>
      </p:pic>
      <p:pic>
        <p:nvPicPr>
          <p:cNvPr id="15537" name="Picture 2" descr="Free White cloud clipart design illustration 9302650 PNG with Transparent  Background">
            <a:extLst>
              <a:ext uri="{FF2B5EF4-FFF2-40B4-BE49-F238E27FC236}">
                <a16:creationId xmlns:a16="http://schemas.microsoft.com/office/drawing/2014/main" id="{0AEF171B-BEFA-37CB-FD9B-AA4EAB5CA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1484" y="2695575"/>
            <a:ext cx="397452" cy="22957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FE9C8B8B-22DF-FFBE-03AB-98A2EBD945F2}"/>
              </a:ext>
            </a:extLst>
          </p:cNvPr>
          <p:cNvGrpSpPr/>
          <p:nvPr/>
        </p:nvGrpSpPr>
        <p:grpSpPr>
          <a:xfrm>
            <a:off x="11031874" y="213185"/>
            <a:ext cx="1187832" cy="194440"/>
            <a:chOff x="11032574" y="212729"/>
            <a:chExt cx="1188000" cy="194468"/>
          </a:xfrm>
        </p:grpSpPr>
        <p:sp>
          <p:nvSpPr>
            <p:cNvPr id="4" name="Rectangle: Top Corners Rounded 3">
              <a:extLst>
                <a:ext uri="{FF2B5EF4-FFF2-40B4-BE49-F238E27FC236}">
                  <a16:creationId xmlns:a16="http://schemas.microsoft.com/office/drawing/2014/main" id="{9DA600D5-43EE-720F-34FA-9410725AE4AA}"/>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5" name="Rectangle 4">
              <a:extLst>
                <a:ext uri="{FF2B5EF4-FFF2-40B4-BE49-F238E27FC236}">
                  <a16:creationId xmlns:a16="http://schemas.microsoft.com/office/drawing/2014/main" id="{BD39A310-9D85-378A-FD4C-0D384461C447}"/>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6" name="Group 5">
              <a:extLst>
                <a:ext uri="{FF2B5EF4-FFF2-40B4-BE49-F238E27FC236}">
                  <a16:creationId xmlns:a16="http://schemas.microsoft.com/office/drawing/2014/main" id="{3EF8D10C-CDCD-9EEC-96D5-FEC8F2B155AF}"/>
                </a:ext>
              </a:extLst>
            </p:cNvPr>
            <p:cNvGrpSpPr/>
            <p:nvPr/>
          </p:nvGrpSpPr>
          <p:grpSpPr>
            <a:xfrm>
              <a:off x="11115070" y="240920"/>
              <a:ext cx="148214" cy="148025"/>
              <a:chOff x="11069033" y="1202944"/>
              <a:chExt cx="391979" cy="391477"/>
            </a:xfrm>
            <a:solidFill>
              <a:schemeClr val="bg1"/>
            </a:solidFill>
          </p:grpSpPr>
          <p:sp>
            <p:nvSpPr>
              <p:cNvPr id="7" name="Freeform: Shape 6">
                <a:extLst>
                  <a:ext uri="{FF2B5EF4-FFF2-40B4-BE49-F238E27FC236}">
                    <a16:creationId xmlns:a16="http://schemas.microsoft.com/office/drawing/2014/main" id="{4911C97D-6F51-1AF4-142F-6E28332A0E7B}"/>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8" name="Freeform: Shape 7">
                <a:extLst>
                  <a:ext uri="{FF2B5EF4-FFF2-40B4-BE49-F238E27FC236}">
                    <a16:creationId xmlns:a16="http://schemas.microsoft.com/office/drawing/2014/main" id="{992428A8-3CCA-7256-4AF2-B7703C724494}"/>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cxnSp>
        <p:nvCxnSpPr>
          <p:cNvPr id="13" name="Straight Connector 12">
            <a:extLst>
              <a:ext uri="{FF2B5EF4-FFF2-40B4-BE49-F238E27FC236}">
                <a16:creationId xmlns:a16="http://schemas.microsoft.com/office/drawing/2014/main" id="{F6F95FC1-91FF-5EC4-EFA4-2CEA1F5BBA5D}"/>
              </a:ext>
            </a:extLst>
          </p:cNvPr>
          <p:cNvCxnSpPr>
            <a:cxnSpLocks/>
          </p:cNvCxnSpPr>
          <p:nvPr/>
        </p:nvCxnSpPr>
        <p:spPr>
          <a:xfrm>
            <a:off x="2991035" y="5768969"/>
            <a:ext cx="1648072" cy="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Top Corners Rounded 17">
            <a:extLst>
              <a:ext uri="{FF2B5EF4-FFF2-40B4-BE49-F238E27FC236}">
                <a16:creationId xmlns:a16="http://schemas.microsoft.com/office/drawing/2014/main" id="{A3353525-4001-56A5-13EB-E99BA65C9E57}"/>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AEE3FB81-7CC8-E25F-DA9F-0148443A9583}"/>
              </a:ext>
            </a:extLst>
          </p:cNvPr>
          <p:cNvGrpSpPr/>
          <p:nvPr/>
        </p:nvGrpSpPr>
        <p:grpSpPr>
          <a:xfrm>
            <a:off x="8578848" y="696291"/>
            <a:ext cx="2771779" cy="731182"/>
            <a:chOff x="8362948" y="1306134"/>
            <a:chExt cx="2771779" cy="731182"/>
          </a:xfrm>
        </p:grpSpPr>
        <p:sp>
          <p:nvSpPr>
            <p:cNvPr id="20" name="Rectangle 19">
              <a:extLst>
                <a:ext uri="{FF2B5EF4-FFF2-40B4-BE49-F238E27FC236}">
                  <a16:creationId xmlns:a16="http://schemas.microsoft.com/office/drawing/2014/main" id="{858DA258-9639-A508-01A9-9644D7D6EEA5}"/>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dirty="0">
                  <a:solidFill>
                    <a:schemeClr val="accent1"/>
                  </a:solidFill>
                </a:rPr>
                <a:t>Effort: 2</a:t>
              </a:r>
            </a:p>
            <a:p>
              <a:pPr marL="228600" indent="-171450">
                <a:spcAft>
                  <a:spcPts val="100"/>
                </a:spcAft>
                <a:buFont typeface="Arial" panose="020B0604020202020204" pitchFamily="34" charset="0"/>
                <a:buChar char="•"/>
              </a:pPr>
              <a:r>
                <a:rPr lang="en-US" sz="1050" dirty="0">
                  <a:solidFill>
                    <a:schemeClr val="accent1"/>
                  </a:solidFill>
                </a:rPr>
                <a:t>Benefit: 2</a:t>
              </a:r>
            </a:p>
            <a:p>
              <a:pPr marL="228600" indent="-171450">
                <a:spcAft>
                  <a:spcPts val="100"/>
                </a:spcAft>
                <a:buFont typeface="Arial" panose="020B0604020202020204" pitchFamily="34" charset="0"/>
                <a:buChar char="•"/>
              </a:pPr>
              <a:r>
                <a:rPr lang="en-US" sz="1050" dirty="0">
                  <a:solidFill>
                    <a:schemeClr val="accent1"/>
                  </a:solidFill>
                </a:rPr>
                <a:t>Risk: 2</a:t>
              </a:r>
            </a:p>
            <a:p>
              <a:pPr marL="228600" indent="-171450">
                <a:spcAft>
                  <a:spcPts val="100"/>
                </a:spcAft>
                <a:buFont typeface="Arial" panose="020B0604020202020204" pitchFamily="34" charset="0"/>
                <a:buChar char="•"/>
              </a:pPr>
              <a:r>
                <a:rPr lang="en-US" sz="1050" dirty="0">
                  <a:solidFill>
                    <a:schemeClr val="accent1"/>
                  </a:solidFill>
                </a:rPr>
                <a:t>Scalability: 3</a:t>
              </a:r>
            </a:p>
            <a:p>
              <a:pPr marL="228600" indent="-171450">
                <a:spcAft>
                  <a:spcPts val="100"/>
                </a:spcAft>
                <a:buFont typeface="Arial" panose="020B0604020202020204" pitchFamily="34" charset="0"/>
                <a:buChar char="•"/>
              </a:pPr>
              <a:r>
                <a:rPr lang="en-US" sz="1050" dirty="0">
                  <a:solidFill>
                    <a:schemeClr val="accent1"/>
                  </a:solidFill>
                </a:rPr>
                <a:t>Oversight: 3</a:t>
              </a:r>
            </a:p>
            <a:p>
              <a:pPr marL="228600" indent="-171450">
                <a:spcAft>
                  <a:spcPts val="100"/>
                </a:spcAft>
                <a:buFont typeface="Arial" panose="020B0604020202020204" pitchFamily="34" charset="0"/>
                <a:buChar char="•"/>
              </a:pPr>
              <a:r>
                <a:rPr lang="en-US" sz="1050" dirty="0">
                  <a:solidFill>
                    <a:schemeClr val="accent1"/>
                  </a:solidFill>
                </a:rPr>
                <a:t>Expense: 2</a:t>
              </a:r>
            </a:p>
          </p:txBody>
        </p:sp>
        <p:sp>
          <p:nvSpPr>
            <p:cNvPr id="21" name="Rectangle 20">
              <a:extLst>
                <a:ext uri="{FF2B5EF4-FFF2-40B4-BE49-F238E27FC236}">
                  <a16:creationId xmlns:a16="http://schemas.microsoft.com/office/drawing/2014/main" id="{D287C624-469E-D173-F577-B2E7EC6D458D}"/>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dirty="0">
                  <a:solidFill>
                    <a:schemeClr val="accent2"/>
                  </a:solidFill>
                </a:rPr>
                <a:t>Attributes Scale 1-6:</a:t>
              </a:r>
            </a:p>
          </p:txBody>
        </p:sp>
      </p:grpSp>
      <p:pic>
        <p:nvPicPr>
          <p:cNvPr id="22" name="Graphic 21">
            <a:extLst>
              <a:ext uri="{FF2B5EF4-FFF2-40B4-BE49-F238E27FC236}">
                <a16:creationId xmlns:a16="http://schemas.microsoft.com/office/drawing/2014/main" id="{3F59F459-7127-742F-57BD-D5918AE64B16}"/>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15836" y="4254415"/>
            <a:ext cx="242492" cy="242492"/>
          </a:xfrm>
          <a:prstGeom prst="rect">
            <a:avLst/>
          </a:prstGeom>
        </p:spPr>
      </p:pic>
      <p:sp>
        <p:nvSpPr>
          <p:cNvPr id="23" name="Graphic 98">
            <a:extLst>
              <a:ext uri="{FF2B5EF4-FFF2-40B4-BE49-F238E27FC236}">
                <a16:creationId xmlns:a16="http://schemas.microsoft.com/office/drawing/2014/main" id="{D146B2DB-13B0-9946-368E-1A55FD2731D0}"/>
              </a:ext>
            </a:extLst>
          </p:cNvPr>
          <p:cNvSpPr>
            <a:spLocks noChangeAspect="1"/>
          </p:cNvSpPr>
          <p:nvPr/>
        </p:nvSpPr>
        <p:spPr>
          <a:xfrm>
            <a:off x="1046198" y="3949285"/>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pic>
        <p:nvPicPr>
          <p:cNvPr id="24" name="Picture 2" descr="Subscription | Microsoft Azure Mono">
            <a:extLst>
              <a:ext uri="{FF2B5EF4-FFF2-40B4-BE49-F238E27FC236}">
                <a16:creationId xmlns:a16="http://schemas.microsoft.com/office/drawing/2014/main" id="{3F821F41-1398-4AA4-FE53-97E5B34046E8}"/>
              </a:ext>
            </a:extLst>
          </p:cNvPr>
          <p:cNvPicPr>
            <a:picLocks noChangeAspect="1" noChangeArrowheads="1"/>
          </p:cNvPicPr>
          <p:nvPr/>
        </p:nvPicPr>
        <p:blipFill>
          <a:blip r:embed="rId29">
            <a:extLst>
              <a:ext uri="{BEBA8EAE-BF5A-486C-A8C5-ECC9F3942E4B}">
                <a14:imgProps xmlns:a14="http://schemas.microsoft.com/office/drawing/2010/main">
                  <a14:imgLayer r:embed="rId30">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011844" y="2113803"/>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omputer Icons, Button, cdr, text, cloud Computing png | PNGWing">
            <a:extLst>
              <a:ext uri="{FF2B5EF4-FFF2-40B4-BE49-F238E27FC236}">
                <a16:creationId xmlns:a16="http://schemas.microsoft.com/office/drawing/2014/main" id="{062EBADE-47FA-FD3F-B0BD-60D21DBDD506}"/>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013575" y="2459482"/>
            <a:ext cx="247014" cy="21339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A5A0D045-3587-85B0-9B0E-1A802CABBAB7}"/>
              </a:ext>
            </a:extLst>
          </p:cNvPr>
          <p:cNvCxnSpPr>
            <a:cxnSpLocks/>
          </p:cNvCxnSpPr>
          <p:nvPr/>
        </p:nvCxnSpPr>
        <p:spPr>
          <a:xfrm>
            <a:off x="5212464" y="3524436"/>
            <a:ext cx="315683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8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 name="Freeform: Shape 15430">
            <a:extLst>
              <a:ext uri="{FF2B5EF4-FFF2-40B4-BE49-F238E27FC236}">
                <a16:creationId xmlns:a16="http://schemas.microsoft.com/office/drawing/2014/main" id="{823A7690-4C16-E853-5C23-9441E3DBCF26}"/>
              </a:ext>
            </a:extLst>
          </p:cNvPr>
          <p:cNvSpPr/>
          <p:nvPr/>
        </p:nvSpPr>
        <p:spPr>
          <a:xfrm>
            <a:off x="1346200" y="2051050"/>
            <a:ext cx="260350" cy="1676400"/>
          </a:xfrm>
          <a:custGeom>
            <a:avLst/>
            <a:gdLst>
              <a:gd name="connsiteX0" fmla="*/ 0 w 260350"/>
              <a:gd name="connsiteY0" fmla="*/ 1676400 h 1676400"/>
              <a:gd name="connsiteX1" fmla="*/ 158750 w 260350"/>
              <a:gd name="connsiteY1" fmla="*/ 1676400 h 1676400"/>
              <a:gd name="connsiteX2" fmla="*/ 158750 w 260350"/>
              <a:gd name="connsiteY2" fmla="*/ 0 h 1676400"/>
              <a:gd name="connsiteX3" fmla="*/ 260350 w 260350"/>
              <a:gd name="connsiteY3" fmla="*/ 0 h 1676400"/>
            </a:gdLst>
            <a:ahLst/>
            <a:cxnLst>
              <a:cxn ang="0">
                <a:pos x="connsiteX0" y="connsiteY0"/>
              </a:cxn>
              <a:cxn ang="0">
                <a:pos x="connsiteX1" y="connsiteY1"/>
              </a:cxn>
              <a:cxn ang="0">
                <a:pos x="connsiteX2" y="connsiteY2"/>
              </a:cxn>
              <a:cxn ang="0">
                <a:pos x="connsiteX3" y="connsiteY3"/>
              </a:cxn>
            </a:cxnLst>
            <a:rect l="l" t="t" r="r" b="b"/>
            <a:pathLst>
              <a:path w="260350" h="1676400">
                <a:moveTo>
                  <a:pt x="0" y="1676400"/>
                </a:moveTo>
                <a:lnTo>
                  <a:pt x="158750" y="1676400"/>
                </a:lnTo>
                <a:lnTo>
                  <a:pt x="158750" y="0"/>
                </a:lnTo>
                <a:lnTo>
                  <a:pt x="2603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US" dirty="0"/>
              <a:t>Level 4 – Basic Development Team</a:t>
            </a:r>
          </a:p>
        </p:txBody>
      </p:sp>
      <p:sp>
        <p:nvSpPr>
          <p:cNvPr id="153" name="Rectangle 152">
            <a:extLst>
              <a:ext uri="{FF2B5EF4-FFF2-40B4-BE49-F238E27FC236}">
                <a16:creationId xmlns:a16="http://schemas.microsoft.com/office/drawing/2014/main" id="{E9D654E5-2186-155C-33D1-0C133F5BE2B1}"/>
              </a:ext>
            </a:extLst>
          </p:cNvPr>
          <p:cNvSpPr>
            <a:spLocks/>
          </p:cNvSpPr>
          <p:nvPr/>
        </p:nvSpPr>
        <p:spPr>
          <a:xfrm>
            <a:off x="2991036" y="5343414"/>
            <a:ext cx="164807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Scheduled data refresh or Direct Query for data sources within the corporate network</a:t>
            </a:r>
            <a:endParaRPr lang="en-IN" sz="800">
              <a:solidFill>
                <a:schemeClr val="accent1"/>
              </a:solidFill>
            </a:endParaRPr>
          </a:p>
        </p:txBody>
      </p:sp>
      <p:sp>
        <p:nvSpPr>
          <p:cNvPr id="154" name="Rectangle 153">
            <a:extLst>
              <a:ext uri="{FF2B5EF4-FFF2-40B4-BE49-F238E27FC236}">
                <a16:creationId xmlns:a16="http://schemas.microsoft.com/office/drawing/2014/main" id="{0DC41D7D-2883-B2B1-2344-5ABBEE21D27C}"/>
              </a:ext>
            </a:extLst>
          </p:cNvPr>
          <p:cNvSpPr>
            <a:spLocks/>
          </p:cNvSpPr>
          <p:nvPr/>
        </p:nvSpPr>
        <p:spPr>
          <a:xfrm>
            <a:off x="1176296" y="5343414"/>
            <a:ext cx="66187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Gateway</a:t>
            </a:r>
            <a:br>
              <a:rPr lang="en-US" sz="800">
                <a:solidFill>
                  <a:schemeClr val="accent1"/>
                </a:solidFill>
              </a:rPr>
            </a:br>
            <a:r>
              <a:rPr lang="en-US" sz="800">
                <a:solidFill>
                  <a:schemeClr val="accent1"/>
                </a:solidFill>
              </a:rPr>
              <a:t>administrator</a:t>
            </a:r>
            <a:endParaRPr lang="en-IN" sz="800">
              <a:solidFill>
                <a:schemeClr val="accent1"/>
              </a:solidFill>
            </a:endParaRPr>
          </a:p>
        </p:txBody>
      </p:sp>
      <p:sp>
        <p:nvSpPr>
          <p:cNvPr id="156" name="Rectangle: Rounded Corners 155">
            <a:extLst>
              <a:ext uri="{FF2B5EF4-FFF2-40B4-BE49-F238E27FC236}">
                <a16:creationId xmlns:a16="http://schemas.microsoft.com/office/drawing/2014/main" id="{6CABF9A1-569A-37CA-0679-7BFC96E42A43}"/>
              </a:ext>
            </a:extLst>
          </p:cNvPr>
          <p:cNvSpPr>
            <a:spLocks/>
          </p:cNvSpPr>
          <p:nvPr/>
        </p:nvSpPr>
        <p:spPr>
          <a:xfrm>
            <a:off x="916756" y="5864833"/>
            <a:ext cx="372235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Network &amp; Server</a:t>
            </a:r>
            <a:endParaRPr lang="en-IN" sz="1200" b="1">
              <a:solidFill>
                <a:schemeClr val="bg1"/>
              </a:solidFill>
            </a:endParaRPr>
          </a:p>
        </p:txBody>
      </p:sp>
      <p:grpSp>
        <p:nvGrpSpPr>
          <p:cNvPr id="162" name="Group 161">
            <a:extLst>
              <a:ext uri="{FF2B5EF4-FFF2-40B4-BE49-F238E27FC236}">
                <a16:creationId xmlns:a16="http://schemas.microsoft.com/office/drawing/2014/main" id="{3A78A058-D7DD-3ED3-7C20-D3435CFD45FA}"/>
              </a:ext>
            </a:extLst>
          </p:cNvPr>
          <p:cNvGrpSpPr/>
          <p:nvPr/>
        </p:nvGrpSpPr>
        <p:grpSpPr>
          <a:xfrm>
            <a:off x="1796135" y="4882363"/>
            <a:ext cx="1213137" cy="461051"/>
            <a:chOff x="1578626" y="4882363"/>
            <a:chExt cx="1213137" cy="461051"/>
          </a:xfrm>
        </p:grpSpPr>
        <p:sp>
          <p:nvSpPr>
            <p:cNvPr id="149" name="Rectangle: Rounded Corners 148">
              <a:extLst>
                <a:ext uri="{FF2B5EF4-FFF2-40B4-BE49-F238E27FC236}">
                  <a16:creationId xmlns:a16="http://schemas.microsoft.com/office/drawing/2014/main" id="{FB4387BD-5F57-4888-8B50-F630C5A4C018}"/>
                </a:ext>
              </a:extLst>
            </p:cNvPr>
            <p:cNvSpPr/>
            <p:nvPr/>
          </p:nvSpPr>
          <p:spPr>
            <a:xfrm>
              <a:off x="1578626" y="4882363"/>
              <a:ext cx="1213137" cy="46105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1" name="Rectangle 150">
              <a:extLst>
                <a:ext uri="{FF2B5EF4-FFF2-40B4-BE49-F238E27FC236}">
                  <a16:creationId xmlns:a16="http://schemas.microsoft.com/office/drawing/2014/main" id="{BBB618EB-5206-B9D0-45FE-94DED118CBE6}"/>
                </a:ext>
              </a:extLst>
            </p:cNvPr>
            <p:cNvSpPr>
              <a:spLocks/>
            </p:cNvSpPr>
            <p:nvPr/>
          </p:nvSpPr>
          <p:spPr>
            <a:xfrm>
              <a:off x="1912940" y="4928222"/>
              <a:ext cx="79454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On-Premises Data Gateway</a:t>
              </a:r>
              <a:br>
                <a:rPr lang="en-US" sz="800">
                  <a:solidFill>
                    <a:schemeClr val="accent1"/>
                  </a:solidFill>
                </a:rPr>
              </a:br>
              <a:r>
                <a:rPr lang="en-US" sz="800">
                  <a:solidFill>
                    <a:schemeClr val="accent1"/>
                  </a:solidFill>
                </a:rPr>
                <a:t>(Standard Mode)</a:t>
              </a:r>
            </a:p>
          </p:txBody>
        </p:sp>
        <p:pic>
          <p:nvPicPr>
            <p:cNvPr id="161" name="Picture 4">
              <a:extLst>
                <a:ext uri="{FF2B5EF4-FFF2-40B4-BE49-F238E27FC236}">
                  <a16:creationId xmlns:a16="http://schemas.microsoft.com/office/drawing/2014/main" id="{3839DA35-9894-E268-7449-4870DA417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30" y="5017217"/>
              <a:ext cx="191343" cy="191343"/>
            </a:xfrm>
            <a:prstGeom prst="rect">
              <a:avLst/>
            </a:prstGeom>
            <a:noFill/>
            <a:extLst>
              <a:ext uri="{909E8E84-426E-40DD-AFC4-6F175D3DCCD1}">
                <a14:hiddenFill xmlns:a14="http://schemas.microsoft.com/office/drawing/2010/main">
                  <a:solidFill>
                    <a:srgbClr val="FFFFFF"/>
                  </a:solidFill>
                </a14:hiddenFill>
              </a:ext>
            </a:extLst>
          </p:spPr>
        </p:pic>
      </p:grpSp>
      <p:pic>
        <p:nvPicPr>
          <p:cNvPr id="174" name="Graphic 173">
            <a:extLst>
              <a:ext uri="{FF2B5EF4-FFF2-40B4-BE49-F238E27FC236}">
                <a16:creationId xmlns:a16="http://schemas.microsoft.com/office/drawing/2014/main" id="{4A94C234-05AC-1314-C0DE-4F7A7673A97A}"/>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1790" y="5380716"/>
            <a:ext cx="171616" cy="171616"/>
          </a:xfrm>
          <a:prstGeom prst="rect">
            <a:avLst/>
          </a:prstGeom>
        </p:spPr>
      </p:pic>
      <p:sp>
        <p:nvSpPr>
          <p:cNvPr id="175" name="Freeform: Shape 174">
            <a:extLst>
              <a:ext uri="{FF2B5EF4-FFF2-40B4-BE49-F238E27FC236}">
                <a16:creationId xmlns:a16="http://schemas.microsoft.com/office/drawing/2014/main" id="{2838834F-5B19-6BEA-5462-63FAC34E4F7B}"/>
              </a:ext>
            </a:extLst>
          </p:cNvPr>
          <p:cNvSpPr/>
          <p:nvPr/>
        </p:nvSpPr>
        <p:spPr>
          <a:xfrm>
            <a:off x="1352550" y="5169694"/>
            <a:ext cx="414338" cy="169069"/>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6" name="Freeform: Shape 175">
            <a:extLst>
              <a:ext uri="{FF2B5EF4-FFF2-40B4-BE49-F238E27FC236}">
                <a16:creationId xmlns:a16="http://schemas.microsoft.com/office/drawing/2014/main" id="{15E98380-BB93-BEBE-C8B8-65EBF19C7F64}"/>
              </a:ext>
            </a:extLst>
          </p:cNvPr>
          <p:cNvSpPr/>
          <p:nvPr/>
        </p:nvSpPr>
        <p:spPr>
          <a:xfrm flipV="1">
            <a:off x="1103406" y="4600698"/>
            <a:ext cx="663482" cy="366198"/>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5375" name="Picture 10" descr="U.S. Energy Information Administration - EIA - Independent Statistics and  Analysis">
            <a:extLst>
              <a:ext uri="{FF2B5EF4-FFF2-40B4-BE49-F238E27FC236}">
                <a16:creationId xmlns:a16="http://schemas.microsoft.com/office/drawing/2014/main" id="{19C51C69-A095-4F96-3FAA-6517549AEF6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107" y="4702434"/>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23" name="Rectangle: Rounded Corners 15422">
            <a:extLst>
              <a:ext uri="{FF2B5EF4-FFF2-40B4-BE49-F238E27FC236}">
                <a16:creationId xmlns:a16="http://schemas.microsoft.com/office/drawing/2014/main" id="{0F1D81A6-B081-193F-D480-7F64B81A9744}"/>
              </a:ext>
            </a:extLst>
          </p:cNvPr>
          <p:cNvSpPr>
            <a:spLocks/>
          </p:cNvSpPr>
          <p:nvPr/>
        </p:nvSpPr>
        <p:spPr>
          <a:xfrm>
            <a:off x="919233" y="1788844"/>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4" name="Rectangle: Rounded Corners 15423">
            <a:extLst>
              <a:ext uri="{FF2B5EF4-FFF2-40B4-BE49-F238E27FC236}">
                <a16:creationId xmlns:a16="http://schemas.microsoft.com/office/drawing/2014/main" id="{2B4C225F-1518-8984-D197-11C9DD072FE3}"/>
              </a:ext>
            </a:extLst>
          </p:cNvPr>
          <p:cNvSpPr>
            <a:spLocks/>
          </p:cNvSpPr>
          <p:nvPr/>
        </p:nvSpPr>
        <p:spPr>
          <a:xfrm>
            <a:off x="919233" y="3589068"/>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5" name="Rectangle 15424">
            <a:extLst>
              <a:ext uri="{FF2B5EF4-FFF2-40B4-BE49-F238E27FC236}">
                <a16:creationId xmlns:a16="http://schemas.microsoft.com/office/drawing/2014/main" id="{9184E6F9-7DFA-B8DC-0CF2-5980BDE1E555}"/>
              </a:ext>
            </a:extLst>
          </p:cNvPr>
          <p:cNvSpPr>
            <a:spLocks/>
          </p:cNvSpPr>
          <p:nvPr/>
        </p:nvSpPr>
        <p:spPr>
          <a:xfrm>
            <a:off x="919232" y="3589068"/>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sp>
        <p:nvSpPr>
          <p:cNvPr id="15426" name="Rectangle 15425">
            <a:extLst>
              <a:ext uri="{FF2B5EF4-FFF2-40B4-BE49-F238E27FC236}">
                <a16:creationId xmlns:a16="http://schemas.microsoft.com/office/drawing/2014/main" id="{B736FE5E-51B4-E66D-EE62-FA6380DBA037}"/>
              </a:ext>
            </a:extLst>
          </p:cNvPr>
          <p:cNvSpPr>
            <a:spLocks/>
          </p:cNvSpPr>
          <p:nvPr/>
        </p:nvSpPr>
        <p:spPr>
          <a:xfrm>
            <a:off x="919232" y="1788844"/>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pic>
        <p:nvPicPr>
          <p:cNvPr id="15427" name="Picture 2" descr="Free White cloud clipart design illustration 9302650 PNG with Transparent  Background">
            <a:extLst>
              <a:ext uri="{FF2B5EF4-FFF2-40B4-BE49-F238E27FC236}">
                <a16:creationId xmlns:a16="http://schemas.microsoft.com/office/drawing/2014/main" id="{356F405F-5FA1-B64E-00F0-299D3A71AC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203" y="1682862"/>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428" name="Picture 10" descr="U.S. Energy Information Administration - EIA - Independent Statistics and  Analysis">
            <a:extLst>
              <a:ext uri="{FF2B5EF4-FFF2-40B4-BE49-F238E27FC236}">
                <a16:creationId xmlns:a16="http://schemas.microsoft.com/office/drawing/2014/main" id="{9B198EBB-BA12-E641-97DE-714BACB984B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095" y="3431310"/>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30" name="Rectangle 15429">
            <a:extLst>
              <a:ext uri="{FF2B5EF4-FFF2-40B4-BE49-F238E27FC236}">
                <a16:creationId xmlns:a16="http://schemas.microsoft.com/office/drawing/2014/main" id="{8F381545-81BC-3DB2-74A2-7BBCB8836A6E}"/>
              </a:ext>
            </a:extLst>
          </p:cNvPr>
          <p:cNvSpPr>
            <a:spLocks/>
          </p:cNvSpPr>
          <p:nvPr/>
        </p:nvSpPr>
        <p:spPr>
          <a:xfrm>
            <a:off x="1364283" y="2150509"/>
            <a:ext cx="412373" cy="369332"/>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Queries and data mashups</a:t>
            </a:r>
          </a:p>
        </p:txBody>
      </p:sp>
      <p:cxnSp>
        <p:nvCxnSpPr>
          <p:cNvPr id="15433" name="Straight Connector 15432">
            <a:extLst>
              <a:ext uri="{FF2B5EF4-FFF2-40B4-BE49-F238E27FC236}">
                <a16:creationId xmlns:a16="http://schemas.microsoft.com/office/drawing/2014/main" id="{0F99551F-0BFC-16B4-8A3F-1DCF2149BE6A}"/>
              </a:ext>
            </a:extLst>
          </p:cNvPr>
          <p:cNvCxnSpPr>
            <a:cxnSpLocks/>
            <a:endCxn id="15431" idx="2"/>
          </p:cNvCxnSpPr>
          <p:nvPr/>
        </p:nvCxnSpPr>
        <p:spPr>
          <a:xfrm flipV="1">
            <a:off x="1364283" y="2051050"/>
            <a:ext cx="140667" cy="2950"/>
          </a:xfrm>
          <a:prstGeom prst="line">
            <a:avLst/>
          </a:pr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41" name="Freeform: Shape 15440">
            <a:extLst>
              <a:ext uri="{FF2B5EF4-FFF2-40B4-BE49-F238E27FC236}">
                <a16:creationId xmlns:a16="http://schemas.microsoft.com/office/drawing/2014/main" id="{A3B88C04-A423-6D02-530C-0D6D4D24BBB7}"/>
              </a:ext>
            </a:extLst>
          </p:cNvPr>
          <p:cNvSpPr/>
          <p:nvPr/>
        </p:nvSpPr>
        <p:spPr>
          <a:xfrm>
            <a:off x="1606550" y="2051049"/>
            <a:ext cx="924719"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2" name="Rectangle: Rounded Corners 15441">
            <a:extLst>
              <a:ext uri="{FF2B5EF4-FFF2-40B4-BE49-F238E27FC236}">
                <a16:creationId xmlns:a16="http://schemas.microsoft.com/office/drawing/2014/main" id="{4C5B0F08-23F1-59F7-20D4-23CCAB6EC7C8}"/>
              </a:ext>
            </a:extLst>
          </p:cNvPr>
          <p:cNvSpPr>
            <a:spLocks/>
          </p:cNvSpPr>
          <p:nvPr/>
        </p:nvSpPr>
        <p:spPr>
          <a:xfrm>
            <a:off x="2560463" y="1781540"/>
            <a:ext cx="2321099" cy="1006898"/>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3" name="Rectangle 15442">
            <a:extLst>
              <a:ext uri="{FF2B5EF4-FFF2-40B4-BE49-F238E27FC236}">
                <a16:creationId xmlns:a16="http://schemas.microsoft.com/office/drawing/2014/main" id="{62256EBB-648F-0017-C72B-A777FD131AD3}"/>
              </a:ext>
            </a:extLst>
          </p:cNvPr>
          <p:cNvSpPr>
            <a:spLocks/>
          </p:cNvSpPr>
          <p:nvPr/>
        </p:nvSpPr>
        <p:spPr>
          <a:xfrm>
            <a:off x="2560463" y="1850399"/>
            <a:ext cx="232109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Desktop</a:t>
            </a:r>
          </a:p>
        </p:txBody>
      </p:sp>
      <p:sp>
        <p:nvSpPr>
          <p:cNvPr id="15444" name="Rectangle: Rounded Corners 15443">
            <a:extLst>
              <a:ext uri="{FF2B5EF4-FFF2-40B4-BE49-F238E27FC236}">
                <a16:creationId xmlns:a16="http://schemas.microsoft.com/office/drawing/2014/main" id="{692EA11F-4556-4343-D9E6-84698A7EE5F0}"/>
              </a:ext>
            </a:extLst>
          </p:cNvPr>
          <p:cNvSpPr>
            <a:spLocks/>
          </p:cNvSpPr>
          <p:nvPr/>
        </p:nvSpPr>
        <p:spPr>
          <a:xfrm>
            <a:off x="2632870" y="2080364"/>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5" name="Rectangle: Rounded Corners 15444">
            <a:extLst>
              <a:ext uri="{FF2B5EF4-FFF2-40B4-BE49-F238E27FC236}">
                <a16:creationId xmlns:a16="http://schemas.microsoft.com/office/drawing/2014/main" id="{4AEEDC16-A15E-0F62-8027-4A91C626CA6F}"/>
              </a:ext>
            </a:extLst>
          </p:cNvPr>
          <p:cNvSpPr>
            <a:spLocks/>
          </p:cNvSpPr>
          <p:nvPr/>
        </p:nvSpPr>
        <p:spPr>
          <a:xfrm>
            <a:off x="3367417" y="2299100"/>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46" name="Rectangle: Rounded Corners 15445">
            <a:extLst>
              <a:ext uri="{FF2B5EF4-FFF2-40B4-BE49-F238E27FC236}">
                <a16:creationId xmlns:a16="http://schemas.microsoft.com/office/drawing/2014/main" id="{150E36DB-B36C-A07D-0E10-D64C42B42631}"/>
              </a:ext>
            </a:extLst>
          </p:cNvPr>
          <p:cNvSpPr>
            <a:spLocks/>
          </p:cNvSpPr>
          <p:nvPr/>
        </p:nvSpPr>
        <p:spPr>
          <a:xfrm>
            <a:off x="4101963" y="2517836"/>
            <a:ext cx="731975" cy="218736"/>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1" name="Freeform: Shape 15450">
            <a:extLst>
              <a:ext uri="{FF2B5EF4-FFF2-40B4-BE49-F238E27FC236}">
                <a16:creationId xmlns:a16="http://schemas.microsoft.com/office/drawing/2014/main" id="{F31F3B24-D56C-77E9-44B2-B34A297FC5D1}"/>
              </a:ext>
            </a:extLst>
          </p:cNvPr>
          <p:cNvSpPr/>
          <p:nvPr/>
        </p:nvSpPr>
        <p:spPr>
          <a:xfrm>
            <a:off x="2974181" y="2300288"/>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2" name="Freeform: Shape 15451">
            <a:extLst>
              <a:ext uri="{FF2B5EF4-FFF2-40B4-BE49-F238E27FC236}">
                <a16:creationId xmlns:a16="http://schemas.microsoft.com/office/drawing/2014/main" id="{D1D43FF2-1BE9-C7D9-A8A8-162A4740B1D3}"/>
              </a:ext>
            </a:extLst>
          </p:cNvPr>
          <p:cNvSpPr/>
          <p:nvPr/>
        </p:nvSpPr>
        <p:spPr>
          <a:xfrm>
            <a:off x="3721012" y="2517836"/>
            <a:ext cx="311944" cy="100012"/>
          </a:xfrm>
          <a:custGeom>
            <a:avLst/>
            <a:gdLst>
              <a:gd name="connsiteX0" fmla="*/ 0 w 311944"/>
              <a:gd name="connsiteY0" fmla="*/ 0 h 100012"/>
              <a:gd name="connsiteX1" fmla="*/ 0 w 311944"/>
              <a:gd name="connsiteY1" fmla="*/ 100012 h 100012"/>
              <a:gd name="connsiteX2" fmla="*/ 311944 w 311944"/>
              <a:gd name="connsiteY2" fmla="*/ 100012 h 100012"/>
            </a:gdLst>
            <a:ahLst/>
            <a:cxnLst>
              <a:cxn ang="0">
                <a:pos x="connsiteX0" y="connsiteY0"/>
              </a:cxn>
              <a:cxn ang="0">
                <a:pos x="connsiteX1" y="connsiteY1"/>
              </a:cxn>
              <a:cxn ang="0">
                <a:pos x="connsiteX2" y="connsiteY2"/>
              </a:cxn>
            </a:cxnLst>
            <a:rect l="l" t="t" r="r" b="b"/>
            <a:pathLst>
              <a:path w="311944" h="100012">
                <a:moveTo>
                  <a:pt x="0" y="0"/>
                </a:moveTo>
                <a:lnTo>
                  <a:pt x="0" y="100012"/>
                </a:lnTo>
                <a:lnTo>
                  <a:pt x="311944" y="100012"/>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3" name="Rectangle 15452">
            <a:extLst>
              <a:ext uri="{FF2B5EF4-FFF2-40B4-BE49-F238E27FC236}">
                <a16:creationId xmlns:a16="http://schemas.microsoft.com/office/drawing/2014/main" id="{B51B4B7F-1160-1DA5-2980-676279033090}"/>
              </a:ext>
            </a:extLst>
          </p:cNvPr>
          <p:cNvSpPr>
            <a:spLocks/>
          </p:cNvSpPr>
          <p:nvPr/>
        </p:nvSpPr>
        <p:spPr>
          <a:xfrm>
            <a:off x="2800716" y="2128177"/>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Queries</a:t>
            </a:r>
          </a:p>
        </p:txBody>
      </p:sp>
      <p:sp>
        <p:nvSpPr>
          <p:cNvPr id="15454" name="Rectangle 15453">
            <a:extLst>
              <a:ext uri="{FF2B5EF4-FFF2-40B4-BE49-F238E27FC236}">
                <a16:creationId xmlns:a16="http://schemas.microsoft.com/office/drawing/2014/main" id="{534773DF-7B2B-6BEA-3173-90712496A7F6}"/>
              </a:ext>
            </a:extLst>
          </p:cNvPr>
          <p:cNvSpPr>
            <a:spLocks/>
          </p:cNvSpPr>
          <p:nvPr/>
        </p:nvSpPr>
        <p:spPr>
          <a:xfrm>
            <a:off x="3535263" y="2346913"/>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a:t>
            </a:r>
          </a:p>
        </p:txBody>
      </p:sp>
      <p:sp>
        <p:nvSpPr>
          <p:cNvPr id="15455" name="Rectangle 15454">
            <a:extLst>
              <a:ext uri="{FF2B5EF4-FFF2-40B4-BE49-F238E27FC236}">
                <a16:creationId xmlns:a16="http://schemas.microsoft.com/office/drawing/2014/main" id="{EB502065-0816-DCC0-004F-017E76991B44}"/>
              </a:ext>
            </a:extLst>
          </p:cNvPr>
          <p:cNvSpPr>
            <a:spLocks/>
          </p:cNvSpPr>
          <p:nvPr/>
        </p:nvSpPr>
        <p:spPr>
          <a:xfrm>
            <a:off x="4269809" y="2565649"/>
            <a:ext cx="56412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56" name="Rectangle: Rounded Corners 15455">
            <a:extLst>
              <a:ext uri="{FF2B5EF4-FFF2-40B4-BE49-F238E27FC236}">
                <a16:creationId xmlns:a16="http://schemas.microsoft.com/office/drawing/2014/main" id="{4E1C9815-F76E-53F2-A1D7-AB4D8E85BC02}"/>
              </a:ext>
            </a:extLst>
          </p:cNvPr>
          <p:cNvSpPr>
            <a:spLocks/>
          </p:cNvSpPr>
          <p:nvPr/>
        </p:nvSpPr>
        <p:spPr>
          <a:xfrm>
            <a:off x="5127816" y="2795741"/>
            <a:ext cx="3326131" cy="2543022"/>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7" name="Rounded Rectangle 15455_1">
            <a:extLst>
              <a:ext uri="{FF2B5EF4-FFF2-40B4-BE49-F238E27FC236}">
                <a16:creationId xmlns:a16="http://schemas.microsoft.com/office/drawing/2014/main" id="{999F3C83-3496-D433-65B7-703702CF39F1}"/>
              </a:ext>
            </a:extLst>
          </p:cNvPr>
          <p:cNvSpPr>
            <a:spLocks/>
          </p:cNvSpPr>
          <p:nvPr/>
        </p:nvSpPr>
        <p:spPr>
          <a:xfrm>
            <a:off x="5212464" y="3213099"/>
            <a:ext cx="3156836" cy="2060945"/>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58" name="Rectangle 15457">
            <a:extLst>
              <a:ext uri="{FF2B5EF4-FFF2-40B4-BE49-F238E27FC236}">
                <a16:creationId xmlns:a16="http://schemas.microsoft.com/office/drawing/2014/main" id="{7C467A4A-36BA-DB1E-1C16-21F6487498F5}"/>
              </a:ext>
            </a:extLst>
          </p:cNvPr>
          <p:cNvSpPr>
            <a:spLocks/>
          </p:cNvSpPr>
          <p:nvPr/>
        </p:nvSpPr>
        <p:spPr>
          <a:xfrm>
            <a:off x="5127816" y="2944700"/>
            <a:ext cx="332613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Power BI Service</a:t>
            </a:r>
          </a:p>
        </p:txBody>
      </p:sp>
      <p:sp>
        <p:nvSpPr>
          <p:cNvPr id="15459" name="Freeform: Shape 15458">
            <a:extLst>
              <a:ext uri="{FF2B5EF4-FFF2-40B4-BE49-F238E27FC236}">
                <a16:creationId xmlns:a16="http://schemas.microsoft.com/office/drawing/2014/main" id="{C9B6F95C-8D96-AC79-9AB6-BDA4917AFB15}"/>
              </a:ext>
            </a:extLst>
          </p:cNvPr>
          <p:cNvSpPr/>
          <p:nvPr/>
        </p:nvSpPr>
        <p:spPr>
          <a:xfrm>
            <a:off x="3378200" y="2794000"/>
            <a:ext cx="1771650" cy="1104900"/>
          </a:xfrm>
          <a:custGeom>
            <a:avLst/>
            <a:gdLst>
              <a:gd name="connsiteX0" fmla="*/ 0 w 1771650"/>
              <a:gd name="connsiteY0" fmla="*/ 0 h 1104900"/>
              <a:gd name="connsiteX1" fmla="*/ 0 w 1771650"/>
              <a:gd name="connsiteY1" fmla="*/ 1104900 h 1104900"/>
              <a:gd name="connsiteX2" fmla="*/ 1771650 w 1771650"/>
              <a:gd name="connsiteY2" fmla="*/ 1104900 h 1104900"/>
            </a:gdLst>
            <a:ahLst/>
            <a:cxnLst>
              <a:cxn ang="0">
                <a:pos x="connsiteX0" y="connsiteY0"/>
              </a:cxn>
              <a:cxn ang="0">
                <a:pos x="connsiteX1" y="connsiteY1"/>
              </a:cxn>
              <a:cxn ang="0">
                <a:pos x="connsiteX2" y="connsiteY2"/>
              </a:cxn>
            </a:cxnLst>
            <a:rect l="l" t="t" r="r" b="b"/>
            <a:pathLst>
              <a:path w="1771650" h="1104900">
                <a:moveTo>
                  <a:pt x="0" y="0"/>
                </a:moveTo>
                <a:lnTo>
                  <a:pt x="0" y="1104900"/>
                </a:lnTo>
                <a:lnTo>
                  <a:pt x="1771650" y="110490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60" name="Rectangle 15459">
            <a:extLst>
              <a:ext uri="{FF2B5EF4-FFF2-40B4-BE49-F238E27FC236}">
                <a16:creationId xmlns:a16="http://schemas.microsoft.com/office/drawing/2014/main" id="{74644EBB-2A42-451F-02E5-4C7755F8CE1A}"/>
              </a:ext>
            </a:extLst>
          </p:cNvPr>
          <p:cNvSpPr>
            <a:spLocks/>
          </p:cNvSpPr>
          <p:nvPr/>
        </p:nvSpPr>
        <p:spPr>
          <a:xfrm>
            <a:off x="5212463" y="3338400"/>
            <a:ext cx="3156836"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a:r>
              <a:rPr lang="en-US" sz="800">
                <a:solidFill>
                  <a:schemeClr val="accent1"/>
                </a:solidFill>
              </a:rPr>
              <a:t>Workspace</a:t>
            </a:r>
          </a:p>
        </p:txBody>
      </p:sp>
      <p:sp>
        <p:nvSpPr>
          <p:cNvPr id="15461" name="Rectangle 15460">
            <a:extLst>
              <a:ext uri="{FF2B5EF4-FFF2-40B4-BE49-F238E27FC236}">
                <a16:creationId xmlns:a16="http://schemas.microsoft.com/office/drawing/2014/main" id="{CC06E3D8-DBA3-02DE-F31B-8832B23C9564}"/>
              </a:ext>
            </a:extLst>
          </p:cNvPr>
          <p:cNvSpPr>
            <a:spLocks/>
          </p:cNvSpPr>
          <p:nvPr/>
        </p:nvSpPr>
        <p:spPr>
          <a:xfrm>
            <a:off x="5574505" y="3595575"/>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Workspace Access</a:t>
            </a:r>
          </a:p>
        </p:txBody>
      </p:sp>
      <p:sp>
        <p:nvSpPr>
          <p:cNvPr id="15462" name="Rectangle 15461">
            <a:extLst>
              <a:ext uri="{FF2B5EF4-FFF2-40B4-BE49-F238E27FC236}">
                <a16:creationId xmlns:a16="http://schemas.microsoft.com/office/drawing/2014/main" id="{5C913233-28B0-1782-91B5-1B9A1066F6F4}"/>
              </a:ext>
            </a:extLst>
          </p:cNvPr>
          <p:cNvSpPr>
            <a:spLocks/>
          </p:cNvSpPr>
          <p:nvPr/>
        </p:nvSpPr>
        <p:spPr>
          <a:xfrm>
            <a:off x="5574505" y="3936094"/>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Dashboards</a:t>
            </a:r>
          </a:p>
        </p:txBody>
      </p:sp>
      <p:sp>
        <p:nvSpPr>
          <p:cNvPr id="15463" name="Rectangle 15462">
            <a:extLst>
              <a:ext uri="{FF2B5EF4-FFF2-40B4-BE49-F238E27FC236}">
                <a16:creationId xmlns:a16="http://schemas.microsoft.com/office/drawing/2014/main" id="{D52942D4-1F57-6D15-7CD0-B2E3BBFD160D}"/>
              </a:ext>
            </a:extLst>
          </p:cNvPr>
          <p:cNvSpPr>
            <a:spLocks/>
          </p:cNvSpPr>
          <p:nvPr/>
        </p:nvSpPr>
        <p:spPr>
          <a:xfrm>
            <a:off x="5574505" y="4276613"/>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Reports</a:t>
            </a:r>
          </a:p>
        </p:txBody>
      </p:sp>
      <p:sp>
        <p:nvSpPr>
          <p:cNvPr id="15464" name="Rectangle 15463">
            <a:extLst>
              <a:ext uri="{FF2B5EF4-FFF2-40B4-BE49-F238E27FC236}">
                <a16:creationId xmlns:a16="http://schemas.microsoft.com/office/drawing/2014/main" id="{6E1F3CA8-C82B-37CA-82D3-62C47ECDB010}"/>
              </a:ext>
            </a:extLst>
          </p:cNvPr>
          <p:cNvSpPr>
            <a:spLocks/>
          </p:cNvSpPr>
          <p:nvPr/>
        </p:nvSpPr>
        <p:spPr>
          <a:xfrm>
            <a:off x="5574505" y="4617132"/>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Workbooks</a:t>
            </a:r>
          </a:p>
        </p:txBody>
      </p:sp>
      <p:sp>
        <p:nvSpPr>
          <p:cNvPr id="15465" name="Rectangle 15464">
            <a:extLst>
              <a:ext uri="{FF2B5EF4-FFF2-40B4-BE49-F238E27FC236}">
                <a16:creationId xmlns:a16="http://schemas.microsoft.com/office/drawing/2014/main" id="{0DDFA8E6-9C6F-4EDC-1D57-3D074900DECF}"/>
              </a:ext>
            </a:extLst>
          </p:cNvPr>
          <p:cNvSpPr>
            <a:spLocks/>
          </p:cNvSpPr>
          <p:nvPr/>
        </p:nvSpPr>
        <p:spPr>
          <a:xfrm>
            <a:off x="5574505" y="4957650"/>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Dataflows</a:t>
            </a:r>
          </a:p>
        </p:txBody>
      </p:sp>
      <p:sp>
        <p:nvSpPr>
          <p:cNvPr id="15466" name="Rectangle 15465">
            <a:extLst>
              <a:ext uri="{FF2B5EF4-FFF2-40B4-BE49-F238E27FC236}">
                <a16:creationId xmlns:a16="http://schemas.microsoft.com/office/drawing/2014/main" id="{EFCF340C-BF38-F5AE-8BB1-7F7393A5A126}"/>
              </a:ext>
            </a:extLst>
          </p:cNvPr>
          <p:cNvSpPr>
            <a:spLocks/>
          </p:cNvSpPr>
          <p:nvPr/>
        </p:nvSpPr>
        <p:spPr>
          <a:xfrm>
            <a:off x="6422230" y="4957650"/>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Datasets</a:t>
            </a:r>
          </a:p>
        </p:txBody>
      </p:sp>
      <p:sp>
        <p:nvSpPr>
          <p:cNvPr id="15467" name="Rectangle 15466">
            <a:extLst>
              <a:ext uri="{FF2B5EF4-FFF2-40B4-BE49-F238E27FC236}">
                <a16:creationId xmlns:a16="http://schemas.microsoft.com/office/drawing/2014/main" id="{4DA55B64-0283-FF80-983C-9E2566E87B7B}"/>
              </a:ext>
            </a:extLst>
          </p:cNvPr>
          <p:cNvSpPr>
            <a:spLocks/>
          </p:cNvSpPr>
          <p:nvPr/>
        </p:nvSpPr>
        <p:spPr>
          <a:xfrm>
            <a:off x="7153367" y="3595575"/>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Alerts</a:t>
            </a:r>
          </a:p>
        </p:txBody>
      </p:sp>
      <p:sp>
        <p:nvSpPr>
          <p:cNvPr id="15468" name="Rectangle 15467">
            <a:extLst>
              <a:ext uri="{FF2B5EF4-FFF2-40B4-BE49-F238E27FC236}">
                <a16:creationId xmlns:a16="http://schemas.microsoft.com/office/drawing/2014/main" id="{3423D9A9-0A8A-1226-F534-1CA5DF8E215F}"/>
              </a:ext>
            </a:extLst>
          </p:cNvPr>
          <p:cNvSpPr>
            <a:spLocks/>
          </p:cNvSpPr>
          <p:nvPr/>
        </p:nvSpPr>
        <p:spPr>
          <a:xfrm>
            <a:off x="7153367" y="3936094"/>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Subscriptions</a:t>
            </a:r>
          </a:p>
        </p:txBody>
      </p:sp>
      <p:sp>
        <p:nvSpPr>
          <p:cNvPr id="15469" name="Rectangle 15468">
            <a:extLst>
              <a:ext uri="{FF2B5EF4-FFF2-40B4-BE49-F238E27FC236}">
                <a16:creationId xmlns:a16="http://schemas.microsoft.com/office/drawing/2014/main" id="{A0CA2D55-CC25-8D7B-A9AE-1E0454903B00}"/>
              </a:ext>
            </a:extLst>
          </p:cNvPr>
          <p:cNvSpPr>
            <a:spLocks/>
          </p:cNvSpPr>
          <p:nvPr/>
        </p:nvSpPr>
        <p:spPr>
          <a:xfrm>
            <a:off x="7153367" y="4276613"/>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Print, Export, Download</a:t>
            </a:r>
          </a:p>
        </p:txBody>
      </p:sp>
      <p:sp>
        <p:nvSpPr>
          <p:cNvPr id="15471" name="Rectangle: Rounded Corners 15470">
            <a:extLst>
              <a:ext uri="{FF2B5EF4-FFF2-40B4-BE49-F238E27FC236}">
                <a16:creationId xmlns:a16="http://schemas.microsoft.com/office/drawing/2014/main" id="{7F951FD3-D4F5-AF53-47A7-7EB71A23AA3D}"/>
              </a:ext>
            </a:extLst>
          </p:cNvPr>
          <p:cNvSpPr>
            <a:spLocks/>
          </p:cNvSpPr>
          <p:nvPr/>
        </p:nvSpPr>
        <p:spPr>
          <a:xfrm>
            <a:off x="8577263" y="2795741"/>
            <a:ext cx="168116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Role/Access Process</a:t>
            </a:r>
            <a:endParaRPr lang="en-IN" sz="1200" b="1">
              <a:solidFill>
                <a:schemeClr val="bg1"/>
              </a:solidFill>
            </a:endParaRPr>
          </a:p>
        </p:txBody>
      </p:sp>
      <p:sp>
        <p:nvSpPr>
          <p:cNvPr id="15473" name="Rectangle: Rounded Corners 15472">
            <a:extLst>
              <a:ext uri="{FF2B5EF4-FFF2-40B4-BE49-F238E27FC236}">
                <a16:creationId xmlns:a16="http://schemas.microsoft.com/office/drawing/2014/main" id="{CF1EB8F6-6A10-839C-3C3C-63013A1FA443}"/>
              </a:ext>
            </a:extLst>
          </p:cNvPr>
          <p:cNvSpPr>
            <a:spLocks/>
          </p:cNvSpPr>
          <p:nvPr/>
        </p:nvSpPr>
        <p:spPr>
          <a:xfrm>
            <a:off x="8577263" y="3585807"/>
            <a:ext cx="821531" cy="375479"/>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74" name="Rectangle 15473">
            <a:extLst>
              <a:ext uri="{FF2B5EF4-FFF2-40B4-BE49-F238E27FC236}">
                <a16:creationId xmlns:a16="http://schemas.microsoft.com/office/drawing/2014/main" id="{1AE312FF-93FD-E22A-45BF-E1A00987BB8F}"/>
              </a:ext>
            </a:extLst>
          </p:cNvPr>
          <p:cNvSpPr>
            <a:spLocks/>
          </p:cNvSpPr>
          <p:nvPr/>
        </p:nvSpPr>
        <p:spPr>
          <a:xfrm>
            <a:off x="8875605" y="3700879"/>
            <a:ext cx="52318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Excel</a:t>
            </a:r>
          </a:p>
        </p:txBody>
      </p:sp>
      <p:sp>
        <p:nvSpPr>
          <p:cNvPr id="15477" name="Rectangle: Rounded Corners 15476">
            <a:extLst>
              <a:ext uri="{FF2B5EF4-FFF2-40B4-BE49-F238E27FC236}">
                <a16:creationId xmlns:a16="http://schemas.microsoft.com/office/drawing/2014/main" id="{F306F908-367A-B11B-8E1F-A0688ED77B74}"/>
              </a:ext>
            </a:extLst>
          </p:cNvPr>
          <p:cNvSpPr>
            <a:spLocks/>
          </p:cNvSpPr>
          <p:nvPr/>
        </p:nvSpPr>
        <p:spPr>
          <a:xfrm>
            <a:off x="9526450" y="3585807"/>
            <a:ext cx="821531" cy="375479"/>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78" name="Rectangle 15477">
            <a:extLst>
              <a:ext uri="{FF2B5EF4-FFF2-40B4-BE49-F238E27FC236}">
                <a16:creationId xmlns:a16="http://schemas.microsoft.com/office/drawing/2014/main" id="{A1F393BA-7898-339E-2CE3-62FB599EDE4E}"/>
              </a:ext>
            </a:extLst>
          </p:cNvPr>
          <p:cNvSpPr>
            <a:spLocks/>
          </p:cNvSpPr>
          <p:nvPr/>
        </p:nvSpPr>
        <p:spPr>
          <a:xfrm>
            <a:off x="9783852" y="3639324"/>
            <a:ext cx="56412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Power BI Desktop</a:t>
            </a:r>
          </a:p>
        </p:txBody>
      </p:sp>
      <p:sp>
        <p:nvSpPr>
          <p:cNvPr id="15479" name="Rectangle 15478">
            <a:extLst>
              <a:ext uri="{FF2B5EF4-FFF2-40B4-BE49-F238E27FC236}">
                <a16:creationId xmlns:a16="http://schemas.microsoft.com/office/drawing/2014/main" id="{8038BBAA-D639-03C9-A002-61696C839318}"/>
              </a:ext>
            </a:extLst>
          </p:cNvPr>
          <p:cNvSpPr>
            <a:spLocks/>
          </p:cNvSpPr>
          <p:nvPr/>
        </p:nvSpPr>
        <p:spPr>
          <a:xfrm>
            <a:off x="8577263" y="4000617"/>
            <a:ext cx="547687"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Analyze in Excel</a:t>
            </a:r>
          </a:p>
        </p:txBody>
      </p:sp>
      <p:sp>
        <p:nvSpPr>
          <p:cNvPr id="15481" name="Rectangle 15480">
            <a:extLst>
              <a:ext uri="{FF2B5EF4-FFF2-40B4-BE49-F238E27FC236}">
                <a16:creationId xmlns:a16="http://schemas.microsoft.com/office/drawing/2014/main" id="{4A891A40-8B1F-4052-988B-3B7D7C62DB14}"/>
              </a:ext>
            </a:extLst>
          </p:cNvPr>
          <p:cNvSpPr>
            <a:spLocks/>
          </p:cNvSpPr>
          <p:nvPr/>
        </p:nvSpPr>
        <p:spPr>
          <a:xfrm>
            <a:off x="9526450" y="4000617"/>
            <a:ext cx="547687"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Live Connection</a:t>
            </a:r>
          </a:p>
        </p:txBody>
      </p:sp>
      <p:sp>
        <p:nvSpPr>
          <p:cNvPr id="15482" name="Rectangle 15481">
            <a:extLst>
              <a:ext uri="{FF2B5EF4-FFF2-40B4-BE49-F238E27FC236}">
                <a16:creationId xmlns:a16="http://schemas.microsoft.com/office/drawing/2014/main" id="{9138D2C5-F879-F4B4-E20B-43F521BE0C4D}"/>
              </a:ext>
            </a:extLst>
          </p:cNvPr>
          <p:cNvSpPr>
            <a:spLocks/>
          </p:cNvSpPr>
          <p:nvPr/>
        </p:nvSpPr>
        <p:spPr>
          <a:xfrm>
            <a:off x="8942655" y="4808694"/>
            <a:ext cx="131576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noAutofit/>
          </a:bodyPr>
          <a:lstStyle/>
          <a:p>
            <a:r>
              <a:rPr lang="en-US" sz="800">
                <a:solidFill>
                  <a:schemeClr val="accent1"/>
                </a:solidFill>
              </a:rPr>
              <a:t>Workspace admins, members, and contributors</a:t>
            </a:r>
          </a:p>
        </p:txBody>
      </p:sp>
      <p:sp>
        <p:nvSpPr>
          <p:cNvPr id="15486" name="Freeform: Shape 15485">
            <a:extLst>
              <a:ext uri="{FF2B5EF4-FFF2-40B4-BE49-F238E27FC236}">
                <a16:creationId xmlns:a16="http://schemas.microsoft.com/office/drawing/2014/main" id="{C4F26E21-18DC-C321-7DB1-C20789B6F2CD}"/>
              </a:ext>
            </a:extLst>
          </p:cNvPr>
          <p:cNvSpPr/>
          <p:nvPr/>
        </p:nvSpPr>
        <p:spPr>
          <a:xfrm>
            <a:off x="9163050" y="4041775"/>
            <a:ext cx="266700" cy="723900"/>
          </a:xfrm>
          <a:custGeom>
            <a:avLst/>
            <a:gdLst>
              <a:gd name="connsiteX0" fmla="*/ 266700 w 266700"/>
              <a:gd name="connsiteY0" fmla="*/ 723900 h 723900"/>
              <a:gd name="connsiteX1" fmla="*/ 266700 w 266700"/>
              <a:gd name="connsiteY1" fmla="*/ 336550 h 723900"/>
              <a:gd name="connsiteX2" fmla="*/ 0 w 266700"/>
              <a:gd name="connsiteY2" fmla="*/ 336550 h 723900"/>
              <a:gd name="connsiteX3" fmla="*/ 0 w 266700"/>
              <a:gd name="connsiteY3" fmla="*/ 0 h 723900"/>
            </a:gdLst>
            <a:ahLst/>
            <a:cxnLst>
              <a:cxn ang="0">
                <a:pos x="connsiteX0" y="connsiteY0"/>
              </a:cxn>
              <a:cxn ang="0">
                <a:pos x="connsiteX1" y="connsiteY1"/>
              </a:cxn>
              <a:cxn ang="0">
                <a:pos x="connsiteX2" y="connsiteY2"/>
              </a:cxn>
              <a:cxn ang="0">
                <a:pos x="connsiteX3" y="connsiteY3"/>
              </a:cxn>
            </a:cxnLst>
            <a:rect l="l" t="t" r="r" b="b"/>
            <a:pathLst>
              <a:path w="266700" h="723900">
                <a:moveTo>
                  <a:pt x="266700" y="723900"/>
                </a:moveTo>
                <a:lnTo>
                  <a:pt x="266700" y="336550"/>
                </a:lnTo>
                <a:lnTo>
                  <a:pt x="0" y="336550"/>
                </a:lnTo>
                <a:lnTo>
                  <a:pt x="0"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87" name="Freeform: Shape 15486">
            <a:extLst>
              <a:ext uri="{FF2B5EF4-FFF2-40B4-BE49-F238E27FC236}">
                <a16:creationId xmlns:a16="http://schemas.microsoft.com/office/drawing/2014/main" id="{841BBEF6-DEB9-E8D1-3C26-F84FD9608FCE}"/>
              </a:ext>
            </a:extLst>
          </p:cNvPr>
          <p:cNvSpPr/>
          <p:nvPr/>
        </p:nvSpPr>
        <p:spPr>
          <a:xfrm flipH="1">
            <a:off x="9429750" y="4041775"/>
            <a:ext cx="731974" cy="723900"/>
          </a:xfrm>
          <a:custGeom>
            <a:avLst/>
            <a:gdLst>
              <a:gd name="connsiteX0" fmla="*/ 266700 w 266700"/>
              <a:gd name="connsiteY0" fmla="*/ 723900 h 723900"/>
              <a:gd name="connsiteX1" fmla="*/ 266700 w 266700"/>
              <a:gd name="connsiteY1" fmla="*/ 336550 h 723900"/>
              <a:gd name="connsiteX2" fmla="*/ 0 w 266700"/>
              <a:gd name="connsiteY2" fmla="*/ 336550 h 723900"/>
              <a:gd name="connsiteX3" fmla="*/ 0 w 266700"/>
              <a:gd name="connsiteY3" fmla="*/ 0 h 723900"/>
            </a:gdLst>
            <a:ahLst/>
            <a:cxnLst>
              <a:cxn ang="0">
                <a:pos x="connsiteX0" y="connsiteY0"/>
              </a:cxn>
              <a:cxn ang="0">
                <a:pos x="connsiteX1" y="connsiteY1"/>
              </a:cxn>
              <a:cxn ang="0">
                <a:pos x="connsiteX2" y="connsiteY2"/>
              </a:cxn>
              <a:cxn ang="0">
                <a:pos x="connsiteX3" y="connsiteY3"/>
              </a:cxn>
            </a:cxnLst>
            <a:rect l="l" t="t" r="r" b="b"/>
            <a:pathLst>
              <a:path w="266700" h="723900">
                <a:moveTo>
                  <a:pt x="266700" y="723900"/>
                </a:moveTo>
                <a:lnTo>
                  <a:pt x="266700" y="336550"/>
                </a:lnTo>
                <a:lnTo>
                  <a:pt x="0" y="336550"/>
                </a:lnTo>
                <a:lnTo>
                  <a:pt x="0"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89" name="Rectangle: Rounded Corners 15488">
            <a:extLst>
              <a:ext uri="{FF2B5EF4-FFF2-40B4-BE49-F238E27FC236}">
                <a16:creationId xmlns:a16="http://schemas.microsoft.com/office/drawing/2014/main" id="{987830BF-71F8-4959-8165-FAC0D0930F7A}"/>
              </a:ext>
            </a:extLst>
          </p:cNvPr>
          <p:cNvSpPr>
            <a:spLocks/>
          </p:cNvSpPr>
          <p:nvPr/>
        </p:nvSpPr>
        <p:spPr>
          <a:xfrm>
            <a:off x="4969669" y="1326637"/>
            <a:ext cx="225266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Licensing Process</a:t>
            </a:r>
            <a:endParaRPr lang="en-IN" sz="1200" b="1">
              <a:solidFill>
                <a:schemeClr val="bg1"/>
              </a:solidFill>
            </a:endParaRPr>
          </a:p>
        </p:txBody>
      </p:sp>
      <p:sp>
        <p:nvSpPr>
          <p:cNvPr id="15490" name="Rectangle 15489">
            <a:extLst>
              <a:ext uri="{FF2B5EF4-FFF2-40B4-BE49-F238E27FC236}">
                <a16:creationId xmlns:a16="http://schemas.microsoft.com/office/drawing/2014/main" id="{998638D2-E262-4912-1A31-AC090ED301A4}"/>
              </a:ext>
            </a:extLst>
          </p:cNvPr>
          <p:cNvSpPr>
            <a:spLocks/>
          </p:cNvSpPr>
          <p:nvPr/>
        </p:nvSpPr>
        <p:spPr>
          <a:xfrm>
            <a:off x="4969669" y="1108815"/>
            <a:ext cx="2252662" cy="18466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200" b="1">
                <a:solidFill>
                  <a:schemeClr val="accent1"/>
                </a:solidFill>
              </a:rPr>
              <a:t>M365 Administrator</a:t>
            </a:r>
            <a:endParaRPr lang="en-IN" sz="1200" b="1">
              <a:solidFill>
                <a:schemeClr val="accent1"/>
              </a:solidFill>
            </a:endParaRPr>
          </a:p>
        </p:txBody>
      </p:sp>
      <p:sp>
        <p:nvSpPr>
          <p:cNvPr id="15491" name="Rectangle 15490">
            <a:extLst>
              <a:ext uri="{FF2B5EF4-FFF2-40B4-BE49-F238E27FC236}">
                <a16:creationId xmlns:a16="http://schemas.microsoft.com/office/drawing/2014/main" id="{27D6958A-A44B-3940-7609-1A7A181D3194}"/>
              </a:ext>
            </a:extLst>
          </p:cNvPr>
          <p:cNvSpPr>
            <a:spLocks/>
          </p:cNvSpPr>
          <p:nvPr/>
        </p:nvSpPr>
        <p:spPr>
          <a:xfrm>
            <a:off x="3324842" y="1557633"/>
            <a:ext cx="763764"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Data modeler</a:t>
            </a:r>
          </a:p>
        </p:txBody>
      </p:sp>
      <p:sp>
        <p:nvSpPr>
          <p:cNvPr id="15492" name="Rectangle 15491">
            <a:extLst>
              <a:ext uri="{FF2B5EF4-FFF2-40B4-BE49-F238E27FC236}">
                <a16:creationId xmlns:a16="http://schemas.microsoft.com/office/drawing/2014/main" id="{384CAD71-8730-4785-6FD0-9930B3F684DC}"/>
              </a:ext>
            </a:extLst>
          </p:cNvPr>
          <p:cNvSpPr>
            <a:spLocks/>
          </p:cNvSpPr>
          <p:nvPr/>
        </p:nvSpPr>
        <p:spPr>
          <a:xfrm>
            <a:off x="6333237" y="2598144"/>
            <a:ext cx="91528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a:solidFill>
                  <a:schemeClr val="accent1"/>
                </a:solidFill>
              </a:rPr>
              <a:t>Workspace viewers</a:t>
            </a:r>
          </a:p>
        </p:txBody>
      </p:sp>
      <p:pic>
        <p:nvPicPr>
          <p:cNvPr id="15496" name="Graphic 15495">
            <a:extLst>
              <a:ext uri="{FF2B5EF4-FFF2-40B4-BE49-F238E27FC236}">
                <a16:creationId xmlns:a16="http://schemas.microsoft.com/office/drawing/2014/main" id="{E9AB7197-E503-8B03-9235-630444A9EE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13089" y="3279807"/>
            <a:ext cx="240295" cy="240295"/>
          </a:xfrm>
          <a:prstGeom prst="rect">
            <a:avLst/>
          </a:prstGeom>
        </p:spPr>
      </p:pic>
      <p:pic>
        <p:nvPicPr>
          <p:cNvPr id="15497" name="Graphic 15496">
            <a:extLst>
              <a:ext uri="{FF2B5EF4-FFF2-40B4-BE49-F238E27FC236}">
                <a16:creationId xmlns:a16="http://schemas.microsoft.com/office/drawing/2014/main" id="{E39B41A5-3F6E-54DC-14CE-AF085195F6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23497" y="3556814"/>
            <a:ext cx="187350" cy="187350"/>
          </a:xfrm>
          <a:prstGeom prst="rect">
            <a:avLst/>
          </a:prstGeom>
        </p:spPr>
      </p:pic>
      <p:pic>
        <p:nvPicPr>
          <p:cNvPr id="15498" name="Graphic 15497">
            <a:extLst>
              <a:ext uri="{FF2B5EF4-FFF2-40B4-BE49-F238E27FC236}">
                <a16:creationId xmlns:a16="http://schemas.microsoft.com/office/drawing/2014/main" id="{6A939122-9FA5-CE2E-19A8-27073C4E3DD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24621" y="4915779"/>
            <a:ext cx="185153" cy="185153"/>
          </a:xfrm>
          <a:prstGeom prst="rect">
            <a:avLst/>
          </a:prstGeom>
        </p:spPr>
      </p:pic>
      <p:pic>
        <p:nvPicPr>
          <p:cNvPr id="15499" name="Graphic 15498">
            <a:extLst>
              <a:ext uri="{FF2B5EF4-FFF2-40B4-BE49-F238E27FC236}">
                <a16:creationId xmlns:a16="http://schemas.microsoft.com/office/drawing/2014/main" id="{52381718-4421-7770-CFAB-403323898B3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06823" y="4254311"/>
            <a:ext cx="204075" cy="204075"/>
          </a:xfrm>
          <a:prstGeom prst="rect">
            <a:avLst/>
          </a:prstGeom>
        </p:spPr>
      </p:pic>
      <p:pic>
        <p:nvPicPr>
          <p:cNvPr id="15500" name="Graphic 15499">
            <a:extLst>
              <a:ext uri="{FF2B5EF4-FFF2-40B4-BE49-F238E27FC236}">
                <a16:creationId xmlns:a16="http://schemas.microsoft.com/office/drawing/2014/main" id="{83537960-590E-8135-16FD-734F23AED4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66372" y="3855160"/>
            <a:ext cx="284978" cy="284978"/>
          </a:xfrm>
          <a:prstGeom prst="rect">
            <a:avLst/>
          </a:prstGeom>
        </p:spPr>
      </p:pic>
      <p:pic>
        <p:nvPicPr>
          <p:cNvPr id="15502" name="Graphic 15501">
            <a:extLst>
              <a:ext uri="{FF2B5EF4-FFF2-40B4-BE49-F238E27FC236}">
                <a16:creationId xmlns:a16="http://schemas.microsoft.com/office/drawing/2014/main" id="{16D57E6D-A857-F802-76FB-0A3933DFE6D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315134" y="4572422"/>
            <a:ext cx="204076" cy="204076"/>
          </a:xfrm>
          <a:prstGeom prst="rect">
            <a:avLst/>
          </a:prstGeom>
        </p:spPr>
      </p:pic>
      <p:pic>
        <p:nvPicPr>
          <p:cNvPr id="15506" name="Graphic 15505">
            <a:extLst>
              <a:ext uri="{FF2B5EF4-FFF2-40B4-BE49-F238E27FC236}">
                <a16:creationId xmlns:a16="http://schemas.microsoft.com/office/drawing/2014/main" id="{4454D03E-607A-8CD2-E18A-997B105606A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83955" y="3539783"/>
            <a:ext cx="241642" cy="241642"/>
          </a:xfrm>
          <a:prstGeom prst="rect">
            <a:avLst/>
          </a:prstGeom>
        </p:spPr>
      </p:pic>
      <p:pic>
        <p:nvPicPr>
          <p:cNvPr id="15508" name="Graphic 15507">
            <a:extLst>
              <a:ext uri="{FF2B5EF4-FFF2-40B4-BE49-F238E27FC236}">
                <a16:creationId xmlns:a16="http://schemas.microsoft.com/office/drawing/2014/main" id="{2E1675E3-BEB4-EE10-80FC-019DA3385552}"/>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900942" y="3890808"/>
            <a:ext cx="204075" cy="204075"/>
          </a:xfrm>
          <a:prstGeom prst="rect">
            <a:avLst/>
          </a:prstGeom>
        </p:spPr>
      </p:pic>
      <p:pic>
        <p:nvPicPr>
          <p:cNvPr id="15510" name="Graphic 15509">
            <a:extLst>
              <a:ext uri="{FF2B5EF4-FFF2-40B4-BE49-F238E27FC236}">
                <a16:creationId xmlns:a16="http://schemas.microsoft.com/office/drawing/2014/main" id="{4E6658A7-E967-F479-0DB7-8E11BFAF357A}"/>
              </a:ext>
            </a:extLst>
          </p:cNvPr>
          <p:cNvPicPr>
            <a:picLocks noChangeAspect="1"/>
          </p:cNvPicPr>
          <p:nvPr/>
        </p:nvPicPr>
        <p:blipFill rotWithShape="1">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l="20694" t="29306" r="20694" b="29306"/>
          <a:stretch/>
        </p:blipFill>
        <p:spPr>
          <a:xfrm>
            <a:off x="6890692" y="4264219"/>
            <a:ext cx="214325" cy="151348"/>
          </a:xfrm>
          <a:prstGeom prst="rect">
            <a:avLst/>
          </a:prstGeom>
        </p:spPr>
      </p:pic>
      <p:pic>
        <p:nvPicPr>
          <p:cNvPr id="15512" name="Graphic 15511">
            <a:extLst>
              <a:ext uri="{FF2B5EF4-FFF2-40B4-BE49-F238E27FC236}">
                <a16:creationId xmlns:a16="http://schemas.microsoft.com/office/drawing/2014/main" id="{88CA7468-E439-AD43-8D03-BD57BBB5D25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192128" y="4923426"/>
            <a:ext cx="187582" cy="187582"/>
          </a:xfrm>
          <a:prstGeom prst="rect">
            <a:avLst/>
          </a:prstGeom>
        </p:spPr>
      </p:pic>
      <p:pic>
        <p:nvPicPr>
          <p:cNvPr id="15513" name="Graphic 15512">
            <a:extLst>
              <a:ext uri="{FF2B5EF4-FFF2-40B4-BE49-F238E27FC236}">
                <a16:creationId xmlns:a16="http://schemas.microsoft.com/office/drawing/2014/main" id="{97E02D91-7CC6-E20F-9B90-91F236EE8849}"/>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642479" y="2129618"/>
            <a:ext cx="148628" cy="148628"/>
          </a:xfrm>
          <a:prstGeom prst="rect">
            <a:avLst/>
          </a:prstGeom>
        </p:spPr>
      </p:pic>
      <p:pic>
        <p:nvPicPr>
          <p:cNvPr id="15514" name="Graphic 15513">
            <a:extLst>
              <a:ext uri="{FF2B5EF4-FFF2-40B4-BE49-F238E27FC236}">
                <a16:creationId xmlns:a16="http://schemas.microsoft.com/office/drawing/2014/main" id="{A6EC6858-0A4E-66D7-2F2D-855E0376FA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32100" y="2572739"/>
            <a:ext cx="123112" cy="123112"/>
          </a:xfrm>
          <a:prstGeom prst="rect">
            <a:avLst/>
          </a:prstGeom>
        </p:spPr>
      </p:pic>
      <p:pic>
        <p:nvPicPr>
          <p:cNvPr id="15515" name="Graphic 15514">
            <a:extLst>
              <a:ext uri="{FF2B5EF4-FFF2-40B4-BE49-F238E27FC236}">
                <a16:creationId xmlns:a16="http://schemas.microsoft.com/office/drawing/2014/main" id="{BC757274-E583-680C-52A0-8EFFAC872DE5}"/>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387532" y="2345576"/>
            <a:ext cx="125784" cy="125784"/>
          </a:xfrm>
          <a:prstGeom prst="rect">
            <a:avLst/>
          </a:prstGeom>
        </p:spPr>
      </p:pic>
      <p:pic>
        <p:nvPicPr>
          <p:cNvPr id="15516" name="Picture 4">
            <a:extLst>
              <a:ext uri="{FF2B5EF4-FFF2-40B4-BE49-F238E27FC236}">
                <a16:creationId xmlns:a16="http://schemas.microsoft.com/office/drawing/2014/main" id="{3B12C931-22CD-28AE-31F2-ACB728E7F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817" y="1811755"/>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17" name="Picture 4">
            <a:extLst>
              <a:ext uri="{FF2B5EF4-FFF2-40B4-BE49-F238E27FC236}">
                <a16:creationId xmlns:a16="http://schemas.microsoft.com/office/drawing/2014/main" id="{EDC9583F-F00B-34A7-E890-5F1D2DA36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30" y="2904240"/>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18" name="Picture 4">
            <a:extLst>
              <a:ext uri="{FF2B5EF4-FFF2-40B4-BE49-F238E27FC236}">
                <a16:creationId xmlns:a16="http://schemas.microsoft.com/office/drawing/2014/main" id="{952D1E76-2FCC-C634-3C2D-E9DA2D5AD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3196" y="3680650"/>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521" name="Picture 16">
            <a:extLst>
              <a:ext uri="{FF2B5EF4-FFF2-40B4-BE49-F238E27FC236}">
                <a16:creationId xmlns:a16="http://schemas.microsoft.com/office/drawing/2014/main" id="{4A375CAA-1FE3-9832-CDD6-91B217390FE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26985" y="3677406"/>
            <a:ext cx="184792" cy="174416"/>
          </a:xfrm>
          <a:prstGeom prst="rect">
            <a:avLst/>
          </a:prstGeom>
          <a:noFill/>
          <a:extLst>
            <a:ext uri="{909E8E84-426E-40DD-AFC4-6F175D3DCCD1}">
              <a14:hiddenFill xmlns:a14="http://schemas.microsoft.com/office/drawing/2010/main">
                <a:solidFill>
                  <a:srgbClr val="FFFFFF"/>
                </a:solidFill>
              </a14:hiddenFill>
            </a:ext>
          </a:extLst>
        </p:spPr>
      </p:pic>
      <p:pic>
        <p:nvPicPr>
          <p:cNvPr id="15523" name="Graphic 15522">
            <a:extLst>
              <a:ext uri="{FF2B5EF4-FFF2-40B4-BE49-F238E27FC236}">
                <a16:creationId xmlns:a16="http://schemas.microsoft.com/office/drawing/2014/main" id="{2E8153A2-0B00-505B-3AF4-C9A09DEA774D}"/>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63603" y="1071687"/>
            <a:ext cx="221794" cy="221794"/>
          </a:xfrm>
          <a:prstGeom prst="rect">
            <a:avLst/>
          </a:prstGeom>
        </p:spPr>
      </p:pic>
      <p:pic>
        <p:nvPicPr>
          <p:cNvPr id="15524" name="Graphic 15523">
            <a:extLst>
              <a:ext uri="{FF2B5EF4-FFF2-40B4-BE49-F238E27FC236}">
                <a16:creationId xmlns:a16="http://schemas.microsoft.com/office/drawing/2014/main" id="{07730C3D-A164-CF04-C749-CA0ACF12BBDD}"/>
              </a:ext>
            </a:extLst>
          </p:cNvPr>
          <p:cNvPicPr>
            <a:picLocks/>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8577263" y="4818641"/>
            <a:ext cx="241424" cy="241422"/>
          </a:xfrm>
          <a:prstGeom prst="rect">
            <a:avLst/>
          </a:prstGeom>
        </p:spPr>
      </p:pic>
      <p:pic>
        <p:nvPicPr>
          <p:cNvPr id="15525" name="Graphic 15524">
            <a:extLst>
              <a:ext uri="{FF2B5EF4-FFF2-40B4-BE49-F238E27FC236}">
                <a16:creationId xmlns:a16="http://schemas.microsoft.com/office/drawing/2014/main" id="{7D486161-F8A6-7A32-E6E1-3D7C7644C8C3}"/>
              </a:ext>
            </a:extLst>
          </p:cNvPr>
          <p:cNvPicPr>
            <a:picLocks/>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044189" y="2539736"/>
            <a:ext cx="241424" cy="241422"/>
          </a:xfrm>
          <a:prstGeom prst="rect">
            <a:avLst/>
          </a:prstGeom>
        </p:spPr>
      </p:pic>
      <p:pic>
        <p:nvPicPr>
          <p:cNvPr id="15526" name="Graphic 15525">
            <a:extLst>
              <a:ext uri="{FF2B5EF4-FFF2-40B4-BE49-F238E27FC236}">
                <a16:creationId xmlns:a16="http://schemas.microsoft.com/office/drawing/2014/main" id="{1CCA92E2-B37B-3655-0D03-652AD9918C71}"/>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0817" y="1501734"/>
            <a:ext cx="221794" cy="221794"/>
          </a:xfrm>
          <a:prstGeom prst="rect">
            <a:avLst/>
          </a:prstGeom>
        </p:spPr>
      </p:pic>
      <p:sp>
        <p:nvSpPr>
          <p:cNvPr id="15527" name="Freeform: Shape 15526">
            <a:extLst>
              <a:ext uri="{FF2B5EF4-FFF2-40B4-BE49-F238E27FC236}">
                <a16:creationId xmlns:a16="http://schemas.microsoft.com/office/drawing/2014/main" id="{E50F7C8B-1725-EF7A-8660-2F74EC115D94}"/>
              </a:ext>
            </a:extLst>
          </p:cNvPr>
          <p:cNvSpPr/>
          <p:nvPr/>
        </p:nvSpPr>
        <p:spPr>
          <a:xfrm>
            <a:off x="3686175" y="1379750"/>
            <a:ext cx="1276350" cy="141522"/>
          </a:xfrm>
          <a:custGeom>
            <a:avLst/>
            <a:gdLst>
              <a:gd name="connsiteX0" fmla="*/ 1276350 w 1276350"/>
              <a:gd name="connsiteY0" fmla="*/ 0 h 85725"/>
              <a:gd name="connsiteX1" fmla="*/ 0 w 1276350"/>
              <a:gd name="connsiteY1" fmla="*/ 0 h 85725"/>
              <a:gd name="connsiteX2" fmla="*/ 0 w 1276350"/>
              <a:gd name="connsiteY2" fmla="*/ 85725 h 85725"/>
            </a:gdLst>
            <a:ahLst/>
            <a:cxnLst>
              <a:cxn ang="0">
                <a:pos x="connsiteX0" y="connsiteY0"/>
              </a:cxn>
              <a:cxn ang="0">
                <a:pos x="connsiteX1" y="connsiteY1"/>
              </a:cxn>
              <a:cxn ang="0">
                <a:pos x="connsiteX2" y="connsiteY2"/>
              </a:cxn>
            </a:cxnLst>
            <a:rect l="l" t="t" r="r" b="b"/>
            <a:pathLst>
              <a:path w="1276350" h="85725">
                <a:moveTo>
                  <a:pt x="1276350" y="0"/>
                </a:moveTo>
                <a:lnTo>
                  <a:pt x="0" y="0"/>
                </a:lnTo>
                <a:lnTo>
                  <a:pt x="0" y="85725"/>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28" name="Freeform: Shape 15527">
            <a:extLst>
              <a:ext uri="{FF2B5EF4-FFF2-40B4-BE49-F238E27FC236}">
                <a16:creationId xmlns:a16="http://schemas.microsoft.com/office/drawing/2014/main" id="{1FD656BF-84B0-A4A9-0430-3231618CB394}"/>
              </a:ext>
            </a:extLst>
          </p:cNvPr>
          <p:cNvSpPr/>
          <p:nvPr/>
        </p:nvSpPr>
        <p:spPr>
          <a:xfrm>
            <a:off x="6659880" y="1615440"/>
            <a:ext cx="0" cy="769620"/>
          </a:xfrm>
          <a:custGeom>
            <a:avLst/>
            <a:gdLst>
              <a:gd name="connsiteX0" fmla="*/ 0 w 0"/>
              <a:gd name="connsiteY0" fmla="*/ 0 h 769620"/>
              <a:gd name="connsiteX1" fmla="*/ 0 w 0"/>
              <a:gd name="connsiteY1" fmla="*/ 769620 h 769620"/>
            </a:gdLst>
            <a:ahLst/>
            <a:cxnLst>
              <a:cxn ang="0">
                <a:pos x="connsiteX0" y="connsiteY0"/>
              </a:cxn>
              <a:cxn ang="0">
                <a:pos x="connsiteX1" y="connsiteY1"/>
              </a:cxn>
            </a:cxnLst>
            <a:rect l="l" t="t" r="r" b="b"/>
            <a:pathLst>
              <a:path h="769620">
                <a:moveTo>
                  <a:pt x="0" y="0"/>
                </a:moveTo>
                <a:lnTo>
                  <a:pt x="0" y="76962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29" name="Freeform: Shape 15528">
            <a:extLst>
              <a:ext uri="{FF2B5EF4-FFF2-40B4-BE49-F238E27FC236}">
                <a16:creationId xmlns:a16="http://schemas.microsoft.com/office/drawing/2014/main" id="{69FFA13E-4A96-A7FD-FB24-BBF51270F7CC}"/>
              </a:ext>
            </a:extLst>
          </p:cNvPr>
          <p:cNvSpPr/>
          <p:nvPr/>
        </p:nvSpPr>
        <p:spPr>
          <a:xfrm>
            <a:off x="7000875" y="1609725"/>
            <a:ext cx="2495550" cy="3838575"/>
          </a:xfrm>
          <a:custGeom>
            <a:avLst/>
            <a:gdLst>
              <a:gd name="connsiteX0" fmla="*/ 0 w 2495550"/>
              <a:gd name="connsiteY0" fmla="*/ 0 h 3838575"/>
              <a:gd name="connsiteX1" fmla="*/ 0 w 2495550"/>
              <a:gd name="connsiteY1" fmla="*/ 676275 h 3838575"/>
              <a:gd name="connsiteX2" fmla="*/ 1524000 w 2495550"/>
              <a:gd name="connsiteY2" fmla="*/ 676275 h 3838575"/>
              <a:gd name="connsiteX3" fmla="*/ 1524000 w 2495550"/>
              <a:gd name="connsiteY3" fmla="*/ 3838575 h 3838575"/>
              <a:gd name="connsiteX4" fmla="*/ 2495550 w 2495550"/>
              <a:gd name="connsiteY4" fmla="*/ 3838575 h 3838575"/>
              <a:gd name="connsiteX5" fmla="*/ 2495550 w 2495550"/>
              <a:gd name="connsiteY5" fmla="*/ 3552825 h 38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3838575">
                <a:moveTo>
                  <a:pt x="0" y="0"/>
                </a:moveTo>
                <a:lnTo>
                  <a:pt x="0" y="676275"/>
                </a:lnTo>
                <a:lnTo>
                  <a:pt x="1524000" y="676275"/>
                </a:lnTo>
                <a:lnTo>
                  <a:pt x="1524000" y="3838575"/>
                </a:lnTo>
                <a:lnTo>
                  <a:pt x="2495550" y="3838575"/>
                </a:lnTo>
                <a:lnTo>
                  <a:pt x="2495550" y="3552825"/>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30" name="Freeform: Shape 15529">
            <a:extLst>
              <a:ext uri="{FF2B5EF4-FFF2-40B4-BE49-F238E27FC236}">
                <a16:creationId xmlns:a16="http://schemas.microsoft.com/office/drawing/2014/main" id="{670EC4BB-1D86-7BA2-7909-8137CD344F50}"/>
              </a:ext>
            </a:extLst>
          </p:cNvPr>
          <p:cNvSpPr/>
          <p:nvPr/>
        </p:nvSpPr>
        <p:spPr>
          <a:xfrm>
            <a:off x="9344025" y="3086100"/>
            <a:ext cx="1085850" cy="2343150"/>
          </a:xfrm>
          <a:custGeom>
            <a:avLst/>
            <a:gdLst>
              <a:gd name="connsiteX0" fmla="*/ 0 w 1085850"/>
              <a:gd name="connsiteY0" fmla="*/ 0 h 2343150"/>
              <a:gd name="connsiteX1" fmla="*/ 0 w 1085850"/>
              <a:gd name="connsiteY1" fmla="*/ 323850 h 2343150"/>
              <a:gd name="connsiteX2" fmla="*/ 1085850 w 1085850"/>
              <a:gd name="connsiteY2" fmla="*/ 323850 h 2343150"/>
              <a:gd name="connsiteX3" fmla="*/ 1085850 w 1085850"/>
              <a:gd name="connsiteY3" fmla="*/ 2343150 h 2343150"/>
              <a:gd name="connsiteX4" fmla="*/ 419100 w 1085850"/>
              <a:gd name="connsiteY4" fmla="*/ 2343150 h 2343150"/>
              <a:gd name="connsiteX5" fmla="*/ 419100 w 1085850"/>
              <a:gd name="connsiteY5" fmla="*/ 213360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850" h="2343150">
                <a:moveTo>
                  <a:pt x="0" y="0"/>
                </a:moveTo>
                <a:lnTo>
                  <a:pt x="0" y="323850"/>
                </a:lnTo>
                <a:lnTo>
                  <a:pt x="1085850" y="323850"/>
                </a:lnTo>
                <a:lnTo>
                  <a:pt x="1085850" y="2343150"/>
                </a:lnTo>
                <a:lnTo>
                  <a:pt x="419100" y="2343150"/>
                </a:lnTo>
                <a:lnTo>
                  <a:pt x="419100" y="213360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31" name="Freeform: Shape 15530">
            <a:extLst>
              <a:ext uri="{FF2B5EF4-FFF2-40B4-BE49-F238E27FC236}">
                <a16:creationId xmlns:a16="http://schemas.microsoft.com/office/drawing/2014/main" id="{A70861D4-DFEC-E4D7-7F69-CEC9302C97D0}"/>
              </a:ext>
            </a:extLst>
          </p:cNvPr>
          <p:cNvSpPr/>
          <p:nvPr/>
        </p:nvSpPr>
        <p:spPr>
          <a:xfrm>
            <a:off x="6905625" y="4595813"/>
            <a:ext cx="2276475" cy="414337"/>
          </a:xfrm>
          <a:custGeom>
            <a:avLst/>
            <a:gdLst>
              <a:gd name="connsiteX0" fmla="*/ 0 w 2276475"/>
              <a:gd name="connsiteY0" fmla="*/ 342900 h 342900"/>
              <a:gd name="connsiteX1" fmla="*/ 1400175 w 2276475"/>
              <a:gd name="connsiteY1" fmla="*/ 342900 h 342900"/>
              <a:gd name="connsiteX2" fmla="*/ 1400175 w 2276475"/>
              <a:gd name="connsiteY2" fmla="*/ 0 h 342900"/>
              <a:gd name="connsiteX3" fmla="*/ 2276475 w 2276475"/>
              <a:gd name="connsiteY3" fmla="*/ 0 h 342900"/>
              <a:gd name="connsiteX4" fmla="*/ 2276475 w 2276475"/>
              <a:gd name="connsiteY4" fmla="*/ 142875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6475" h="342900">
                <a:moveTo>
                  <a:pt x="0" y="342900"/>
                </a:moveTo>
                <a:lnTo>
                  <a:pt x="1400175" y="342900"/>
                </a:lnTo>
                <a:lnTo>
                  <a:pt x="1400175" y="0"/>
                </a:lnTo>
                <a:lnTo>
                  <a:pt x="2276475" y="0"/>
                </a:lnTo>
                <a:lnTo>
                  <a:pt x="2276475" y="142875"/>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533" name="Freeform: Shape 15532">
            <a:extLst>
              <a:ext uri="{FF2B5EF4-FFF2-40B4-BE49-F238E27FC236}">
                <a16:creationId xmlns:a16="http://schemas.microsoft.com/office/drawing/2014/main" id="{C6D040EC-E8FE-222B-AA83-C5247D2D7707}"/>
              </a:ext>
            </a:extLst>
          </p:cNvPr>
          <p:cNvSpPr/>
          <p:nvPr/>
        </p:nvSpPr>
        <p:spPr>
          <a:xfrm>
            <a:off x="7515225" y="2695575"/>
            <a:ext cx="1924050" cy="95250"/>
          </a:xfrm>
          <a:custGeom>
            <a:avLst/>
            <a:gdLst>
              <a:gd name="connsiteX0" fmla="*/ 1924050 w 1924050"/>
              <a:gd name="connsiteY0" fmla="*/ 95250 h 95250"/>
              <a:gd name="connsiteX1" fmla="*/ 1924050 w 1924050"/>
              <a:gd name="connsiteY1" fmla="*/ 0 h 95250"/>
              <a:gd name="connsiteX2" fmla="*/ 0 w 1924050"/>
              <a:gd name="connsiteY2" fmla="*/ 0 h 95250"/>
            </a:gdLst>
            <a:ahLst/>
            <a:cxnLst>
              <a:cxn ang="0">
                <a:pos x="connsiteX0" y="connsiteY0"/>
              </a:cxn>
              <a:cxn ang="0">
                <a:pos x="connsiteX1" y="connsiteY1"/>
              </a:cxn>
              <a:cxn ang="0">
                <a:pos x="connsiteX2" y="connsiteY2"/>
              </a:cxn>
            </a:cxnLst>
            <a:rect l="l" t="t" r="r" b="b"/>
            <a:pathLst>
              <a:path w="1924050" h="95250">
                <a:moveTo>
                  <a:pt x="1924050" y="95250"/>
                </a:moveTo>
                <a:lnTo>
                  <a:pt x="1924050" y="0"/>
                </a:lnTo>
                <a:lnTo>
                  <a:pt x="0" y="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3" name="Picture 6" descr="Laptop - Wikipedia">
            <a:extLst>
              <a:ext uri="{FF2B5EF4-FFF2-40B4-BE49-F238E27FC236}">
                <a16:creationId xmlns:a16="http://schemas.microsoft.com/office/drawing/2014/main" id="{C8A93194-F366-C762-73E7-90EAE5808E08}"/>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86023" y="1651707"/>
            <a:ext cx="258401" cy="2584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ree White cloud clipart design illustration 9302650 PNG with Transparent  Background">
            <a:extLst>
              <a:ext uri="{FF2B5EF4-FFF2-40B4-BE49-F238E27FC236}">
                <a16:creationId xmlns:a16="http://schemas.microsoft.com/office/drawing/2014/main" id="{1DD679BE-A5A7-DB4C-6485-C14B5E75F6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1484" y="2695575"/>
            <a:ext cx="397452" cy="229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FD63FB-FF8C-2CCD-696D-408400C62263}"/>
              </a:ext>
            </a:extLst>
          </p:cNvPr>
          <p:cNvSpPr>
            <a:spLocks/>
          </p:cNvSpPr>
          <p:nvPr/>
        </p:nvSpPr>
        <p:spPr>
          <a:xfrm>
            <a:off x="3639025" y="3595575"/>
            <a:ext cx="1216819"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r>
              <a:rPr lang="en-US" sz="800" dirty="0">
                <a:solidFill>
                  <a:schemeClr val="accent1"/>
                </a:solidFill>
              </a:rPr>
              <a:t>Publish .pbix file</a:t>
            </a:r>
          </a:p>
        </p:txBody>
      </p:sp>
      <p:sp>
        <p:nvSpPr>
          <p:cNvPr id="7" name="Rectangle 6">
            <a:extLst>
              <a:ext uri="{FF2B5EF4-FFF2-40B4-BE49-F238E27FC236}">
                <a16:creationId xmlns:a16="http://schemas.microsoft.com/office/drawing/2014/main" id="{39881495-7F60-3153-EAD4-4300740D999A}"/>
              </a:ext>
            </a:extLst>
          </p:cNvPr>
          <p:cNvSpPr>
            <a:spLocks/>
          </p:cNvSpPr>
          <p:nvPr/>
        </p:nvSpPr>
        <p:spPr>
          <a:xfrm>
            <a:off x="10477499" y="2795741"/>
            <a:ext cx="800833" cy="285994"/>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200" b="1">
                <a:solidFill>
                  <a:schemeClr val="accent1"/>
                </a:solidFill>
              </a:rPr>
              <a:t>Workspace</a:t>
            </a:r>
            <a:br>
              <a:rPr lang="en-US" sz="1200" b="1">
                <a:solidFill>
                  <a:schemeClr val="accent1"/>
                </a:solidFill>
              </a:rPr>
            </a:br>
            <a:r>
              <a:rPr lang="en-US" sz="1200" b="1">
                <a:solidFill>
                  <a:schemeClr val="accent1"/>
                </a:solidFill>
              </a:rPr>
              <a:t>Admin</a:t>
            </a:r>
            <a:endParaRPr lang="en-IN" sz="1200" b="1">
              <a:solidFill>
                <a:schemeClr val="accent1"/>
              </a:solidFill>
            </a:endParaRPr>
          </a:p>
        </p:txBody>
      </p:sp>
      <p:pic>
        <p:nvPicPr>
          <p:cNvPr id="8" name="Graphic 7">
            <a:extLst>
              <a:ext uri="{FF2B5EF4-FFF2-40B4-BE49-F238E27FC236}">
                <a16:creationId xmlns:a16="http://schemas.microsoft.com/office/drawing/2014/main" id="{3E640DCE-372D-CF99-C0A5-0AA4106AD368}"/>
              </a:ext>
            </a:extLst>
          </p:cNvPr>
          <p:cNvPicPr>
            <a:picLocks/>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67018" y="2521406"/>
            <a:ext cx="221794" cy="221794"/>
          </a:xfrm>
          <a:prstGeom prst="rect">
            <a:avLst/>
          </a:prstGeom>
        </p:spPr>
      </p:pic>
      <p:grpSp>
        <p:nvGrpSpPr>
          <p:cNvPr id="9" name="Group 8">
            <a:extLst>
              <a:ext uri="{FF2B5EF4-FFF2-40B4-BE49-F238E27FC236}">
                <a16:creationId xmlns:a16="http://schemas.microsoft.com/office/drawing/2014/main" id="{B0FDE90F-79F4-3AA7-B5F7-17C0E0BA9841}"/>
              </a:ext>
            </a:extLst>
          </p:cNvPr>
          <p:cNvGrpSpPr/>
          <p:nvPr/>
        </p:nvGrpSpPr>
        <p:grpSpPr>
          <a:xfrm>
            <a:off x="11031874" y="213185"/>
            <a:ext cx="1187832" cy="194440"/>
            <a:chOff x="11032574" y="212729"/>
            <a:chExt cx="1188000" cy="194468"/>
          </a:xfrm>
        </p:grpSpPr>
        <p:sp>
          <p:nvSpPr>
            <p:cNvPr id="10" name="Rectangle: Top Corners Rounded 9">
              <a:extLst>
                <a:ext uri="{FF2B5EF4-FFF2-40B4-BE49-F238E27FC236}">
                  <a16:creationId xmlns:a16="http://schemas.microsoft.com/office/drawing/2014/main" id="{44B658D5-D073-7426-B2A8-1190B1935435}"/>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11" name="Rectangle 10">
              <a:extLst>
                <a:ext uri="{FF2B5EF4-FFF2-40B4-BE49-F238E27FC236}">
                  <a16:creationId xmlns:a16="http://schemas.microsoft.com/office/drawing/2014/main" id="{40F982FB-4AFE-5D92-CF15-162620EF02DD}"/>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12" name="Group 11">
              <a:extLst>
                <a:ext uri="{FF2B5EF4-FFF2-40B4-BE49-F238E27FC236}">
                  <a16:creationId xmlns:a16="http://schemas.microsoft.com/office/drawing/2014/main" id="{F72568E2-A658-BF2A-FBDA-754D8779B8CC}"/>
                </a:ext>
              </a:extLst>
            </p:cNvPr>
            <p:cNvGrpSpPr/>
            <p:nvPr/>
          </p:nvGrpSpPr>
          <p:grpSpPr>
            <a:xfrm>
              <a:off x="11115070" y="240920"/>
              <a:ext cx="148214" cy="148025"/>
              <a:chOff x="11069033" y="1202944"/>
              <a:chExt cx="391979" cy="391477"/>
            </a:xfrm>
            <a:solidFill>
              <a:schemeClr val="bg1"/>
            </a:solidFill>
          </p:grpSpPr>
          <p:sp>
            <p:nvSpPr>
              <p:cNvPr id="13" name="Freeform: Shape 12">
                <a:extLst>
                  <a:ext uri="{FF2B5EF4-FFF2-40B4-BE49-F238E27FC236}">
                    <a16:creationId xmlns:a16="http://schemas.microsoft.com/office/drawing/2014/main" id="{84EF8DC0-1DF0-B259-C406-D8A18DF1A2C1}"/>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14" name="Freeform: Shape 13">
                <a:extLst>
                  <a:ext uri="{FF2B5EF4-FFF2-40B4-BE49-F238E27FC236}">
                    <a16:creationId xmlns:a16="http://schemas.microsoft.com/office/drawing/2014/main" id="{190A9640-9FF0-D12E-E80D-86003BD54533}"/>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cxnSp>
        <p:nvCxnSpPr>
          <p:cNvPr id="19" name="Straight Connector 18">
            <a:extLst>
              <a:ext uri="{FF2B5EF4-FFF2-40B4-BE49-F238E27FC236}">
                <a16:creationId xmlns:a16="http://schemas.microsoft.com/office/drawing/2014/main" id="{C0D180AF-338C-EF84-8F6D-0A7875D27774}"/>
              </a:ext>
            </a:extLst>
          </p:cNvPr>
          <p:cNvCxnSpPr>
            <a:cxnSpLocks/>
          </p:cNvCxnSpPr>
          <p:nvPr/>
        </p:nvCxnSpPr>
        <p:spPr>
          <a:xfrm>
            <a:off x="2991035" y="5768969"/>
            <a:ext cx="1648072" cy="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A93E6C26-55B5-94FC-3D35-80AB1F9307AF}"/>
              </a:ext>
            </a:extLst>
          </p:cNvPr>
          <p:cNvSpPr/>
          <p:nvPr/>
        </p:nvSpPr>
        <p:spPr>
          <a:xfrm rot="16200000">
            <a:off x="5577841" y="5370672"/>
            <a:ext cx="457200"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Shape 20">
            <a:extLst>
              <a:ext uri="{FF2B5EF4-FFF2-40B4-BE49-F238E27FC236}">
                <a16:creationId xmlns:a16="http://schemas.microsoft.com/office/drawing/2014/main" id="{AE54EF8D-B07A-8415-4FE0-9BCCB904D2EA}"/>
              </a:ext>
            </a:extLst>
          </p:cNvPr>
          <p:cNvSpPr/>
          <p:nvPr/>
        </p:nvSpPr>
        <p:spPr>
          <a:xfrm rot="16200000">
            <a:off x="6414645" y="5370672"/>
            <a:ext cx="457200" cy="45719"/>
          </a:xfrm>
          <a:custGeom>
            <a:avLst/>
            <a:gdLst>
              <a:gd name="connsiteX0" fmla="*/ 0 w 1776413"/>
              <a:gd name="connsiteY0" fmla="*/ 0 h 0"/>
              <a:gd name="connsiteX1" fmla="*/ 1776413 w 1776413"/>
              <a:gd name="connsiteY1" fmla="*/ 0 h 0"/>
            </a:gdLst>
            <a:ahLst/>
            <a:cxnLst>
              <a:cxn ang="0">
                <a:pos x="connsiteX0" y="connsiteY0"/>
              </a:cxn>
              <a:cxn ang="0">
                <a:pos x="connsiteX1" y="connsiteY1"/>
              </a:cxn>
            </a:cxnLst>
            <a:rect l="l" t="t" r="r" b="b"/>
            <a:pathLst>
              <a:path w="1776413">
                <a:moveTo>
                  <a:pt x="0" y="0"/>
                </a:moveTo>
                <a:lnTo>
                  <a:pt x="1776413"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Freeform: Shape 21">
            <a:extLst>
              <a:ext uri="{FF2B5EF4-FFF2-40B4-BE49-F238E27FC236}">
                <a16:creationId xmlns:a16="http://schemas.microsoft.com/office/drawing/2014/main" id="{122E7D9B-0219-BD25-2D7D-1B762A146D57}"/>
              </a:ext>
            </a:extLst>
          </p:cNvPr>
          <p:cNvSpPr/>
          <p:nvPr/>
        </p:nvSpPr>
        <p:spPr>
          <a:xfrm>
            <a:off x="3003207" y="1502882"/>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26" name="Rectangle: Top Corners Rounded 25">
            <a:extLst>
              <a:ext uri="{FF2B5EF4-FFF2-40B4-BE49-F238E27FC236}">
                <a16:creationId xmlns:a16="http://schemas.microsoft.com/office/drawing/2014/main" id="{2B22FFD7-08AC-3C3A-092B-79A9345E6F86}"/>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6">
            <a:extLst>
              <a:ext uri="{FF2B5EF4-FFF2-40B4-BE49-F238E27FC236}">
                <a16:creationId xmlns:a16="http://schemas.microsoft.com/office/drawing/2014/main" id="{9DBB735A-2FCD-2C6D-4A8E-D0735574ED6F}"/>
              </a:ext>
            </a:extLst>
          </p:cNvPr>
          <p:cNvGrpSpPr/>
          <p:nvPr/>
        </p:nvGrpSpPr>
        <p:grpSpPr>
          <a:xfrm>
            <a:off x="8578848" y="696291"/>
            <a:ext cx="2771779" cy="731182"/>
            <a:chOff x="8362948" y="1306134"/>
            <a:chExt cx="2771779" cy="731182"/>
          </a:xfrm>
        </p:grpSpPr>
        <p:sp>
          <p:nvSpPr>
            <p:cNvPr id="28" name="Rectangle 27">
              <a:extLst>
                <a:ext uri="{FF2B5EF4-FFF2-40B4-BE49-F238E27FC236}">
                  <a16:creationId xmlns:a16="http://schemas.microsoft.com/office/drawing/2014/main" id="{DE3F177F-2D33-8296-CF10-FD2611EAA6DB}"/>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dirty="0">
                  <a:solidFill>
                    <a:schemeClr val="accent1"/>
                  </a:solidFill>
                </a:rPr>
                <a:t>Effort: 3</a:t>
              </a:r>
            </a:p>
            <a:p>
              <a:pPr marL="228600" indent="-171450">
                <a:spcAft>
                  <a:spcPts val="100"/>
                </a:spcAft>
                <a:buFont typeface="Arial" panose="020B0604020202020204" pitchFamily="34" charset="0"/>
                <a:buChar char="•"/>
              </a:pPr>
              <a:r>
                <a:rPr lang="en-US" sz="1050" dirty="0">
                  <a:solidFill>
                    <a:schemeClr val="accent1"/>
                  </a:solidFill>
                </a:rPr>
                <a:t>Benefit: 4</a:t>
              </a:r>
            </a:p>
            <a:p>
              <a:pPr marL="228600" indent="-171450">
                <a:spcAft>
                  <a:spcPts val="100"/>
                </a:spcAft>
                <a:buFont typeface="Arial" panose="020B0604020202020204" pitchFamily="34" charset="0"/>
                <a:buChar char="•"/>
              </a:pPr>
              <a:r>
                <a:rPr lang="en-US" sz="1050" dirty="0">
                  <a:solidFill>
                    <a:schemeClr val="accent1"/>
                  </a:solidFill>
                </a:rPr>
                <a:t>Risk: 3</a:t>
              </a:r>
            </a:p>
            <a:p>
              <a:pPr marL="228600" indent="-171450">
                <a:spcAft>
                  <a:spcPts val="100"/>
                </a:spcAft>
                <a:buFont typeface="Arial" panose="020B0604020202020204" pitchFamily="34" charset="0"/>
                <a:buChar char="•"/>
              </a:pPr>
              <a:r>
                <a:rPr lang="en-US" sz="1050" dirty="0">
                  <a:solidFill>
                    <a:schemeClr val="accent1"/>
                  </a:solidFill>
                </a:rPr>
                <a:t>Scalability: 4</a:t>
              </a:r>
            </a:p>
            <a:p>
              <a:pPr marL="228600" indent="-171450">
                <a:spcAft>
                  <a:spcPts val="100"/>
                </a:spcAft>
                <a:buFont typeface="Arial" panose="020B0604020202020204" pitchFamily="34" charset="0"/>
                <a:buChar char="•"/>
              </a:pPr>
              <a:r>
                <a:rPr lang="en-US" sz="1050" dirty="0">
                  <a:solidFill>
                    <a:schemeClr val="accent1"/>
                  </a:solidFill>
                </a:rPr>
                <a:t>Oversight: 2</a:t>
              </a:r>
            </a:p>
            <a:p>
              <a:pPr marL="228600" indent="-171450">
                <a:spcAft>
                  <a:spcPts val="100"/>
                </a:spcAft>
                <a:buFont typeface="Arial" panose="020B0604020202020204" pitchFamily="34" charset="0"/>
                <a:buChar char="•"/>
              </a:pPr>
              <a:r>
                <a:rPr lang="en-US" sz="1050" dirty="0">
                  <a:solidFill>
                    <a:schemeClr val="accent1"/>
                  </a:solidFill>
                </a:rPr>
                <a:t>Expense: 3</a:t>
              </a:r>
            </a:p>
          </p:txBody>
        </p:sp>
        <p:sp>
          <p:nvSpPr>
            <p:cNvPr id="29" name="Rectangle 28">
              <a:extLst>
                <a:ext uri="{FF2B5EF4-FFF2-40B4-BE49-F238E27FC236}">
                  <a16:creationId xmlns:a16="http://schemas.microsoft.com/office/drawing/2014/main" id="{2958B0BA-3A88-2630-A9B8-BB14F8D61ED3}"/>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dirty="0">
                  <a:solidFill>
                    <a:schemeClr val="accent2"/>
                  </a:solidFill>
                </a:rPr>
                <a:t>Attributes Scale 1-6:</a:t>
              </a:r>
            </a:p>
          </p:txBody>
        </p:sp>
      </p:grpSp>
      <p:pic>
        <p:nvPicPr>
          <p:cNvPr id="30" name="Graphic 29">
            <a:extLst>
              <a:ext uri="{FF2B5EF4-FFF2-40B4-BE49-F238E27FC236}">
                <a16:creationId xmlns:a16="http://schemas.microsoft.com/office/drawing/2014/main" id="{FB560F7C-C6BB-D25B-09AE-E7847FA59CD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015836" y="4254415"/>
            <a:ext cx="242492" cy="242492"/>
          </a:xfrm>
          <a:prstGeom prst="rect">
            <a:avLst/>
          </a:prstGeom>
        </p:spPr>
      </p:pic>
      <p:sp>
        <p:nvSpPr>
          <p:cNvPr id="31" name="Graphic 98">
            <a:extLst>
              <a:ext uri="{FF2B5EF4-FFF2-40B4-BE49-F238E27FC236}">
                <a16:creationId xmlns:a16="http://schemas.microsoft.com/office/drawing/2014/main" id="{479498B1-C84C-AABB-5B71-E21BEDE50D03}"/>
              </a:ext>
            </a:extLst>
          </p:cNvPr>
          <p:cNvSpPr>
            <a:spLocks noChangeAspect="1"/>
          </p:cNvSpPr>
          <p:nvPr/>
        </p:nvSpPr>
        <p:spPr>
          <a:xfrm>
            <a:off x="1046198" y="3949285"/>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pic>
        <p:nvPicPr>
          <p:cNvPr id="33" name="Picture 2" descr="Subscription | Microsoft Azure Mono">
            <a:extLst>
              <a:ext uri="{FF2B5EF4-FFF2-40B4-BE49-F238E27FC236}">
                <a16:creationId xmlns:a16="http://schemas.microsoft.com/office/drawing/2014/main" id="{A9DED229-993B-232C-87ED-806A06DCC57E}"/>
              </a:ext>
            </a:extLst>
          </p:cNvPr>
          <p:cNvPicPr>
            <a:picLocks noChangeAspect="1" noChangeArrowheads="1"/>
          </p:cNvPicPr>
          <p:nvPr/>
        </p:nvPicPr>
        <p:blipFill>
          <a:blip r:embed="rId36">
            <a:extLst>
              <a:ext uri="{BEBA8EAE-BF5A-486C-A8C5-ECC9F3942E4B}">
                <a14:imgProps xmlns:a14="http://schemas.microsoft.com/office/drawing/2010/main">
                  <a14:imgLayer r:embed="rId37">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011844" y="2113803"/>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omputer Icons, Button, cdr, text, cloud Computing png | PNGWing">
            <a:extLst>
              <a:ext uri="{FF2B5EF4-FFF2-40B4-BE49-F238E27FC236}">
                <a16:creationId xmlns:a16="http://schemas.microsoft.com/office/drawing/2014/main" id="{1C29AB34-4E3B-34A0-AB01-39EB16F45E3B}"/>
              </a:ext>
            </a:extLst>
          </p:cNvPr>
          <p:cNvPicPr>
            <a:picLocks noChangeAspect="1" noChangeArrowheads="1"/>
          </p:cNvPicPr>
          <p:nvPr/>
        </p:nvPicPr>
        <p:blipFill>
          <a:blip r:embed="rId38">
            <a:extLst>
              <a:ext uri="{BEBA8EAE-BF5A-486C-A8C5-ECC9F3942E4B}">
                <a14:imgProps xmlns:a14="http://schemas.microsoft.com/office/drawing/2010/main">
                  <a14:imgLayer r:embed="rId39">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013575" y="2459482"/>
            <a:ext cx="247014" cy="21339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BF14B9BA-A2A1-E023-5D4D-C195BF4973B9}"/>
              </a:ext>
            </a:extLst>
          </p:cNvPr>
          <p:cNvCxnSpPr>
            <a:cxnSpLocks/>
          </p:cNvCxnSpPr>
          <p:nvPr/>
        </p:nvCxnSpPr>
        <p:spPr>
          <a:xfrm>
            <a:off x="5212464" y="3524436"/>
            <a:ext cx="315683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532" name="Freeform: Shape 15531">
            <a:extLst>
              <a:ext uri="{FF2B5EF4-FFF2-40B4-BE49-F238E27FC236}">
                <a16:creationId xmlns:a16="http://schemas.microsoft.com/office/drawing/2014/main" id="{EEA3A0F7-2E4E-346A-D0BE-769761A386FC}"/>
              </a:ext>
            </a:extLst>
          </p:cNvPr>
          <p:cNvSpPr/>
          <p:nvPr/>
        </p:nvSpPr>
        <p:spPr>
          <a:xfrm>
            <a:off x="7223760" y="2667000"/>
            <a:ext cx="137160" cy="883920"/>
          </a:xfrm>
          <a:custGeom>
            <a:avLst/>
            <a:gdLst>
              <a:gd name="connsiteX0" fmla="*/ 0 w 137160"/>
              <a:gd name="connsiteY0" fmla="*/ 0 h 883920"/>
              <a:gd name="connsiteX1" fmla="*/ 137160 w 137160"/>
              <a:gd name="connsiteY1" fmla="*/ 0 h 883920"/>
              <a:gd name="connsiteX2" fmla="*/ 137160 w 137160"/>
              <a:gd name="connsiteY2" fmla="*/ 883920 h 883920"/>
            </a:gdLst>
            <a:ahLst/>
            <a:cxnLst>
              <a:cxn ang="0">
                <a:pos x="connsiteX0" y="connsiteY0"/>
              </a:cxn>
              <a:cxn ang="0">
                <a:pos x="connsiteX1" y="connsiteY1"/>
              </a:cxn>
              <a:cxn ang="0">
                <a:pos x="connsiteX2" y="connsiteY2"/>
              </a:cxn>
            </a:cxnLst>
            <a:rect l="l" t="t" r="r" b="b"/>
            <a:pathLst>
              <a:path w="137160" h="883920">
                <a:moveTo>
                  <a:pt x="0" y="0"/>
                </a:moveTo>
                <a:lnTo>
                  <a:pt x="137160" y="0"/>
                </a:lnTo>
                <a:lnTo>
                  <a:pt x="137160" y="88392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62786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 name="Freeform: Shape 15430">
            <a:extLst>
              <a:ext uri="{FF2B5EF4-FFF2-40B4-BE49-F238E27FC236}">
                <a16:creationId xmlns:a16="http://schemas.microsoft.com/office/drawing/2014/main" id="{823A7690-4C16-E853-5C23-9441E3DBCF26}"/>
              </a:ext>
            </a:extLst>
          </p:cNvPr>
          <p:cNvSpPr/>
          <p:nvPr/>
        </p:nvSpPr>
        <p:spPr>
          <a:xfrm>
            <a:off x="1976593" y="2087383"/>
            <a:ext cx="260350" cy="1676400"/>
          </a:xfrm>
          <a:custGeom>
            <a:avLst/>
            <a:gdLst>
              <a:gd name="connsiteX0" fmla="*/ 0 w 260350"/>
              <a:gd name="connsiteY0" fmla="*/ 1676400 h 1676400"/>
              <a:gd name="connsiteX1" fmla="*/ 158750 w 260350"/>
              <a:gd name="connsiteY1" fmla="*/ 1676400 h 1676400"/>
              <a:gd name="connsiteX2" fmla="*/ 158750 w 260350"/>
              <a:gd name="connsiteY2" fmla="*/ 0 h 1676400"/>
              <a:gd name="connsiteX3" fmla="*/ 260350 w 260350"/>
              <a:gd name="connsiteY3" fmla="*/ 0 h 1676400"/>
            </a:gdLst>
            <a:ahLst/>
            <a:cxnLst>
              <a:cxn ang="0">
                <a:pos x="connsiteX0" y="connsiteY0"/>
              </a:cxn>
              <a:cxn ang="0">
                <a:pos x="connsiteX1" y="connsiteY1"/>
              </a:cxn>
              <a:cxn ang="0">
                <a:pos x="connsiteX2" y="connsiteY2"/>
              </a:cxn>
              <a:cxn ang="0">
                <a:pos x="connsiteX3" y="connsiteY3"/>
              </a:cxn>
            </a:cxnLst>
            <a:rect l="l" t="t" r="r" b="b"/>
            <a:pathLst>
              <a:path w="260350" h="1676400">
                <a:moveTo>
                  <a:pt x="0" y="1676400"/>
                </a:moveTo>
                <a:lnTo>
                  <a:pt x="158750" y="1676400"/>
                </a:lnTo>
                <a:lnTo>
                  <a:pt x="158750" y="0"/>
                </a:lnTo>
                <a:lnTo>
                  <a:pt x="2603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0300D5C-524B-AE17-4D6E-89C016C2DBE3}"/>
              </a:ext>
            </a:extLst>
          </p:cNvPr>
          <p:cNvSpPr>
            <a:spLocks noGrp="1"/>
          </p:cNvSpPr>
          <p:nvPr>
            <p:ph type="title"/>
          </p:nvPr>
        </p:nvSpPr>
        <p:spPr/>
        <p:txBody>
          <a:bodyPr/>
          <a:lstStyle/>
          <a:p>
            <a:r>
              <a:rPr lang="en-US" dirty="0"/>
              <a:t>Level 5 – Large Size Deployment</a:t>
            </a:r>
          </a:p>
        </p:txBody>
      </p:sp>
      <p:sp>
        <p:nvSpPr>
          <p:cNvPr id="9" name="Rectangle: Rounded Corners 8">
            <a:extLst>
              <a:ext uri="{FF2B5EF4-FFF2-40B4-BE49-F238E27FC236}">
                <a16:creationId xmlns:a16="http://schemas.microsoft.com/office/drawing/2014/main" id="{06436798-5B06-51ED-A305-E085BEFDC957}"/>
              </a:ext>
            </a:extLst>
          </p:cNvPr>
          <p:cNvSpPr>
            <a:spLocks/>
          </p:cNvSpPr>
          <p:nvPr/>
        </p:nvSpPr>
        <p:spPr>
          <a:xfrm>
            <a:off x="8362950" y="2073274"/>
            <a:ext cx="2893006" cy="4060826"/>
          </a:xfrm>
          <a:prstGeom prst="roundRect">
            <a:avLst>
              <a:gd name="adj" fmla="val 2098"/>
            </a:avLst>
          </a:prstGeom>
          <a:noFill/>
          <a:ln w="635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Rectangle 36">
            <a:extLst>
              <a:ext uri="{FF2B5EF4-FFF2-40B4-BE49-F238E27FC236}">
                <a16:creationId xmlns:a16="http://schemas.microsoft.com/office/drawing/2014/main" id="{B1BA651C-41B0-3438-F026-49DCEB67A555}"/>
              </a:ext>
            </a:extLst>
          </p:cNvPr>
          <p:cNvSpPr>
            <a:spLocks/>
          </p:cNvSpPr>
          <p:nvPr/>
        </p:nvSpPr>
        <p:spPr>
          <a:xfrm>
            <a:off x="5238936" y="1646523"/>
            <a:ext cx="1012395" cy="492443"/>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Data Management:</a:t>
            </a:r>
          </a:p>
          <a:p>
            <a:r>
              <a:rPr lang="en-US" sz="800">
                <a:solidFill>
                  <a:schemeClr val="accent1"/>
                </a:solidFill>
              </a:rPr>
              <a:t>Workspace admins, members, and contributors</a:t>
            </a:r>
            <a:endParaRPr lang="en-IN" sz="800">
              <a:solidFill>
                <a:schemeClr val="accent1"/>
              </a:solidFill>
            </a:endParaRPr>
          </a:p>
        </p:txBody>
      </p:sp>
      <p:sp>
        <p:nvSpPr>
          <p:cNvPr id="40" name="Rectangle 39">
            <a:extLst>
              <a:ext uri="{FF2B5EF4-FFF2-40B4-BE49-F238E27FC236}">
                <a16:creationId xmlns:a16="http://schemas.microsoft.com/office/drawing/2014/main" id="{2304F51F-E7E7-A511-E2F2-81277EB972A9}"/>
              </a:ext>
            </a:extLst>
          </p:cNvPr>
          <p:cNvSpPr>
            <a:spLocks/>
          </p:cNvSpPr>
          <p:nvPr/>
        </p:nvSpPr>
        <p:spPr>
          <a:xfrm>
            <a:off x="6804162" y="1646523"/>
            <a:ext cx="1393240" cy="492443"/>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Report Management</a:t>
            </a:r>
          </a:p>
          <a:p>
            <a:r>
              <a:rPr lang="en-US" sz="800">
                <a:solidFill>
                  <a:schemeClr val="accent1"/>
                </a:solidFill>
              </a:rPr>
              <a:t>Workspace admins, members, and contributors + build permission on the dataset</a:t>
            </a:r>
            <a:endParaRPr lang="en-IN" sz="800">
              <a:solidFill>
                <a:schemeClr val="accent1"/>
              </a:solidFill>
            </a:endParaRPr>
          </a:p>
        </p:txBody>
      </p:sp>
      <p:sp>
        <p:nvSpPr>
          <p:cNvPr id="69" name="Rectangle 68">
            <a:extLst>
              <a:ext uri="{FF2B5EF4-FFF2-40B4-BE49-F238E27FC236}">
                <a16:creationId xmlns:a16="http://schemas.microsoft.com/office/drawing/2014/main" id="{27556F7D-02A6-FF15-3468-86390CA92F5A}"/>
              </a:ext>
            </a:extLst>
          </p:cNvPr>
          <p:cNvSpPr>
            <a:spLocks/>
          </p:cNvSpPr>
          <p:nvPr/>
        </p:nvSpPr>
        <p:spPr>
          <a:xfrm>
            <a:off x="7829481" y="4633023"/>
            <a:ext cx="50670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a:solidFill>
                  <a:schemeClr val="accent1"/>
                </a:solidFill>
              </a:rPr>
              <a:t>View only users</a:t>
            </a:r>
          </a:p>
        </p:txBody>
      </p:sp>
      <p:sp>
        <p:nvSpPr>
          <p:cNvPr id="70" name="Rectangle 69">
            <a:extLst>
              <a:ext uri="{FF2B5EF4-FFF2-40B4-BE49-F238E27FC236}">
                <a16:creationId xmlns:a16="http://schemas.microsoft.com/office/drawing/2014/main" id="{90E65E26-16F9-862B-B9D2-2C09A33E22A4}"/>
              </a:ext>
            </a:extLst>
          </p:cNvPr>
          <p:cNvSpPr>
            <a:spLocks/>
          </p:cNvSpPr>
          <p:nvPr/>
        </p:nvSpPr>
        <p:spPr>
          <a:xfrm>
            <a:off x="7829481" y="5242469"/>
            <a:ext cx="506704"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a:solidFill>
                  <a:schemeClr val="accent1"/>
                </a:solidFill>
              </a:rPr>
              <a:t>View only users</a:t>
            </a:r>
          </a:p>
        </p:txBody>
      </p:sp>
      <p:sp>
        <p:nvSpPr>
          <p:cNvPr id="71" name="Rectangle 70">
            <a:extLst>
              <a:ext uri="{FF2B5EF4-FFF2-40B4-BE49-F238E27FC236}">
                <a16:creationId xmlns:a16="http://schemas.microsoft.com/office/drawing/2014/main" id="{97BAB9B1-6C28-F203-4EB8-2F4B9045285D}"/>
              </a:ext>
            </a:extLst>
          </p:cNvPr>
          <p:cNvSpPr>
            <a:spLocks/>
          </p:cNvSpPr>
          <p:nvPr/>
        </p:nvSpPr>
        <p:spPr>
          <a:xfrm>
            <a:off x="5238936" y="5841333"/>
            <a:ext cx="214662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b="1">
                <a:solidFill>
                  <a:schemeClr val="accent1"/>
                </a:solidFill>
              </a:rPr>
              <a:t>Report management</a:t>
            </a:r>
          </a:p>
          <a:p>
            <a:r>
              <a:rPr lang="en-US" sz="800">
                <a:solidFill>
                  <a:schemeClr val="accent1"/>
                </a:solidFill>
              </a:rPr>
              <a:t>Workspace admins, members, and contributors + build permission on the dataset</a:t>
            </a:r>
            <a:endParaRPr lang="en-IN" sz="800">
              <a:solidFill>
                <a:schemeClr val="accent1"/>
              </a:solidFill>
            </a:endParaRPr>
          </a:p>
        </p:txBody>
      </p:sp>
      <p:sp>
        <p:nvSpPr>
          <p:cNvPr id="73" name="Rounded Rectangle 34_1_1">
            <a:extLst>
              <a:ext uri="{FF2B5EF4-FFF2-40B4-BE49-F238E27FC236}">
                <a16:creationId xmlns:a16="http://schemas.microsoft.com/office/drawing/2014/main" id="{DDB2B7AC-EFF1-B995-A4D9-C24F056D2EC5}"/>
              </a:ext>
            </a:extLst>
          </p:cNvPr>
          <p:cNvSpPr>
            <a:spLocks/>
          </p:cNvSpPr>
          <p:nvPr/>
        </p:nvSpPr>
        <p:spPr>
          <a:xfrm>
            <a:off x="4718774" y="2210742"/>
            <a:ext cx="3082132" cy="3502004"/>
          </a:xfrm>
          <a:prstGeom prst="roundRect">
            <a:avLst>
              <a:gd name="adj" fmla="val 2298"/>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0" name="Rectangle 49">
            <a:extLst>
              <a:ext uri="{FF2B5EF4-FFF2-40B4-BE49-F238E27FC236}">
                <a16:creationId xmlns:a16="http://schemas.microsoft.com/office/drawing/2014/main" id="{041D6CB8-D779-6838-E876-9E861E0CBC44}"/>
              </a:ext>
            </a:extLst>
          </p:cNvPr>
          <p:cNvSpPr>
            <a:spLocks/>
          </p:cNvSpPr>
          <p:nvPr/>
        </p:nvSpPr>
        <p:spPr>
          <a:xfrm>
            <a:off x="5679209" y="2329275"/>
            <a:ext cx="116126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pPr algn="ctr"/>
            <a:r>
              <a:rPr lang="en-US" sz="800" b="1">
                <a:solidFill>
                  <a:schemeClr val="accent1"/>
                </a:solidFill>
              </a:rPr>
              <a:t>Power BI Service</a:t>
            </a:r>
          </a:p>
        </p:txBody>
      </p:sp>
      <p:sp>
        <p:nvSpPr>
          <p:cNvPr id="67" name="Rectangle 66">
            <a:extLst>
              <a:ext uri="{FF2B5EF4-FFF2-40B4-BE49-F238E27FC236}">
                <a16:creationId xmlns:a16="http://schemas.microsoft.com/office/drawing/2014/main" id="{E68BCA6F-ACCF-DAC4-5E47-E56FA54DDE38}"/>
              </a:ext>
            </a:extLst>
          </p:cNvPr>
          <p:cNvSpPr>
            <a:spLocks/>
          </p:cNvSpPr>
          <p:nvPr/>
        </p:nvSpPr>
        <p:spPr>
          <a:xfrm>
            <a:off x="5935476" y="5314468"/>
            <a:ext cx="55804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Publish app</a:t>
            </a:r>
          </a:p>
        </p:txBody>
      </p:sp>
      <p:sp>
        <p:nvSpPr>
          <p:cNvPr id="3" name="Rectangle: Rounded Corners 2">
            <a:extLst>
              <a:ext uri="{FF2B5EF4-FFF2-40B4-BE49-F238E27FC236}">
                <a16:creationId xmlns:a16="http://schemas.microsoft.com/office/drawing/2014/main" id="{2B276801-A4D6-4ECF-33D6-3E62B51A2D63}"/>
              </a:ext>
            </a:extLst>
          </p:cNvPr>
          <p:cNvSpPr>
            <a:spLocks/>
          </p:cNvSpPr>
          <p:nvPr/>
        </p:nvSpPr>
        <p:spPr>
          <a:xfrm>
            <a:off x="4859986" y="2612703"/>
            <a:ext cx="970715" cy="1162050"/>
          </a:xfrm>
          <a:prstGeom prst="roundRect">
            <a:avLst>
              <a:gd name="adj" fmla="val 4700"/>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EBB18E9-FFFC-93EF-AD9A-CD22FBD4F1AE}"/>
              </a:ext>
            </a:extLst>
          </p:cNvPr>
          <p:cNvSpPr>
            <a:spLocks/>
          </p:cNvSpPr>
          <p:nvPr/>
        </p:nvSpPr>
        <p:spPr>
          <a:xfrm>
            <a:off x="6714981" y="2575431"/>
            <a:ext cx="955675" cy="1675571"/>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238144A-1A46-676A-35C1-54D932202356}"/>
              </a:ext>
            </a:extLst>
          </p:cNvPr>
          <p:cNvSpPr>
            <a:spLocks/>
          </p:cNvSpPr>
          <p:nvPr/>
        </p:nvSpPr>
        <p:spPr>
          <a:xfrm>
            <a:off x="4859986" y="3912866"/>
            <a:ext cx="970715" cy="166940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627F7D9-6401-B2D9-0C32-D5689B06A52C}"/>
              </a:ext>
            </a:extLst>
          </p:cNvPr>
          <p:cNvSpPr>
            <a:spLocks/>
          </p:cNvSpPr>
          <p:nvPr/>
        </p:nvSpPr>
        <p:spPr>
          <a:xfrm>
            <a:off x="6598300" y="4673437"/>
            <a:ext cx="753248" cy="23621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9FDBB684-69C8-3E99-7864-B4024606FDEC}"/>
              </a:ext>
            </a:extLst>
          </p:cNvPr>
          <p:cNvSpPr>
            <a:spLocks/>
          </p:cNvSpPr>
          <p:nvPr/>
        </p:nvSpPr>
        <p:spPr>
          <a:xfrm>
            <a:off x="6598300" y="5254462"/>
            <a:ext cx="753248" cy="23621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Rectangle 55">
            <a:extLst>
              <a:ext uri="{FF2B5EF4-FFF2-40B4-BE49-F238E27FC236}">
                <a16:creationId xmlns:a16="http://schemas.microsoft.com/office/drawing/2014/main" id="{2B1174D2-F62C-7227-1184-E7A3B45761FF}"/>
              </a:ext>
            </a:extLst>
          </p:cNvPr>
          <p:cNvSpPr>
            <a:spLocks/>
          </p:cNvSpPr>
          <p:nvPr/>
        </p:nvSpPr>
        <p:spPr>
          <a:xfrm>
            <a:off x="7067405" y="265807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sp>
        <p:nvSpPr>
          <p:cNvPr id="57" name="Rectangle 56">
            <a:extLst>
              <a:ext uri="{FF2B5EF4-FFF2-40B4-BE49-F238E27FC236}">
                <a16:creationId xmlns:a16="http://schemas.microsoft.com/office/drawing/2014/main" id="{DD623506-D679-B641-6396-54FC3B057275}"/>
              </a:ext>
            </a:extLst>
          </p:cNvPr>
          <p:cNvSpPr>
            <a:spLocks/>
          </p:cNvSpPr>
          <p:nvPr/>
        </p:nvSpPr>
        <p:spPr>
          <a:xfrm>
            <a:off x="7067405" y="3068742"/>
            <a:ext cx="681037"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br>
              <a:rPr lang="en-US" sz="800">
                <a:solidFill>
                  <a:schemeClr val="accent1"/>
                </a:solidFill>
              </a:rPr>
            </a:br>
            <a:r>
              <a:rPr lang="en-US" sz="800">
                <a:solidFill>
                  <a:schemeClr val="accent1"/>
                </a:solidFill>
              </a:rPr>
              <a:t>Access</a:t>
            </a:r>
          </a:p>
        </p:txBody>
      </p:sp>
      <p:sp>
        <p:nvSpPr>
          <p:cNvPr id="58" name="Rectangle 57">
            <a:extLst>
              <a:ext uri="{FF2B5EF4-FFF2-40B4-BE49-F238E27FC236}">
                <a16:creationId xmlns:a16="http://schemas.microsoft.com/office/drawing/2014/main" id="{45A642E7-59CD-5894-9EB8-2EE21C836EB4}"/>
              </a:ext>
            </a:extLst>
          </p:cNvPr>
          <p:cNvSpPr>
            <a:spLocks/>
          </p:cNvSpPr>
          <p:nvPr/>
        </p:nvSpPr>
        <p:spPr>
          <a:xfrm>
            <a:off x="7067405" y="356303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Dashboards</a:t>
            </a:r>
          </a:p>
        </p:txBody>
      </p:sp>
      <p:sp>
        <p:nvSpPr>
          <p:cNvPr id="59" name="Rectangle 58">
            <a:extLst>
              <a:ext uri="{FF2B5EF4-FFF2-40B4-BE49-F238E27FC236}">
                <a16:creationId xmlns:a16="http://schemas.microsoft.com/office/drawing/2014/main" id="{313D1C82-9617-178E-12D6-BE063673AB24}"/>
              </a:ext>
            </a:extLst>
          </p:cNvPr>
          <p:cNvSpPr>
            <a:spLocks/>
          </p:cNvSpPr>
          <p:nvPr/>
        </p:nvSpPr>
        <p:spPr>
          <a:xfrm>
            <a:off x="7067405" y="4013179"/>
            <a:ext cx="681037"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Reports</a:t>
            </a:r>
          </a:p>
        </p:txBody>
      </p:sp>
      <p:sp>
        <p:nvSpPr>
          <p:cNvPr id="65" name="Rectangle 64">
            <a:extLst>
              <a:ext uri="{FF2B5EF4-FFF2-40B4-BE49-F238E27FC236}">
                <a16:creationId xmlns:a16="http://schemas.microsoft.com/office/drawing/2014/main" id="{08B4EAB3-5236-40E4-11AA-F2EF4A4AAA68}"/>
              </a:ext>
            </a:extLst>
          </p:cNvPr>
          <p:cNvSpPr>
            <a:spLocks/>
          </p:cNvSpPr>
          <p:nvPr/>
        </p:nvSpPr>
        <p:spPr>
          <a:xfrm>
            <a:off x="6854962" y="4729991"/>
            <a:ext cx="20768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App</a:t>
            </a:r>
          </a:p>
        </p:txBody>
      </p:sp>
      <p:sp>
        <p:nvSpPr>
          <p:cNvPr id="66" name="Rectangle 65">
            <a:extLst>
              <a:ext uri="{FF2B5EF4-FFF2-40B4-BE49-F238E27FC236}">
                <a16:creationId xmlns:a16="http://schemas.microsoft.com/office/drawing/2014/main" id="{F17C02C0-54A0-5DC9-5D4B-0DF6907DB340}"/>
              </a:ext>
            </a:extLst>
          </p:cNvPr>
          <p:cNvSpPr>
            <a:spLocks/>
          </p:cNvSpPr>
          <p:nvPr/>
        </p:nvSpPr>
        <p:spPr>
          <a:xfrm>
            <a:off x="6854962" y="5311016"/>
            <a:ext cx="207682"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App</a:t>
            </a:r>
          </a:p>
        </p:txBody>
      </p:sp>
      <p:cxnSp>
        <p:nvCxnSpPr>
          <p:cNvPr id="43" name="Straight Connector 42">
            <a:extLst>
              <a:ext uri="{FF2B5EF4-FFF2-40B4-BE49-F238E27FC236}">
                <a16:creationId xmlns:a16="http://schemas.microsoft.com/office/drawing/2014/main" id="{D47C2D37-4339-4510-00E8-A0F2D721589F}"/>
              </a:ext>
            </a:extLst>
          </p:cNvPr>
          <p:cNvCxnSpPr>
            <a:cxnSpLocks/>
          </p:cNvCxnSpPr>
          <p:nvPr/>
        </p:nvCxnSpPr>
        <p:spPr>
          <a:xfrm>
            <a:off x="4859986" y="2847213"/>
            <a:ext cx="97071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99FCBFE-54FB-B5DF-8A2A-6F61C87972A9}"/>
              </a:ext>
            </a:extLst>
          </p:cNvPr>
          <p:cNvCxnSpPr>
            <a:cxnSpLocks/>
          </p:cNvCxnSpPr>
          <p:nvPr/>
        </p:nvCxnSpPr>
        <p:spPr>
          <a:xfrm>
            <a:off x="6714981" y="2847213"/>
            <a:ext cx="95567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0D9534D7-1BC7-E2AF-B3BF-13E2819194FC}"/>
              </a:ext>
            </a:extLst>
          </p:cNvPr>
          <p:cNvSpPr>
            <a:spLocks/>
          </p:cNvSpPr>
          <p:nvPr/>
        </p:nvSpPr>
        <p:spPr>
          <a:xfrm>
            <a:off x="5204242" y="401683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sp>
        <p:nvSpPr>
          <p:cNvPr id="62" name="Rectangle 61">
            <a:extLst>
              <a:ext uri="{FF2B5EF4-FFF2-40B4-BE49-F238E27FC236}">
                <a16:creationId xmlns:a16="http://schemas.microsoft.com/office/drawing/2014/main" id="{FD941EDE-4602-D51F-9ED0-7B1F83AFC272}"/>
              </a:ext>
            </a:extLst>
          </p:cNvPr>
          <p:cNvSpPr>
            <a:spLocks/>
          </p:cNvSpPr>
          <p:nvPr/>
        </p:nvSpPr>
        <p:spPr>
          <a:xfrm>
            <a:off x="5204242" y="4429496"/>
            <a:ext cx="62646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 Access</a:t>
            </a:r>
          </a:p>
        </p:txBody>
      </p:sp>
      <p:sp>
        <p:nvSpPr>
          <p:cNvPr id="63" name="Rectangle 62">
            <a:extLst>
              <a:ext uri="{FF2B5EF4-FFF2-40B4-BE49-F238E27FC236}">
                <a16:creationId xmlns:a16="http://schemas.microsoft.com/office/drawing/2014/main" id="{20669EF1-5061-252F-E15F-A4A5EF1057FB}"/>
              </a:ext>
            </a:extLst>
          </p:cNvPr>
          <p:cNvSpPr>
            <a:spLocks/>
          </p:cNvSpPr>
          <p:nvPr/>
        </p:nvSpPr>
        <p:spPr>
          <a:xfrm>
            <a:off x="5204242" y="492179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Reports</a:t>
            </a:r>
          </a:p>
        </p:txBody>
      </p:sp>
      <p:sp>
        <p:nvSpPr>
          <p:cNvPr id="64" name="Rectangle 63">
            <a:extLst>
              <a:ext uri="{FF2B5EF4-FFF2-40B4-BE49-F238E27FC236}">
                <a16:creationId xmlns:a16="http://schemas.microsoft.com/office/drawing/2014/main" id="{65247FAC-4071-B3E3-1A81-20AC2BC13911}"/>
              </a:ext>
            </a:extLst>
          </p:cNvPr>
          <p:cNvSpPr>
            <a:spLocks/>
          </p:cNvSpPr>
          <p:nvPr/>
        </p:nvSpPr>
        <p:spPr>
          <a:xfrm>
            <a:off x="5204242" y="5371939"/>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Dashboards</a:t>
            </a:r>
          </a:p>
        </p:txBody>
      </p:sp>
      <p:pic>
        <p:nvPicPr>
          <p:cNvPr id="83" name="Graphic 82">
            <a:extLst>
              <a:ext uri="{FF2B5EF4-FFF2-40B4-BE49-F238E27FC236}">
                <a16:creationId xmlns:a16="http://schemas.microsoft.com/office/drawing/2014/main" id="{2071FACE-4C81-3837-00CF-74B648C733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4612" y="3958247"/>
            <a:ext cx="240295" cy="240295"/>
          </a:xfrm>
          <a:prstGeom prst="rect">
            <a:avLst/>
          </a:prstGeom>
        </p:spPr>
      </p:pic>
      <p:pic>
        <p:nvPicPr>
          <p:cNvPr id="84" name="Graphic 83">
            <a:extLst>
              <a:ext uri="{FF2B5EF4-FFF2-40B4-BE49-F238E27FC236}">
                <a16:creationId xmlns:a16="http://schemas.microsoft.com/office/drawing/2014/main" id="{88A293F6-70AF-F21C-9864-AF71DFD99D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1084" y="4458931"/>
            <a:ext cx="187350" cy="187350"/>
          </a:xfrm>
          <a:prstGeom prst="rect">
            <a:avLst/>
          </a:prstGeom>
        </p:spPr>
      </p:pic>
      <p:pic>
        <p:nvPicPr>
          <p:cNvPr id="86" name="Graphic 85">
            <a:extLst>
              <a:ext uri="{FF2B5EF4-FFF2-40B4-BE49-F238E27FC236}">
                <a16:creationId xmlns:a16="http://schemas.microsoft.com/office/drawing/2014/main" id="{7F2E1E0A-8AEC-80A9-C465-85D05184A5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3940" y="4881317"/>
            <a:ext cx="204075" cy="204075"/>
          </a:xfrm>
          <a:prstGeom prst="rect">
            <a:avLst/>
          </a:prstGeom>
        </p:spPr>
      </p:pic>
      <p:pic>
        <p:nvPicPr>
          <p:cNvPr id="90" name="Graphic 89">
            <a:extLst>
              <a:ext uri="{FF2B5EF4-FFF2-40B4-BE49-F238E27FC236}">
                <a16:creationId xmlns:a16="http://schemas.microsoft.com/office/drawing/2014/main" id="{46824C7F-4BE1-29CC-C0DE-B1D32FF9F7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19264" y="5291005"/>
            <a:ext cx="284978" cy="284978"/>
          </a:xfrm>
          <a:prstGeom prst="rect">
            <a:avLst/>
          </a:prstGeom>
        </p:spPr>
      </p:pic>
      <p:grpSp>
        <p:nvGrpSpPr>
          <p:cNvPr id="109" name="Group 108">
            <a:extLst>
              <a:ext uri="{FF2B5EF4-FFF2-40B4-BE49-F238E27FC236}">
                <a16:creationId xmlns:a16="http://schemas.microsoft.com/office/drawing/2014/main" id="{EDE79EE9-B360-0072-3A79-CD329CA1FB42}"/>
              </a:ext>
            </a:extLst>
          </p:cNvPr>
          <p:cNvGrpSpPr/>
          <p:nvPr/>
        </p:nvGrpSpPr>
        <p:grpSpPr>
          <a:xfrm>
            <a:off x="6782427" y="2599487"/>
            <a:ext cx="284978" cy="1617736"/>
            <a:chOff x="5985401" y="2643307"/>
            <a:chExt cx="284978" cy="1617736"/>
          </a:xfrm>
        </p:grpSpPr>
        <p:pic>
          <p:nvPicPr>
            <p:cNvPr id="91" name="Graphic 90">
              <a:extLst>
                <a:ext uri="{FF2B5EF4-FFF2-40B4-BE49-F238E27FC236}">
                  <a16:creationId xmlns:a16="http://schemas.microsoft.com/office/drawing/2014/main" id="{FBB9E674-1557-4266-FE26-91F71EF178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0749" y="2643307"/>
              <a:ext cx="240295" cy="240295"/>
            </a:xfrm>
            <a:prstGeom prst="rect">
              <a:avLst/>
            </a:prstGeom>
          </p:spPr>
        </p:pic>
        <p:pic>
          <p:nvPicPr>
            <p:cNvPr id="92" name="Graphic 91">
              <a:extLst>
                <a:ext uri="{FF2B5EF4-FFF2-40B4-BE49-F238E27FC236}">
                  <a16:creationId xmlns:a16="http://schemas.microsoft.com/office/drawing/2014/main" id="{5BFFFD37-0BF4-570A-7096-96A4DEA3D3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17221" y="3141997"/>
              <a:ext cx="187350" cy="187350"/>
            </a:xfrm>
            <a:prstGeom prst="rect">
              <a:avLst/>
            </a:prstGeom>
          </p:spPr>
        </p:pic>
        <p:pic>
          <p:nvPicPr>
            <p:cNvPr id="93" name="Graphic 92">
              <a:extLst>
                <a:ext uri="{FF2B5EF4-FFF2-40B4-BE49-F238E27FC236}">
                  <a16:creationId xmlns:a16="http://schemas.microsoft.com/office/drawing/2014/main" id="{2BBBC58B-4DEC-A58E-FD86-4FA8D29C2C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0077" y="3566377"/>
              <a:ext cx="204075" cy="204075"/>
            </a:xfrm>
            <a:prstGeom prst="rect">
              <a:avLst/>
            </a:prstGeom>
          </p:spPr>
        </p:pic>
        <p:pic>
          <p:nvPicPr>
            <p:cNvPr id="94" name="Graphic 93">
              <a:extLst>
                <a:ext uri="{FF2B5EF4-FFF2-40B4-BE49-F238E27FC236}">
                  <a16:creationId xmlns:a16="http://schemas.microsoft.com/office/drawing/2014/main" id="{2D626017-08D9-BC3F-1713-30907907E2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85401" y="3976065"/>
              <a:ext cx="284978" cy="284978"/>
            </a:xfrm>
            <a:prstGeom prst="rect">
              <a:avLst/>
            </a:prstGeom>
          </p:spPr>
        </p:pic>
      </p:grpSp>
      <p:pic>
        <p:nvPicPr>
          <p:cNvPr id="96" name="Graphic 95">
            <a:extLst>
              <a:ext uri="{FF2B5EF4-FFF2-40B4-BE49-F238E27FC236}">
                <a16:creationId xmlns:a16="http://schemas.microsoft.com/office/drawing/2014/main" id="{F95F9D73-0ECF-A6D3-468F-5158D325F83B}"/>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393" t="22051" r="32393" b="22051"/>
          <a:stretch/>
        </p:blipFill>
        <p:spPr>
          <a:xfrm>
            <a:off x="6693550" y="4708123"/>
            <a:ext cx="105106" cy="166846"/>
          </a:xfrm>
          <a:prstGeom prst="rect">
            <a:avLst/>
          </a:prstGeom>
        </p:spPr>
      </p:pic>
      <p:pic>
        <p:nvPicPr>
          <p:cNvPr id="98" name="Graphic 97">
            <a:extLst>
              <a:ext uri="{FF2B5EF4-FFF2-40B4-BE49-F238E27FC236}">
                <a16:creationId xmlns:a16="http://schemas.microsoft.com/office/drawing/2014/main" id="{0B51798D-1B56-E9E6-F560-5B27ED082610}"/>
              </a:ext>
            </a:extLst>
          </p:cNvPr>
          <p:cNvPicPr>
            <a:picLocks noChangeAspect="1"/>
          </p:cNvPicPr>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2393" t="22051" r="32393" b="22051"/>
          <a:stretch/>
        </p:blipFill>
        <p:spPr>
          <a:xfrm>
            <a:off x="6693550" y="5289148"/>
            <a:ext cx="105106" cy="166846"/>
          </a:xfrm>
          <a:prstGeom prst="rect">
            <a:avLst/>
          </a:prstGeom>
        </p:spPr>
      </p:pic>
      <p:sp>
        <p:nvSpPr>
          <p:cNvPr id="5" name="Rectangle: Rounded Corners 4">
            <a:extLst>
              <a:ext uri="{FF2B5EF4-FFF2-40B4-BE49-F238E27FC236}">
                <a16:creationId xmlns:a16="http://schemas.microsoft.com/office/drawing/2014/main" id="{1893002E-70BF-6D67-4986-ADC8E94429A3}"/>
              </a:ext>
            </a:extLst>
          </p:cNvPr>
          <p:cNvSpPr>
            <a:spLocks/>
          </p:cNvSpPr>
          <p:nvPr/>
        </p:nvSpPr>
        <p:spPr>
          <a:xfrm>
            <a:off x="6033460" y="2603179"/>
            <a:ext cx="478763" cy="686210"/>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0" name="Rectangle 59">
            <a:extLst>
              <a:ext uri="{FF2B5EF4-FFF2-40B4-BE49-F238E27FC236}">
                <a16:creationId xmlns:a16="http://schemas.microsoft.com/office/drawing/2014/main" id="{BE074054-08AA-E7F9-2FCB-8BFF4C2837AA}"/>
              </a:ext>
            </a:extLst>
          </p:cNvPr>
          <p:cNvSpPr>
            <a:spLocks/>
          </p:cNvSpPr>
          <p:nvPr/>
        </p:nvSpPr>
        <p:spPr>
          <a:xfrm>
            <a:off x="6033460" y="2915429"/>
            <a:ext cx="478763"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spAutoFit/>
          </a:bodyPr>
          <a:lstStyle/>
          <a:p>
            <a:pPr algn="ctr"/>
            <a:r>
              <a:rPr lang="en-US" sz="800">
                <a:solidFill>
                  <a:schemeClr val="accent1"/>
                </a:solidFill>
              </a:rPr>
              <a:t>Power Query Online</a:t>
            </a:r>
          </a:p>
        </p:txBody>
      </p:sp>
      <p:pic>
        <p:nvPicPr>
          <p:cNvPr id="102" name="Graphic 101">
            <a:extLst>
              <a:ext uri="{FF2B5EF4-FFF2-40B4-BE49-F238E27FC236}">
                <a16:creationId xmlns:a16="http://schemas.microsoft.com/office/drawing/2014/main" id="{C05E9073-915D-2136-DD10-37F1F15BA7E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49731" y="2636194"/>
            <a:ext cx="246221" cy="246221"/>
          </a:xfrm>
          <a:prstGeom prst="rect">
            <a:avLst/>
          </a:prstGeom>
        </p:spPr>
      </p:pic>
      <p:cxnSp>
        <p:nvCxnSpPr>
          <p:cNvPr id="112" name="Straight Connector 111">
            <a:extLst>
              <a:ext uri="{FF2B5EF4-FFF2-40B4-BE49-F238E27FC236}">
                <a16:creationId xmlns:a16="http://schemas.microsoft.com/office/drawing/2014/main" id="{A98F0965-7396-BD2C-DF2B-4F8E1AAC3C57}"/>
              </a:ext>
            </a:extLst>
          </p:cNvPr>
          <p:cNvCxnSpPr>
            <a:cxnSpLocks/>
          </p:cNvCxnSpPr>
          <p:nvPr/>
        </p:nvCxnSpPr>
        <p:spPr>
          <a:xfrm>
            <a:off x="4859986" y="4250563"/>
            <a:ext cx="970715" cy="0"/>
          </a:xfrm>
          <a:prstGeom prst="line">
            <a:avLst/>
          </a:prstGeom>
          <a:ln w="63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6" name="Freeform: Shape 115">
            <a:extLst>
              <a:ext uri="{FF2B5EF4-FFF2-40B4-BE49-F238E27FC236}">
                <a16:creationId xmlns:a16="http://schemas.microsoft.com/office/drawing/2014/main" id="{6DA5A31F-7702-63A0-EA1D-1BB7EDBD6CCD}"/>
              </a:ext>
            </a:extLst>
          </p:cNvPr>
          <p:cNvSpPr/>
          <p:nvPr/>
        </p:nvSpPr>
        <p:spPr>
          <a:xfrm>
            <a:off x="5715000" y="3289300"/>
            <a:ext cx="565150" cy="101600"/>
          </a:xfrm>
          <a:custGeom>
            <a:avLst/>
            <a:gdLst>
              <a:gd name="connsiteX0" fmla="*/ 0 w 565150"/>
              <a:gd name="connsiteY0" fmla="*/ 101600 h 101600"/>
              <a:gd name="connsiteX1" fmla="*/ 565150 w 565150"/>
              <a:gd name="connsiteY1" fmla="*/ 101600 h 101600"/>
              <a:gd name="connsiteX2" fmla="*/ 565150 w 565150"/>
              <a:gd name="connsiteY2" fmla="*/ 0 h 101600"/>
            </a:gdLst>
            <a:ahLst/>
            <a:cxnLst>
              <a:cxn ang="0">
                <a:pos x="connsiteX0" y="connsiteY0"/>
              </a:cxn>
              <a:cxn ang="0">
                <a:pos x="connsiteX1" y="connsiteY1"/>
              </a:cxn>
              <a:cxn ang="0">
                <a:pos x="connsiteX2" y="connsiteY2"/>
              </a:cxn>
            </a:cxnLst>
            <a:rect l="l" t="t" r="r" b="b"/>
            <a:pathLst>
              <a:path w="565150" h="101600">
                <a:moveTo>
                  <a:pt x="0" y="101600"/>
                </a:moveTo>
                <a:lnTo>
                  <a:pt x="565150" y="101600"/>
                </a:lnTo>
                <a:lnTo>
                  <a:pt x="56515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7" name="Freeform: Shape 116">
            <a:extLst>
              <a:ext uri="{FF2B5EF4-FFF2-40B4-BE49-F238E27FC236}">
                <a16:creationId xmlns:a16="http://schemas.microsoft.com/office/drawing/2014/main" id="{443BC28A-A6CB-758C-93C2-19B8B4667969}"/>
              </a:ext>
            </a:extLst>
          </p:cNvPr>
          <p:cNvSpPr/>
          <p:nvPr/>
        </p:nvSpPr>
        <p:spPr>
          <a:xfrm>
            <a:off x="5629275" y="3635375"/>
            <a:ext cx="1123950" cy="441325"/>
          </a:xfrm>
          <a:custGeom>
            <a:avLst/>
            <a:gdLst>
              <a:gd name="connsiteX0" fmla="*/ 0 w 1123950"/>
              <a:gd name="connsiteY0" fmla="*/ 0 h 495300"/>
              <a:gd name="connsiteX1" fmla="*/ 660400 w 1123950"/>
              <a:gd name="connsiteY1" fmla="*/ 0 h 495300"/>
              <a:gd name="connsiteX2" fmla="*/ 660400 w 1123950"/>
              <a:gd name="connsiteY2" fmla="*/ 495300 h 495300"/>
              <a:gd name="connsiteX3" fmla="*/ 1123950 w 112395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23950" h="495300">
                <a:moveTo>
                  <a:pt x="0" y="0"/>
                </a:moveTo>
                <a:lnTo>
                  <a:pt x="660400" y="0"/>
                </a:lnTo>
                <a:lnTo>
                  <a:pt x="660400" y="495300"/>
                </a:lnTo>
                <a:lnTo>
                  <a:pt x="1123950" y="49530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8" name="Freeform: Shape 117">
            <a:extLst>
              <a:ext uri="{FF2B5EF4-FFF2-40B4-BE49-F238E27FC236}">
                <a16:creationId xmlns:a16="http://schemas.microsoft.com/office/drawing/2014/main" id="{505137D7-C250-68BE-C053-C1EE4DD64880}"/>
              </a:ext>
            </a:extLst>
          </p:cNvPr>
          <p:cNvSpPr/>
          <p:nvPr/>
        </p:nvSpPr>
        <p:spPr>
          <a:xfrm>
            <a:off x="5648325" y="4055269"/>
            <a:ext cx="641350" cy="932656"/>
          </a:xfrm>
          <a:custGeom>
            <a:avLst/>
            <a:gdLst>
              <a:gd name="connsiteX0" fmla="*/ 641350 w 641350"/>
              <a:gd name="connsiteY0" fmla="*/ 0 h 844550"/>
              <a:gd name="connsiteX1" fmla="*/ 641350 w 641350"/>
              <a:gd name="connsiteY1" fmla="*/ 844550 h 844550"/>
              <a:gd name="connsiteX2" fmla="*/ 0 w 641350"/>
              <a:gd name="connsiteY2" fmla="*/ 844550 h 844550"/>
            </a:gdLst>
            <a:ahLst/>
            <a:cxnLst>
              <a:cxn ang="0">
                <a:pos x="connsiteX0" y="connsiteY0"/>
              </a:cxn>
              <a:cxn ang="0">
                <a:pos x="connsiteX1" y="connsiteY1"/>
              </a:cxn>
              <a:cxn ang="0">
                <a:pos x="connsiteX2" y="connsiteY2"/>
              </a:cxn>
            </a:cxnLst>
            <a:rect l="l" t="t" r="r" b="b"/>
            <a:pathLst>
              <a:path w="641350" h="844550">
                <a:moveTo>
                  <a:pt x="641350" y="0"/>
                </a:moveTo>
                <a:lnTo>
                  <a:pt x="641350" y="844550"/>
                </a:lnTo>
                <a:lnTo>
                  <a:pt x="0" y="84455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9" name="Freeform: Shape 118">
            <a:extLst>
              <a:ext uri="{FF2B5EF4-FFF2-40B4-BE49-F238E27FC236}">
                <a16:creationId xmlns:a16="http://schemas.microsoft.com/office/drawing/2014/main" id="{807FEF40-BA29-7981-0DCA-E66C23E51FDA}"/>
              </a:ext>
            </a:extLst>
          </p:cNvPr>
          <p:cNvSpPr/>
          <p:nvPr/>
        </p:nvSpPr>
        <p:spPr>
          <a:xfrm>
            <a:off x="7372350" y="4791075"/>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0" name="Freeform: Shape 119">
            <a:extLst>
              <a:ext uri="{FF2B5EF4-FFF2-40B4-BE49-F238E27FC236}">
                <a16:creationId xmlns:a16="http://schemas.microsoft.com/office/drawing/2014/main" id="{9B218830-2102-72D5-95DE-92360F50927D}"/>
              </a:ext>
            </a:extLst>
          </p:cNvPr>
          <p:cNvSpPr/>
          <p:nvPr/>
        </p:nvSpPr>
        <p:spPr>
          <a:xfrm>
            <a:off x="7372350" y="5391150"/>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2" name="Rectangle 121">
            <a:extLst>
              <a:ext uri="{FF2B5EF4-FFF2-40B4-BE49-F238E27FC236}">
                <a16:creationId xmlns:a16="http://schemas.microsoft.com/office/drawing/2014/main" id="{42481F14-1BF5-55BE-8B06-F81DE203A4AD}"/>
              </a:ext>
            </a:extLst>
          </p:cNvPr>
          <p:cNvSpPr>
            <a:spLocks/>
          </p:cNvSpPr>
          <p:nvPr/>
        </p:nvSpPr>
        <p:spPr>
          <a:xfrm>
            <a:off x="6854962" y="4371585"/>
            <a:ext cx="558048"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Publish app</a:t>
            </a:r>
          </a:p>
        </p:txBody>
      </p:sp>
      <p:pic>
        <p:nvPicPr>
          <p:cNvPr id="124" name="Graphic 123">
            <a:extLst>
              <a:ext uri="{FF2B5EF4-FFF2-40B4-BE49-F238E27FC236}">
                <a16:creationId xmlns:a16="http://schemas.microsoft.com/office/drawing/2014/main" id="{6923835E-8438-3927-3663-13B605A512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18774" y="1696089"/>
            <a:ext cx="393310" cy="393310"/>
          </a:xfrm>
          <a:prstGeom prst="rect">
            <a:avLst/>
          </a:prstGeom>
        </p:spPr>
      </p:pic>
      <p:pic>
        <p:nvPicPr>
          <p:cNvPr id="126" name="Graphic 125">
            <a:extLst>
              <a:ext uri="{FF2B5EF4-FFF2-40B4-BE49-F238E27FC236}">
                <a16:creationId xmlns:a16="http://schemas.microsoft.com/office/drawing/2014/main" id="{0DAC1698-3BAA-5E9E-D534-A974449551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0701" y="1716250"/>
            <a:ext cx="352988" cy="352988"/>
          </a:xfrm>
          <a:prstGeom prst="rect">
            <a:avLst/>
          </a:prstGeom>
        </p:spPr>
      </p:pic>
      <p:pic>
        <p:nvPicPr>
          <p:cNvPr id="127" name="Graphic 126">
            <a:extLst>
              <a:ext uri="{FF2B5EF4-FFF2-40B4-BE49-F238E27FC236}">
                <a16:creationId xmlns:a16="http://schemas.microsoft.com/office/drawing/2014/main" id="{B2CE74D1-CF55-234B-E367-8C058CF968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8774" y="5894550"/>
            <a:ext cx="352988" cy="352988"/>
          </a:xfrm>
          <a:prstGeom prst="rect">
            <a:avLst/>
          </a:prstGeom>
        </p:spPr>
      </p:pic>
      <p:pic>
        <p:nvPicPr>
          <p:cNvPr id="132" name="Graphic 131">
            <a:extLst>
              <a:ext uri="{FF2B5EF4-FFF2-40B4-BE49-F238E27FC236}">
                <a16:creationId xmlns:a16="http://schemas.microsoft.com/office/drawing/2014/main" id="{8392B19F-05F8-33EF-8DB9-A96326075596}"/>
              </a:ext>
            </a:extLst>
          </p:cNvPr>
          <p:cNvPicPr>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55712" y="4352926"/>
            <a:ext cx="241424" cy="241422"/>
          </a:xfrm>
          <a:prstGeom prst="rect">
            <a:avLst/>
          </a:prstGeom>
        </p:spPr>
      </p:pic>
      <p:pic>
        <p:nvPicPr>
          <p:cNvPr id="133" name="Graphic 132">
            <a:extLst>
              <a:ext uri="{FF2B5EF4-FFF2-40B4-BE49-F238E27FC236}">
                <a16:creationId xmlns:a16="http://schemas.microsoft.com/office/drawing/2014/main" id="{177C792A-03D9-890E-6ADC-C94F4ECD2A85}"/>
              </a:ext>
            </a:extLst>
          </p:cNvPr>
          <p:cNvPicPr>
            <a:picLocks/>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55711" y="4962371"/>
            <a:ext cx="241424" cy="241422"/>
          </a:xfrm>
          <a:prstGeom prst="rect">
            <a:avLst/>
          </a:prstGeom>
        </p:spPr>
      </p:pic>
      <p:sp>
        <p:nvSpPr>
          <p:cNvPr id="153" name="Rectangle 152">
            <a:extLst>
              <a:ext uri="{FF2B5EF4-FFF2-40B4-BE49-F238E27FC236}">
                <a16:creationId xmlns:a16="http://schemas.microsoft.com/office/drawing/2014/main" id="{E9D654E5-2186-155C-33D1-0C133F5BE2B1}"/>
              </a:ext>
            </a:extLst>
          </p:cNvPr>
          <p:cNvSpPr>
            <a:spLocks/>
          </p:cNvSpPr>
          <p:nvPr/>
        </p:nvSpPr>
        <p:spPr>
          <a:xfrm>
            <a:off x="2991036" y="5343414"/>
            <a:ext cx="164807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Scheduled data refresh or Direct Query for data sources within the corporate network</a:t>
            </a:r>
            <a:endParaRPr lang="en-IN" sz="800" dirty="0">
              <a:solidFill>
                <a:schemeClr val="accent1"/>
              </a:solidFill>
            </a:endParaRPr>
          </a:p>
        </p:txBody>
      </p:sp>
      <p:sp>
        <p:nvSpPr>
          <p:cNvPr id="154" name="Rectangle 153">
            <a:extLst>
              <a:ext uri="{FF2B5EF4-FFF2-40B4-BE49-F238E27FC236}">
                <a16:creationId xmlns:a16="http://schemas.microsoft.com/office/drawing/2014/main" id="{0DC41D7D-2883-B2B1-2344-5ABBEE21D27C}"/>
              </a:ext>
            </a:extLst>
          </p:cNvPr>
          <p:cNvSpPr>
            <a:spLocks/>
          </p:cNvSpPr>
          <p:nvPr/>
        </p:nvSpPr>
        <p:spPr>
          <a:xfrm>
            <a:off x="1176296" y="5343414"/>
            <a:ext cx="66187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r>
              <a:rPr lang="en-US" sz="800">
                <a:solidFill>
                  <a:schemeClr val="accent1"/>
                </a:solidFill>
              </a:rPr>
              <a:t>Gateway</a:t>
            </a:r>
            <a:br>
              <a:rPr lang="en-US" sz="800">
                <a:solidFill>
                  <a:schemeClr val="accent1"/>
                </a:solidFill>
              </a:rPr>
            </a:br>
            <a:r>
              <a:rPr lang="en-US" sz="800">
                <a:solidFill>
                  <a:schemeClr val="accent1"/>
                </a:solidFill>
              </a:rPr>
              <a:t>administrator</a:t>
            </a:r>
            <a:endParaRPr lang="en-IN" sz="800">
              <a:solidFill>
                <a:schemeClr val="accent1"/>
              </a:solidFill>
            </a:endParaRPr>
          </a:p>
        </p:txBody>
      </p:sp>
      <p:sp>
        <p:nvSpPr>
          <p:cNvPr id="156" name="Rectangle: Rounded Corners 155">
            <a:extLst>
              <a:ext uri="{FF2B5EF4-FFF2-40B4-BE49-F238E27FC236}">
                <a16:creationId xmlns:a16="http://schemas.microsoft.com/office/drawing/2014/main" id="{6CABF9A1-569A-37CA-0679-7BFC96E42A43}"/>
              </a:ext>
            </a:extLst>
          </p:cNvPr>
          <p:cNvSpPr>
            <a:spLocks/>
          </p:cNvSpPr>
          <p:nvPr/>
        </p:nvSpPr>
        <p:spPr>
          <a:xfrm>
            <a:off x="916756" y="5864833"/>
            <a:ext cx="3722352" cy="285994"/>
          </a:xfrm>
          <a:prstGeom prst="roundRect">
            <a:avLst>
              <a:gd name="adj" fmla="val 14475"/>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Network &amp; Server</a:t>
            </a:r>
            <a:endParaRPr lang="en-IN" sz="1200" b="1">
              <a:solidFill>
                <a:schemeClr val="bg1"/>
              </a:solidFill>
            </a:endParaRPr>
          </a:p>
        </p:txBody>
      </p:sp>
      <p:grpSp>
        <p:nvGrpSpPr>
          <p:cNvPr id="162" name="Group 161">
            <a:extLst>
              <a:ext uri="{FF2B5EF4-FFF2-40B4-BE49-F238E27FC236}">
                <a16:creationId xmlns:a16="http://schemas.microsoft.com/office/drawing/2014/main" id="{3A78A058-D7DD-3ED3-7C20-D3435CFD45FA}"/>
              </a:ext>
            </a:extLst>
          </p:cNvPr>
          <p:cNvGrpSpPr/>
          <p:nvPr/>
        </p:nvGrpSpPr>
        <p:grpSpPr>
          <a:xfrm>
            <a:off x="1796135" y="4882363"/>
            <a:ext cx="1213137" cy="461051"/>
            <a:chOff x="1578626" y="4882363"/>
            <a:chExt cx="1213137" cy="461051"/>
          </a:xfrm>
        </p:grpSpPr>
        <p:sp>
          <p:nvSpPr>
            <p:cNvPr id="149" name="Rectangle: Rounded Corners 148">
              <a:extLst>
                <a:ext uri="{FF2B5EF4-FFF2-40B4-BE49-F238E27FC236}">
                  <a16:creationId xmlns:a16="http://schemas.microsoft.com/office/drawing/2014/main" id="{FB4387BD-5F57-4888-8B50-F630C5A4C018}"/>
                </a:ext>
              </a:extLst>
            </p:cNvPr>
            <p:cNvSpPr/>
            <p:nvPr/>
          </p:nvSpPr>
          <p:spPr>
            <a:xfrm>
              <a:off x="1578626" y="4882363"/>
              <a:ext cx="1213137" cy="46105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1" name="Rectangle 150">
              <a:extLst>
                <a:ext uri="{FF2B5EF4-FFF2-40B4-BE49-F238E27FC236}">
                  <a16:creationId xmlns:a16="http://schemas.microsoft.com/office/drawing/2014/main" id="{BBB618EB-5206-B9D0-45FE-94DED118CBE6}"/>
                </a:ext>
              </a:extLst>
            </p:cNvPr>
            <p:cNvSpPr>
              <a:spLocks/>
            </p:cNvSpPr>
            <p:nvPr/>
          </p:nvSpPr>
          <p:spPr>
            <a:xfrm>
              <a:off x="1912940" y="4928222"/>
              <a:ext cx="794542" cy="369332"/>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On-Premises Data Gateway</a:t>
              </a:r>
              <a:br>
                <a:rPr lang="en-US" sz="800">
                  <a:solidFill>
                    <a:schemeClr val="accent1"/>
                  </a:solidFill>
                </a:rPr>
              </a:br>
              <a:r>
                <a:rPr lang="en-US" sz="800">
                  <a:solidFill>
                    <a:schemeClr val="accent1"/>
                  </a:solidFill>
                </a:rPr>
                <a:t>(Standard Mode)</a:t>
              </a:r>
            </a:p>
          </p:txBody>
        </p:sp>
        <p:pic>
          <p:nvPicPr>
            <p:cNvPr id="161" name="Picture 4">
              <a:extLst>
                <a:ext uri="{FF2B5EF4-FFF2-40B4-BE49-F238E27FC236}">
                  <a16:creationId xmlns:a16="http://schemas.microsoft.com/office/drawing/2014/main" id="{3839DA35-9894-E268-7449-4870DA4171D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41930" y="5017217"/>
              <a:ext cx="191343" cy="191343"/>
            </a:xfrm>
            <a:prstGeom prst="rect">
              <a:avLst/>
            </a:prstGeom>
            <a:noFill/>
            <a:extLst>
              <a:ext uri="{909E8E84-426E-40DD-AFC4-6F175D3DCCD1}">
                <a14:hiddenFill xmlns:a14="http://schemas.microsoft.com/office/drawing/2010/main">
                  <a:solidFill>
                    <a:srgbClr val="FFFFFF"/>
                  </a:solidFill>
                </a14:hiddenFill>
              </a:ext>
            </a:extLst>
          </p:spPr>
        </p:pic>
      </p:grpSp>
      <p:pic>
        <p:nvPicPr>
          <p:cNvPr id="174" name="Graphic 173">
            <a:extLst>
              <a:ext uri="{FF2B5EF4-FFF2-40B4-BE49-F238E27FC236}">
                <a16:creationId xmlns:a16="http://schemas.microsoft.com/office/drawing/2014/main" id="{4A94C234-05AC-1314-C0DE-4F7A7673A97A}"/>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31790" y="5380716"/>
            <a:ext cx="171616" cy="171616"/>
          </a:xfrm>
          <a:prstGeom prst="rect">
            <a:avLst/>
          </a:prstGeom>
        </p:spPr>
      </p:pic>
      <p:sp>
        <p:nvSpPr>
          <p:cNvPr id="175" name="Freeform: Shape 174">
            <a:extLst>
              <a:ext uri="{FF2B5EF4-FFF2-40B4-BE49-F238E27FC236}">
                <a16:creationId xmlns:a16="http://schemas.microsoft.com/office/drawing/2014/main" id="{2838834F-5B19-6BEA-5462-63FAC34E4F7B}"/>
              </a:ext>
            </a:extLst>
          </p:cNvPr>
          <p:cNvSpPr/>
          <p:nvPr/>
        </p:nvSpPr>
        <p:spPr>
          <a:xfrm>
            <a:off x="1352550" y="5169694"/>
            <a:ext cx="414338" cy="169069"/>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6" name="Freeform: Shape 175">
            <a:extLst>
              <a:ext uri="{FF2B5EF4-FFF2-40B4-BE49-F238E27FC236}">
                <a16:creationId xmlns:a16="http://schemas.microsoft.com/office/drawing/2014/main" id="{15E98380-BB93-BEBE-C8B8-65EBF19C7F64}"/>
              </a:ext>
            </a:extLst>
          </p:cNvPr>
          <p:cNvSpPr/>
          <p:nvPr/>
        </p:nvSpPr>
        <p:spPr>
          <a:xfrm flipV="1">
            <a:off x="1662332" y="4600698"/>
            <a:ext cx="104556" cy="366198"/>
          </a:xfrm>
          <a:custGeom>
            <a:avLst/>
            <a:gdLst>
              <a:gd name="connsiteX0" fmla="*/ 0 w 414338"/>
              <a:gd name="connsiteY0" fmla="*/ 169069 h 169069"/>
              <a:gd name="connsiteX1" fmla="*/ 0 w 414338"/>
              <a:gd name="connsiteY1" fmla="*/ 0 h 169069"/>
              <a:gd name="connsiteX2" fmla="*/ 414338 w 414338"/>
              <a:gd name="connsiteY2" fmla="*/ 0 h 169069"/>
            </a:gdLst>
            <a:ahLst/>
            <a:cxnLst>
              <a:cxn ang="0">
                <a:pos x="connsiteX0" y="connsiteY0"/>
              </a:cxn>
              <a:cxn ang="0">
                <a:pos x="connsiteX1" y="connsiteY1"/>
              </a:cxn>
              <a:cxn ang="0">
                <a:pos x="connsiteX2" y="connsiteY2"/>
              </a:cxn>
            </a:cxnLst>
            <a:rect l="l" t="t" r="r" b="b"/>
            <a:pathLst>
              <a:path w="414338" h="169069">
                <a:moveTo>
                  <a:pt x="0" y="169069"/>
                </a:moveTo>
                <a:lnTo>
                  <a:pt x="0" y="0"/>
                </a:lnTo>
                <a:lnTo>
                  <a:pt x="414338"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5375" name="Picture 10" descr="U.S. Energy Information Administration - EIA - Independent Statistics and  Analysis">
            <a:extLst>
              <a:ext uri="{FF2B5EF4-FFF2-40B4-BE49-F238E27FC236}">
                <a16:creationId xmlns:a16="http://schemas.microsoft.com/office/drawing/2014/main" id="{19C51C69-A095-4F96-3FAA-6517549AEF6A}"/>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7107" y="4702434"/>
            <a:ext cx="249115" cy="295331"/>
          </a:xfrm>
          <a:prstGeom prst="rect">
            <a:avLst/>
          </a:prstGeom>
          <a:noFill/>
          <a:extLst>
            <a:ext uri="{909E8E84-426E-40DD-AFC4-6F175D3DCCD1}">
              <a14:hiddenFill xmlns:a14="http://schemas.microsoft.com/office/drawing/2010/main">
                <a:solidFill>
                  <a:srgbClr val="FFFFFF"/>
                </a:solidFill>
              </a14:hiddenFill>
            </a:ext>
          </a:extLst>
        </p:spPr>
      </p:pic>
      <p:grpSp>
        <p:nvGrpSpPr>
          <p:cNvPr id="15384" name="Group 15383">
            <a:extLst>
              <a:ext uri="{FF2B5EF4-FFF2-40B4-BE49-F238E27FC236}">
                <a16:creationId xmlns:a16="http://schemas.microsoft.com/office/drawing/2014/main" id="{B522A4F4-5D29-B398-A4CF-D2882CA7F7F0}"/>
              </a:ext>
            </a:extLst>
          </p:cNvPr>
          <p:cNvGrpSpPr/>
          <p:nvPr/>
        </p:nvGrpSpPr>
        <p:grpSpPr>
          <a:xfrm>
            <a:off x="8442615" y="2145257"/>
            <a:ext cx="2733675" cy="295275"/>
            <a:chOff x="8442615" y="3591559"/>
            <a:chExt cx="2733675" cy="295275"/>
          </a:xfrm>
        </p:grpSpPr>
        <p:sp>
          <p:nvSpPr>
            <p:cNvPr id="19" name="Rectangle: Rounded Corners 18">
              <a:extLst>
                <a:ext uri="{FF2B5EF4-FFF2-40B4-BE49-F238E27FC236}">
                  <a16:creationId xmlns:a16="http://schemas.microsoft.com/office/drawing/2014/main" id="{D64EEB4A-ED63-A6BC-207F-3136F3AD4C34}"/>
                </a:ext>
              </a:extLst>
            </p:cNvPr>
            <p:cNvSpPr>
              <a:spLocks/>
            </p:cNvSpPr>
            <p:nvPr/>
          </p:nvSpPr>
          <p:spPr>
            <a:xfrm>
              <a:off x="8442615" y="3591559"/>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Premium Capacity Admin</a:t>
              </a:r>
              <a:endParaRPr lang="en-IN" sz="1050"/>
            </a:p>
          </p:txBody>
        </p:sp>
        <p:sp>
          <p:nvSpPr>
            <p:cNvPr id="22" name="Flowchart: Delay 21">
              <a:extLst>
                <a:ext uri="{FF2B5EF4-FFF2-40B4-BE49-F238E27FC236}">
                  <a16:creationId xmlns:a16="http://schemas.microsoft.com/office/drawing/2014/main" id="{A491B21B-A787-6AFB-9CAE-A2D32DB9D8C7}"/>
                </a:ext>
              </a:extLst>
            </p:cNvPr>
            <p:cNvSpPr>
              <a:spLocks/>
            </p:cNvSpPr>
            <p:nvPr/>
          </p:nvSpPr>
          <p:spPr>
            <a:xfrm>
              <a:off x="8442615" y="3591559"/>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84" name="Graphic 183">
              <a:extLst>
                <a:ext uri="{FF2B5EF4-FFF2-40B4-BE49-F238E27FC236}">
                  <a16:creationId xmlns:a16="http://schemas.microsoft.com/office/drawing/2014/main" id="{1163369A-C656-BBF2-2AA4-AAC64487E468}"/>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10398" y="3653388"/>
              <a:ext cx="171616" cy="171616"/>
            </a:xfrm>
            <a:prstGeom prst="rect">
              <a:avLst/>
            </a:prstGeom>
          </p:spPr>
        </p:pic>
      </p:grpSp>
      <p:grpSp>
        <p:nvGrpSpPr>
          <p:cNvPr id="15383" name="Group 15382">
            <a:extLst>
              <a:ext uri="{FF2B5EF4-FFF2-40B4-BE49-F238E27FC236}">
                <a16:creationId xmlns:a16="http://schemas.microsoft.com/office/drawing/2014/main" id="{CBA549BD-8153-BADA-AC06-98793269E7E8}"/>
              </a:ext>
            </a:extLst>
          </p:cNvPr>
          <p:cNvGrpSpPr/>
          <p:nvPr/>
        </p:nvGrpSpPr>
        <p:grpSpPr>
          <a:xfrm>
            <a:off x="8442615" y="2509920"/>
            <a:ext cx="2733675" cy="590550"/>
            <a:chOff x="8442615" y="4135090"/>
            <a:chExt cx="2733675" cy="590550"/>
          </a:xfrm>
        </p:grpSpPr>
        <p:sp>
          <p:nvSpPr>
            <p:cNvPr id="20" name="Rectangle: Rounded Corners 19">
              <a:extLst>
                <a:ext uri="{FF2B5EF4-FFF2-40B4-BE49-F238E27FC236}">
                  <a16:creationId xmlns:a16="http://schemas.microsoft.com/office/drawing/2014/main" id="{41133176-8595-8359-C00E-9BEB160CA46D}"/>
                </a:ext>
              </a:extLst>
            </p:cNvPr>
            <p:cNvSpPr>
              <a:spLocks/>
            </p:cNvSpPr>
            <p:nvPr/>
          </p:nvSpPr>
          <p:spPr>
            <a:xfrm>
              <a:off x="8442615" y="4135090"/>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Workspace Admin</a:t>
              </a:r>
              <a:endParaRPr lang="en-IN" sz="1050"/>
            </a:p>
          </p:txBody>
        </p:sp>
        <p:sp>
          <p:nvSpPr>
            <p:cNvPr id="25" name="Flowchart: Delay 24">
              <a:extLst>
                <a:ext uri="{FF2B5EF4-FFF2-40B4-BE49-F238E27FC236}">
                  <a16:creationId xmlns:a16="http://schemas.microsoft.com/office/drawing/2014/main" id="{058095FF-E42B-07B7-283C-B60F3B11C5E4}"/>
                </a:ext>
              </a:extLst>
            </p:cNvPr>
            <p:cNvSpPr>
              <a:spLocks/>
            </p:cNvSpPr>
            <p:nvPr/>
          </p:nvSpPr>
          <p:spPr>
            <a:xfrm>
              <a:off x="8442615" y="4135090"/>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85" name="Graphic 184">
              <a:extLst>
                <a:ext uri="{FF2B5EF4-FFF2-40B4-BE49-F238E27FC236}">
                  <a16:creationId xmlns:a16="http://schemas.microsoft.com/office/drawing/2014/main" id="{4CBB393A-8A81-46BA-273A-889B2CC6D6C7}"/>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10398" y="4196919"/>
              <a:ext cx="171616" cy="171616"/>
            </a:xfrm>
            <a:prstGeom prst="rect">
              <a:avLst/>
            </a:prstGeom>
          </p:spPr>
        </p:pic>
        <p:sp>
          <p:nvSpPr>
            <p:cNvPr id="15380" name="Rectangle: Rounded Corners 15379">
              <a:extLst>
                <a:ext uri="{FF2B5EF4-FFF2-40B4-BE49-F238E27FC236}">
                  <a16:creationId xmlns:a16="http://schemas.microsoft.com/office/drawing/2014/main" id="{A03B7C3E-4FDF-7766-461D-F7D43C97B715}"/>
                </a:ext>
              </a:extLst>
            </p:cNvPr>
            <p:cNvSpPr>
              <a:spLocks/>
            </p:cNvSpPr>
            <p:nvPr/>
          </p:nvSpPr>
          <p:spPr>
            <a:xfrm>
              <a:off x="8442615" y="4430365"/>
              <a:ext cx="2733675" cy="295275"/>
            </a:xfrm>
            <a:prstGeom prst="roundRect">
              <a:avLst>
                <a:gd name="adj" fmla="val 4700"/>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800"/>
                <a:t>Role/Access Process</a:t>
              </a:r>
              <a:endParaRPr lang="en-IN" sz="800"/>
            </a:p>
          </p:txBody>
        </p:sp>
      </p:grpSp>
      <p:grpSp>
        <p:nvGrpSpPr>
          <p:cNvPr id="15382" name="Group 15381">
            <a:extLst>
              <a:ext uri="{FF2B5EF4-FFF2-40B4-BE49-F238E27FC236}">
                <a16:creationId xmlns:a16="http://schemas.microsoft.com/office/drawing/2014/main" id="{1F0F8CF9-D8EB-AC32-BD96-B536EB251974}"/>
              </a:ext>
            </a:extLst>
          </p:cNvPr>
          <p:cNvGrpSpPr/>
          <p:nvPr/>
        </p:nvGrpSpPr>
        <p:grpSpPr>
          <a:xfrm>
            <a:off x="8442615" y="3169857"/>
            <a:ext cx="2733675" cy="590550"/>
            <a:chOff x="8442615" y="4675244"/>
            <a:chExt cx="2733675" cy="590550"/>
          </a:xfrm>
        </p:grpSpPr>
        <p:sp>
          <p:nvSpPr>
            <p:cNvPr id="21" name="Rectangle: Rounded Corners 20">
              <a:extLst>
                <a:ext uri="{FF2B5EF4-FFF2-40B4-BE49-F238E27FC236}">
                  <a16:creationId xmlns:a16="http://schemas.microsoft.com/office/drawing/2014/main" id="{82E9DC52-EDD2-4837-8BAE-E3D57D7A9526}"/>
                </a:ext>
              </a:extLst>
            </p:cNvPr>
            <p:cNvSpPr>
              <a:spLocks/>
            </p:cNvSpPr>
            <p:nvPr/>
          </p:nvSpPr>
          <p:spPr>
            <a:xfrm>
              <a:off x="8442615" y="4675244"/>
              <a:ext cx="2733675" cy="295275"/>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1050"/>
                <a:t>M365 Administrator</a:t>
              </a:r>
              <a:endParaRPr lang="en-IN" sz="1050"/>
            </a:p>
          </p:txBody>
        </p:sp>
        <p:sp>
          <p:nvSpPr>
            <p:cNvPr id="26" name="Flowchart: Delay 25">
              <a:extLst>
                <a:ext uri="{FF2B5EF4-FFF2-40B4-BE49-F238E27FC236}">
                  <a16:creationId xmlns:a16="http://schemas.microsoft.com/office/drawing/2014/main" id="{57FC23FC-9174-9260-7B76-1FB6B98414EB}"/>
                </a:ext>
              </a:extLst>
            </p:cNvPr>
            <p:cNvSpPr>
              <a:spLocks/>
            </p:cNvSpPr>
            <p:nvPr/>
          </p:nvSpPr>
          <p:spPr>
            <a:xfrm>
              <a:off x="8442615" y="4678620"/>
              <a:ext cx="307182" cy="295275"/>
            </a:xfrm>
            <a:prstGeom prst="flowChartDelay">
              <a:avLst/>
            </a:prstGeom>
            <a:solidFill>
              <a:schemeClr val="bg1"/>
            </a:solidFill>
            <a:ln w="25400">
              <a:noFill/>
              <a:headEnd type="triangle"/>
              <a:tailEnd type="none"/>
            </a:ln>
            <a:effectLst>
              <a:outerShdw blurRad="50800" dist="38100" dir="2700000" algn="tl" rotWithShape="0">
                <a:schemeClr val="bg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86" name="Graphic 185">
              <a:extLst>
                <a:ext uri="{FF2B5EF4-FFF2-40B4-BE49-F238E27FC236}">
                  <a16:creationId xmlns:a16="http://schemas.microsoft.com/office/drawing/2014/main" id="{AB72E5E9-F506-A757-ED5F-B8234AAA8E47}"/>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10398" y="4740449"/>
              <a:ext cx="171616" cy="171616"/>
            </a:xfrm>
            <a:prstGeom prst="rect">
              <a:avLst/>
            </a:prstGeom>
          </p:spPr>
        </p:pic>
        <p:sp>
          <p:nvSpPr>
            <p:cNvPr id="15381" name="Rectangle: Rounded Corners 15380">
              <a:extLst>
                <a:ext uri="{FF2B5EF4-FFF2-40B4-BE49-F238E27FC236}">
                  <a16:creationId xmlns:a16="http://schemas.microsoft.com/office/drawing/2014/main" id="{3DC1DC21-EC75-7393-03F5-A3B1E6253711}"/>
                </a:ext>
              </a:extLst>
            </p:cNvPr>
            <p:cNvSpPr>
              <a:spLocks/>
            </p:cNvSpPr>
            <p:nvPr/>
          </p:nvSpPr>
          <p:spPr>
            <a:xfrm>
              <a:off x="8442615" y="4970519"/>
              <a:ext cx="2733675" cy="295275"/>
            </a:xfrm>
            <a:prstGeom prst="roundRect">
              <a:avLst>
                <a:gd name="adj" fmla="val 4700"/>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420624" tIns="45720" rIns="91440" bIns="45720" rtlCol="0" anchor="ctr"/>
            <a:lstStyle/>
            <a:p>
              <a:r>
                <a:rPr lang="en-US" sz="800"/>
                <a:t>Licensing Process</a:t>
              </a:r>
              <a:endParaRPr lang="en-IN" sz="800"/>
            </a:p>
          </p:txBody>
        </p:sp>
      </p:grpSp>
      <p:pic>
        <p:nvPicPr>
          <p:cNvPr id="15385" name="Picture 4">
            <a:extLst>
              <a:ext uri="{FF2B5EF4-FFF2-40B4-BE49-F238E27FC236}">
                <a16:creationId xmlns:a16="http://schemas.microsoft.com/office/drawing/2014/main" id="{11BA9371-CF98-5251-7F95-5177DCF945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98489" y="2277079"/>
            <a:ext cx="191343" cy="191343"/>
          </a:xfrm>
          <a:prstGeom prst="rect">
            <a:avLst/>
          </a:prstGeom>
          <a:noFill/>
          <a:extLst>
            <a:ext uri="{909E8E84-426E-40DD-AFC4-6F175D3DCCD1}">
              <a14:hiddenFill xmlns:a14="http://schemas.microsoft.com/office/drawing/2010/main">
                <a:solidFill>
                  <a:srgbClr val="FFFFFF"/>
                </a:solidFill>
              </a14:hiddenFill>
            </a:ext>
          </a:extLst>
        </p:spPr>
      </p:pic>
      <p:sp>
        <p:nvSpPr>
          <p:cNvPr id="15386" name="Rectangle: Rounded Corners 15385">
            <a:extLst>
              <a:ext uri="{FF2B5EF4-FFF2-40B4-BE49-F238E27FC236}">
                <a16:creationId xmlns:a16="http://schemas.microsoft.com/office/drawing/2014/main" id="{6F1F13AE-A0D5-C189-E4D4-BD5504596A81}"/>
              </a:ext>
            </a:extLst>
          </p:cNvPr>
          <p:cNvSpPr>
            <a:spLocks/>
          </p:cNvSpPr>
          <p:nvPr/>
        </p:nvSpPr>
        <p:spPr>
          <a:xfrm>
            <a:off x="2728595" y="2139951"/>
            <a:ext cx="1177925" cy="83026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387" name="Rectangle: Rounded Corners 15386">
            <a:extLst>
              <a:ext uri="{FF2B5EF4-FFF2-40B4-BE49-F238E27FC236}">
                <a16:creationId xmlns:a16="http://schemas.microsoft.com/office/drawing/2014/main" id="{3556F3ED-C9CA-F5E1-2550-DBA70728C42A}"/>
              </a:ext>
            </a:extLst>
          </p:cNvPr>
          <p:cNvSpPr>
            <a:spLocks/>
          </p:cNvSpPr>
          <p:nvPr/>
        </p:nvSpPr>
        <p:spPr>
          <a:xfrm>
            <a:off x="2943701" y="2520346"/>
            <a:ext cx="866776" cy="33668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390" name="Rectangle 15389">
            <a:extLst>
              <a:ext uri="{FF2B5EF4-FFF2-40B4-BE49-F238E27FC236}">
                <a16:creationId xmlns:a16="http://schemas.microsoft.com/office/drawing/2014/main" id="{20833EB7-6EF2-E4B3-1177-F0DC818C4F6B}"/>
              </a:ext>
            </a:extLst>
          </p:cNvPr>
          <p:cNvSpPr>
            <a:spLocks/>
          </p:cNvSpPr>
          <p:nvPr/>
        </p:nvSpPr>
        <p:spPr>
          <a:xfrm>
            <a:off x="3062908" y="2240042"/>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Power BI Desktop</a:t>
            </a:r>
          </a:p>
        </p:txBody>
      </p:sp>
      <p:sp>
        <p:nvSpPr>
          <p:cNvPr id="15391" name="Rectangle 15390">
            <a:extLst>
              <a:ext uri="{FF2B5EF4-FFF2-40B4-BE49-F238E27FC236}">
                <a16:creationId xmlns:a16="http://schemas.microsoft.com/office/drawing/2014/main" id="{F1D4B8E1-D6E5-4B2E-DDC3-9830AF1CA210}"/>
              </a:ext>
            </a:extLst>
          </p:cNvPr>
          <p:cNvSpPr>
            <a:spLocks/>
          </p:cNvSpPr>
          <p:nvPr/>
        </p:nvSpPr>
        <p:spPr>
          <a:xfrm>
            <a:off x="3261741" y="2630508"/>
            <a:ext cx="348266"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Dataset</a:t>
            </a:r>
          </a:p>
        </p:txBody>
      </p:sp>
      <p:sp>
        <p:nvSpPr>
          <p:cNvPr id="15394" name="Rectangle 15393">
            <a:extLst>
              <a:ext uri="{FF2B5EF4-FFF2-40B4-BE49-F238E27FC236}">
                <a16:creationId xmlns:a16="http://schemas.microsoft.com/office/drawing/2014/main" id="{194B881C-DEBD-C829-DEEA-15A34DB3725C}"/>
              </a:ext>
            </a:extLst>
          </p:cNvPr>
          <p:cNvSpPr>
            <a:spLocks/>
          </p:cNvSpPr>
          <p:nvPr/>
        </p:nvSpPr>
        <p:spPr>
          <a:xfrm>
            <a:off x="3062908" y="1934344"/>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 Modeler</a:t>
            </a:r>
          </a:p>
        </p:txBody>
      </p:sp>
      <p:sp>
        <p:nvSpPr>
          <p:cNvPr id="15395" name="Rectangle 15394">
            <a:extLst>
              <a:ext uri="{FF2B5EF4-FFF2-40B4-BE49-F238E27FC236}">
                <a16:creationId xmlns:a16="http://schemas.microsoft.com/office/drawing/2014/main" id="{512EDC33-3D50-A236-76AD-32D0BB13C11E}"/>
              </a:ext>
            </a:extLst>
          </p:cNvPr>
          <p:cNvSpPr>
            <a:spLocks/>
          </p:cNvSpPr>
          <p:nvPr/>
        </p:nvSpPr>
        <p:spPr>
          <a:xfrm>
            <a:off x="2418176" y="1271492"/>
            <a:ext cx="1191831"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a:solidFill>
                  <a:schemeClr val="accent1"/>
                </a:solidFill>
              </a:rPr>
              <a:t>3</a:t>
            </a:r>
            <a:r>
              <a:rPr lang="en-US" sz="1200" b="1" baseline="30000">
                <a:solidFill>
                  <a:schemeClr val="accent1"/>
                </a:solidFill>
              </a:rPr>
              <a:t>rd</a:t>
            </a:r>
            <a:r>
              <a:rPr lang="en-US" sz="1200" b="1">
                <a:solidFill>
                  <a:schemeClr val="accent1"/>
                </a:solidFill>
              </a:rPr>
              <a:t> Party Tools</a:t>
            </a:r>
          </a:p>
        </p:txBody>
      </p:sp>
      <p:sp>
        <p:nvSpPr>
          <p:cNvPr id="15398" name="Rectangle 15397">
            <a:extLst>
              <a:ext uri="{FF2B5EF4-FFF2-40B4-BE49-F238E27FC236}">
                <a16:creationId xmlns:a16="http://schemas.microsoft.com/office/drawing/2014/main" id="{D1882924-3BDC-CD06-006A-D777107EF86E}"/>
              </a:ext>
            </a:extLst>
          </p:cNvPr>
          <p:cNvSpPr>
            <a:spLocks/>
          </p:cNvSpPr>
          <p:nvPr/>
        </p:nvSpPr>
        <p:spPr>
          <a:xfrm>
            <a:off x="3348520" y="3128638"/>
            <a:ext cx="610402" cy="86430"/>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pPr algn="ctr"/>
            <a:r>
              <a:rPr lang="en-US" sz="1050" b="1" dirty="0">
                <a:solidFill>
                  <a:schemeClr val="accent2"/>
                </a:solidFill>
              </a:rPr>
              <a:t>Code Repo</a:t>
            </a:r>
          </a:p>
        </p:txBody>
      </p:sp>
      <p:sp>
        <p:nvSpPr>
          <p:cNvPr id="15399" name="Rectangle: Rounded Corners 15398">
            <a:extLst>
              <a:ext uri="{FF2B5EF4-FFF2-40B4-BE49-F238E27FC236}">
                <a16:creationId xmlns:a16="http://schemas.microsoft.com/office/drawing/2014/main" id="{D0D7D58D-8D09-8EF7-9B58-CEE57D7D1707}"/>
              </a:ext>
            </a:extLst>
          </p:cNvPr>
          <p:cNvSpPr/>
          <p:nvPr/>
        </p:nvSpPr>
        <p:spPr>
          <a:xfrm>
            <a:off x="2728595" y="3520044"/>
            <a:ext cx="1177925" cy="830261"/>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00" name="Rectangle: Rounded Corners 15399">
            <a:extLst>
              <a:ext uri="{FF2B5EF4-FFF2-40B4-BE49-F238E27FC236}">
                <a16:creationId xmlns:a16="http://schemas.microsoft.com/office/drawing/2014/main" id="{AEB1DFAF-569C-FDA5-EF11-994BE9589C16}"/>
              </a:ext>
            </a:extLst>
          </p:cNvPr>
          <p:cNvSpPr/>
          <p:nvPr/>
        </p:nvSpPr>
        <p:spPr>
          <a:xfrm>
            <a:off x="2943701" y="3903286"/>
            <a:ext cx="866776" cy="336688"/>
          </a:xfrm>
          <a:prstGeom prst="roundRect">
            <a:avLst>
              <a:gd name="adj" fmla="val 4700"/>
            </a:avLst>
          </a:prstGeom>
          <a:solidFill>
            <a:schemeClr val="accent5">
              <a:lumMod val="20000"/>
              <a:lumOff val="8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01" name="Rectangle 15400">
            <a:extLst>
              <a:ext uri="{FF2B5EF4-FFF2-40B4-BE49-F238E27FC236}">
                <a16:creationId xmlns:a16="http://schemas.microsoft.com/office/drawing/2014/main" id="{6A9876BA-1FEF-B6BB-006A-341F83BE7D37}"/>
              </a:ext>
            </a:extLst>
          </p:cNvPr>
          <p:cNvSpPr>
            <a:spLocks/>
          </p:cNvSpPr>
          <p:nvPr/>
        </p:nvSpPr>
        <p:spPr>
          <a:xfrm>
            <a:off x="3062908" y="3620135"/>
            <a:ext cx="1053161"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Power BI Desktop</a:t>
            </a:r>
          </a:p>
        </p:txBody>
      </p:sp>
      <p:sp>
        <p:nvSpPr>
          <p:cNvPr id="15402" name="Rectangle 15401">
            <a:extLst>
              <a:ext uri="{FF2B5EF4-FFF2-40B4-BE49-F238E27FC236}">
                <a16:creationId xmlns:a16="http://schemas.microsoft.com/office/drawing/2014/main" id="{3D46B258-CC09-230B-29AE-426AC19B9FE7}"/>
              </a:ext>
            </a:extLst>
          </p:cNvPr>
          <p:cNvSpPr>
            <a:spLocks/>
          </p:cNvSpPr>
          <p:nvPr/>
        </p:nvSpPr>
        <p:spPr>
          <a:xfrm>
            <a:off x="3261741" y="4010075"/>
            <a:ext cx="648303"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a:t>
            </a:r>
          </a:p>
        </p:txBody>
      </p:sp>
      <p:sp>
        <p:nvSpPr>
          <p:cNvPr id="15404" name="Rectangle 15403">
            <a:extLst>
              <a:ext uri="{FF2B5EF4-FFF2-40B4-BE49-F238E27FC236}">
                <a16:creationId xmlns:a16="http://schemas.microsoft.com/office/drawing/2014/main" id="{715FBBB6-1A70-266B-60AC-EB91E5EC6526}"/>
              </a:ext>
            </a:extLst>
          </p:cNvPr>
          <p:cNvSpPr>
            <a:spLocks/>
          </p:cNvSpPr>
          <p:nvPr/>
        </p:nvSpPr>
        <p:spPr>
          <a:xfrm>
            <a:off x="3062908" y="4557451"/>
            <a:ext cx="913114"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Report Designer</a:t>
            </a:r>
          </a:p>
        </p:txBody>
      </p:sp>
      <p:pic>
        <p:nvPicPr>
          <p:cNvPr id="15405" name="Picture 4">
            <a:extLst>
              <a:ext uri="{FF2B5EF4-FFF2-40B4-BE49-F238E27FC236}">
                <a16:creationId xmlns:a16="http://schemas.microsoft.com/office/drawing/2014/main" id="{0BCA4B76-B947-94E9-C261-59E3FE1BAB3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88269" y="2203566"/>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406" name="Picture 4">
            <a:extLst>
              <a:ext uri="{FF2B5EF4-FFF2-40B4-BE49-F238E27FC236}">
                <a16:creationId xmlns:a16="http://schemas.microsoft.com/office/drawing/2014/main" id="{378AC783-C8DC-0C3A-4A5B-DF8FEA04160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4009" y="3591559"/>
            <a:ext cx="191343" cy="191343"/>
          </a:xfrm>
          <a:prstGeom prst="rect">
            <a:avLst/>
          </a:prstGeom>
          <a:noFill/>
          <a:extLst>
            <a:ext uri="{909E8E84-426E-40DD-AFC4-6F175D3DCCD1}">
              <a14:hiddenFill xmlns:a14="http://schemas.microsoft.com/office/drawing/2010/main">
                <a:solidFill>
                  <a:srgbClr val="FFFFFF"/>
                </a:solidFill>
              </a14:hiddenFill>
            </a:ext>
          </a:extLst>
        </p:spPr>
      </p:pic>
      <p:pic>
        <p:nvPicPr>
          <p:cNvPr id="15407" name="Graphic 15406">
            <a:extLst>
              <a:ext uri="{FF2B5EF4-FFF2-40B4-BE49-F238E27FC236}">
                <a16:creationId xmlns:a16="http://schemas.microsoft.com/office/drawing/2014/main" id="{C7206DD6-7CAC-E867-1BA9-85F31BB6310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985490" y="2599487"/>
            <a:ext cx="185153" cy="185153"/>
          </a:xfrm>
          <a:prstGeom prst="rect">
            <a:avLst/>
          </a:prstGeom>
        </p:spPr>
      </p:pic>
      <p:pic>
        <p:nvPicPr>
          <p:cNvPr id="15408" name="Graphic 15407">
            <a:extLst>
              <a:ext uri="{FF2B5EF4-FFF2-40B4-BE49-F238E27FC236}">
                <a16:creationId xmlns:a16="http://schemas.microsoft.com/office/drawing/2014/main" id="{CED342B8-AD92-CD5B-DA18-BA049B16ED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5490" y="3969606"/>
            <a:ext cx="204075" cy="204075"/>
          </a:xfrm>
          <a:prstGeom prst="rect">
            <a:avLst/>
          </a:prstGeom>
        </p:spPr>
      </p:pic>
      <p:pic>
        <p:nvPicPr>
          <p:cNvPr id="15409" name="Graphic 15408">
            <a:extLst>
              <a:ext uri="{FF2B5EF4-FFF2-40B4-BE49-F238E27FC236}">
                <a16:creationId xmlns:a16="http://schemas.microsoft.com/office/drawing/2014/main" id="{EA40F764-6B86-90DD-6B04-F754437EE7C0}"/>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13443" y="1907216"/>
            <a:ext cx="171616" cy="171616"/>
          </a:xfrm>
          <a:prstGeom prst="rect">
            <a:avLst/>
          </a:prstGeom>
        </p:spPr>
      </p:pic>
      <p:sp>
        <p:nvSpPr>
          <p:cNvPr id="15410" name="Freeform: Shape 15409">
            <a:extLst>
              <a:ext uri="{FF2B5EF4-FFF2-40B4-BE49-F238E27FC236}">
                <a16:creationId xmlns:a16="http://schemas.microsoft.com/office/drawing/2014/main" id="{A78ED016-EA5B-F693-CAD4-34B2F7DCD03F}"/>
              </a:ext>
            </a:extLst>
          </p:cNvPr>
          <p:cNvSpPr/>
          <p:nvPr/>
        </p:nvSpPr>
        <p:spPr>
          <a:xfrm>
            <a:off x="3106420" y="1460500"/>
            <a:ext cx="0" cy="311150"/>
          </a:xfrm>
          <a:custGeom>
            <a:avLst/>
            <a:gdLst>
              <a:gd name="connsiteX0" fmla="*/ 0 w 0"/>
              <a:gd name="connsiteY0" fmla="*/ 0 h 311150"/>
              <a:gd name="connsiteX1" fmla="*/ 0 w 0"/>
              <a:gd name="connsiteY1" fmla="*/ 311150 h 311150"/>
            </a:gdLst>
            <a:ahLst/>
            <a:cxnLst>
              <a:cxn ang="0">
                <a:pos x="connsiteX0" y="connsiteY0"/>
              </a:cxn>
              <a:cxn ang="0">
                <a:pos x="connsiteX1" y="connsiteY1"/>
              </a:cxn>
            </a:cxnLst>
            <a:rect l="l" t="t" r="r" b="b"/>
            <a:pathLst>
              <a:path h="311150">
                <a:moveTo>
                  <a:pt x="0" y="0"/>
                </a:moveTo>
                <a:lnTo>
                  <a:pt x="0" y="311150"/>
                </a:lnTo>
              </a:path>
            </a:pathLst>
          </a:custGeom>
          <a:ln w="6350">
            <a:solidFill>
              <a:schemeClr val="accent2"/>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11" name="Freeform: Shape 15410">
            <a:extLst>
              <a:ext uri="{FF2B5EF4-FFF2-40B4-BE49-F238E27FC236}">
                <a16:creationId xmlns:a16="http://schemas.microsoft.com/office/drawing/2014/main" id="{8449EF41-E547-74E7-61A4-DA7869972559}"/>
              </a:ext>
            </a:extLst>
          </p:cNvPr>
          <p:cNvSpPr/>
          <p:nvPr/>
        </p:nvSpPr>
        <p:spPr>
          <a:xfrm>
            <a:off x="3902599" y="3652838"/>
            <a:ext cx="978964" cy="409575"/>
          </a:xfrm>
          <a:custGeom>
            <a:avLst/>
            <a:gdLst>
              <a:gd name="connsiteX0" fmla="*/ 1647825 w 1647825"/>
              <a:gd name="connsiteY0" fmla="*/ 0 h 409575"/>
              <a:gd name="connsiteX1" fmla="*/ 314325 w 1647825"/>
              <a:gd name="connsiteY1" fmla="*/ 0 h 409575"/>
              <a:gd name="connsiteX2" fmla="*/ 314325 w 1647825"/>
              <a:gd name="connsiteY2" fmla="*/ 409575 h 409575"/>
              <a:gd name="connsiteX3" fmla="*/ 0 w 1647825"/>
              <a:gd name="connsiteY3" fmla="*/ 409575 h 409575"/>
            </a:gdLst>
            <a:ahLst/>
            <a:cxnLst>
              <a:cxn ang="0">
                <a:pos x="connsiteX0" y="connsiteY0"/>
              </a:cxn>
              <a:cxn ang="0">
                <a:pos x="connsiteX1" y="connsiteY1"/>
              </a:cxn>
              <a:cxn ang="0">
                <a:pos x="connsiteX2" y="connsiteY2"/>
              </a:cxn>
              <a:cxn ang="0">
                <a:pos x="connsiteX3" y="connsiteY3"/>
              </a:cxn>
            </a:cxnLst>
            <a:rect l="l" t="t" r="r" b="b"/>
            <a:pathLst>
              <a:path w="1647825" h="409575">
                <a:moveTo>
                  <a:pt x="1647825" y="0"/>
                </a:moveTo>
                <a:lnTo>
                  <a:pt x="314325" y="0"/>
                </a:lnTo>
                <a:lnTo>
                  <a:pt x="314325" y="409575"/>
                </a:lnTo>
                <a:lnTo>
                  <a:pt x="0" y="409575"/>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12" name="Freeform: Shape 15411">
            <a:extLst>
              <a:ext uri="{FF2B5EF4-FFF2-40B4-BE49-F238E27FC236}">
                <a16:creationId xmlns:a16="http://schemas.microsoft.com/office/drawing/2014/main" id="{7CE1145F-F034-8E9F-A1D2-74FB5ACA0904}"/>
              </a:ext>
            </a:extLst>
          </p:cNvPr>
          <p:cNvSpPr/>
          <p:nvPr/>
        </p:nvSpPr>
        <p:spPr>
          <a:xfrm>
            <a:off x="3908416" y="4162425"/>
            <a:ext cx="908271" cy="642938"/>
          </a:xfrm>
          <a:custGeom>
            <a:avLst/>
            <a:gdLst>
              <a:gd name="connsiteX0" fmla="*/ 0 w 1333500"/>
              <a:gd name="connsiteY0" fmla="*/ 0 h 642938"/>
              <a:gd name="connsiteX1" fmla="*/ 100012 w 1333500"/>
              <a:gd name="connsiteY1" fmla="*/ 0 h 642938"/>
              <a:gd name="connsiteX2" fmla="*/ 100012 w 1333500"/>
              <a:gd name="connsiteY2" fmla="*/ 642938 h 642938"/>
              <a:gd name="connsiteX3" fmla="*/ 1333500 w 1333500"/>
              <a:gd name="connsiteY3" fmla="*/ 642938 h 642938"/>
            </a:gdLst>
            <a:ahLst/>
            <a:cxnLst>
              <a:cxn ang="0">
                <a:pos x="connsiteX0" y="connsiteY0"/>
              </a:cxn>
              <a:cxn ang="0">
                <a:pos x="connsiteX1" y="connsiteY1"/>
              </a:cxn>
              <a:cxn ang="0">
                <a:pos x="connsiteX2" y="connsiteY2"/>
              </a:cxn>
              <a:cxn ang="0">
                <a:pos x="connsiteX3" y="connsiteY3"/>
              </a:cxn>
            </a:cxnLst>
            <a:rect l="l" t="t" r="r" b="b"/>
            <a:pathLst>
              <a:path w="1333500" h="642938">
                <a:moveTo>
                  <a:pt x="0" y="0"/>
                </a:moveTo>
                <a:lnTo>
                  <a:pt x="100012" y="0"/>
                </a:lnTo>
                <a:lnTo>
                  <a:pt x="100012" y="642938"/>
                </a:lnTo>
                <a:lnTo>
                  <a:pt x="1333500" y="642938"/>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13" name="Freeform: Shape 15412">
            <a:extLst>
              <a:ext uri="{FF2B5EF4-FFF2-40B4-BE49-F238E27FC236}">
                <a16:creationId xmlns:a16="http://schemas.microsoft.com/office/drawing/2014/main" id="{B7CB4619-0245-2992-27A8-C9B151364C0E}"/>
              </a:ext>
            </a:extLst>
          </p:cNvPr>
          <p:cNvSpPr/>
          <p:nvPr/>
        </p:nvSpPr>
        <p:spPr>
          <a:xfrm flipH="1">
            <a:off x="3244851" y="4350678"/>
            <a:ext cx="45719" cy="182880"/>
          </a:xfrm>
          <a:custGeom>
            <a:avLst/>
            <a:gdLst>
              <a:gd name="connsiteX0" fmla="*/ 0 w 0"/>
              <a:gd name="connsiteY0" fmla="*/ 88900 h 88900"/>
              <a:gd name="connsiteX1" fmla="*/ 0 w 0"/>
              <a:gd name="connsiteY1" fmla="*/ 0 h 88900"/>
            </a:gdLst>
            <a:ahLst/>
            <a:cxnLst>
              <a:cxn ang="0">
                <a:pos x="connsiteX0" y="connsiteY0"/>
              </a:cxn>
              <a:cxn ang="0">
                <a:pos x="connsiteX1" y="connsiteY1"/>
              </a:cxn>
            </a:cxnLst>
            <a:rect l="l" t="t" r="r" b="b"/>
            <a:pathLst>
              <a:path h="88900">
                <a:moveTo>
                  <a:pt x="0" y="88900"/>
                </a:moveTo>
                <a:lnTo>
                  <a:pt x="0" y="0"/>
                </a:lnTo>
              </a:path>
            </a:pathLst>
          </a:custGeom>
          <a:ln w="635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5415" name="Picture 6" descr="Laptop - Wikipedia">
            <a:extLst>
              <a:ext uri="{FF2B5EF4-FFF2-40B4-BE49-F238E27FC236}">
                <a16:creationId xmlns:a16="http://schemas.microsoft.com/office/drawing/2014/main" id="{C0568444-EDA9-EAE7-425E-2BAB56012F1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97262" y="2005096"/>
            <a:ext cx="258401" cy="258401"/>
          </a:xfrm>
          <a:prstGeom prst="rect">
            <a:avLst/>
          </a:prstGeom>
          <a:noFill/>
          <a:extLst>
            <a:ext uri="{909E8E84-426E-40DD-AFC4-6F175D3DCCD1}">
              <a14:hiddenFill xmlns:a14="http://schemas.microsoft.com/office/drawing/2010/main">
                <a:solidFill>
                  <a:srgbClr val="FFFFFF"/>
                </a:solidFill>
              </a14:hiddenFill>
            </a:ext>
          </a:extLst>
        </p:spPr>
      </p:pic>
      <p:pic>
        <p:nvPicPr>
          <p:cNvPr id="15416" name="Picture 6" descr="Laptop - Wikipedia">
            <a:extLst>
              <a:ext uri="{FF2B5EF4-FFF2-40B4-BE49-F238E27FC236}">
                <a16:creationId xmlns:a16="http://schemas.microsoft.com/office/drawing/2014/main" id="{75A344D4-D6F4-D5CC-FBD5-3C3EA294073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97262" y="3393365"/>
            <a:ext cx="258401" cy="258401"/>
          </a:xfrm>
          <a:prstGeom prst="rect">
            <a:avLst/>
          </a:prstGeom>
          <a:noFill/>
          <a:extLst>
            <a:ext uri="{909E8E84-426E-40DD-AFC4-6F175D3DCCD1}">
              <a14:hiddenFill xmlns:a14="http://schemas.microsoft.com/office/drawing/2010/main">
                <a:solidFill>
                  <a:srgbClr val="FFFFFF"/>
                </a:solidFill>
              </a14:hiddenFill>
            </a:ext>
          </a:extLst>
        </p:spPr>
      </p:pic>
      <p:sp>
        <p:nvSpPr>
          <p:cNvPr id="15419" name="Freeform: Shape 15418">
            <a:extLst>
              <a:ext uri="{FF2B5EF4-FFF2-40B4-BE49-F238E27FC236}">
                <a16:creationId xmlns:a16="http://schemas.microsoft.com/office/drawing/2014/main" id="{2F61A2FA-AA6A-A523-A95B-D6CCE8218CE9}"/>
              </a:ext>
            </a:extLst>
          </p:cNvPr>
          <p:cNvSpPr/>
          <p:nvPr/>
        </p:nvSpPr>
        <p:spPr>
          <a:xfrm>
            <a:off x="2296795" y="2089150"/>
            <a:ext cx="415925" cy="488950"/>
          </a:xfrm>
          <a:custGeom>
            <a:avLst/>
            <a:gdLst>
              <a:gd name="connsiteX0" fmla="*/ 0 w 415925"/>
              <a:gd name="connsiteY0" fmla="*/ 0 h 488950"/>
              <a:gd name="connsiteX1" fmla="*/ 146050 w 415925"/>
              <a:gd name="connsiteY1" fmla="*/ 0 h 488950"/>
              <a:gd name="connsiteX2" fmla="*/ 146050 w 415925"/>
              <a:gd name="connsiteY2" fmla="*/ 488950 h 488950"/>
              <a:gd name="connsiteX3" fmla="*/ 415925 w 415925"/>
              <a:gd name="connsiteY3" fmla="*/ 488950 h 488950"/>
            </a:gdLst>
            <a:ahLst/>
            <a:cxnLst>
              <a:cxn ang="0">
                <a:pos x="connsiteX0" y="connsiteY0"/>
              </a:cxn>
              <a:cxn ang="0">
                <a:pos x="connsiteX1" y="connsiteY1"/>
              </a:cxn>
              <a:cxn ang="0">
                <a:pos x="connsiteX2" y="connsiteY2"/>
              </a:cxn>
              <a:cxn ang="0">
                <a:pos x="connsiteX3" y="connsiteY3"/>
              </a:cxn>
            </a:cxnLst>
            <a:rect l="l" t="t" r="r" b="b"/>
            <a:pathLst>
              <a:path w="415925" h="488950">
                <a:moveTo>
                  <a:pt x="0" y="0"/>
                </a:moveTo>
                <a:lnTo>
                  <a:pt x="146050" y="0"/>
                </a:lnTo>
                <a:lnTo>
                  <a:pt x="146050" y="488950"/>
                </a:lnTo>
                <a:lnTo>
                  <a:pt x="415925" y="48895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0" name="Freeform: Shape 15419">
            <a:extLst>
              <a:ext uri="{FF2B5EF4-FFF2-40B4-BE49-F238E27FC236}">
                <a16:creationId xmlns:a16="http://schemas.microsoft.com/office/drawing/2014/main" id="{3DA7D1B9-2503-ECFD-0BD2-02C61B6EC5A6}"/>
              </a:ext>
            </a:extLst>
          </p:cNvPr>
          <p:cNvSpPr/>
          <p:nvPr/>
        </p:nvSpPr>
        <p:spPr>
          <a:xfrm>
            <a:off x="2287270" y="2589239"/>
            <a:ext cx="152400" cy="738161"/>
          </a:xfrm>
          <a:custGeom>
            <a:avLst/>
            <a:gdLst>
              <a:gd name="connsiteX0" fmla="*/ 0 w 152400"/>
              <a:gd name="connsiteY0" fmla="*/ 949325 h 949325"/>
              <a:gd name="connsiteX1" fmla="*/ 152400 w 152400"/>
              <a:gd name="connsiteY1" fmla="*/ 949325 h 949325"/>
              <a:gd name="connsiteX2" fmla="*/ 152400 w 152400"/>
              <a:gd name="connsiteY2" fmla="*/ 0 h 949325"/>
            </a:gdLst>
            <a:ahLst/>
            <a:cxnLst>
              <a:cxn ang="0">
                <a:pos x="connsiteX0" y="connsiteY0"/>
              </a:cxn>
              <a:cxn ang="0">
                <a:pos x="connsiteX1" y="connsiteY1"/>
              </a:cxn>
              <a:cxn ang="0">
                <a:pos x="connsiteX2" y="connsiteY2"/>
              </a:cxn>
            </a:cxnLst>
            <a:rect l="l" t="t" r="r" b="b"/>
            <a:pathLst>
              <a:path w="152400" h="949325">
                <a:moveTo>
                  <a:pt x="0" y="949325"/>
                </a:moveTo>
                <a:lnTo>
                  <a:pt x="152400" y="949325"/>
                </a:lnTo>
                <a:lnTo>
                  <a:pt x="152400" y="0"/>
                </a:lnTo>
              </a:path>
            </a:pathLst>
          </a:cu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15421" name="Graphic 15420">
            <a:extLst>
              <a:ext uri="{FF2B5EF4-FFF2-40B4-BE49-F238E27FC236}">
                <a16:creationId xmlns:a16="http://schemas.microsoft.com/office/drawing/2014/main" id="{6DA7029F-DF41-12F7-9351-3BAD2E7C9925}"/>
              </a:ext>
            </a:extLst>
          </p:cNvPr>
          <p:cNvPicPr>
            <a:picLocks/>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13442" y="4533199"/>
            <a:ext cx="171616" cy="171616"/>
          </a:xfrm>
          <a:prstGeom prst="rect">
            <a:avLst/>
          </a:prstGeom>
        </p:spPr>
      </p:pic>
      <p:sp>
        <p:nvSpPr>
          <p:cNvPr id="15422" name="Rectangle 15421">
            <a:extLst>
              <a:ext uri="{FF2B5EF4-FFF2-40B4-BE49-F238E27FC236}">
                <a16:creationId xmlns:a16="http://schemas.microsoft.com/office/drawing/2014/main" id="{279AB8CE-2E78-4B69-E34D-6B732E23311F}"/>
              </a:ext>
            </a:extLst>
          </p:cNvPr>
          <p:cNvSpPr>
            <a:spLocks/>
          </p:cNvSpPr>
          <p:nvPr/>
        </p:nvSpPr>
        <p:spPr>
          <a:xfrm>
            <a:off x="2587742" y="3022173"/>
            <a:ext cx="826226" cy="323165"/>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ctr">
            <a:noAutofit/>
          </a:bodyPr>
          <a:lstStyle/>
          <a:p>
            <a:r>
              <a:rPr lang="en-US" sz="1050" b="1" dirty="0">
                <a:solidFill>
                  <a:schemeClr val="accent2"/>
                </a:solidFill>
              </a:rPr>
              <a:t>Check in/</a:t>
            </a:r>
            <a:br>
              <a:rPr lang="en-US" sz="1050" b="1" dirty="0">
                <a:solidFill>
                  <a:schemeClr val="accent2"/>
                </a:solidFill>
              </a:rPr>
            </a:br>
            <a:r>
              <a:rPr lang="en-US" sz="1050" b="1" dirty="0">
                <a:solidFill>
                  <a:schemeClr val="accent2"/>
                </a:solidFill>
              </a:rPr>
              <a:t>out Process</a:t>
            </a:r>
          </a:p>
        </p:txBody>
      </p:sp>
      <p:sp>
        <p:nvSpPr>
          <p:cNvPr id="15423" name="Rectangle: Rounded Corners 15422">
            <a:extLst>
              <a:ext uri="{FF2B5EF4-FFF2-40B4-BE49-F238E27FC236}">
                <a16:creationId xmlns:a16="http://schemas.microsoft.com/office/drawing/2014/main" id="{0F1D81A6-B081-193F-D480-7F64B81A9744}"/>
              </a:ext>
            </a:extLst>
          </p:cNvPr>
          <p:cNvSpPr>
            <a:spLocks/>
          </p:cNvSpPr>
          <p:nvPr/>
        </p:nvSpPr>
        <p:spPr>
          <a:xfrm>
            <a:off x="1549626" y="1825177"/>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4" name="Rectangle: Rounded Corners 15423">
            <a:extLst>
              <a:ext uri="{FF2B5EF4-FFF2-40B4-BE49-F238E27FC236}">
                <a16:creationId xmlns:a16="http://schemas.microsoft.com/office/drawing/2014/main" id="{2B4C225F-1518-8984-D197-11C9DD072FE3}"/>
              </a:ext>
            </a:extLst>
          </p:cNvPr>
          <p:cNvSpPr>
            <a:spLocks/>
          </p:cNvSpPr>
          <p:nvPr/>
        </p:nvSpPr>
        <p:spPr>
          <a:xfrm>
            <a:off x="1549626" y="3625401"/>
            <a:ext cx="435698" cy="1011630"/>
          </a:xfrm>
          <a:prstGeom prst="roundRect">
            <a:avLst>
              <a:gd name="adj" fmla="val 4700"/>
            </a:avLst>
          </a:prstGeom>
          <a:solidFill>
            <a:schemeClr val="bg1">
              <a:lumMod val="95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425" name="Rectangle 15424">
            <a:extLst>
              <a:ext uri="{FF2B5EF4-FFF2-40B4-BE49-F238E27FC236}">
                <a16:creationId xmlns:a16="http://schemas.microsoft.com/office/drawing/2014/main" id="{9184E6F9-7DFA-B8DC-0CF2-5980BDE1E555}"/>
              </a:ext>
            </a:extLst>
          </p:cNvPr>
          <p:cNvSpPr>
            <a:spLocks/>
          </p:cNvSpPr>
          <p:nvPr/>
        </p:nvSpPr>
        <p:spPr>
          <a:xfrm>
            <a:off x="1549625" y="3625401"/>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sp>
        <p:nvSpPr>
          <p:cNvPr id="15426" name="Rectangle 15425">
            <a:extLst>
              <a:ext uri="{FF2B5EF4-FFF2-40B4-BE49-F238E27FC236}">
                <a16:creationId xmlns:a16="http://schemas.microsoft.com/office/drawing/2014/main" id="{B736FE5E-51B4-E66D-EE62-FA6380DBA037}"/>
              </a:ext>
            </a:extLst>
          </p:cNvPr>
          <p:cNvSpPr>
            <a:spLocks/>
          </p:cNvSpPr>
          <p:nvPr/>
        </p:nvSpPr>
        <p:spPr>
          <a:xfrm>
            <a:off x="1549625" y="1825177"/>
            <a:ext cx="435699"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lgn="ctr"/>
            <a:r>
              <a:rPr lang="en-US" sz="800">
                <a:solidFill>
                  <a:schemeClr val="accent1"/>
                </a:solidFill>
              </a:rPr>
              <a:t>Source Data</a:t>
            </a:r>
          </a:p>
        </p:txBody>
      </p:sp>
      <p:pic>
        <p:nvPicPr>
          <p:cNvPr id="15427" name="Picture 2" descr="Free White cloud clipart design illustration 9302650 PNG with Transparent  Background">
            <a:extLst>
              <a:ext uri="{FF2B5EF4-FFF2-40B4-BE49-F238E27FC236}">
                <a16:creationId xmlns:a16="http://schemas.microsoft.com/office/drawing/2014/main" id="{356F405F-5FA1-B64E-00F0-299D3A71ACE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0596" y="1719195"/>
            <a:ext cx="297112" cy="171617"/>
          </a:xfrm>
          <a:prstGeom prst="rect">
            <a:avLst/>
          </a:prstGeom>
          <a:noFill/>
          <a:extLst>
            <a:ext uri="{909E8E84-426E-40DD-AFC4-6F175D3DCCD1}">
              <a14:hiddenFill xmlns:a14="http://schemas.microsoft.com/office/drawing/2010/main">
                <a:solidFill>
                  <a:srgbClr val="FFFFFF"/>
                </a:solidFill>
              </a14:hiddenFill>
            </a:ext>
          </a:extLst>
        </p:spPr>
      </p:pic>
      <p:pic>
        <p:nvPicPr>
          <p:cNvPr id="15428" name="Picture 10" descr="U.S. Energy Information Administration - EIA - Independent Statistics and  Analysis">
            <a:extLst>
              <a:ext uri="{FF2B5EF4-FFF2-40B4-BE49-F238E27FC236}">
                <a16:creationId xmlns:a16="http://schemas.microsoft.com/office/drawing/2014/main" id="{9B198EBB-BA12-E641-97DE-714BACB984BD}"/>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90488" y="3467643"/>
            <a:ext cx="249115" cy="295331"/>
          </a:xfrm>
          <a:prstGeom prst="rect">
            <a:avLst/>
          </a:prstGeom>
          <a:noFill/>
          <a:extLst>
            <a:ext uri="{909E8E84-426E-40DD-AFC4-6F175D3DCCD1}">
              <a14:hiddenFill xmlns:a14="http://schemas.microsoft.com/office/drawing/2010/main">
                <a:solidFill>
                  <a:srgbClr val="FFFFFF"/>
                </a:solidFill>
              </a14:hiddenFill>
            </a:ext>
          </a:extLst>
        </p:spPr>
      </p:pic>
      <p:sp>
        <p:nvSpPr>
          <p:cNvPr id="15430" name="Rectangle 15429">
            <a:extLst>
              <a:ext uri="{FF2B5EF4-FFF2-40B4-BE49-F238E27FC236}">
                <a16:creationId xmlns:a16="http://schemas.microsoft.com/office/drawing/2014/main" id="{8F381545-81BC-3DB2-74A2-7BBCB8836A6E}"/>
              </a:ext>
            </a:extLst>
          </p:cNvPr>
          <p:cNvSpPr>
            <a:spLocks/>
          </p:cNvSpPr>
          <p:nvPr/>
        </p:nvSpPr>
        <p:spPr>
          <a:xfrm>
            <a:off x="1994676" y="2186842"/>
            <a:ext cx="412373" cy="369332"/>
          </a:xfrm>
          <a:prstGeom prst="rect">
            <a:avLst/>
          </a:prstGeom>
          <a:solidFill>
            <a:schemeClr val="bg1"/>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Queries and data mashups</a:t>
            </a:r>
          </a:p>
        </p:txBody>
      </p:sp>
      <p:cxnSp>
        <p:nvCxnSpPr>
          <p:cNvPr id="15433" name="Straight Connector 15432">
            <a:extLst>
              <a:ext uri="{FF2B5EF4-FFF2-40B4-BE49-F238E27FC236}">
                <a16:creationId xmlns:a16="http://schemas.microsoft.com/office/drawing/2014/main" id="{0F99551F-0BFC-16B4-8A3F-1DCF2149BE6A}"/>
              </a:ext>
            </a:extLst>
          </p:cNvPr>
          <p:cNvCxnSpPr>
            <a:cxnSpLocks/>
            <a:endCxn id="15431" idx="2"/>
          </p:cNvCxnSpPr>
          <p:nvPr/>
        </p:nvCxnSpPr>
        <p:spPr>
          <a:xfrm flipV="1">
            <a:off x="1994676" y="2087383"/>
            <a:ext cx="140667" cy="2950"/>
          </a:xfrm>
          <a:prstGeom prst="line">
            <a:avLst/>
          </a:prstGeom>
          <a:ln w="635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5438" name="Rectangle 15437">
            <a:extLst>
              <a:ext uri="{FF2B5EF4-FFF2-40B4-BE49-F238E27FC236}">
                <a16:creationId xmlns:a16="http://schemas.microsoft.com/office/drawing/2014/main" id="{1C68D9E7-548C-0A5B-D3B2-4A3B4B4166EE}"/>
              </a:ext>
            </a:extLst>
          </p:cNvPr>
          <p:cNvSpPr>
            <a:spLocks/>
          </p:cNvSpPr>
          <p:nvPr/>
        </p:nvSpPr>
        <p:spPr>
          <a:xfrm>
            <a:off x="4011989" y="2805904"/>
            <a:ext cx="66760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Publish</a:t>
            </a:r>
            <a:br>
              <a:rPr lang="en-US" sz="800" dirty="0">
                <a:solidFill>
                  <a:schemeClr val="accent1"/>
                </a:solidFill>
              </a:rPr>
            </a:br>
            <a:r>
              <a:rPr lang="en-US" sz="800" dirty="0">
                <a:solidFill>
                  <a:schemeClr val="accent1"/>
                </a:solidFill>
              </a:rPr>
              <a:t>.pbix file</a:t>
            </a:r>
          </a:p>
        </p:txBody>
      </p:sp>
      <p:sp>
        <p:nvSpPr>
          <p:cNvPr id="15439" name="Rectangle 15438">
            <a:extLst>
              <a:ext uri="{FF2B5EF4-FFF2-40B4-BE49-F238E27FC236}">
                <a16:creationId xmlns:a16="http://schemas.microsoft.com/office/drawing/2014/main" id="{AAC770A5-82B5-859C-69CD-9A5D1E0A9CE6}"/>
              </a:ext>
            </a:extLst>
          </p:cNvPr>
          <p:cNvSpPr>
            <a:spLocks/>
          </p:cNvSpPr>
          <p:nvPr/>
        </p:nvSpPr>
        <p:spPr>
          <a:xfrm>
            <a:off x="4011989" y="3218467"/>
            <a:ext cx="67821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Live connection to shared dataset</a:t>
            </a:r>
          </a:p>
        </p:txBody>
      </p:sp>
      <p:sp>
        <p:nvSpPr>
          <p:cNvPr id="15440" name="Rectangle 15439">
            <a:extLst>
              <a:ext uri="{FF2B5EF4-FFF2-40B4-BE49-F238E27FC236}">
                <a16:creationId xmlns:a16="http://schemas.microsoft.com/office/drawing/2014/main" id="{B066A3C4-C94B-52BB-F61F-60ED3874F036}"/>
              </a:ext>
            </a:extLst>
          </p:cNvPr>
          <p:cNvSpPr>
            <a:spLocks/>
          </p:cNvSpPr>
          <p:nvPr/>
        </p:nvSpPr>
        <p:spPr>
          <a:xfrm>
            <a:off x="4011989" y="4218366"/>
            <a:ext cx="66760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dirty="0">
                <a:solidFill>
                  <a:schemeClr val="accent1"/>
                </a:solidFill>
              </a:rPr>
              <a:t>Publish</a:t>
            </a:r>
            <a:br>
              <a:rPr lang="en-US" sz="800" dirty="0">
                <a:solidFill>
                  <a:schemeClr val="accent1"/>
                </a:solidFill>
              </a:rPr>
            </a:br>
            <a:r>
              <a:rPr lang="en-US" sz="800" dirty="0">
                <a:solidFill>
                  <a:schemeClr val="accent1"/>
                </a:solidFill>
              </a:rPr>
              <a:t>.pbix file</a:t>
            </a:r>
          </a:p>
        </p:txBody>
      </p:sp>
      <p:grpSp>
        <p:nvGrpSpPr>
          <p:cNvPr id="10" name="Group 9">
            <a:extLst>
              <a:ext uri="{FF2B5EF4-FFF2-40B4-BE49-F238E27FC236}">
                <a16:creationId xmlns:a16="http://schemas.microsoft.com/office/drawing/2014/main" id="{0C2ED770-3892-EB7B-06EC-C3C8CCEBA482}"/>
              </a:ext>
            </a:extLst>
          </p:cNvPr>
          <p:cNvGrpSpPr/>
          <p:nvPr/>
        </p:nvGrpSpPr>
        <p:grpSpPr>
          <a:xfrm>
            <a:off x="11031874" y="213185"/>
            <a:ext cx="1187832" cy="194440"/>
            <a:chOff x="11032574" y="212729"/>
            <a:chExt cx="1188000" cy="194468"/>
          </a:xfrm>
        </p:grpSpPr>
        <p:sp>
          <p:nvSpPr>
            <p:cNvPr id="11" name="Rectangle: Top Corners Rounded 10">
              <a:extLst>
                <a:ext uri="{FF2B5EF4-FFF2-40B4-BE49-F238E27FC236}">
                  <a16:creationId xmlns:a16="http://schemas.microsoft.com/office/drawing/2014/main" id="{C863618D-8EC9-32B9-6E04-3C9661D8D8A0}"/>
                </a:ext>
              </a:extLst>
            </p:cNvPr>
            <p:cNvSpPr/>
            <p:nvPr/>
          </p:nvSpPr>
          <p:spPr>
            <a:xfrm rot="5400000">
              <a:off x="11529340" y="-284037"/>
              <a:ext cx="194468" cy="1188000"/>
            </a:xfrm>
            <a:prstGeom prst="round2SameRect">
              <a:avLst>
                <a:gd name="adj1" fmla="val 16667"/>
                <a:gd name="adj2" fmla="val 50000"/>
              </a:avLst>
            </a:prstGeom>
            <a:solidFill>
              <a:schemeClr val="accent2">
                <a:lumMod val="60000"/>
                <a:lumOff val="40000"/>
              </a:schemeClr>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246"/>
              <a:endParaRPr lang="en-US" sz="1351">
                <a:solidFill>
                  <a:prstClr val="black"/>
                </a:solidFill>
                <a:latin typeface="Arial"/>
              </a:endParaRPr>
            </a:p>
          </p:txBody>
        </p:sp>
        <p:sp>
          <p:nvSpPr>
            <p:cNvPr id="12" name="Rectangle 11">
              <a:extLst>
                <a:ext uri="{FF2B5EF4-FFF2-40B4-BE49-F238E27FC236}">
                  <a16:creationId xmlns:a16="http://schemas.microsoft.com/office/drawing/2014/main" id="{90A835D0-1EE4-938E-C2F8-7A77E04A3952}"/>
                </a:ext>
              </a:extLst>
            </p:cNvPr>
            <p:cNvSpPr/>
            <p:nvPr/>
          </p:nvSpPr>
          <p:spPr>
            <a:xfrm>
              <a:off x="11340757" y="257129"/>
              <a:ext cx="851243" cy="123096"/>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wrap="square" lIns="0" tIns="0" rIns="0" bIns="0" rtlCol="0" anchor="ctr">
              <a:spAutoFit/>
            </a:bodyPr>
            <a:lstStyle/>
            <a:p>
              <a:pPr algn="ctr" defTabSz="914246"/>
              <a:r>
                <a:rPr lang="en-US" sz="800">
                  <a:solidFill>
                    <a:prstClr val="white"/>
                  </a:solidFill>
                  <a:latin typeface="Arial"/>
                </a:rPr>
                <a:t>CONFIDENTIAL</a:t>
              </a:r>
            </a:p>
          </p:txBody>
        </p:sp>
        <p:grpSp>
          <p:nvGrpSpPr>
            <p:cNvPr id="13" name="Group 12">
              <a:extLst>
                <a:ext uri="{FF2B5EF4-FFF2-40B4-BE49-F238E27FC236}">
                  <a16:creationId xmlns:a16="http://schemas.microsoft.com/office/drawing/2014/main" id="{03155290-4AB8-3323-6092-030AFF47974F}"/>
                </a:ext>
              </a:extLst>
            </p:cNvPr>
            <p:cNvGrpSpPr/>
            <p:nvPr/>
          </p:nvGrpSpPr>
          <p:grpSpPr>
            <a:xfrm>
              <a:off x="11115070" y="240920"/>
              <a:ext cx="148214" cy="148025"/>
              <a:chOff x="11069033" y="1202944"/>
              <a:chExt cx="391979" cy="391477"/>
            </a:xfrm>
            <a:solidFill>
              <a:schemeClr val="bg1"/>
            </a:solidFill>
          </p:grpSpPr>
          <p:sp>
            <p:nvSpPr>
              <p:cNvPr id="14" name="Freeform: Shape 13">
                <a:extLst>
                  <a:ext uri="{FF2B5EF4-FFF2-40B4-BE49-F238E27FC236}">
                    <a16:creationId xmlns:a16="http://schemas.microsoft.com/office/drawing/2014/main" id="{7103463A-1703-1EFC-59D3-5FC6189D20D7}"/>
                  </a:ext>
                </a:extLst>
              </p:cNvPr>
              <p:cNvSpPr/>
              <p:nvPr/>
            </p:nvSpPr>
            <p:spPr>
              <a:xfrm>
                <a:off x="11380040" y="1202944"/>
                <a:ext cx="80972" cy="80972"/>
              </a:xfrm>
              <a:custGeom>
                <a:avLst/>
                <a:gdLst>
                  <a:gd name="connsiteX0" fmla="*/ 163259 w 323850"/>
                  <a:gd name="connsiteY0" fmla="*/ 7144 h 323850"/>
                  <a:gd name="connsiteX1" fmla="*/ 7144 w 323850"/>
                  <a:gd name="connsiteY1" fmla="*/ 163544 h 323850"/>
                  <a:gd name="connsiteX2" fmla="*/ 163259 w 323850"/>
                  <a:gd name="connsiteY2" fmla="*/ 319564 h 323850"/>
                  <a:gd name="connsiteX3" fmla="*/ 319373 w 323850"/>
                  <a:gd name="connsiteY3" fmla="*/ 163544 h 323850"/>
                  <a:gd name="connsiteX4" fmla="*/ 163259 w 323850"/>
                  <a:gd name="connsiteY4" fmla="*/ 714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323850">
                    <a:moveTo>
                      <a:pt x="163259" y="7144"/>
                    </a:moveTo>
                    <a:cubicBezTo>
                      <a:pt x="76962" y="7144"/>
                      <a:pt x="7144" y="77153"/>
                      <a:pt x="7144" y="163544"/>
                    </a:cubicBezTo>
                    <a:cubicBezTo>
                      <a:pt x="7144" y="249650"/>
                      <a:pt x="76867" y="319564"/>
                      <a:pt x="163259" y="319564"/>
                    </a:cubicBezTo>
                    <a:cubicBezTo>
                      <a:pt x="249364" y="319564"/>
                      <a:pt x="319373" y="249746"/>
                      <a:pt x="319373" y="163544"/>
                    </a:cubicBezTo>
                    <a:cubicBezTo>
                      <a:pt x="319373" y="77153"/>
                      <a:pt x="249364" y="7144"/>
                      <a:pt x="163259" y="7144"/>
                    </a:cubicBez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sp>
            <p:nvSpPr>
              <p:cNvPr id="15" name="Freeform: Shape 14">
                <a:extLst>
                  <a:ext uri="{FF2B5EF4-FFF2-40B4-BE49-F238E27FC236}">
                    <a16:creationId xmlns:a16="http://schemas.microsoft.com/office/drawing/2014/main" id="{2741F581-4B53-100F-F740-B7E125693179}"/>
                  </a:ext>
                </a:extLst>
              </p:cNvPr>
              <p:cNvSpPr/>
              <p:nvPr/>
            </p:nvSpPr>
            <p:spPr>
              <a:xfrm>
                <a:off x="11069033" y="1253861"/>
                <a:ext cx="319127" cy="340560"/>
              </a:xfrm>
              <a:custGeom>
                <a:avLst/>
                <a:gdLst>
                  <a:gd name="connsiteX0" fmla="*/ 1064804 w 1276350"/>
                  <a:gd name="connsiteY0" fmla="*/ 460439 h 1362075"/>
                  <a:gd name="connsiteX1" fmla="*/ 1259781 w 1276350"/>
                  <a:gd name="connsiteY1" fmla="*/ 203741 h 1362075"/>
                  <a:gd name="connsiteX2" fmla="*/ 1261876 w 1276350"/>
                  <a:gd name="connsiteY2" fmla="*/ 158687 h 1362075"/>
                  <a:gd name="connsiteX3" fmla="*/ 1179009 w 1276350"/>
                  <a:gd name="connsiteY3" fmla="*/ 25814 h 1362075"/>
                  <a:gd name="connsiteX4" fmla="*/ 1145004 w 1276350"/>
                  <a:gd name="connsiteY4" fmla="*/ 7145 h 1362075"/>
                  <a:gd name="connsiteX5" fmla="*/ 787531 w 1276350"/>
                  <a:gd name="connsiteY5" fmla="*/ 9621 h 1362075"/>
                  <a:gd name="connsiteX6" fmla="*/ 787531 w 1276350"/>
                  <a:gd name="connsiteY6" fmla="*/ 9621 h 1362075"/>
                  <a:gd name="connsiteX7" fmla="*/ 591507 w 1276350"/>
                  <a:gd name="connsiteY7" fmla="*/ 9431 h 1362075"/>
                  <a:gd name="connsiteX8" fmla="*/ 581315 w 1276350"/>
                  <a:gd name="connsiteY8" fmla="*/ 38387 h 1362075"/>
                  <a:gd name="connsiteX9" fmla="*/ 636274 w 1276350"/>
                  <a:gd name="connsiteY9" fmla="*/ 82678 h 1362075"/>
                  <a:gd name="connsiteX10" fmla="*/ 662944 w 1276350"/>
                  <a:gd name="connsiteY10" fmla="*/ 94965 h 1362075"/>
                  <a:gd name="connsiteX11" fmla="*/ 1003368 w 1276350"/>
                  <a:gd name="connsiteY11" fmla="*/ 159068 h 1362075"/>
                  <a:gd name="connsiteX12" fmla="*/ 582172 w 1276350"/>
                  <a:gd name="connsiteY12" fmla="*/ 611601 h 1362075"/>
                  <a:gd name="connsiteX13" fmla="*/ 27817 w 1276350"/>
                  <a:gd name="connsiteY13" fmla="*/ 690373 h 1362075"/>
                  <a:gd name="connsiteX14" fmla="*/ 13625 w 1276350"/>
                  <a:gd name="connsiteY14" fmla="*/ 730473 h 1362075"/>
                  <a:gd name="connsiteX15" fmla="*/ 67727 w 1276350"/>
                  <a:gd name="connsiteY15" fmla="*/ 788576 h 1362075"/>
                  <a:gd name="connsiteX16" fmla="*/ 109256 w 1276350"/>
                  <a:gd name="connsiteY16" fmla="*/ 806197 h 1362075"/>
                  <a:gd name="connsiteX17" fmla="*/ 644370 w 1276350"/>
                  <a:gd name="connsiteY17" fmla="*/ 797434 h 1362075"/>
                  <a:gd name="connsiteX18" fmla="*/ 700473 w 1276350"/>
                  <a:gd name="connsiteY18" fmla="*/ 781146 h 1362075"/>
                  <a:gd name="connsiteX19" fmla="*/ 828679 w 1276350"/>
                  <a:gd name="connsiteY19" fmla="*/ 703041 h 1362075"/>
                  <a:gd name="connsiteX20" fmla="*/ 1099284 w 1276350"/>
                  <a:gd name="connsiteY20" fmla="*/ 917830 h 1362075"/>
                  <a:gd name="connsiteX21" fmla="*/ 1118715 w 1276350"/>
                  <a:gd name="connsiteY21" fmla="*/ 952025 h 1362075"/>
                  <a:gd name="connsiteX22" fmla="*/ 1170246 w 1276350"/>
                  <a:gd name="connsiteY22" fmla="*/ 1331310 h 1362075"/>
                  <a:gd name="connsiteX23" fmla="*/ 1205964 w 1276350"/>
                  <a:gd name="connsiteY23" fmla="*/ 1362552 h 1362075"/>
                  <a:gd name="connsiteX24" fmla="*/ 1233492 w 1276350"/>
                  <a:gd name="connsiteY24" fmla="*/ 1362552 h 1362075"/>
                  <a:gd name="connsiteX25" fmla="*/ 1269591 w 1276350"/>
                  <a:gd name="connsiteY25" fmla="*/ 1326643 h 1362075"/>
                  <a:gd name="connsiteX26" fmla="*/ 1271211 w 1276350"/>
                  <a:gd name="connsiteY26" fmla="*/ 905733 h 1362075"/>
                  <a:gd name="connsiteX27" fmla="*/ 1251399 w 1276350"/>
                  <a:gd name="connsiteY27" fmla="*/ 845440 h 1362075"/>
                  <a:gd name="connsiteX28" fmla="*/ 1015274 w 1276350"/>
                  <a:gd name="connsiteY28" fmla="*/ 527210 h 1362075"/>
                  <a:gd name="connsiteX29" fmla="*/ 1064804 w 1276350"/>
                  <a:gd name="connsiteY29" fmla="*/ 460439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76350" h="1362075">
                    <a:moveTo>
                      <a:pt x="1064804" y="460439"/>
                    </a:moveTo>
                    <a:lnTo>
                      <a:pt x="1259781" y="203741"/>
                    </a:lnTo>
                    <a:cubicBezTo>
                      <a:pt x="1269782" y="190596"/>
                      <a:pt x="1270544" y="172689"/>
                      <a:pt x="1261876" y="158687"/>
                    </a:cubicBezTo>
                    <a:lnTo>
                      <a:pt x="1179009" y="25814"/>
                    </a:lnTo>
                    <a:cubicBezTo>
                      <a:pt x="1171674" y="14098"/>
                      <a:pt x="1158816" y="7049"/>
                      <a:pt x="1145004" y="7145"/>
                    </a:cubicBezTo>
                    <a:lnTo>
                      <a:pt x="787531" y="9621"/>
                    </a:lnTo>
                    <a:lnTo>
                      <a:pt x="787531" y="9621"/>
                    </a:lnTo>
                    <a:lnTo>
                      <a:pt x="591507" y="9431"/>
                    </a:lnTo>
                    <a:cubicBezTo>
                      <a:pt x="576171" y="9431"/>
                      <a:pt x="569313" y="28671"/>
                      <a:pt x="581315" y="38387"/>
                    </a:cubicBezTo>
                    <a:lnTo>
                      <a:pt x="636274" y="82678"/>
                    </a:lnTo>
                    <a:cubicBezTo>
                      <a:pt x="643989" y="88869"/>
                      <a:pt x="653133" y="93155"/>
                      <a:pt x="662944" y="94965"/>
                    </a:cubicBezTo>
                    <a:lnTo>
                      <a:pt x="1003368" y="159068"/>
                    </a:lnTo>
                    <a:lnTo>
                      <a:pt x="582172" y="611601"/>
                    </a:lnTo>
                    <a:lnTo>
                      <a:pt x="27817" y="690373"/>
                    </a:lnTo>
                    <a:cubicBezTo>
                      <a:pt x="8576" y="693135"/>
                      <a:pt x="385" y="716281"/>
                      <a:pt x="13625" y="730473"/>
                    </a:cubicBezTo>
                    <a:lnTo>
                      <a:pt x="67727" y="788576"/>
                    </a:lnTo>
                    <a:cubicBezTo>
                      <a:pt x="78395" y="800101"/>
                      <a:pt x="93540" y="806483"/>
                      <a:pt x="109256" y="806197"/>
                    </a:cubicBezTo>
                    <a:lnTo>
                      <a:pt x="644370" y="797434"/>
                    </a:lnTo>
                    <a:cubicBezTo>
                      <a:pt x="664182" y="797148"/>
                      <a:pt x="683518" y="791529"/>
                      <a:pt x="700473" y="781146"/>
                    </a:cubicBezTo>
                    <a:lnTo>
                      <a:pt x="828679" y="703041"/>
                    </a:lnTo>
                    <a:lnTo>
                      <a:pt x="1099284" y="917830"/>
                    </a:lnTo>
                    <a:cubicBezTo>
                      <a:pt x="1109952" y="926307"/>
                      <a:pt x="1116906" y="938499"/>
                      <a:pt x="1118715" y="952025"/>
                    </a:cubicBezTo>
                    <a:lnTo>
                      <a:pt x="1170246" y="1331310"/>
                    </a:lnTo>
                    <a:cubicBezTo>
                      <a:pt x="1172627" y="1349217"/>
                      <a:pt x="1187962" y="1362552"/>
                      <a:pt x="1205964" y="1362552"/>
                    </a:cubicBezTo>
                    <a:lnTo>
                      <a:pt x="1233492" y="1362552"/>
                    </a:lnTo>
                    <a:cubicBezTo>
                      <a:pt x="1253399" y="1362552"/>
                      <a:pt x="1269496" y="1346455"/>
                      <a:pt x="1269591" y="1326643"/>
                    </a:cubicBezTo>
                    <a:lnTo>
                      <a:pt x="1271211" y="905733"/>
                    </a:lnTo>
                    <a:cubicBezTo>
                      <a:pt x="1271306" y="884016"/>
                      <a:pt x="1264353" y="862871"/>
                      <a:pt x="1251399" y="845440"/>
                    </a:cubicBezTo>
                    <a:lnTo>
                      <a:pt x="1015274" y="527210"/>
                    </a:lnTo>
                    <a:lnTo>
                      <a:pt x="1064804" y="460439"/>
                    </a:lnTo>
                    <a:close/>
                  </a:path>
                </a:pathLst>
              </a:custGeom>
              <a:grpFill/>
              <a:ln w="9525" cap="flat">
                <a:noFill/>
                <a:prstDash val="solid"/>
                <a:miter/>
              </a:ln>
            </p:spPr>
            <p:txBody>
              <a:bodyPr rtlCol="0" anchor="ctr"/>
              <a:lstStyle/>
              <a:p>
                <a:pPr defTabSz="914246"/>
                <a:endParaRPr lang="en-US" sz="1351">
                  <a:solidFill>
                    <a:prstClr val="black"/>
                  </a:solidFill>
                  <a:latin typeface="Arial"/>
                </a:endParaRPr>
              </a:p>
            </p:txBody>
          </p:sp>
        </p:grpSp>
      </p:grpSp>
      <p:pic>
        <p:nvPicPr>
          <p:cNvPr id="104" name="Graphic 103">
            <a:extLst>
              <a:ext uri="{FF2B5EF4-FFF2-40B4-BE49-F238E27FC236}">
                <a16:creationId xmlns:a16="http://schemas.microsoft.com/office/drawing/2014/main" id="{55DF50F1-64CE-9A47-3C11-F4604552427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646229" y="4290748"/>
            <a:ext cx="242492" cy="242492"/>
          </a:xfrm>
          <a:prstGeom prst="rect">
            <a:avLst/>
          </a:prstGeom>
        </p:spPr>
      </p:pic>
      <p:sp>
        <p:nvSpPr>
          <p:cNvPr id="101" name="Graphic 98">
            <a:extLst>
              <a:ext uri="{FF2B5EF4-FFF2-40B4-BE49-F238E27FC236}">
                <a16:creationId xmlns:a16="http://schemas.microsoft.com/office/drawing/2014/main" id="{DDAFA936-25FA-AE1C-FA63-40FAB06C5A62}"/>
              </a:ext>
            </a:extLst>
          </p:cNvPr>
          <p:cNvSpPr>
            <a:spLocks noChangeAspect="1"/>
          </p:cNvSpPr>
          <p:nvPr/>
        </p:nvSpPr>
        <p:spPr>
          <a:xfrm>
            <a:off x="1676591" y="3985618"/>
            <a:ext cx="198405" cy="242492"/>
          </a:xfrm>
          <a:custGeom>
            <a:avLst/>
            <a:gdLst>
              <a:gd name="connsiteX0" fmla="*/ 1468435 w 3109611"/>
              <a:gd name="connsiteY0" fmla="*/ 0 h 3800594"/>
              <a:gd name="connsiteX1" fmla="*/ 461623 w 3109611"/>
              <a:gd name="connsiteY1" fmla="*/ 143052 h 3800594"/>
              <a:gd name="connsiteX2" fmla="*/ 139063 w 3109611"/>
              <a:gd name="connsiteY2" fmla="*/ 309056 h 3800594"/>
              <a:gd name="connsiteX3" fmla="*/ 1389 w 3109611"/>
              <a:gd name="connsiteY3" fmla="*/ 547949 h 3800594"/>
              <a:gd name="connsiteX4" fmla="*/ 1389 w 3109611"/>
              <a:gd name="connsiteY4" fmla="*/ 551989 h 3800594"/>
              <a:gd name="connsiteX5" fmla="*/ 1389 w 3109611"/>
              <a:gd name="connsiteY5" fmla="*/ 552012 h 3800594"/>
              <a:gd name="connsiteX6" fmla="*/ 51 w 3109611"/>
              <a:gd name="connsiteY6" fmla="*/ 561453 h 3800594"/>
              <a:gd name="connsiteX7" fmla="*/ 51 w 3109611"/>
              <a:gd name="connsiteY7" fmla="*/ 1462994 h 3800594"/>
              <a:gd name="connsiteX8" fmla="*/ 51 w 3109611"/>
              <a:gd name="connsiteY8" fmla="*/ 1468401 h 3800594"/>
              <a:gd name="connsiteX9" fmla="*/ 51 w 3109611"/>
              <a:gd name="connsiteY9" fmla="*/ 2326794 h 3800594"/>
              <a:gd name="connsiteX10" fmla="*/ 51 w 3109611"/>
              <a:gd name="connsiteY10" fmla="*/ 2332195 h 3800594"/>
              <a:gd name="connsiteX11" fmla="*/ 51 w 3109611"/>
              <a:gd name="connsiteY11" fmla="*/ 3239165 h 3800594"/>
              <a:gd name="connsiteX12" fmla="*/ 139063 w 3109611"/>
              <a:gd name="connsiteY12" fmla="*/ 3491539 h 3800594"/>
              <a:gd name="connsiteX13" fmla="*/ 461623 w 3109611"/>
              <a:gd name="connsiteY13" fmla="*/ 3657543 h 3800594"/>
              <a:gd name="connsiteX14" fmla="*/ 1468435 w 3109611"/>
              <a:gd name="connsiteY14" fmla="*/ 3800595 h 3800594"/>
              <a:gd name="connsiteX15" fmla="*/ 1641199 w 3109611"/>
              <a:gd name="connsiteY15" fmla="*/ 3800595 h 3800594"/>
              <a:gd name="connsiteX16" fmla="*/ 2646697 w 3109611"/>
              <a:gd name="connsiteY16" fmla="*/ 3657543 h 3800594"/>
              <a:gd name="connsiteX17" fmla="*/ 2969257 w 3109611"/>
              <a:gd name="connsiteY17" fmla="*/ 3491539 h 3800594"/>
              <a:gd name="connsiteX18" fmla="*/ 3109612 w 3109611"/>
              <a:gd name="connsiteY18" fmla="*/ 3239165 h 3800594"/>
              <a:gd name="connsiteX19" fmla="*/ 3109612 w 3109611"/>
              <a:gd name="connsiteY19" fmla="*/ 561459 h 3800594"/>
              <a:gd name="connsiteX20" fmla="*/ 3109612 w 3109611"/>
              <a:gd name="connsiteY20" fmla="*/ 553355 h 3800594"/>
              <a:gd name="connsiteX21" fmla="*/ 3108269 w 3109611"/>
              <a:gd name="connsiteY21" fmla="*/ 545274 h 3800594"/>
              <a:gd name="connsiteX22" fmla="*/ 2969257 w 3109611"/>
              <a:gd name="connsiteY22" fmla="*/ 309084 h 3800594"/>
              <a:gd name="connsiteX23" fmla="*/ 2646697 w 3109611"/>
              <a:gd name="connsiteY23" fmla="*/ 143081 h 3800594"/>
              <a:gd name="connsiteX24" fmla="*/ 1641199 w 3109611"/>
              <a:gd name="connsiteY24" fmla="*/ 29 h 3800594"/>
              <a:gd name="connsiteX25" fmla="*/ 1468435 w 3109611"/>
              <a:gd name="connsiteY25" fmla="*/ 29 h 3800594"/>
              <a:gd name="connsiteX26" fmla="*/ 1468435 w 3109611"/>
              <a:gd name="connsiteY26" fmla="*/ 172765 h 3800594"/>
              <a:gd name="connsiteX27" fmla="*/ 1641199 w 3109611"/>
              <a:gd name="connsiteY27" fmla="*/ 172765 h 3800594"/>
              <a:gd name="connsiteX28" fmla="*/ 2591318 w 3109611"/>
              <a:gd name="connsiteY28" fmla="*/ 306376 h 3800594"/>
              <a:gd name="connsiteX29" fmla="*/ 2859901 w 3109611"/>
              <a:gd name="connsiteY29" fmla="*/ 442690 h 3800594"/>
              <a:gd name="connsiteX30" fmla="*/ 2936830 w 3109611"/>
              <a:gd name="connsiteY30" fmla="*/ 561453 h 3800594"/>
              <a:gd name="connsiteX31" fmla="*/ 2854500 w 3109611"/>
              <a:gd name="connsiteY31" fmla="*/ 678879 h 3800594"/>
              <a:gd name="connsiteX32" fmla="*/ 2567030 w 3109611"/>
              <a:gd name="connsiteY32" fmla="*/ 815193 h 3800594"/>
              <a:gd name="connsiteX33" fmla="*/ 1554789 w 3109611"/>
              <a:gd name="connsiteY33" fmla="*/ 950164 h 3800594"/>
              <a:gd name="connsiteX34" fmla="*/ 541176 w 3109611"/>
              <a:gd name="connsiteY34" fmla="*/ 815193 h 3800594"/>
              <a:gd name="connsiteX35" fmla="*/ 253706 w 3109611"/>
              <a:gd name="connsiteY35" fmla="*/ 678879 h 3800594"/>
              <a:gd name="connsiteX36" fmla="*/ 172736 w 3109611"/>
              <a:gd name="connsiteY36" fmla="*/ 561453 h 3800594"/>
              <a:gd name="connsiteX37" fmla="*/ 248305 w 3109611"/>
              <a:gd name="connsiteY37" fmla="*/ 442690 h 3800594"/>
              <a:gd name="connsiteX38" fmla="*/ 518225 w 3109611"/>
              <a:gd name="connsiteY38" fmla="*/ 306376 h 3800594"/>
              <a:gd name="connsiteX39" fmla="*/ 1468344 w 3109611"/>
              <a:gd name="connsiteY39" fmla="*/ 172765 h 3800594"/>
              <a:gd name="connsiteX40" fmla="*/ 2936847 w 3109611"/>
              <a:gd name="connsiteY40" fmla="*/ 831418 h 3800594"/>
              <a:gd name="connsiteX41" fmla="*/ 2936847 w 3109611"/>
              <a:gd name="connsiteY41" fmla="*/ 1468469 h 3800594"/>
              <a:gd name="connsiteX42" fmla="*/ 2854517 w 3109611"/>
              <a:gd name="connsiteY42" fmla="*/ 1585895 h 3800594"/>
              <a:gd name="connsiteX43" fmla="*/ 2567047 w 3109611"/>
              <a:gd name="connsiteY43" fmla="*/ 1722210 h 3800594"/>
              <a:gd name="connsiteX44" fmla="*/ 1554806 w 3109611"/>
              <a:gd name="connsiteY44" fmla="*/ 1857181 h 3800594"/>
              <a:gd name="connsiteX45" fmla="*/ 541193 w 3109611"/>
              <a:gd name="connsiteY45" fmla="*/ 1722210 h 3800594"/>
              <a:gd name="connsiteX46" fmla="*/ 253723 w 3109611"/>
              <a:gd name="connsiteY46" fmla="*/ 1585895 h 3800594"/>
              <a:gd name="connsiteX47" fmla="*/ 172753 w 3109611"/>
              <a:gd name="connsiteY47" fmla="*/ 1468469 h 3800594"/>
              <a:gd name="connsiteX48" fmla="*/ 172730 w 3109611"/>
              <a:gd name="connsiteY48" fmla="*/ 1468446 h 3800594"/>
              <a:gd name="connsiteX49" fmla="*/ 172730 w 3109611"/>
              <a:gd name="connsiteY49" fmla="*/ 1460365 h 3800594"/>
              <a:gd name="connsiteX50" fmla="*/ 172730 w 3109611"/>
              <a:gd name="connsiteY50" fmla="*/ 832801 h 3800594"/>
              <a:gd name="connsiteX51" fmla="*/ 488553 w 3109611"/>
              <a:gd name="connsiteY51" fmla="*/ 979917 h 3800594"/>
              <a:gd name="connsiteX52" fmla="*/ 1554800 w 3109611"/>
              <a:gd name="connsiteY52" fmla="*/ 1122969 h 3800594"/>
              <a:gd name="connsiteX53" fmla="*/ 2619676 w 3109611"/>
              <a:gd name="connsiteY53" fmla="*/ 979917 h 3800594"/>
              <a:gd name="connsiteX54" fmla="*/ 2936836 w 3109611"/>
              <a:gd name="connsiteY54" fmla="*/ 831458 h 3800594"/>
              <a:gd name="connsiteX55" fmla="*/ 2936847 w 3109611"/>
              <a:gd name="connsiteY55" fmla="*/ 1738389 h 3800594"/>
              <a:gd name="connsiteX56" fmla="*/ 2936847 w 3109611"/>
              <a:gd name="connsiteY56" fmla="*/ 2332235 h 3800594"/>
              <a:gd name="connsiteX57" fmla="*/ 2854517 w 3109611"/>
              <a:gd name="connsiteY57" fmla="*/ 2449661 h 3800594"/>
              <a:gd name="connsiteX58" fmla="*/ 2567047 w 3109611"/>
              <a:gd name="connsiteY58" fmla="*/ 2585975 h 3800594"/>
              <a:gd name="connsiteX59" fmla="*/ 1554806 w 3109611"/>
              <a:gd name="connsiteY59" fmla="*/ 2720946 h 3800594"/>
              <a:gd name="connsiteX60" fmla="*/ 541193 w 3109611"/>
              <a:gd name="connsiteY60" fmla="*/ 2585975 h 3800594"/>
              <a:gd name="connsiteX61" fmla="*/ 253723 w 3109611"/>
              <a:gd name="connsiteY61" fmla="*/ 2449661 h 3800594"/>
              <a:gd name="connsiteX62" fmla="*/ 172753 w 3109611"/>
              <a:gd name="connsiteY62" fmla="*/ 2332235 h 3800594"/>
              <a:gd name="connsiteX63" fmla="*/ 172730 w 3109611"/>
              <a:gd name="connsiteY63" fmla="*/ 2332235 h 3800594"/>
              <a:gd name="connsiteX64" fmla="*/ 172730 w 3109611"/>
              <a:gd name="connsiteY64" fmla="*/ 2324131 h 3800594"/>
              <a:gd name="connsiteX65" fmla="*/ 172730 w 3109611"/>
              <a:gd name="connsiteY65" fmla="*/ 1739715 h 3800594"/>
              <a:gd name="connsiteX66" fmla="*/ 488553 w 3109611"/>
              <a:gd name="connsiteY66" fmla="*/ 1886830 h 3800594"/>
              <a:gd name="connsiteX67" fmla="*/ 1554800 w 3109611"/>
              <a:gd name="connsiteY67" fmla="*/ 2029882 h 3800594"/>
              <a:gd name="connsiteX68" fmla="*/ 2619676 w 3109611"/>
              <a:gd name="connsiteY68" fmla="*/ 1886830 h 3800594"/>
              <a:gd name="connsiteX69" fmla="*/ 2936836 w 3109611"/>
              <a:gd name="connsiteY69" fmla="*/ 1738372 h 3800594"/>
              <a:gd name="connsiteX70" fmla="*/ 2936847 w 3109611"/>
              <a:gd name="connsiteY70" fmla="*/ 2602154 h 3800594"/>
              <a:gd name="connsiteX71" fmla="*/ 2936847 w 3109611"/>
              <a:gd name="connsiteY71" fmla="*/ 3239205 h 3800594"/>
              <a:gd name="connsiteX72" fmla="*/ 2859918 w 3109611"/>
              <a:gd name="connsiteY72" fmla="*/ 3357968 h 3800594"/>
              <a:gd name="connsiteX73" fmla="*/ 2591335 w 3109611"/>
              <a:gd name="connsiteY73" fmla="*/ 3494283 h 3800594"/>
              <a:gd name="connsiteX74" fmla="*/ 1641217 w 3109611"/>
              <a:gd name="connsiteY74" fmla="*/ 3627894 h 3800594"/>
              <a:gd name="connsiteX75" fmla="*/ 1468452 w 3109611"/>
              <a:gd name="connsiteY75" fmla="*/ 3627894 h 3800594"/>
              <a:gd name="connsiteX76" fmla="*/ 518333 w 3109611"/>
              <a:gd name="connsiteY76" fmla="*/ 3494283 h 3800594"/>
              <a:gd name="connsiteX77" fmla="*/ 248414 w 3109611"/>
              <a:gd name="connsiteY77" fmla="*/ 3357968 h 3800594"/>
              <a:gd name="connsiteX78" fmla="*/ 172845 w 3109611"/>
              <a:gd name="connsiteY78" fmla="*/ 3239205 h 3800594"/>
              <a:gd name="connsiteX79" fmla="*/ 172845 w 3109611"/>
              <a:gd name="connsiteY79" fmla="*/ 2603526 h 3800594"/>
              <a:gd name="connsiteX80" fmla="*/ 488667 w 3109611"/>
              <a:gd name="connsiteY80" fmla="*/ 2750641 h 3800594"/>
              <a:gd name="connsiteX81" fmla="*/ 1554914 w 3109611"/>
              <a:gd name="connsiteY81" fmla="*/ 2893693 h 3800594"/>
              <a:gd name="connsiteX82" fmla="*/ 2619790 w 3109611"/>
              <a:gd name="connsiteY82" fmla="*/ 2750641 h 3800594"/>
              <a:gd name="connsiteX83" fmla="*/ 2936950 w 3109611"/>
              <a:gd name="connsiteY83" fmla="*/ 2602183 h 380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109611" h="3800594">
                <a:moveTo>
                  <a:pt x="1468435" y="0"/>
                </a:moveTo>
                <a:cubicBezTo>
                  <a:pt x="1077649" y="0"/>
                  <a:pt x="724228" y="52772"/>
                  <a:pt x="461623" y="143052"/>
                </a:cubicBezTo>
                <a:cubicBezTo>
                  <a:pt x="330310" y="188189"/>
                  <a:pt x="220788" y="242419"/>
                  <a:pt x="139063" y="309056"/>
                </a:cubicBezTo>
                <a:cubicBezTo>
                  <a:pt x="61128" y="372612"/>
                  <a:pt x="6389" y="454228"/>
                  <a:pt x="1389" y="547949"/>
                </a:cubicBezTo>
                <a:lnTo>
                  <a:pt x="1389" y="551989"/>
                </a:lnTo>
                <a:lnTo>
                  <a:pt x="1389" y="552012"/>
                </a:lnTo>
                <a:cubicBezTo>
                  <a:pt x="766" y="555138"/>
                  <a:pt x="314" y="558287"/>
                  <a:pt x="51" y="561453"/>
                </a:cubicBezTo>
                <a:lnTo>
                  <a:pt x="51" y="1462994"/>
                </a:lnTo>
                <a:cubicBezTo>
                  <a:pt x="-17" y="1464806"/>
                  <a:pt x="-17" y="1466612"/>
                  <a:pt x="51" y="1468401"/>
                </a:cubicBezTo>
                <a:lnTo>
                  <a:pt x="51" y="2326794"/>
                </a:lnTo>
                <a:cubicBezTo>
                  <a:pt x="-17" y="2328600"/>
                  <a:pt x="-17" y="2330383"/>
                  <a:pt x="51" y="2332195"/>
                </a:cubicBezTo>
                <a:lnTo>
                  <a:pt x="51" y="3239165"/>
                </a:lnTo>
                <a:cubicBezTo>
                  <a:pt x="51" y="3338686"/>
                  <a:pt x="57333" y="3424903"/>
                  <a:pt x="139063" y="3491539"/>
                </a:cubicBezTo>
                <a:cubicBezTo>
                  <a:pt x="220793" y="3558199"/>
                  <a:pt x="330316" y="3612400"/>
                  <a:pt x="461623" y="3657543"/>
                </a:cubicBezTo>
                <a:cubicBezTo>
                  <a:pt x="724245" y="3747823"/>
                  <a:pt x="1077643" y="3800595"/>
                  <a:pt x="1468435" y="3800595"/>
                </a:cubicBezTo>
                <a:lnTo>
                  <a:pt x="1641199" y="3800595"/>
                </a:lnTo>
                <a:cubicBezTo>
                  <a:pt x="2031986" y="3800595"/>
                  <a:pt x="2384035" y="3747800"/>
                  <a:pt x="2646697" y="3657543"/>
                </a:cubicBezTo>
                <a:cubicBezTo>
                  <a:pt x="2778010" y="3612400"/>
                  <a:pt x="2887532" y="3558176"/>
                  <a:pt x="2969257" y="3491539"/>
                </a:cubicBezTo>
                <a:cubicBezTo>
                  <a:pt x="3050982" y="3424903"/>
                  <a:pt x="3109612" y="3338663"/>
                  <a:pt x="3109612" y="3239165"/>
                </a:cubicBezTo>
                <a:lnTo>
                  <a:pt x="3109612" y="561459"/>
                </a:lnTo>
                <a:lnTo>
                  <a:pt x="3109612" y="553355"/>
                </a:lnTo>
                <a:cubicBezTo>
                  <a:pt x="3109297" y="550629"/>
                  <a:pt x="3108852" y="547931"/>
                  <a:pt x="3108269" y="545274"/>
                </a:cubicBezTo>
                <a:cubicBezTo>
                  <a:pt x="3102222" y="452697"/>
                  <a:pt x="3046432" y="372018"/>
                  <a:pt x="2969257" y="309084"/>
                </a:cubicBezTo>
                <a:cubicBezTo>
                  <a:pt x="2887527" y="242447"/>
                  <a:pt x="2778005" y="188224"/>
                  <a:pt x="2646697" y="143081"/>
                </a:cubicBezTo>
                <a:cubicBezTo>
                  <a:pt x="2384075" y="52801"/>
                  <a:pt x="2031991" y="29"/>
                  <a:pt x="1641199" y="29"/>
                </a:cubicBezTo>
                <a:lnTo>
                  <a:pt x="1468435" y="29"/>
                </a:lnTo>
                <a:close/>
                <a:moveTo>
                  <a:pt x="1468435" y="172765"/>
                </a:moveTo>
                <a:lnTo>
                  <a:pt x="1641199" y="172765"/>
                </a:lnTo>
                <a:cubicBezTo>
                  <a:pt x="2016046" y="172765"/>
                  <a:pt x="2354374" y="224914"/>
                  <a:pt x="2591318" y="306376"/>
                </a:cubicBezTo>
                <a:cubicBezTo>
                  <a:pt x="2709790" y="347095"/>
                  <a:pt x="2802128" y="395581"/>
                  <a:pt x="2859901" y="442690"/>
                </a:cubicBezTo>
                <a:cubicBezTo>
                  <a:pt x="2917673" y="489793"/>
                  <a:pt x="2936830" y="529375"/>
                  <a:pt x="2936830" y="561453"/>
                </a:cubicBezTo>
                <a:cubicBezTo>
                  <a:pt x="2936830" y="591434"/>
                  <a:pt x="2916513" y="631285"/>
                  <a:pt x="2854500" y="678879"/>
                </a:cubicBezTo>
                <a:cubicBezTo>
                  <a:pt x="2792480" y="726474"/>
                  <a:pt x="2693588" y="774251"/>
                  <a:pt x="2567030" y="815193"/>
                </a:cubicBezTo>
                <a:cubicBezTo>
                  <a:pt x="2313918" y="897078"/>
                  <a:pt x="1954039" y="950164"/>
                  <a:pt x="1554789" y="950164"/>
                </a:cubicBezTo>
                <a:cubicBezTo>
                  <a:pt x="1155544" y="950164"/>
                  <a:pt x="794351" y="897101"/>
                  <a:pt x="541176" y="815193"/>
                </a:cubicBezTo>
                <a:cubicBezTo>
                  <a:pt x="414618" y="774251"/>
                  <a:pt x="315725" y="726479"/>
                  <a:pt x="253706" y="678879"/>
                </a:cubicBezTo>
                <a:cubicBezTo>
                  <a:pt x="191687" y="631285"/>
                  <a:pt x="172736" y="591434"/>
                  <a:pt x="172736" y="561453"/>
                </a:cubicBezTo>
                <a:cubicBezTo>
                  <a:pt x="172736" y="529375"/>
                  <a:pt x="190550" y="489793"/>
                  <a:pt x="248305" y="442690"/>
                </a:cubicBezTo>
                <a:cubicBezTo>
                  <a:pt x="306078" y="395587"/>
                  <a:pt x="399753" y="347095"/>
                  <a:pt x="518225" y="306376"/>
                </a:cubicBezTo>
                <a:cubicBezTo>
                  <a:pt x="755197" y="224914"/>
                  <a:pt x="1093497" y="172765"/>
                  <a:pt x="1468344" y="172765"/>
                </a:cubicBezTo>
                <a:close/>
                <a:moveTo>
                  <a:pt x="2936847" y="831418"/>
                </a:moveTo>
                <a:lnTo>
                  <a:pt x="2936847" y="1468469"/>
                </a:lnTo>
                <a:cubicBezTo>
                  <a:pt x="2936847" y="1498450"/>
                  <a:pt x="2916531" y="1538301"/>
                  <a:pt x="2854517" y="1585895"/>
                </a:cubicBezTo>
                <a:cubicBezTo>
                  <a:pt x="2792498" y="1633490"/>
                  <a:pt x="2693605" y="1681267"/>
                  <a:pt x="2567047" y="1722210"/>
                </a:cubicBezTo>
                <a:cubicBezTo>
                  <a:pt x="2313935" y="1804094"/>
                  <a:pt x="1954056" y="1857181"/>
                  <a:pt x="1554806" y="1857181"/>
                </a:cubicBezTo>
                <a:cubicBezTo>
                  <a:pt x="1155562" y="1857181"/>
                  <a:pt x="794368" y="1804117"/>
                  <a:pt x="541193" y="1722210"/>
                </a:cubicBezTo>
                <a:cubicBezTo>
                  <a:pt x="414635" y="1681267"/>
                  <a:pt x="315742" y="1633496"/>
                  <a:pt x="253723" y="1585895"/>
                </a:cubicBezTo>
                <a:cubicBezTo>
                  <a:pt x="191704" y="1538301"/>
                  <a:pt x="172753" y="1498450"/>
                  <a:pt x="172753" y="1468469"/>
                </a:cubicBezTo>
                <a:lnTo>
                  <a:pt x="172730" y="1468446"/>
                </a:lnTo>
                <a:cubicBezTo>
                  <a:pt x="172867" y="1465743"/>
                  <a:pt x="172867" y="1463046"/>
                  <a:pt x="172730" y="1460365"/>
                </a:cubicBezTo>
                <a:lnTo>
                  <a:pt x="172730" y="832801"/>
                </a:lnTo>
                <a:cubicBezTo>
                  <a:pt x="255866" y="890957"/>
                  <a:pt x="362194" y="939043"/>
                  <a:pt x="488553" y="979917"/>
                </a:cubicBezTo>
                <a:cubicBezTo>
                  <a:pt x="766267" y="1069774"/>
                  <a:pt x="1140520" y="1122969"/>
                  <a:pt x="1554800" y="1122969"/>
                </a:cubicBezTo>
                <a:cubicBezTo>
                  <a:pt x="1969046" y="1122969"/>
                  <a:pt x="2341984" y="1069745"/>
                  <a:pt x="2619676" y="979917"/>
                </a:cubicBezTo>
                <a:cubicBezTo>
                  <a:pt x="2746812" y="938797"/>
                  <a:pt x="2853477" y="890106"/>
                  <a:pt x="2936836" y="831458"/>
                </a:cubicBezTo>
                <a:close/>
                <a:moveTo>
                  <a:pt x="2936847" y="1738389"/>
                </a:moveTo>
                <a:lnTo>
                  <a:pt x="2936847" y="2332235"/>
                </a:lnTo>
                <a:cubicBezTo>
                  <a:pt x="2936847" y="2362215"/>
                  <a:pt x="2916531" y="2402066"/>
                  <a:pt x="2854517" y="2449661"/>
                </a:cubicBezTo>
                <a:cubicBezTo>
                  <a:pt x="2792498" y="2497255"/>
                  <a:pt x="2693605" y="2545033"/>
                  <a:pt x="2567047" y="2585975"/>
                </a:cubicBezTo>
                <a:cubicBezTo>
                  <a:pt x="2313935" y="2667859"/>
                  <a:pt x="1954056" y="2720946"/>
                  <a:pt x="1554806" y="2720946"/>
                </a:cubicBezTo>
                <a:cubicBezTo>
                  <a:pt x="1155562" y="2720946"/>
                  <a:pt x="794368" y="2667882"/>
                  <a:pt x="541193" y="2585975"/>
                </a:cubicBezTo>
                <a:cubicBezTo>
                  <a:pt x="414635" y="2545033"/>
                  <a:pt x="315742" y="2497261"/>
                  <a:pt x="253723" y="2449661"/>
                </a:cubicBezTo>
                <a:cubicBezTo>
                  <a:pt x="191704" y="2402066"/>
                  <a:pt x="172753" y="2362215"/>
                  <a:pt x="172753" y="2332235"/>
                </a:cubicBezTo>
                <a:lnTo>
                  <a:pt x="172730" y="2332235"/>
                </a:lnTo>
                <a:cubicBezTo>
                  <a:pt x="172867" y="2329531"/>
                  <a:pt x="172867" y="2326834"/>
                  <a:pt x="172730" y="2324131"/>
                </a:cubicBezTo>
                <a:lnTo>
                  <a:pt x="172730" y="1739715"/>
                </a:lnTo>
                <a:cubicBezTo>
                  <a:pt x="255866" y="1797871"/>
                  <a:pt x="362194" y="1845957"/>
                  <a:pt x="488553" y="1886830"/>
                </a:cubicBezTo>
                <a:cubicBezTo>
                  <a:pt x="766267" y="1976687"/>
                  <a:pt x="1140520" y="2029882"/>
                  <a:pt x="1554800" y="2029882"/>
                </a:cubicBezTo>
                <a:cubicBezTo>
                  <a:pt x="1969046" y="2029882"/>
                  <a:pt x="2341984" y="1976659"/>
                  <a:pt x="2619676" y="1886830"/>
                </a:cubicBezTo>
                <a:cubicBezTo>
                  <a:pt x="2746812" y="1845711"/>
                  <a:pt x="2853477" y="1797019"/>
                  <a:pt x="2936836" y="1738372"/>
                </a:cubicBezTo>
                <a:close/>
                <a:moveTo>
                  <a:pt x="2936847" y="2602154"/>
                </a:moveTo>
                <a:lnTo>
                  <a:pt x="2936847" y="3239205"/>
                </a:lnTo>
                <a:cubicBezTo>
                  <a:pt x="2936847" y="3271283"/>
                  <a:pt x="2917668" y="3310865"/>
                  <a:pt x="2859918" y="3357968"/>
                </a:cubicBezTo>
                <a:cubicBezTo>
                  <a:pt x="2802145" y="3405071"/>
                  <a:pt x="2709830" y="3453563"/>
                  <a:pt x="2591335" y="3494283"/>
                </a:cubicBezTo>
                <a:cubicBezTo>
                  <a:pt x="2354363" y="3575744"/>
                  <a:pt x="2016064" y="3627894"/>
                  <a:pt x="1641217" y="3627894"/>
                </a:cubicBezTo>
                <a:lnTo>
                  <a:pt x="1468452" y="3627894"/>
                </a:lnTo>
                <a:cubicBezTo>
                  <a:pt x="1093605" y="3627894"/>
                  <a:pt x="755277" y="3575744"/>
                  <a:pt x="518333" y="3494283"/>
                </a:cubicBezTo>
                <a:cubicBezTo>
                  <a:pt x="399839" y="3453540"/>
                  <a:pt x="306164" y="3405077"/>
                  <a:pt x="248414" y="3357968"/>
                </a:cubicBezTo>
                <a:cubicBezTo>
                  <a:pt x="190641" y="3310865"/>
                  <a:pt x="172845" y="3271283"/>
                  <a:pt x="172845" y="3239205"/>
                </a:cubicBezTo>
                <a:lnTo>
                  <a:pt x="172845" y="2603526"/>
                </a:lnTo>
                <a:cubicBezTo>
                  <a:pt x="255981" y="2661681"/>
                  <a:pt x="362308" y="2709768"/>
                  <a:pt x="488667" y="2750641"/>
                </a:cubicBezTo>
                <a:cubicBezTo>
                  <a:pt x="766382" y="2840498"/>
                  <a:pt x="1140634" y="2893693"/>
                  <a:pt x="1554914" y="2893693"/>
                </a:cubicBezTo>
                <a:cubicBezTo>
                  <a:pt x="1969195" y="2893693"/>
                  <a:pt x="2342099" y="2840470"/>
                  <a:pt x="2619790" y="2750641"/>
                </a:cubicBezTo>
                <a:cubicBezTo>
                  <a:pt x="2746926" y="2709522"/>
                  <a:pt x="2853591" y="2660830"/>
                  <a:pt x="2936950" y="2602183"/>
                </a:cubicBezTo>
                <a:close/>
              </a:path>
            </a:pathLst>
          </a:custGeom>
          <a:solidFill>
            <a:schemeClr val="accent1"/>
          </a:solidFill>
          <a:ln w="5715"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B578157A-848E-E33D-FD86-A116D07AB002}"/>
              </a:ext>
            </a:extLst>
          </p:cNvPr>
          <p:cNvCxnSpPr>
            <a:cxnSpLocks/>
          </p:cNvCxnSpPr>
          <p:nvPr/>
        </p:nvCxnSpPr>
        <p:spPr>
          <a:xfrm>
            <a:off x="2991035" y="5768969"/>
            <a:ext cx="1648072" cy="0"/>
          </a:xfrm>
          <a:prstGeom prst="line">
            <a:avLst/>
          </a:prstGeom>
          <a:ln w="63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EC2305C6-6B47-A901-0220-851EBFB6906B}"/>
              </a:ext>
            </a:extLst>
          </p:cNvPr>
          <p:cNvSpPr/>
          <p:nvPr/>
        </p:nvSpPr>
        <p:spPr>
          <a:xfrm rot="10800000">
            <a:off x="5105400" y="5629275"/>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34" name="Freeform: Shape 33">
            <a:extLst>
              <a:ext uri="{FF2B5EF4-FFF2-40B4-BE49-F238E27FC236}">
                <a16:creationId xmlns:a16="http://schemas.microsoft.com/office/drawing/2014/main" id="{919D82CC-66D1-4708-13E2-CC1E5682BBA6}"/>
              </a:ext>
            </a:extLst>
          </p:cNvPr>
          <p:cNvSpPr/>
          <p:nvPr/>
        </p:nvSpPr>
        <p:spPr>
          <a:xfrm rot="16200000" flipH="1">
            <a:off x="6180681" y="5129036"/>
            <a:ext cx="57957" cy="757914"/>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35" name="Freeform: Shape 34">
            <a:extLst>
              <a:ext uri="{FF2B5EF4-FFF2-40B4-BE49-F238E27FC236}">
                <a16:creationId xmlns:a16="http://schemas.microsoft.com/office/drawing/2014/main" id="{A28D20F0-F916-7E11-F3E7-A670C9E3B562}"/>
              </a:ext>
            </a:extLst>
          </p:cNvPr>
          <p:cNvSpPr/>
          <p:nvPr/>
        </p:nvSpPr>
        <p:spPr>
          <a:xfrm>
            <a:off x="5160144" y="201247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38" name="Freeform: Shape 37">
            <a:extLst>
              <a:ext uri="{FF2B5EF4-FFF2-40B4-BE49-F238E27FC236}">
                <a16:creationId xmlns:a16="http://schemas.microsoft.com/office/drawing/2014/main" id="{C8A67642-75B5-0E0B-692C-5567AFB2355F}"/>
              </a:ext>
            </a:extLst>
          </p:cNvPr>
          <p:cNvSpPr/>
          <p:nvPr/>
        </p:nvSpPr>
        <p:spPr>
          <a:xfrm>
            <a:off x="6753225" y="201247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39" name="Freeform: Shape 38">
            <a:extLst>
              <a:ext uri="{FF2B5EF4-FFF2-40B4-BE49-F238E27FC236}">
                <a16:creationId xmlns:a16="http://schemas.microsoft.com/office/drawing/2014/main" id="{AB8D4CFB-D105-7E96-8625-93CBDA62ADC0}"/>
              </a:ext>
            </a:extLst>
          </p:cNvPr>
          <p:cNvSpPr/>
          <p:nvPr/>
        </p:nvSpPr>
        <p:spPr>
          <a:xfrm rot="5400000">
            <a:off x="6596689" y="4460544"/>
            <a:ext cx="371475" cy="0"/>
          </a:xfrm>
          <a:custGeom>
            <a:avLst/>
            <a:gdLst>
              <a:gd name="connsiteX0" fmla="*/ 0 w 371475"/>
              <a:gd name="connsiteY0" fmla="*/ 0 h 0"/>
              <a:gd name="connsiteX1" fmla="*/ 371475 w 371475"/>
              <a:gd name="connsiteY1" fmla="*/ 0 h 0"/>
            </a:gdLst>
            <a:ahLst/>
            <a:cxnLst>
              <a:cxn ang="0">
                <a:pos x="connsiteX0" y="connsiteY0"/>
              </a:cxn>
              <a:cxn ang="0">
                <a:pos x="connsiteX1" y="connsiteY1"/>
              </a:cxn>
            </a:cxnLst>
            <a:rect l="l" t="t" r="r" b="b"/>
            <a:pathLst>
              <a:path w="371475">
                <a:moveTo>
                  <a:pt x="0" y="0"/>
                </a:moveTo>
                <a:lnTo>
                  <a:pt x="371475" y="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46" name="Group 45">
            <a:extLst>
              <a:ext uri="{FF2B5EF4-FFF2-40B4-BE49-F238E27FC236}">
                <a16:creationId xmlns:a16="http://schemas.microsoft.com/office/drawing/2014/main" id="{6B63110A-03E2-BC4A-0CF7-A3C7FB77DD95}"/>
              </a:ext>
            </a:extLst>
          </p:cNvPr>
          <p:cNvGrpSpPr/>
          <p:nvPr/>
        </p:nvGrpSpPr>
        <p:grpSpPr>
          <a:xfrm>
            <a:off x="4924612" y="2608605"/>
            <a:ext cx="906090" cy="240295"/>
            <a:chOff x="4924612" y="2608605"/>
            <a:chExt cx="906090" cy="240295"/>
          </a:xfrm>
        </p:grpSpPr>
        <p:sp>
          <p:nvSpPr>
            <p:cNvPr id="47" name="Rectangle 46">
              <a:extLst>
                <a:ext uri="{FF2B5EF4-FFF2-40B4-BE49-F238E27FC236}">
                  <a16:creationId xmlns:a16="http://schemas.microsoft.com/office/drawing/2014/main" id="{27AB06F8-BD55-EEEA-EBFF-4BB149FA26CB}"/>
                </a:ext>
              </a:extLst>
            </p:cNvPr>
            <p:cNvSpPr>
              <a:spLocks/>
            </p:cNvSpPr>
            <p:nvPr/>
          </p:nvSpPr>
          <p:spPr>
            <a:xfrm>
              <a:off x="5204242" y="2667197"/>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p>
          </p:txBody>
        </p:sp>
        <p:pic>
          <p:nvPicPr>
            <p:cNvPr id="48" name="Graphic 47">
              <a:extLst>
                <a:ext uri="{FF2B5EF4-FFF2-40B4-BE49-F238E27FC236}">
                  <a16:creationId xmlns:a16="http://schemas.microsoft.com/office/drawing/2014/main" id="{8B08A271-E876-05DD-D551-0D12A7F8B8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24612" y="2608605"/>
              <a:ext cx="240295" cy="240295"/>
            </a:xfrm>
            <a:prstGeom prst="rect">
              <a:avLst/>
            </a:prstGeom>
          </p:spPr>
        </p:pic>
      </p:grpSp>
      <p:grpSp>
        <p:nvGrpSpPr>
          <p:cNvPr id="49" name="Group 48">
            <a:extLst>
              <a:ext uri="{FF2B5EF4-FFF2-40B4-BE49-F238E27FC236}">
                <a16:creationId xmlns:a16="http://schemas.microsoft.com/office/drawing/2014/main" id="{22AA6322-8EE9-3761-257E-34E446882047}"/>
              </a:ext>
            </a:extLst>
          </p:cNvPr>
          <p:cNvGrpSpPr/>
          <p:nvPr/>
        </p:nvGrpSpPr>
        <p:grpSpPr>
          <a:xfrm>
            <a:off x="4951084" y="2935413"/>
            <a:ext cx="879618" cy="246221"/>
            <a:chOff x="4951084" y="2919345"/>
            <a:chExt cx="879618" cy="246221"/>
          </a:xfrm>
        </p:grpSpPr>
        <p:sp>
          <p:nvSpPr>
            <p:cNvPr id="55" name="Rectangle 54">
              <a:extLst>
                <a:ext uri="{FF2B5EF4-FFF2-40B4-BE49-F238E27FC236}">
                  <a16:creationId xmlns:a16="http://schemas.microsoft.com/office/drawing/2014/main" id="{D78A6361-8140-43F9-5481-279D0C4AF243}"/>
                </a:ext>
              </a:extLst>
            </p:cNvPr>
            <p:cNvSpPr>
              <a:spLocks/>
            </p:cNvSpPr>
            <p:nvPr/>
          </p:nvSpPr>
          <p:spPr>
            <a:xfrm>
              <a:off x="5204242" y="2919345"/>
              <a:ext cx="626460" cy="24622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Workspace</a:t>
              </a:r>
              <a:br>
                <a:rPr lang="en-US" sz="800">
                  <a:solidFill>
                    <a:schemeClr val="accent1"/>
                  </a:solidFill>
                </a:rPr>
              </a:br>
              <a:r>
                <a:rPr lang="en-US" sz="800">
                  <a:solidFill>
                    <a:schemeClr val="accent1"/>
                  </a:solidFill>
                </a:rPr>
                <a:t>Access</a:t>
              </a:r>
            </a:p>
          </p:txBody>
        </p:sp>
        <p:pic>
          <p:nvPicPr>
            <p:cNvPr id="68" name="Graphic 67">
              <a:extLst>
                <a:ext uri="{FF2B5EF4-FFF2-40B4-BE49-F238E27FC236}">
                  <a16:creationId xmlns:a16="http://schemas.microsoft.com/office/drawing/2014/main" id="{824A3253-E12B-1286-8050-5E03CAAAD0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1084" y="2948780"/>
              <a:ext cx="187350" cy="187350"/>
            </a:xfrm>
            <a:prstGeom prst="rect">
              <a:avLst/>
            </a:prstGeom>
          </p:spPr>
        </p:pic>
      </p:grpSp>
      <p:grpSp>
        <p:nvGrpSpPr>
          <p:cNvPr id="74" name="Group 73">
            <a:extLst>
              <a:ext uri="{FF2B5EF4-FFF2-40B4-BE49-F238E27FC236}">
                <a16:creationId xmlns:a16="http://schemas.microsoft.com/office/drawing/2014/main" id="{B82BD825-0A01-0539-4139-65EF6D7CB63E}"/>
              </a:ext>
            </a:extLst>
          </p:cNvPr>
          <p:cNvGrpSpPr/>
          <p:nvPr/>
        </p:nvGrpSpPr>
        <p:grpSpPr>
          <a:xfrm>
            <a:off x="4952183" y="3268147"/>
            <a:ext cx="878519" cy="185153"/>
            <a:chOff x="4952183" y="3293160"/>
            <a:chExt cx="878519" cy="185153"/>
          </a:xfrm>
        </p:grpSpPr>
        <p:sp>
          <p:nvSpPr>
            <p:cNvPr id="75" name="Rectangle 74">
              <a:extLst>
                <a:ext uri="{FF2B5EF4-FFF2-40B4-BE49-F238E27FC236}">
                  <a16:creationId xmlns:a16="http://schemas.microsoft.com/office/drawing/2014/main" id="{AD2584C1-1D32-89E9-AE74-C6EE06FE67B5}"/>
                </a:ext>
              </a:extLst>
            </p:cNvPr>
            <p:cNvSpPr>
              <a:spLocks/>
            </p:cNvSpPr>
            <p:nvPr/>
          </p:nvSpPr>
          <p:spPr>
            <a:xfrm>
              <a:off x="5204242" y="3324181"/>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Dataflows</a:t>
              </a:r>
            </a:p>
          </p:txBody>
        </p:sp>
        <p:pic>
          <p:nvPicPr>
            <p:cNvPr id="77" name="Graphic 76">
              <a:extLst>
                <a:ext uri="{FF2B5EF4-FFF2-40B4-BE49-F238E27FC236}">
                  <a16:creationId xmlns:a16="http://schemas.microsoft.com/office/drawing/2014/main" id="{F1E6729A-D668-A15E-47BF-AF02EED4681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952183" y="3293160"/>
              <a:ext cx="185153" cy="185153"/>
            </a:xfrm>
            <a:prstGeom prst="rect">
              <a:avLst/>
            </a:prstGeom>
          </p:spPr>
        </p:pic>
      </p:grpSp>
      <p:grpSp>
        <p:nvGrpSpPr>
          <p:cNvPr id="79" name="Group 78">
            <a:extLst>
              <a:ext uri="{FF2B5EF4-FFF2-40B4-BE49-F238E27FC236}">
                <a16:creationId xmlns:a16="http://schemas.microsoft.com/office/drawing/2014/main" id="{E31E889F-59E5-7B5A-3431-17441B87F5CC}"/>
              </a:ext>
            </a:extLst>
          </p:cNvPr>
          <p:cNvGrpSpPr/>
          <p:nvPr/>
        </p:nvGrpSpPr>
        <p:grpSpPr>
          <a:xfrm>
            <a:off x="4952183" y="3539812"/>
            <a:ext cx="878519" cy="185153"/>
            <a:chOff x="4952183" y="3539812"/>
            <a:chExt cx="878519" cy="185153"/>
          </a:xfrm>
        </p:grpSpPr>
        <p:sp>
          <p:nvSpPr>
            <p:cNvPr id="81" name="Rectangle 80">
              <a:extLst>
                <a:ext uri="{FF2B5EF4-FFF2-40B4-BE49-F238E27FC236}">
                  <a16:creationId xmlns:a16="http://schemas.microsoft.com/office/drawing/2014/main" id="{791440A9-3277-7104-DB2F-5DB9ADC8A21B}"/>
                </a:ext>
              </a:extLst>
            </p:cNvPr>
            <p:cNvSpPr>
              <a:spLocks/>
            </p:cNvSpPr>
            <p:nvPr/>
          </p:nvSpPr>
          <p:spPr>
            <a:xfrm>
              <a:off x="5204242" y="3570833"/>
              <a:ext cx="626460" cy="123111"/>
            </a:xfrm>
            <a:prstGeom prst="rect">
              <a:avLst/>
            </a:prstGeom>
            <a:no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0" tIns="0" rIns="0" bIns="0" rtlCol="0" anchor="t">
              <a:noAutofit/>
            </a:bodyPr>
            <a:lstStyle/>
            <a:p>
              <a:r>
                <a:rPr lang="en-US" sz="800">
                  <a:solidFill>
                    <a:schemeClr val="accent1"/>
                  </a:solidFill>
                </a:rPr>
                <a:t>Dataset</a:t>
              </a:r>
            </a:p>
          </p:txBody>
        </p:sp>
        <p:pic>
          <p:nvPicPr>
            <p:cNvPr id="85" name="Graphic 84">
              <a:extLst>
                <a:ext uri="{FF2B5EF4-FFF2-40B4-BE49-F238E27FC236}">
                  <a16:creationId xmlns:a16="http://schemas.microsoft.com/office/drawing/2014/main" id="{F5D6840E-5537-EC4F-128B-18CD797D5A6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952183" y="3539812"/>
              <a:ext cx="185153" cy="185153"/>
            </a:xfrm>
            <a:prstGeom prst="rect">
              <a:avLst/>
            </a:prstGeom>
          </p:spPr>
        </p:pic>
      </p:grpSp>
      <p:sp>
        <p:nvSpPr>
          <p:cNvPr id="87" name="Freeform: Shape 86">
            <a:extLst>
              <a:ext uri="{FF2B5EF4-FFF2-40B4-BE49-F238E27FC236}">
                <a16:creationId xmlns:a16="http://schemas.microsoft.com/office/drawing/2014/main" id="{A64508A9-0CD1-F58F-F132-0B4358FCAEC7}"/>
              </a:ext>
            </a:extLst>
          </p:cNvPr>
          <p:cNvSpPr/>
          <p:nvPr/>
        </p:nvSpPr>
        <p:spPr>
          <a:xfrm rot="16200000">
            <a:off x="4358403" y="2260922"/>
            <a:ext cx="48303" cy="935302"/>
          </a:xfrm>
          <a:custGeom>
            <a:avLst/>
            <a:gdLst>
              <a:gd name="connsiteX0" fmla="*/ 0 w 0"/>
              <a:gd name="connsiteY0" fmla="*/ 0 h 311150"/>
              <a:gd name="connsiteX1" fmla="*/ 0 w 0"/>
              <a:gd name="connsiteY1" fmla="*/ 311150 h 311150"/>
            </a:gdLst>
            <a:ahLst/>
            <a:cxnLst>
              <a:cxn ang="0">
                <a:pos x="connsiteX0" y="connsiteY0"/>
              </a:cxn>
              <a:cxn ang="0">
                <a:pos x="connsiteX1" y="connsiteY1"/>
              </a:cxn>
            </a:cxnLst>
            <a:rect l="l" t="t" r="r" b="b"/>
            <a:pathLst>
              <a:path h="311150">
                <a:moveTo>
                  <a:pt x="0" y="0"/>
                </a:moveTo>
                <a:lnTo>
                  <a:pt x="0" y="311150"/>
                </a:lnTo>
              </a:path>
            </a:pathLst>
          </a:custGeom>
          <a:ln w="6350">
            <a:solidFill>
              <a:schemeClr val="bg1">
                <a:lumMod val="75000"/>
              </a:schemeClr>
            </a:solidFill>
            <a:prstDash val="solid"/>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Freeform: Shape 87">
            <a:extLst>
              <a:ext uri="{FF2B5EF4-FFF2-40B4-BE49-F238E27FC236}">
                <a16:creationId xmlns:a16="http://schemas.microsoft.com/office/drawing/2014/main" id="{AF994B93-C075-C379-B309-A5CA3C6B0377}"/>
              </a:ext>
            </a:extLst>
          </p:cNvPr>
          <p:cNvSpPr/>
          <p:nvPr/>
        </p:nvSpPr>
        <p:spPr>
          <a:xfrm>
            <a:off x="3034164" y="1862454"/>
            <a:ext cx="0" cy="271463"/>
          </a:xfrm>
          <a:custGeom>
            <a:avLst/>
            <a:gdLst>
              <a:gd name="connsiteX0" fmla="*/ 0 w 0"/>
              <a:gd name="connsiteY0" fmla="*/ 271463 h 271463"/>
              <a:gd name="connsiteX1" fmla="*/ 0 w 0"/>
              <a:gd name="connsiteY1" fmla="*/ 0 h 271463"/>
            </a:gdLst>
            <a:ahLst/>
            <a:cxnLst>
              <a:cxn ang="0">
                <a:pos x="connsiteX0" y="connsiteY0"/>
              </a:cxn>
              <a:cxn ang="0">
                <a:pos x="connsiteX1" y="connsiteY1"/>
              </a:cxn>
            </a:cxnLst>
            <a:rect l="l" t="t" r="r" b="b"/>
            <a:pathLst>
              <a:path h="271463">
                <a:moveTo>
                  <a:pt x="0" y="271463"/>
                </a:moveTo>
                <a:lnTo>
                  <a:pt x="0" y="0"/>
                </a:lnTo>
              </a:path>
            </a:pathLst>
          </a:custGeom>
          <a:solidFill>
            <a:schemeClr val="accent4">
              <a:lumMod val="20000"/>
              <a:lumOff val="80000"/>
            </a:schemeClr>
          </a:solidFill>
          <a:ln w="6350">
            <a:solidFill>
              <a:schemeClr val="bg1">
                <a:lumMod val="75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txBody>
          <a:bodyPr lIns="731520" tIns="45720" rIns="91440" bIns="45720" rtlCol="0" anchor="ctr"/>
          <a:lstStyle/>
          <a:p>
            <a:endParaRPr lang="en-IN" sz="1400" b="1">
              <a:solidFill>
                <a:schemeClr val="accent4"/>
              </a:solidFill>
            </a:endParaRPr>
          </a:p>
        </p:txBody>
      </p:sp>
      <p:sp>
        <p:nvSpPr>
          <p:cNvPr id="89" name="Rectangle: Rounded Corners 88">
            <a:extLst>
              <a:ext uri="{FF2B5EF4-FFF2-40B4-BE49-F238E27FC236}">
                <a16:creationId xmlns:a16="http://schemas.microsoft.com/office/drawing/2014/main" id="{F80C110F-9181-AE04-5759-CE49E519C4A4}"/>
              </a:ext>
            </a:extLst>
          </p:cNvPr>
          <p:cNvSpPr/>
          <p:nvPr/>
        </p:nvSpPr>
        <p:spPr>
          <a:xfrm>
            <a:off x="4718775" y="1410521"/>
            <a:ext cx="3599726" cy="4302225"/>
          </a:xfrm>
          <a:prstGeom prst="roundRect">
            <a:avLst>
              <a:gd name="adj" fmla="val 1864"/>
            </a:avLst>
          </a:prstGeom>
          <a:noFill/>
          <a:ln w="6350">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8A538FF4-39F1-5F34-66B3-D94133A60521}"/>
              </a:ext>
            </a:extLst>
          </p:cNvPr>
          <p:cNvSpPr>
            <a:spLocks/>
          </p:cNvSpPr>
          <p:nvPr/>
        </p:nvSpPr>
        <p:spPr>
          <a:xfrm>
            <a:off x="5242533" y="1255470"/>
            <a:ext cx="2000250" cy="285994"/>
          </a:xfrm>
          <a:prstGeom prst="roundRect">
            <a:avLst>
              <a:gd name="adj" fmla="val 50000"/>
            </a:avLst>
          </a:prstGeom>
          <a:solidFill>
            <a:schemeClr val="accent2"/>
          </a:solidFill>
          <a:ln w="25400">
            <a:noFill/>
            <a:headEnd type="triangle"/>
            <a:tailEnd type="none"/>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noAutofit/>
          </a:bodyPr>
          <a:lstStyle/>
          <a:p>
            <a:pPr algn="ctr"/>
            <a:r>
              <a:rPr lang="en-US" sz="1200" b="1">
                <a:solidFill>
                  <a:schemeClr val="bg1"/>
                </a:solidFill>
              </a:rPr>
              <a:t>Power BI Premium</a:t>
            </a:r>
            <a:endParaRPr lang="en-IN" sz="1200" b="1">
              <a:solidFill>
                <a:schemeClr val="bg1"/>
              </a:solidFill>
            </a:endParaRPr>
          </a:p>
        </p:txBody>
      </p:sp>
      <p:sp>
        <p:nvSpPr>
          <p:cNvPr id="42" name="Rectangle: Top Corners Rounded 41">
            <a:extLst>
              <a:ext uri="{FF2B5EF4-FFF2-40B4-BE49-F238E27FC236}">
                <a16:creationId xmlns:a16="http://schemas.microsoft.com/office/drawing/2014/main" id="{255C39EE-BD0D-78EB-880C-6FBEAF1A2946}"/>
              </a:ext>
            </a:extLst>
          </p:cNvPr>
          <p:cNvSpPr/>
          <p:nvPr/>
        </p:nvSpPr>
        <p:spPr>
          <a:xfrm rot="16200000">
            <a:off x="9847109" y="-820894"/>
            <a:ext cx="924233" cy="3765552"/>
          </a:xfrm>
          <a:prstGeom prst="round2SameRect">
            <a:avLst>
              <a:gd name="adj1" fmla="val 7702"/>
              <a:gd name="adj2" fmla="val 0"/>
            </a:avLst>
          </a:prstGeom>
          <a:solidFill>
            <a:schemeClr val="bg1">
              <a:lumMod val="95000"/>
            </a:schemeClr>
          </a:solidFill>
          <a:ln w="6350">
            <a:no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Group 43">
            <a:extLst>
              <a:ext uri="{FF2B5EF4-FFF2-40B4-BE49-F238E27FC236}">
                <a16:creationId xmlns:a16="http://schemas.microsoft.com/office/drawing/2014/main" id="{18E5C070-A65F-8A94-31E8-B15ACED1FFE7}"/>
              </a:ext>
            </a:extLst>
          </p:cNvPr>
          <p:cNvGrpSpPr/>
          <p:nvPr/>
        </p:nvGrpSpPr>
        <p:grpSpPr>
          <a:xfrm>
            <a:off x="8578848" y="696291"/>
            <a:ext cx="2771779" cy="731182"/>
            <a:chOff x="8362948" y="1306134"/>
            <a:chExt cx="2771779" cy="731182"/>
          </a:xfrm>
        </p:grpSpPr>
        <p:sp>
          <p:nvSpPr>
            <p:cNvPr id="45" name="Rectangle 44">
              <a:extLst>
                <a:ext uri="{FF2B5EF4-FFF2-40B4-BE49-F238E27FC236}">
                  <a16:creationId xmlns:a16="http://schemas.microsoft.com/office/drawing/2014/main" id="{1E09AE01-C294-5972-5485-6898560A3935}"/>
                </a:ext>
              </a:extLst>
            </p:cNvPr>
            <p:cNvSpPr>
              <a:spLocks/>
            </p:cNvSpPr>
            <p:nvPr/>
          </p:nvSpPr>
          <p:spPr>
            <a:xfrm>
              <a:off x="8362948" y="1513161"/>
              <a:ext cx="2771777" cy="524155"/>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lIns="0" tIns="0" rIns="0" bIns="0" numCol="2" rtlCol="0" anchor="t">
              <a:noAutofit/>
            </a:bodyPr>
            <a:lstStyle/>
            <a:p>
              <a:pPr marL="228600" indent="-171450">
                <a:spcAft>
                  <a:spcPts val="100"/>
                </a:spcAft>
                <a:buFont typeface="Arial" panose="020B0604020202020204" pitchFamily="34" charset="0"/>
                <a:buChar char="•"/>
              </a:pPr>
              <a:r>
                <a:rPr lang="en-US" sz="1050">
                  <a:solidFill>
                    <a:schemeClr val="accent1"/>
                  </a:solidFill>
                </a:rPr>
                <a:t>Effort: 4</a:t>
              </a:r>
            </a:p>
            <a:p>
              <a:pPr marL="228600" indent="-171450">
                <a:spcAft>
                  <a:spcPts val="100"/>
                </a:spcAft>
                <a:buFont typeface="Arial" panose="020B0604020202020204" pitchFamily="34" charset="0"/>
                <a:buChar char="•"/>
              </a:pPr>
              <a:r>
                <a:rPr lang="en-US" sz="1050">
                  <a:solidFill>
                    <a:schemeClr val="accent1"/>
                  </a:solidFill>
                </a:rPr>
                <a:t>Benefit: 5</a:t>
              </a:r>
            </a:p>
            <a:p>
              <a:pPr marL="228600" indent="-171450">
                <a:spcAft>
                  <a:spcPts val="100"/>
                </a:spcAft>
                <a:buFont typeface="Arial" panose="020B0604020202020204" pitchFamily="34" charset="0"/>
                <a:buChar char="•"/>
              </a:pPr>
              <a:r>
                <a:rPr lang="en-US" sz="1050">
                  <a:solidFill>
                    <a:schemeClr val="accent1"/>
                  </a:solidFill>
                </a:rPr>
                <a:t>Risk: 1</a:t>
              </a:r>
            </a:p>
            <a:p>
              <a:pPr marL="228600" indent="-171450">
                <a:spcAft>
                  <a:spcPts val="100"/>
                </a:spcAft>
                <a:buFont typeface="Arial" panose="020B0604020202020204" pitchFamily="34" charset="0"/>
                <a:buChar char="•"/>
              </a:pPr>
              <a:r>
                <a:rPr lang="en-US" sz="1050">
                  <a:solidFill>
                    <a:schemeClr val="accent1"/>
                  </a:solidFill>
                </a:rPr>
                <a:t>Scalability: 5</a:t>
              </a:r>
            </a:p>
            <a:p>
              <a:pPr marL="228600" indent="-171450">
                <a:spcAft>
                  <a:spcPts val="100"/>
                </a:spcAft>
                <a:buFont typeface="Arial" panose="020B0604020202020204" pitchFamily="34" charset="0"/>
                <a:buChar char="•"/>
              </a:pPr>
              <a:r>
                <a:rPr lang="en-US" sz="1050">
                  <a:solidFill>
                    <a:schemeClr val="accent1"/>
                  </a:solidFill>
                </a:rPr>
                <a:t>Oversight: 4</a:t>
              </a:r>
            </a:p>
            <a:p>
              <a:pPr marL="228600" indent="-171450">
                <a:spcAft>
                  <a:spcPts val="100"/>
                </a:spcAft>
                <a:buFont typeface="Arial" panose="020B0604020202020204" pitchFamily="34" charset="0"/>
                <a:buChar char="•"/>
              </a:pPr>
              <a:r>
                <a:rPr lang="en-US" sz="1050">
                  <a:solidFill>
                    <a:schemeClr val="accent1"/>
                  </a:solidFill>
                </a:rPr>
                <a:t>Expense: 5</a:t>
              </a:r>
            </a:p>
          </p:txBody>
        </p:sp>
        <p:sp>
          <p:nvSpPr>
            <p:cNvPr id="51" name="Rectangle 50">
              <a:extLst>
                <a:ext uri="{FF2B5EF4-FFF2-40B4-BE49-F238E27FC236}">
                  <a16:creationId xmlns:a16="http://schemas.microsoft.com/office/drawing/2014/main" id="{79551200-4F12-2931-9F7E-733A85A88E74}"/>
                </a:ext>
              </a:extLst>
            </p:cNvPr>
            <p:cNvSpPr>
              <a:spLocks/>
            </p:cNvSpPr>
            <p:nvPr/>
          </p:nvSpPr>
          <p:spPr>
            <a:xfrm>
              <a:off x="8362950" y="1306134"/>
              <a:ext cx="2771777" cy="184666"/>
            </a:xfrm>
            <a:prstGeom prst="rect">
              <a:avLst/>
            </a:prstGeom>
            <a:noFill/>
            <a:ln w="6350">
              <a:noFill/>
              <a:headEnd type="triangle"/>
              <a:tailEnd type="none"/>
            </a:ln>
            <a:effectLst/>
          </p:spPr>
          <p:style>
            <a:lnRef idx="1">
              <a:schemeClr val="accent1"/>
            </a:lnRef>
            <a:fillRef idx="0">
              <a:schemeClr val="accent1"/>
            </a:fillRef>
            <a:effectRef idx="0">
              <a:schemeClr val="accent1"/>
            </a:effectRef>
            <a:fontRef idx="minor">
              <a:schemeClr val="tx1"/>
            </a:fontRef>
          </p:style>
          <p:txBody>
            <a:bodyPr wrap="square" lIns="0" tIns="0" rIns="0" bIns="0" rtlCol="0" anchor="t">
              <a:spAutoFit/>
            </a:bodyPr>
            <a:lstStyle/>
            <a:p>
              <a:pPr>
                <a:spcAft>
                  <a:spcPts val="200"/>
                </a:spcAft>
              </a:pPr>
              <a:r>
                <a:rPr lang="en-US" sz="1200" b="1">
                  <a:solidFill>
                    <a:schemeClr val="accent2"/>
                  </a:solidFill>
                </a:rPr>
                <a:t>Attributes Scale 1-6:</a:t>
              </a:r>
            </a:p>
          </p:txBody>
        </p:sp>
      </p:grpSp>
      <p:grpSp>
        <p:nvGrpSpPr>
          <p:cNvPr id="52" name="Group 51">
            <a:extLst>
              <a:ext uri="{FF2B5EF4-FFF2-40B4-BE49-F238E27FC236}">
                <a16:creationId xmlns:a16="http://schemas.microsoft.com/office/drawing/2014/main" id="{64AF582D-36C5-8C56-A54C-C7C5A1E5B031}"/>
              </a:ext>
            </a:extLst>
          </p:cNvPr>
          <p:cNvGrpSpPr/>
          <p:nvPr/>
        </p:nvGrpSpPr>
        <p:grpSpPr>
          <a:xfrm>
            <a:off x="2031286" y="1302518"/>
            <a:ext cx="296109" cy="229402"/>
            <a:chOff x="2031286" y="1302518"/>
            <a:chExt cx="296109" cy="229402"/>
          </a:xfrm>
          <a:solidFill>
            <a:schemeClr val="accent2"/>
          </a:solidFill>
        </p:grpSpPr>
        <p:sp>
          <p:nvSpPr>
            <p:cNvPr id="53" name="Freeform 5">
              <a:extLst>
                <a:ext uri="{FF2B5EF4-FFF2-40B4-BE49-F238E27FC236}">
                  <a16:creationId xmlns:a16="http://schemas.microsoft.com/office/drawing/2014/main" id="{711D03FC-3A0B-E7A1-D6E2-874AAB982538}"/>
                </a:ext>
              </a:extLst>
            </p:cNvPr>
            <p:cNvSpPr>
              <a:spLocks/>
            </p:cNvSpPr>
            <p:nvPr/>
          </p:nvSpPr>
          <p:spPr bwMode="auto">
            <a:xfrm>
              <a:off x="2206185" y="1398509"/>
              <a:ext cx="8135" cy="35793"/>
            </a:xfrm>
            <a:custGeom>
              <a:avLst/>
              <a:gdLst>
                <a:gd name="T0" fmla="*/ 10 w 10"/>
                <a:gd name="T1" fmla="*/ 4 h 44"/>
                <a:gd name="T2" fmla="*/ 0 w 10"/>
                <a:gd name="T3" fmla="*/ 0 h 44"/>
                <a:gd name="T4" fmla="*/ 0 w 10"/>
                <a:gd name="T5" fmla="*/ 23 h 44"/>
                <a:gd name="T6" fmla="*/ 0 w 10"/>
                <a:gd name="T7" fmla="*/ 44 h 44"/>
                <a:gd name="T8" fmla="*/ 10 w 10"/>
                <a:gd name="T9" fmla="*/ 38 h 44"/>
                <a:gd name="T10" fmla="*/ 10 w 10"/>
                <a:gd name="T11" fmla="*/ 4 h 44"/>
              </a:gdLst>
              <a:ahLst/>
              <a:cxnLst>
                <a:cxn ang="0">
                  <a:pos x="T0" y="T1"/>
                </a:cxn>
                <a:cxn ang="0">
                  <a:pos x="T2" y="T3"/>
                </a:cxn>
                <a:cxn ang="0">
                  <a:pos x="T4" y="T5"/>
                </a:cxn>
                <a:cxn ang="0">
                  <a:pos x="T6" y="T7"/>
                </a:cxn>
                <a:cxn ang="0">
                  <a:pos x="T8" y="T9"/>
                </a:cxn>
                <a:cxn ang="0">
                  <a:pos x="T10" y="T11"/>
                </a:cxn>
              </a:cxnLst>
              <a:rect l="0" t="0" r="r" b="b"/>
              <a:pathLst>
                <a:path w="10" h="44">
                  <a:moveTo>
                    <a:pt x="10" y="4"/>
                  </a:moveTo>
                  <a:lnTo>
                    <a:pt x="0" y="0"/>
                  </a:lnTo>
                  <a:lnTo>
                    <a:pt x="0" y="23"/>
                  </a:lnTo>
                  <a:lnTo>
                    <a:pt x="0" y="44"/>
                  </a:lnTo>
                  <a:lnTo>
                    <a:pt x="10" y="38"/>
                  </a:lnTo>
                  <a:lnTo>
                    <a:pt x="10" y="4"/>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54" name="Freeform 6">
              <a:extLst>
                <a:ext uri="{FF2B5EF4-FFF2-40B4-BE49-F238E27FC236}">
                  <a16:creationId xmlns:a16="http://schemas.microsoft.com/office/drawing/2014/main" id="{A1CA01A6-2CAF-B87E-5DFD-6A3E811E686C}"/>
                </a:ext>
              </a:extLst>
            </p:cNvPr>
            <p:cNvSpPr>
              <a:spLocks/>
            </p:cNvSpPr>
            <p:nvPr/>
          </p:nvSpPr>
          <p:spPr bwMode="auto">
            <a:xfrm>
              <a:off x="2206185" y="1356208"/>
              <a:ext cx="121210" cy="94364"/>
            </a:xfrm>
            <a:custGeom>
              <a:avLst/>
              <a:gdLst>
                <a:gd name="T0" fmla="*/ 0 w 149"/>
                <a:gd name="T1" fmla="*/ 0 h 116"/>
                <a:gd name="T2" fmla="*/ 0 w 149"/>
                <a:gd name="T3" fmla="*/ 34 h 116"/>
                <a:gd name="T4" fmla="*/ 10 w 149"/>
                <a:gd name="T5" fmla="*/ 38 h 116"/>
                <a:gd name="T6" fmla="*/ 10 w 149"/>
                <a:gd name="T7" fmla="*/ 25 h 116"/>
                <a:gd name="T8" fmla="*/ 141 w 149"/>
                <a:gd name="T9" fmla="*/ 25 h 116"/>
                <a:gd name="T10" fmla="*/ 141 w 149"/>
                <a:gd name="T11" fmla="*/ 106 h 116"/>
                <a:gd name="T12" fmla="*/ 19 w 149"/>
                <a:gd name="T13" fmla="*/ 106 h 116"/>
                <a:gd name="T14" fmla="*/ 0 w 149"/>
                <a:gd name="T15" fmla="*/ 114 h 116"/>
                <a:gd name="T16" fmla="*/ 0 w 149"/>
                <a:gd name="T17" fmla="*/ 116 h 116"/>
                <a:gd name="T18" fmla="*/ 149 w 149"/>
                <a:gd name="T19" fmla="*/ 116 h 116"/>
                <a:gd name="T20" fmla="*/ 149 w 149"/>
                <a:gd name="T21" fmla="*/ 0 h 116"/>
                <a:gd name="T22" fmla="*/ 0 w 149"/>
                <a:gd name="T23"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9" h="116">
                  <a:moveTo>
                    <a:pt x="0" y="0"/>
                  </a:moveTo>
                  <a:lnTo>
                    <a:pt x="0" y="34"/>
                  </a:lnTo>
                  <a:lnTo>
                    <a:pt x="10" y="38"/>
                  </a:lnTo>
                  <a:lnTo>
                    <a:pt x="10" y="25"/>
                  </a:lnTo>
                  <a:lnTo>
                    <a:pt x="141" y="25"/>
                  </a:lnTo>
                  <a:lnTo>
                    <a:pt x="141" y="106"/>
                  </a:lnTo>
                  <a:lnTo>
                    <a:pt x="19" y="106"/>
                  </a:lnTo>
                  <a:lnTo>
                    <a:pt x="0" y="114"/>
                  </a:lnTo>
                  <a:lnTo>
                    <a:pt x="0" y="116"/>
                  </a:lnTo>
                  <a:lnTo>
                    <a:pt x="149" y="116"/>
                  </a:lnTo>
                  <a:lnTo>
                    <a:pt x="149"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76" name="Freeform 7">
              <a:extLst>
                <a:ext uri="{FF2B5EF4-FFF2-40B4-BE49-F238E27FC236}">
                  <a16:creationId xmlns:a16="http://schemas.microsoft.com/office/drawing/2014/main" id="{5A337B2C-01CA-0DFD-DA48-A2CF1531F9EA}"/>
                </a:ext>
              </a:extLst>
            </p:cNvPr>
            <p:cNvSpPr>
              <a:spLocks/>
            </p:cNvSpPr>
            <p:nvPr/>
          </p:nvSpPr>
          <p:spPr bwMode="auto">
            <a:xfrm>
              <a:off x="2105313" y="1379799"/>
              <a:ext cx="48809" cy="17083"/>
            </a:xfrm>
            <a:custGeom>
              <a:avLst/>
              <a:gdLst>
                <a:gd name="T0" fmla="*/ 60 w 60"/>
                <a:gd name="T1" fmla="*/ 13 h 21"/>
                <a:gd name="T2" fmla="*/ 60 w 60"/>
                <a:gd name="T3" fmla="*/ 3 h 21"/>
                <a:gd name="T4" fmla="*/ 50 w 60"/>
                <a:gd name="T5" fmla="*/ 0 h 21"/>
                <a:gd name="T6" fmla="*/ 50 w 60"/>
                <a:gd name="T7" fmla="*/ 11 h 21"/>
                <a:gd name="T8" fmla="*/ 0 w 60"/>
                <a:gd name="T9" fmla="*/ 11 h 21"/>
                <a:gd name="T10" fmla="*/ 2 w 60"/>
                <a:gd name="T11" fmla="*/ 21 h 21"/>
                <a:gd name="T12" fmla="*/ 60 w 60"/>
                <a:gd name="T13" fmla="*/ 21 h 21"/>
                <a:gd name="T14" fmla="*/ 60 w 60"/>
                <a:gd name="T15" fmla="*/ 1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1">
                  <a:moveTo>
                    <a:pt x="60" y="13"/>
                  </a:moveTo>
                  <a:lnTo>
                    <a:pt x="60" y="3"/>
                  </a:lnTo>
                  <a:lnTo>
                    <a:pt x="50" y="0"/>
                  </a:lnTo>
                  <a:lnTo>
                    <a:pt x="50" y="11"/>
                  </a:lnTo>
                  <a:lnTo>
                    <a:pt x="0" y="11"/>
                  </a:lnTo>
                  <a:lnTo>
                    <a:pt x="2" y="21"/>
                  </a:lnTo>
                  <a:lnTo>
                    <a:pt x="60" y="21"/>
                  </a:lnTo>
                  <a:lnTo>
                    <a:pt x="60" y="1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78" name="Freeform 8">
              <a:extLst>
                <a:ext uri="{FF2B5EF4-FFF2-40B4-BE49-F238E27FC236}">
                  <a16:creationId xmlns:a16="http://schemas.microsoft.com/office/drawing/2014/main" id="{261217E4-55CB-9C16-AC50-528742666561}"/>
                </a:ext>
              </a:extLst>
            </p:cNvPr>
            <p:cNvSpPr>
              <a:spLocks/>
            </p:cNvSpPr>
            <p:nvPr/>
          </p:nvSpPr>
          <p:spPr bwMode="auto">
            <a:xfrm>
              <a:off x="2031286" y="1302518"/>
              <a:ext cx="122836" cy="94364"/>
            </a:xfrm>
            <a:custGeom>
              <a:avLst/>
              <a:gdLst>
                <a:gd name="T0" fmla="*/ 0 w 151"/>
                <a:gd name="T1" fmla="*/ 0 h 116"/>
                <a:gd name="T2" fmla="*/ 0 w 151"/>
                <a:gd name="T3" fmla="*/ 116 h 116"/>
                <a:gd name="T4" fmla="*/ 74 w 151"/>
                <a:gd name="T5" fmla="*/ 116 h 116"/>
                <a:gd name="T6" fmla="*/ 74 w 151"/>
                <a:gd name="T7" fmla="*/ 106 h 116"/>
                <a:gd name="T8" fmla="*/ 10 w 151"/>
                <a:gd name="T9" fmla="*/ 106 h 116"/>
                <a:gd name="T10" fmla="*/ 10 w 151"/>
                <a:gd name="T11" fmla="*/ 25 h 116"/>
                <a:gd name="T12" fmla="*/ 141 w 151"/>
                <a:gd name="T13" fmla="*/ 25 h 116"/>
                <a:gd name="T14" fmla="*/ 141 w 151"/>
                <a:gd name="T15" fmla="*/ 77 h 116"/>
                <a:gd name="T16" fmla="*/ 151 w 151"/>
                <a:gd name="T17" fmla="*/ 79 h 116"/>
                <a:gd name="T18" fmla="*/ 151 w 151"/>
                <a:gd name="T19" fmla="*/ 0 h 116"/>
                <a:gd name="T20" fmla="*/ 0 w 151"/>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16">
                  <a:moveTo>
                    <a:pt x="0" y="0"/>
                  </a:moveTo>
                  <a:lnTo>
                    <a:pt x="0" y="116"/>
                  </a:lnTo>
                  <a:lnTo>
                    <a:pt x="74" y="116"/>
                  </a:lnTo>
                  <a:lnTo>
                    <a:pt x="74" y="106"/>
                  </a:lnTo>
                  <a:lnTo>
                    <a:pt x="10" y="106"/>
                  </a:lnTo>
                  <a:lnTo>
                    <a:pt x="10" y="25"/>
                  </a:lnTo>
                  <a:lnTo>
                    <a:pt x="141" y="25"/>
                  </a:lnTo>
                  <a:lnTo>
                    <a:pt x="141" y="77"/>
                  </a:lnTo>
                  <a:lnTo>
                    <a:pt x="151" y="79"/>
                  </a:lnTo>
                  <a:lnTo>
                    <a:pt x="151"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80" name="Freeform 9">
              <a:extLst>
                <a:ext uri="{FF2B5EF4-FFF2-40B4-BE49-F238E27FC236}">
                  <a16:creationId xmlns:a16="http://schemas.microsoft.com/office/drawing/2014/main" id="{951CAC77-2214-4281-EB8C-118747639BF2}"/>
                </a:ext>
              </a:extLst>
            </p:cNvPr>
            <p:cNvSpPr>
              <a:spLocks/>
            </p:cNvSpPr>
            <p:nvPr/>
          </p:nvSpPr>
          <p:spPr bwMode="auto">
            <a:xfrm>
              <a:off x="2053250" y="1437556"/>
              <a:ext cx="121210" cy="94364"/>
            </a:xfrm>
            <a:custGeom>
              <a:avLst/>
              <a:gdLst>
                <a:gd name="T0" fmla="*/ 0 w 149"/>
                <a:gd name="T1" fmla="*/ 0 h 116"/>
                <a:gd name="T2" fmla="*/ 0 w 149"/>
                <a:gd name="T3" fmla="*/ 116 h 116"/>
                <a:gd name="T4" fmla="*/ 149 w 149"/>
                <a:gd name="T5" fmla="*/ 116 h 116"/>
                <a:gd name="T6" fmla="*/ 149 w 149"/>
                <a:gd name="T7" fmla="*/ 35 h 116"/>
                <a:gd name="T8" fmla="*/ 140 w 149"/>
                <a:gd name="T9" fmla="*/ 41 h 116"/>
                <a:gd name="T10" fmla="*/ 140 w 149"/>
                <a:gd name="T11" fmla="*/ 106 h 116"/>
                <a:gd name="T12" fmla="*/ 10 w 149"/>
                <a:gd name="T13" fmla="*/ 106 h 116"/>
                <a:gd name="T14" fmla="*/ 10 w 149"/>
                <a:gd name="T15" fmla="*/ 27 h 116"/>
                <a:gd name="T16" fmla="*/ 60 w 149"/>
                <a:gd name="T17" fmla="*/ 27 h 116"/>
                <a:gd name="T18" fmla="*/ 56 w 149"/>
                <a:gd name="T19" fmla="*/ 0 h 116"/>
                <a:gd name="T20" fmla="*/ 0 w 149"/>
                <a:gd name="T2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16">
                  <a:moveTo>
                    <a:pt x="0" y="0"/>
                  </a:moveTo>
                  <a:lnTo>
                    <a:pt x="0" y="116"/>
                  </a:lnTo>
                  <a:lnTo>
                    <a:pt x="149" y="116"/>
                  </a:lnTo>
                  <a:lnTo>
                    <a:pt x="149" y="35"/>
                  </a:lnTo>
                  <a:lnTo>
                    <a:pt x="140" y="41"/>
                  </a:lnTo>
                  <a:lnTo>
                    <a:pt x="140" y="106"/>
                  </a:lnTo>
                  <a:lnTo>
                    <a:pt x="10" y="106"/>
                  </a:lnTo>
                  <a:lnTo>
                    <a:pt x="10" y="27"/>
                  </a:lnTo>
                  <a:lnTo>
                    <a:pt x="60" y="27"/>
                  </a:lnTo>
                  <a:lnTo>
                    <a:pt x="56" y="0"/>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82" name="Freeform 10">
              <a:extLst>
                <a:ext uri="{FF2B5EF4-FFF2-40B4-BE49-F238E27FC236}">
                  <a16:creationId xmlns:a16="http://schemas.microsoft.com/office/drawing/2014/main" id="{C72CF00A-FC33-E3FB-85C1-F283C420A8A1}"/>
                </a:ext>
              </a:extLst>
            </p:cNvPr>
            <p:cNvSpPr>
              <a:spLocks/>
            </p:cNvSpPr>
            <p:nvPr/>
          </p:nvSpPr>
          <p:spPr bwMode="auto">
            <a:xfrm>
              <a:off x="2113448" y="1437556"/>
              <a:ext cx="61012" cy="21964"/>
            </a:xfrm>
            <a:custGeom>
              <a:avLst/>
              <a:gdLst>
                <a:gd name="T0" fmla="*/ 4 w 75"/>
                <a:gd name="T1" fmla="*/ 27 h 27"/>
                <a:gd name="T2" fmla="*/ 58 w 75"/>
                <a:gd name="T3" fmla="*/ 27 h 27"/>
                <a:gd name="T4" fmla="*/ 75 w 75"/>
                <a:gd name="T5" fmla="*/ 16 h 27"/>
                <a:gd name="T6" fmla="*/ 75 w 75"/>
                <a:gd name="T7" fmla="*/ 0 h 27"/>
                <a:gd name="T8" fmla="*/ 0 w 75"/>
                <a:gd name="T9" fmla="*/ 0 h 27"/>
                <a:gd name="T10" fmla="*/ 4 w 75"/>
                <a:gd name="T11" fmla="*/ 27 h 27"/>
              </a:gdLst>
              <a:ahLst/>
              <a:cxnLst>
                <a:cxn ang="0">
                  <a:pos x="T0" y="T1"/>
                </a:cxn>
                <a:cxn ang="0">
                  <a:pos x="T2" y="T3"/>
                </a:cxn>
                <a:cxn ang="0">
                  <a:pos x="T4" y="T5"/>
                </a:cxn>
                <a:cxn ang="0">
                  <a:pos x="T6" y="T7"/>
                </a:cxn>
                <a:cxn ang="0">
                  <a:pos x="T8" y="T9"/>
                </a:cxn>
                <a:cxn ang="0">
                  <a:pos x="T10" y="T11"/>
                </a:cxn>
              </a:cxnLst>
              <a:rect l="0" t="0" r="r" b="b"/>
              <a:pathLst>
                <a:path w="75" h="27">
                  <a:moveTo>
                    <a:pt x="4" y="27"/>
                  </a:moveTo>
                  <a:lnTo>
                    <a:pt x="58" y="27"/>
                  </a:lnTo>
                  <a:lnTo>
                    <a:pt x="75" y="16"/>
                  </a:lnTo>
                  <a:lnTo>
                    <a:pt x="75" y="0"/>
                  </a:lnTo>
                  <a:lnTo>
                    <a:pt x="0" y="0"/>
                  </a:lnTo>
                  <a:lnTo>
                    <a:pt x="4" y="2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sp>
          <p:nvSpPr>
            <p:cNvPr id="95" name="Freeform 11">
              <a:extLst>
                <a:ext uri="{FF2B5EF4-FFF2-40B4-BE49-F238E27FC236}">
                  <a16:creationId xmlns:a16="http://schemas.microsoft.com/office/drawing/2014/main" id="{E4A5FFC0-B8C4-BF0F-EE09-B1001D668F8E}"/>
                </a:ext>
              </a:extLst>
            </p:cNvPr>
            <p:cNvSpPr>
              <a:spLocks noEditPoints="1"/>
            </p:cNvSpPr>
            <p:nvPr/>
          </p:nvSpPr>
          <p:spPr bwMode="auto">
            <a:xfrm>
              <a:off x="2075214" y="1339938"/>
              <a:ext cx="209879" cy="166764"/>
            </a:xfrm>
            <a:custGeom>
              <a:avLst/>
              <a:gdLst>
                <a:gd name="T0" fmla="*/ 78 w 125"/>
                <a:gd name="T1" fmla="*/ 59 h 99"/>
                <a:gd name="T2" fmla="*/ 59 w 125"/>
                <a:gd name="T3" fmla="*/ 68 h 99"/>
                <a:gd name="T4" fmla="*/ 55 w 125"/>
                <a:gd name="T5" fmla="*/ 71 h 99"/>
                <a:gd name="T6" fmla="*/ 30 w 125"/>
                <a:gd name="T7" fmla="*/ 84 h 99"/>
                <a:gd name="T8" fmla="*/ 26 w 125"/>
                <a:gd name="T9" fmla="*/ 81 h 99"/>
                <a:gd name="T10" fmla="*/ 24 w 125"/>
                <a:gd name="T11" fmla="*/ 81 h 99"/>
                <a:gd name="T12" fmla="*/ 22 w 125"/>
                <a:gd name="T13" fmla="*/ 71 h 99"/>
                <a:gd name="T14" fmla="*/ 20 w 125"/>
                <a:gd name="T15" fmla="*/ 58 h 99"/>
                <a:gd name="T16" fmla="*/ 16 w 125"/>
                <a:gd name="T17" fmla="*/ 34 h 99"/>
                <a:gd name="T18" fmla="*/ 16 w 125"/>
                <a:gd name="T19" fmla="*/ 29 h 99"/>
                <a:gd name="T20" fmla="*/ 14 w 125"/>
                <a:gd name="T21" fmla="*/ 18 h 99"/>
                <a:gd name="T22" fmla="*/ 15 w 125"/>
                <a:gd name="T23" fmla="*/ 17 h 99"/>
                <a:gd name="T24" fmla="*/ 19 w 125"/>
                <a:gd name="T25" fmla="*/ 14 h 99"/>
                <a:gd name="T26" fmla="*/ 42 w 125"/>
                <a:gd name="T27" fmla="*/ 21 h 99"/>
                <a:gd name="T28" fmla="*/ 47 w 125"/>
                <a:gd name="T29" fmla="*/ 23 h 99"/>
                <a:gd name="T30" fmla="*/ 47 w 125"/>
                <a:gd name="T31" fmla="*/ 23 h 99"/>
                <a:gd name="T32" fmla="*/ 78 w 125"/>
                <a:gd name="T33" fmla="*/ 33 h 99"/>
                <a:gd name="T34" fmla="*/ 83 w 125"/>
                <a:gd name="T35" fmla="*/ 34 h 99"/>
                <a:gd name="T36" fmla="*/ 105 w 125"/>
                <a:gd name="T37" fmla="*/ 42 h 99"/>
                <a:gd name="T38" fmla="*/ 105 w 125"/>
                <a:gd name="T39" fmla="*/ 44 h 99"/>
                <a:gd name="T40" fmla="*/ 83 w 125"/>
                <a:gd name="T41" fmla="*/ 56 h 99"/>
                <a:gd name="T42" fmla="*/ 83 w 125"/>
                <a:gd name="T43" fmla="*/ 56 h 99"/>
                <a:gd name="T44" fmla="*/ 78 w 125"/>
                <a:gd name="T45" fmla="*/ 59 h 99"/>
                <a:gd name="T46" fmla="*/ 78 w 125"/>
                <a:gd name="T47" fmla="*/ 63 h 99"/>
                <a:gd name="T48" fmla="*/ 82 w 125"/>
                <a:gd name="T49" fmla="*/ 61 h 99"/>
                <a:gd name="T50" fmla="*/ 83 w 125"/>
                <a:gd name="T51" fmla="*/ 60 h 99"/>
                <a:gd name="T52" fmla="*/ 107 w 125"/>
                <a:gd name="T53" fmla="*/ 47 h 99"/>
                <a:gd name="T54" fmla="*/ 112 w 125"/>
                <a:gd name="T55" fmla="*/ 50 h 99"/>
                <a:gd name="T56" fmla="*/ 114 w 125"/>
                <a:gd name="T57" fmla="*/ 50 h 99"/>
                <a:gd name="T58" fmla="*/ 123 w 125"/>
                <a:gd name="T59" fmla="*/ 44 h 99"/>
                <a:gd name="T60" fmla="*/ 117 w 125"/>
                <a:gd name="T61" fmla="*/ 32 h 99"/>
                <a:gd name="T62" fmla="*/ 114 w 125"/>
                <a:gd name="T63" fmla="*/ 32 h 99"/>
                <a:gd name="T64" fmla="*/ 106 w 125"/>
                <a:gd name="T65" fmla="*/ 38 h 99"/>
                <a:gd name="T66" fmla="*/ 83 w 125"/>
                <a:gd name="T67" fmla="*/ 30 h 99"/>
                <a:gd name="T68" fmla="*/ 78 w 125"/>
                <a:gd name="T69" fmla="*/ 29 h 99"/>
                <a:gd name="T70" fmla="*/ 47 w 125"/>
                <a:gd name="T71" fmla="*/ 19 h 99"/>
                <a:gd name="T72" fmla="*/ 42 w 125"/>
                <a:gd name="T73" fmla="*/ 17 h 99"/>
                <a:gd name="T74" fmla="*/ 42 w 125"/>
                <a:gd name="T75" fmla="*/ 17 h 99"/>
                <a:gd name="T76" fmla="*/ 20 w 125"/>
                <a:gd name="T77" fmla="*/ 10 h 99"/>
                <a:gd name="T78" fmla="*/ 19 w 125"/>
                <a:gd name="T79" fmla="*/ 5 h 99"/>
                <a:gd name="T80" fmla="*/ 11 w 125"/>
                <a:gd name="T81" fmla="*/ 0 h 99"/>
                <a:gd name="T82" fmla="*/ 6 w 125"/>
                <a:gd name="T83" fmla="*/ 1 h 99"/>
                <a:gd name="T84" fmla="*/ 3 w 125"/>
                <a:gd name="T85" fmla="*/ 14 h 99"/>
                <a:gd name="T86" fmla="*/ 10 w 125"/>
                <a:gd name="T87" fmla="*/ 19 h 99"/>
                <a:gd name="T88" fmla="*/ 12 w 125"/>
                <a:gd name="T89" fmla="*/ 29 h 99"/>
                <a:gd name="T90" fmla="*/ 13 w 125"/>
                <a:gd name="T91" fmla="*/ 34 h 99"/>
                <a:gd name="T92" fmla="*/ 17 w 125"/>
                <a:gd name="T93" fmla="*/ 58 h 99"/>
                <a:gd name="T94" fmla="*/ 19 w 125"/>
                <a:gd name="T95" fmla="*/ 71 h 99"/>
                <a:gd name="T96" fmla="*/ 20 w 125"/>
                <a:gd name="T97" fmla="*/ 81 h 99"/>
                <a:gd name="T98" fmla="*/ 14 w 125"/>
                <a:gd name="T99" fmla="*/ 87 h 99"/>
                <a:gd name="T100" fmla="*/ 21 w 125"/>
                <a:gd name="T101" fmla="*/ 99 h 99"/>
                <a:gd name="T102" fmla="*/ 23 w 125"/>
                <a:gd name="T103" fmla="*/ 99 h 99"/>
                <a:gd name="T104" fmla="*/ 32 w 125"/>
                <a:gd name="T105" fmla="*/ 93 h 99"/>
                <a:gd name="T106" fmla="*/ 32 w 125"/>
                <a:gd name="T107" fmla="*/ 87 h 99"/>
                <a:gd name="T108" fmla="*/ 55 w 125"/>
                <a:gd name="T109" fmla="*/ 75 h 99"/>
                <a:gd name="T110" fmla="*/ 60 w 125"/>
                <a:gd name="T111" fmla="*/ 73 h 99"/>
                <a:gd name="T112" fmla="*/ 78 w 125"/>
                <a:gd name="T113" fmla="*/ 6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99">
                  <a:moveTo>
                    <a:pt x="78" y="59"/>
                  </a:moveTo>
                  <a:cubicBezTo>
                    <a:pt x="59" y="68"/>
                    <a:pt x="59" y="68"/>
                    <a:pt x="59" y="68"/>
                  </a:cubicBezTo>
                  <a:cubicBezTo>
                    <a:pt x="55" y="71"/>
                    <a:pt x="55" y="71"/>
                    <a:pt x="55" y="71"/>
                  </a:cubicBezTo>
                  <a:cubicBezTo>
                    <a:pt x="30" y="84"/>
                    <a:pt x="30" y="84"/>
                    <a:pt x="30" y="84"/>
                  </a:cubicBezTo>
                  <a:cubicBezTo>
                    <a:pt x="29" y="83"/>
                    <a:pt x="28" y="82"/>
                    <a:pt x="26" y="81"/>
                  </a:cubicBezTo>
                  <a:cubicBezTo>
                    <a:pt x="25" y="81"/>
                    <a:pt x="24" y="81"/>
                    <a:pt x="24" y="81"/>
                  </a:cubicBezTo>
                  <a:cubicBezTo>
                    <a:pt x="22" y="71"/>
                    <a:pt x="22" y="71"/>
                    <a:pt x="22" y="71"/>
                  </a:cubicBezTo>
                  <a:cubicBezTo>
                    <a:pt x="20" y="58"/>
                    <a:pt x="20" y="58"/>
                    <a:pt x="20" y="58"/>
                  </a:cubicBezTo>
                  <a:cubicBezTo>
                    <a:pt x="16" y="34"/>
                    <a:pt x="16" y="34"/>
                    <a:pt x="16" y="34"/>
                  </a:cubicBezTo>
                  <a:cubicBezTo>
                    <a:pt x="16" y="29"/>
                    <a:pt x="16" y="29"/>
                    <a:pt x="16" y="29"/>
                  </a:cubicBezTo>
                  <a:cubicBezTo>
                    <a:pt x="14" y="18"/>
                    <a:pt x="14" y="18"/>
                    <a:pt x="14" y="18"/>
                  </a:cubicBezTo>
                  <a:cubicBezTo>
                    <a:pt x="14" y="18"/>
                    <a:pt x="15" y="18"/>
                    <a:pt x="15" y="17"/>
                  </a:cubicBezTo>
                  <a:cubicBezTo>
                    <a:pt x="17" y="17"/>
                    <a:pt x="18" y="15"/>
                    <a:pt x="19" y="14"/>
                  </a:cubicBezTo>
                  <a:cubicBezTo>
                    <a:pt x="42" y="21"/>
                    <a:pt x="42" y="21"/>
                    <a:pt x="42" y="21"/>
                  </a:cubicBezTo>
                  <a:cubicBezTo>
                    <a:pt x="47" y="23"/>
                    <a:pt x="47" y="23"/>
                    <a:pt x="47" y="23"/>
                  </a:cubicBezTo>
                  <a:cubicBezTo>
                    <a:pt x="47" y="23"/>
                    <a:pt x="47" y="23"/>
                    <a:pt x="47" y="23"/>
                  </a:cubicBezTo>
                  <a:cubicBezTo>
                    <a:pt x="78" y="33"/>
                    <a:pt x="78" y="33"/>
                    <a:pt x="78" y="33"/>
                  </a:cubicBezTo>
                  <a:cubicBezTo>
                    <a:pt x="83" y="34"/>
                    <a:pt x="83" y="34"/>
                    <a:pt x="83" y="34"/>
                  </a:cubicBezTo>
                  <a:cubicBezTo>
                    <a:pt x="105" y="42"/>
                    <a:pt x="105" y="42"/>
                    <a:pt x="105" y="42"/>
                  </a:cubicBezTo>
                  <a:cubicBezTo>
                    <a:pt x="105" y="42"/>
                    <a:pt x="105" y="43"/>
                    <a:pt x="105" y="44"/>
                  </a:cubicBezTo>
                  <a:cubicBezTo>
                    <a:pt x="83" y="56"/>
                    <a:pt x="83" y="56"/>
                    <a:pt x="83" y="56"/>
                  </a:cubicBezTo>
                  <a:cubicBezTo>
                    <a:pt x="83" y="56"/>
                    <a:pt x="83" y="56"/>
                    <a:pt x="83" y="56"/>
                  </a:cubicBezTo>
                  <a:cubicBezTo>
                    <a:pt x="78" y="59"/>
                    <a:pt x="78" y="59"/>
                    <a:pt x="78" y="59"/>
                  </a:cubicBezTo>
                  <a:close/>
                  <a:moveTo>
                    <a:pt x="78" y="63"/>
                  </a:moveTo>
                  <a:cubicBezTo>
                    <a:pt x="82" y="61"/>
                    <a:pt x="82" y="61"/>
                    <a:pt x="82" y="61"/>
                  </a:cubicBezTo>
                  <a:cubicBezTo>
                    <a:pt x="83" y="60"/>
                    <a:pt x="83" y="60"/>
                    <a:pt x="83" y="60"/>
                  </a:cubicBezTo>
                  <a:cubicBezTo>
                    <a:pt x="107" y="47"/>
                    <a:pt x="107" y="47"/>
                    <a:pt x="107" y="47"/>
                  </a:cubicBezTo>
                  <a:cubicBezTo>
                    <a:pt x="109" y="48"/>
                    <a:pt x="110" y="50"/>
                    <a:pt x="112" y="50"/>
                  </a:cubicBezTo>
                  <a:cubicBezTo>
                    <a:pt x="113" y="50"/>
                    <a:pt x="114" y="50"/>
                    <a:pt x="114" y="50"/>
                  </a:cubicBezTo>
                  <a:cubicBezTo>
                    <a:pt x="119" y="50"/>
                    <a:pt x="122" y="48"/>
                    <a:pt x="123" y="44"/>
                  </a:cubicBezTo>
                  <a:cubicBezTo>
                    <a:pt x="125" y="39"/>
                    <a:pt x="122" y="34"/>
                    <a:pt x="117" y="32"/>
                  </a:cubicBezTo>
                  <a:cubicBezTo>
                    <a:pt x="116" y="32"/>
                    <a:pt x="115" y="32"/>
                    <a:pt x="114" y="32"/>
                  </a:cubicBezTo>
                  <a:cubicBezTo>
                    <a:pt x="111" y="32"/>
                    <a:pt x="107" y="34"/>
                    <a:pt x="106" y="38"/>
                  </a:cubicBezTo>
                  <a:cubicBezTo>
                    <a:pt x="83" y="30"/>
                    <a:pt x="83" y="30"/>
                    <a:pt x="83" y="30"/>
                  </a:cubicBezTo>
                  <a:cubicBezTo>
                    <a:pt x="78" y="29"/>
                    <a:pt x="78" y="29"/>
                    <a:pt x="78" y="29"/>
                  </a:cubicBezTo>
                  <a:cubicBezTo>
                    <a:pt x="47" y="19"/>
                    <a:pt x="47" y="19"/>
                    <a:pt x="47" y="19"/>
                  </a:cubicBezTo>
                  <a:cubicBezTo>
                    <a:pt x="42" y="17"/>
                    <a:pt x="42" y="17"/>
                    <a:pt x="42" y="17"/>
                  </a:cubicBezTo>
                  <a:cubicBezTo>
                    <a:pt x="42" y="17"/>
                    <a:pt x="42" y="17"/>
                    <a:pt x="42" y="17"/>
                  </a:cubicBezTo>
                  <a:cubicBezTo>
                    <a:pt x="20" y="10"/>
                    <a:pt x="20" y="10"/>
                    <a:pt x="20" y="10"/>
                  </a:cubicBezTo>
                  <a:cubicBezTo>
                    <a:pt x="20" y="8"/>
                    <a:pt x="20" y="7"/>
                    <a:pt x="19" y="5"/>
                  </a:cubicBezTo>
                  <a:cubicBezTo>
                    <a:pt x="17" y="2"/>
                    <a:pt x="14" y="0"/>
                    <a:pt x="11" y="0"/>
                  </a:cubicBezTo>
                  <a:cubicBezTo>
                    <a:pt x="9" y="0"/>
                    <a:pt x="8" y="0"/>
                    <a:pt x="6" y="1"/>
                  </a:cubicBezTo>
                  <a:cubicBezTo>
                    <a:pt x="2" y="4"/>
                    <a:pt x="0" y="9"/>
                    <a:pt x="3" y="14"/>
                  </a:cubicBezTo>
                  <a:cubicBezTo>
                    <a:pt x="4" y="17"/>
                    <a:pt x="7" y="18"/>
                    <a:pt x="10" y="19"/>
                  </a:cubicBezTo>
                  <a:cubicBezTo>
                    <a:pt x="12" y="29"/>
                    <a:pt x="12" y="29"/>
                    <a:pt x="12" y="29"/>
                  </a:cubicBezTo>
                  <a:cubicBezTo>
                    <a:pt x="13" y="34"/>
                    <a:pt x="13" y="34"/>
                    <a:pt x="13" y="34"/>
                  </a:cubicBezTo>
                  <a:cubicBezTo>
                    <a:pt x="17" y="58"/>
                    <a:pt x="17" y="58"/>
                    <a:pt x="17" y="58"/>
                  </a:cubicBezTo>
                  <a:cubicBezTo>
                    <a:pt x="19" y="71"/>
                    <a:pt x="19" y="71"/>
                    <a:pt x="19" y="71"/>
                  </a:cubicBezTo>
                  <a:cubicBezTo>
                    <a:pt x="20" y="81"/>
                    <a:pt x="20" y="81"/>
                    <a:pt x="20" y="81"/>
                  </a:cubicBezTo>
                  <a:cubicBezTo>
                    <a:pt x="18" y="82"/>
                    <a:pt x="15" y="85"/>
                    <a:pt x="14" y="87"/>
                  </a:cubicBezTo>
                  <a:cubicBezTo>
                    <a:pt x="13" y="92"/>
                    <a:pt x="16" y="97"/>
                    <a:pt x="21" y="99"/>
                  </a:cubicBezTo>
                  <a:cubicBezTo>
                    <a:pt x="21" y="99"/>
                    <a:pt x="22" y="99"/>
                    <a:pt x="23" y="99"/>
                  </a:cubicBezTo>
                  <a:cubicBezTo>
                    <a:pt x="27" y="99"/>
                    <a:pt x="31" y="96"/>
                    <a:pt x="32" y="93"/>
                  </a:cubicBezTo>
                  <a:cubicBezTo>
                    <a:pt x="33" y="91"/>
                    <a:pt x="33" y="89"/>
                    <a:pt x="32" y="87"/>
                  </a:cubicBezTo>
                  <a:cubicBezTo>
                    <a:pt x="55" y="75"/>
                    <a:pt x="55" y="75"/>
                    <a:pt x="55" y="75"/>
                  </a:cubicBezTo>
                  <a:cubicBezTo>
                    <a:pt x="60" y="73"/>
                    <a:pt x="60" y="73"/>
                    <a:pt x="60" y="73"/>
                  </a:cubicBezTo>
                  <a:cubicBezTo>
                    <a:pt x="78" y="63"/>
                    <a:pt x="78" y="63"/>
                    <a:pt x="78" y="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03E48"/>
                </a:solidFill>
                <a:effectLst/>
                <a:uLnTx/>
                <a:uFillTx/>
                <a:ea typeface="+mn-ea"/>
                <a:cs typeface="+mn-cs"/>
              </a:endParaRPr>
            </a:p>
          </p:txBody>
        </p:sp>
      </p:grpSp>
      <p:pic>
        <p:nvPicPr>
          <p:cNvPr id="19458" name="Picture 2" descr="Subscription | Microsoft Azure Mono">
            <a:extLst>
              <a:ext uri="{FF2B5EF4-FFF2-40B4-BE49-F238E27FC236}">
                <a16:creationId xmlns:a16="http://schemas.microsoft.com/office/drawing/2014/main" id="{E07E35FC-67CF-01D2-5DF6-C24249B6B274}"/>
              </a:ext>
            </a:extLst>
          </p:cNvPr>
          <p:cNvPicPr>
            <a:picLocks noChangeAspect="1" noChangeArrowheads="1"/>
          </p:cNvPicPr>
          <p:nvPr/>
        </p:nvPicPr>
        <p:blipFill>
          <a:blip r:embed="rId31">
            <a:extLst>
              <a:ext uri="{BEBA8EAE-BF5A-486C-A8C5-ECC9F3942E4B}">
                <a14:imgProps xmlns:a14="http://schemas.microsoft.com/office/drawing/2010/main">
                  <a14:imgLayer r:embed="rId32">
                    <a14:imgEffect>
                      <a14:backgroundRemoval t="1563" b="97396" l="1141" r="98099">
                        <a14:foregroundMark x1="92776" y1="10938" x2="92776" y2="10938"/>
                        <a14:foregroundMark x1="86312" y1="24479" x2="86312" y2="24479"/>
                        <a14:foregroundMark x1="94677" y1="6771" x2="95817" y2="10938"/>
                        <a14:foregroundMark x1="93536" y1="2083" x2="98859" y2="9375"/>
                        <a14:foregroundMark x1="50951" y1="66667" x2="50951" y2="66667"/>
                        <a14:foregroundMark x1="17110" y1="92708" x2="17110" y2="92708"/>
                        <a14:foregroundMark x1="31179" y1="97396" x2="31179" y2="97396"/>
                        <a14:foregroundMark x1="6464" y1="71875" x2="6464" y2="71875"/>
                        <a14:foregroundMark x1="30418" y1="86979" x2="30418" y2="86979"/>
                        <a14:foregroundMark x1="1141" y1="72396" x2="1141" y2="72396"/>
                        <a14:foregroundMark x1="70342" y1="86458" x2="70342" y2="86458"/>
                      </a14:backgroundRemoval>
                    </a14:imgEffect>
                  </a14:imgLayer>
                </a14:imgProps>
              </a:ext>
              <a:ext uri="{28A0092B-C50C-407E-A947-70E740481C1C}">
                <a14:useLocalDpi xmlns:a14="http://schemas.microsoft.com/office/drawing/2010/main" val="0"/>
              </a:ext>
            </a:extLst>
          </a:blip>
          <a:srcRect/>
          <a:stretch>
            <a:fillRect/>
          </a:stretch>
        </p:blipFill>
        <p:spPr bwMode="auto">
          <a:xfrm>
            <a:off x="1642237" y="2150136"/>
            <a:ext cx="250477" cy="18285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Computer Icons, Button, cdr, text, cloud Computing png | PNGWing">
            <a:extLst>
              <a:ext uri="{FF2B5EF4-FFF2-40B4-BE49-F238E27FC236}">
                <a16:creationId xmlns:a16="http://schemas.microsoft.com/office/drawing/2014/main" id="{9EC4524A-AE21-83C1-095B-8682896C6699}"/>
              </a:ext>
            </a:extLst>
          </p:cNvPr>
          <p:cNvPicPr>
            <a:picLocks noChangeAspect="1" noChangeArrowheads="1"/>
          </p:cNvPicPr>
          <p:nvPr/>
        </p:nvPicPr>
        <p:blipFill>
          <a:blip r:embed="rId33">
            <a:extLst>
              <a:ext uri="{BEBA8EAE-BF5A-486C-A8C5-ECC9F3942E4B}">
                <a14:imgProps xmlns:a14="http://schemas.microsoft.com/office/drawing/2010/main">
                  <a14:imgLayer r:embed="rId34">
                    <a14:imgEffect>
                      <a14:backgroundRemoval t="3859" b="98071" l="1389" r="97222">
                        <a14:foregroundMark x1="39444" y1="41479" x2="40556" y2="44695"/>
                        <a14:foregroundMark x1="48333" y1="42122" x2="48611" y2="44373"/>
                        <a14:foregroundMark x1="65278" y1="41801" x2="65278" y2="44373"/>
                        <a14:foregroundMark x1="50278" y1="94534" x2="50278" y2="89711"/>
                        <a14:foregroundMark x1="66667" y1="71383" x2="66667" y2="71383"/>
                        <a14:foregroundMark x1="50278" y1="98392" x2="50000" y2="97106"/>
                        <a14:foregroundMark x1="94167" y1="65273" x2="94167" y2="65273"/>
                        <a14:foregroundMark x1="76389" y1="12219" x2="79444" y2="18006"/>
                        <a14:foregroundMark x1="36111" y1="18006" x2="36111" y2="18006"/>
                        <a14:foregroundMark x1="53056" y1="3859" x2="53611" y2="3859"/>
                        <a14:foregroundMark x1="5278" y1="39871" x2="5278" y2="39871"/>
                        <a14:foregroundMark x1="1389" y1="50482" x2="1389" y2="50482"/>
                        <a14:foregroundMark x1="97222" y1="50804" x2="97222" y2="53055"/>
                      </a14:backgroundRemoval>
                    </a14:imgEffect>
                  </a14:imgLayer>
                </a14:imgProps>
              </a:ext>
              <a:ext uri="{28A0092B-C50C-407E-A947-70E740481C1C}">
                <a14:useLocalDpi xmlns:a14="http://schemas.microsoft.com/office/drawing/2010/main" val="0"/>
              </a:ext>
            </a:extLst>
          </a:blip>
          <a:srcRect/>
          <a:stretch>
            <a:fillRect/>
          </a:stretch>
        </p:blipFill>
        <p:spPr bwMode="auto">
          <a:xfrm>
            <a:off x="1643968" y="2495815"/>
            <a:ext cx="247014" cy="21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388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aster Title slide">
  <a:themeElements>
    <a:clrScheme name="Valorem Reply Colors">
      <a:dk1>
        <a:sysClr val="windowText" lastClr="000000"/>
      </a:dk1>
      <a:lt1>
        <a:sysClr val="window" lastClr="FFFFFF"/>
      </a:lt1>
      <a:dk2>
        <a:srgbClr val="595959"/>
      </a:dk2>
      <a:lt2>
        <a:srgbClr val="FFFFFF"/>
      </a:lt2>
      <a:accent1>
        <a:srgbClr val="303E48"/>
      </a:accent1>
      <a:accent2>
        <a:srgbClr val="0055B8"/>
      </a:accent2>
      <a:accent3>
        <a:srgbClr val="253746"/>
      </a:accent3>
      <a:accent4>
        <a:srgbClr val="009ADE"/>
      </a:accent4>
      <a:accent5>
        <a:srgbClr val="EFA31B"/>
      </a:accent5>
      <a:accent6>
        <a:srgbClr val="139EAC"/>
      </a:accent6>
      <a:hlink>
        <a:srgbClr val="0055B8"/>
      </a:hlink>
      <a:folHlink>
        <a:srgbClr val="009ADE"/>
      </a:folHlink>
    </a:clrScheme>
    <a:fontScheme name="Valorem Reply New">
      <a:majorFont>
        <a:latin typeface="Segoe UI Black"/>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5400">
          <a:noFill/>
          <a:headEnd type="triangle"/>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6350">
          <a:solidFill>
            <a:schemeClr val="bg1">
              <a:lumMod val="7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Valorem-Reply-PPT-Template_v2_74456" id="{A947D5CD-2E2A-4255-870A-882954D31C4A}" vid="{810FE8D9-6FE7-40D7-B7AC-DEE2E25256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44eeeb1-3ccb-46cb-9637-5745c3a57efa" xsi:nil="true"/>
    <lcf76f155ced4ddcb4097134ff3c332f xmlns="d0eaca76-f8ea-43d6-920a-934a44fd487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8123EFDCEF654B8C8CAD64F86681AD" ma:contentTypeVersion="16" ma:contentTypeDescription="Create a new document." ma:contentTypeScope="" ma:versionID="caa52a25bd23dcf71a1769347d473cfb">
  <xsd:schema xmlns:xsd="http://www.w3.org/2001/XMLSchema" xmlns:xs="http://www.w3.org/2001/XMLSchema" xmlns:p="http://schemas.microsoft.com/office/2006/metadata/properties" xmlns:ns2="d0eaca76-f8ea-43d6-920a-934a44fd4878" xmlns:ns3="b44eeeb1-3ccb-46cb-9637-5745c3a57efa" targetNamespace="http://schemas.microsoft.com/office/2006/metadata/properties" ma:root="true" ma:fieldsID="f8b8e1a67b1ca0e92cc33d381aa5e63d" ns2:_="" ns3:_="">
    <xsd:import namespace="d0eaca76-f8ea-43d6-920a-934a44fd4878"/>
    <xsd:import namespace="b44eeeb1-3ccb-46cb-9637-5745c3a57e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3:TaxCatchAll" minOccurs="0"/>
                <xsd:element ref="ns2:MediaServiceGenerationTime" minOccurs="0"/>
                <xsd:element ref="ns2:MediaServiceEventHashCode"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eaca76-f8ea-43d6-920a-934a44fd48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6d14119-9ae9-4cc6-a406-008d392c1a1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44eeeb1-3ccb-46cb-9637-5745c3a57e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ce6a5ba3-a2b5-4d66-aa42-71bba883980a}" ma:internalName="TaxCatchAll" ma:showField="CatchAllData" ma:web="b44eeeb1-3ccb-46cb-9637-5745c3a57e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E21AA3-03B8-4A5F-8C29-DEE8F6390589}">
  <ds:schemaRefs>
    <ds:schemaRef ds:uri="http://schemas.microsoft.com/sharepoint/v3/contenttype/forms"/>
  </ds:schemaRefs>
</ds:datastoreItem>
</file>

<file path=customXml/itemProps2.xml><?xml version="1.0" encoding="utf-8"?>
<ds:datastoreItem xmlns:ds="http://schemas.openxmlformats.org/officeDocument/2006/customXml" ds:itemID="{B73D3355-9E23-4FDA-9BAB-D529F7B7EAE5}">
  <ds:schemaRefs>
    <ds:schemaRef ds:uri="http://schemas.microsoft.com/office/2006/metadata/properties"/>
    <ds:schemaRef ds:uri="http://schemas.microsoft.com/office/infopath/2007/PartnerControls"/>
    <ds:schemaRef ds:uri="b44eeeb1-3ccb-46cb-9637-5745c3a57efa"/>
    <ds:schemaRef ds:uri="d0eaca76-f8ea-43d6-920a-934a44fd4878"/>
  </ds:schemaRefs>
</ds:datastoreItem>
</file>

<file path=customXml/itemProps3.xml><?xml version="1.0" encoding="utf-8"?>
<ds:datastoreItem xmlns:ds="http://schemas.openxmlformats.org/officeDocument/2006/customXml" ds:itemID="{049EE093-19E7-4FA1-855D-377458D59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eaca76-f8ea-43d6-920a-934a44fd4878"/>
    <ds:schemaRef ds:uri="b44eeeb1-3ccb-46cb-9637-5745c3a57e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513</TotalTime>
  <Words>3146</Words>
  <Application>Microsoft Office PowerPoint</Application>
  <PresentationFormat>Widescreen</PresentationFormat>
  <Paragraphs>435</Paragraphs>
  <Slides>10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Arial</vt:lpstr>
      <vt:lpstr>Arial Black</vt:lpstr>
      <vt:lpstr>Calibri</vt:lpstr>
      <vt:lpstr>Segoe UI</vt:lpstr>
      <vt:lpstr>Segoe UI Black</vt:lpstr>
      <vt:lpstr>Master Title slide</vt:lpstr>
      <vt:lpstr>think-cell Slide</vt:lpstr>
      <vt:lpstr>Agenda (times are approximate and will be fluid with the class)</vt:lpstr>
      <vt:lpstr>PowerPoint Presentation</vt:lpstr>
      <vt:lpstr>Power BI Adoption Framework</vt:lpstr>
      <vt:lpstr>WHAT WE DO</vt:lpstr>
      <vt:lpstr>Level 1 – The Lone Developer</vt:lpstr>
      <vt:lpstr>Level 2 – Local Sharing</vt:lpstr>
      <vt:lpstr>Level 3 – Basic Power BI Service Sharing</vt:lpstr>
      <vt:lpstr>Level 4 – Basic Development Team</vt:lpstr>
      <vt:lpstr>Level 5 – Large Size Deployment</vt:lpstr>
      <vt:lpstr>Level 6 – Enterprise Deployment</vt:lpstr>
    </vt:vector>
  </TitlesOfParts>
  <Company>Valorem Reply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Hobbs</dc:creator>
  <cp:lastModifiedBy>Joseph Hobbs</cp:lastModifiedBy>
  <cp:revision>8</cp:revision>
  <dcterms:created xsi:type="dcterms:W3CDTF">2023-02-06T04:32:08Z</dcterms:created>
  <dcterms:modified xsi:type="dcterms:W3CDTF">2023-02-06T14:19:34Z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0x010100AB8123EFDCEF654B8C8CAD64F86681AD</vt:lpwstr>
  </property>
</Properties>
</file>