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256" r:id="rId2"/>
    <p:sldId id="257" r:id="rId3"/>
    <p:sldId id="258" r:id="rId4"/>
    <p:sldId id="280" r:id="rId5"/>
    <p:sldId id="259" r:id="rId6"/>
    <p:sldId id="282" r:id="rId7"/>
    <p:sldId id="260" r:id="rId8"/>
    <p:sldId id="281" r:id="rId9"/>
    <p:sldId id="261" r:id="rId10"/>
    <p:sldId id="262" r:id="rId11"/>
    <p:sldId id="285" r:id="rId12"/>
    <p:sldId id="263" r:id="rId13"/>
    <p:sldId id="265" r:id="rId14"/>
    <p:sldId id="266" r:id="rId15"/>
    <p:sldId id="267" r:id="rId16"/>
    <p:sldId id="268" r:id="rId17"/>
    <p:sldId id="283" r:id="rId18"/>
    <p:sldId id="264" r:id="rId19"/>
    <p:sldId id="269" r:id="rId20"/>
    <p:sldId id="270" r:id="rId21"/>
    <p:sldId id="271" r:id="rId22"/>
    <p:sldId id="272" r:id="rId23"/>
    <p:sldId id="284" r:id="rId24"/>
    <p:sldId id="273" r:id="rId25"/>
    <p:sldId id="274" r:id="rId26"/>
    <p:sldId id="275" r:id="rId27"/>
    <p:sldId id="276" r:id="rId28"/>
    <p:sldId id="277" r:id="rId29"/>
    <p:sldId id="278" r:id="rId30"/>
    <p:sldId id="27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8" d="100"/>
          <a:sy n="78" d="100"/>
        </p:scale>
        <p:origin x="4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F3556D-8AD5-4D51-B2DD-43FB3D797257}" type="datetimeFigureOut">
              <a:rPr lang="en-IN" smtClean="0"/>
              <a:t>15-10-2020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2AFBC-0D40-4B97-8A1B-855596E17774}" type="slidenum">
              <a:rPr lang="en-IN" smtClean="0"/>
              <a:t>‹#›</a:t>
            </a:fld>
            <a:endParaRPr lang="en-IN"/>
          </a:p>
        </p:txBody>
      </p:sp>
    </p:spTree>
    <p:extLst>
      <p:ext uri="{BB962C8B-B14F-4D97-AF65-F5344CB8AC3E}">
        <p14:creationId xmlns:p14="http://schemas.microsoft.com/office/powerpoint/2010/main" val="3943874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42AFBC-0D40-4B97-8A1B-855596E17774}" type="slidenum">
              <a:rPr lang="en-IN" smtClean="0"/>
              <a:t>6</a:t>
            </a:fld>
            <a:endParaRPr lang="en-IN"/>
          </a:p>
        </p:txBody>
      </p:sp>
    </p:spTree>
    <p:extLst>
      <p:ext uri="{BB962C8B-B14F-4D97-AF65-F5344CB8AC3E}">
        <p14:creationId xmlns:p14="http://schemas.microsoft.com/office/powerpoint/2010/main" val="2714882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42AFBC-0D40-4B97-8A1B-855596E17774}" type="slidenum">
              <a:rPr lang="en-IN" smtClean="0"/>
              <a:t>9</a:t>
            </a:fld>
            <a:endParaRPr lang="en-IN"/>
          </a:p>
        </p:txBody>
      </p:sp>
    </p:spTree>
    <p:extLst>
      <p:ext uri="{BB962C8B-B14F-4D97-AF65-F5344CB8AC3E}">
        <p14:creationId xmlns:p14="http://schemas.microsoft.com/office/powerpoint/2010/main" val="2327345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B49EDA-3B8C-40FC-B644-38A1926FA0D3}"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7F720-0D9C-45E3-8D6B-009364E87771}" type="slidenum">
              <a:rPr lang="en-IN" smtClean="0"/>
              <a:t>‹#›</a:t>
            </a:fld>
            <a:endParaRPr lang="en-IN"/>
          </a:p>
        </p:txBody>
      </p:sp>
    </p:spTree>
    <p:extLst>
      <p:ext uri="{BB962C8B-B14F-4D97-AF65-F5344CB8AC3E}">
        <p14:creationId xmlns:p14="http://schemas.microsoft.com/office/powerpoint/2010/main" val="3998457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49EDA-3B8C-40FC-B644-38A1926FA0D3}"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7F720-0D9C-45E3-8D6B-009364E87771}" type="slidenum">
              <a:rPr lang="en-IN" smtClean="0"/>
              <a:t>‹#›</a:t>
            </a:fld>
            <a:endParaRPr lang="en-IN"/>
          </a:p>
        </p:txBody>
      </p:sp>
    </p:spTree>
    <p:extLst>
      <p:ext uri="{BB962C8B-B14F-4D97-AF65-F5344CB8AC3E}">
        <p14:creationId xmlns:p14="http://schemas.microsoft.com/office/powerpoint/2010/main" val="3113963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49EDA-3B8C-40FC-B644-38A1926FA0D3}"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7F720-0D9C-45E3-8D6B-009364E8777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72663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49EDA-3B8C-40FC-B644-38A1926FA0D3}"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7F720-0D9C-45E3-8D6B-009364E87771}" type="slidenum">
              <a:rPr lang="en-IN" smtClean="0"/>
              <a:t>‹#›</a:t>
            </a:fld>
            <a:endParaRPr lang="en-IN"/>
          </a:p>
        </p:txBody>
      </p:sp>
    </p:spTree>
    <p:extLst>
      <p:ext uri="{BB962C8B-B14F-4D97-AF65-F5344CB8AC3E}">
        <p14:creationId xmlns:p14="http://schemas.microsoft.com/office/powerpoint/2010/main" val="3233887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49EDA-3B8C-40FC-B644-38A1926FA0D3}"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7F720-0D9C-45E3-8D6B-009364E8777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1331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49EDA-3B8C-40FC-B644-38A1926FA0D3}"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7F720-0D9C-45E3-8D6B-009364E87771}" type="slidenum">
              <a:rPr lang="en-IN" smtClean="0"/>
              <a:t>‹#›</a:t>
            </a:fld>
            <a:endParaRPr lang="en-IN"/>
          </a:p>
        </p:txBody>
      </p:sp>
    </p:spTree>
    <p:extLst>
      <p:ext uri="{BB962C8B-B14F-4D97-AF65-F5344CB8AC3E}">
        <p14:creationId xmlns:p14="http://schemas.microsoft.com/office/powerpoint/2010/main" val="2318555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49EDA-3B8C-40FC-B644-38A1926FA0D3}"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7F720-0D9C-45E3-8D6B-009364E87771}" type="slidenum">
              <a:rPr lang="en-IN" smtClean="0"/>
              <a:t>‹#›</a:t>
            </a:fld>
            <a:endParaRPr lang="en-IN"/>
          </a:p>
        </p:txBody>
      </p:sp>
    </p:spTree>
    <p:extLst>
      <p:ext uri="{BB962C8B-B14F-4D97-AF65-F5344CB8AC3E}">
        <p14:creationId xmlns:p14="http://schemas.microsoft.com/office/powerpoint/2010/main" val="1953702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49EDA-3B8C-40FC-B644-38A1926FA0D3}"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7F720-0D9C-45E3-8D6B-009364E87771}" type="slidenum">
              <a:rPr lang="en-IN" smtClean="0"/>
              <a:t>‹#›</a:t>
            </a:fld>
            <a:endParaRPr lang="en-IN"/>
          </a:p>
        </p:txBody>
      </p:sp>
    </p:spTree>
    <p:extLst>
      <p:ext uri="{BB962C8B-B14F-4D97-AF65-F5344CB8AC3E}">
        <p14:creationId xmlns:p14="http://schemas.microsoft.com/office/powerpoint/2010/main" val="335171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49EDA-3B8C-40FC-B644-38A1926FA0D3}"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7F720-0D9C-45E3-8D6B-009364E87771}" type="slidenum">
              <a:rPr lang="en-IN" smtClean="0"/>
              <a:t>‹#›</a:t>
            </a:fld>
            <a:endParaRPr lang="en-IN"/>
          </a:p>
        </p:txBody>
      </p:sp>
    </p:spTree>
    <p:extLst>
      <p:ext uri="{BB962C8B-B14F-4D97-AF65-F5344CB8AC3E}">
        <p14:creationId xmlns:p14="http://schemas.microsoft.com/office/powerpoint/2010/main" val="2076051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49EDA-3B8C-40FC-B644-38A1926FA0D3}"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7F720-0D9C-45E3-8D6B-009364E87771}" type="slidenum">
              <a:rPr lang="en-IN" smtClean="0"/>
              <a:t>‹#›</a:t>
            </a:fld>
            <a:endParaRPr lang="en-IN"/>
          </a:p>
        </p:txBody>
      </p:sp>
    </p:spTree>
    <p:extLst>
      <p:ext uri="{BB962C8B-B14F-4D97-AF65-F5344CB8AC3E}">
        <p14:creationId xmlns:p14="http://schemas.microsoft.com/office/powerpoint/2010/main" val="334360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B49EDA-3B8C-40FC-B644-38A1926FA0D3}" type="datetimeFigureOut">
              <a:rPr lang="en-IN" smtClean="0"/>
              <a:t>15-10-2020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27F720-0D9C-45E3-8D6B-009364E87771}" type="slidenum">
              <a:rPr lang="en-IN" smtClean="0"/>
              <a:t>‹#›</a:t>
            </a:fld>
            <a:endParaRPr lang="en-IN"/>
          </a:p>
        </p:txBody>
      </p:sp>
    </p:spTree>
    <p:extLst>
      <p:ext uri="{BB962C8B-B14F-4D97-AF65-F5344CB8AC3E}">
        <p14:creationId xmlns:p14="http://schemas.microsoft.com/office/powerpoint/2010/main" val="2783041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B49EDA-3B8C-40FC-B644-38A1926FA0D3}" type="datetimeFigureOut">
              <a:rPr lang="en-IN" smtClean="0"/>
              <a:t>15-10-2020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27F720-0D9C-45E3-8D6B-009364E87771}" type="slidenum">
              <a:rPr lang="en-IN" smtClean="0"/>
              <a:t>‹#›</a:t>
            </a:fld>
            <a:endParaRPr lang="en-IN"/>
          </a:p>
        </p:txBody>
      </p:sp>
    </p:spTree>
    <p:extLst>
      <p:ext uri="{BB962C8B-B14F-4D97-AF65-F5344CB8AC3E}">
        <p14:creationId xmlns:p14="http://schemas.microsoft.com/office/powerpoint/2010/main" val="4006916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B49EDA-3B8C-40FC-B644-38A1926FA0D3}" type="datetimeFigureOut">
              <a:rPr lang="en-IN" smtClean="0"/>
              <a:t>15-10-2020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27F720-0D9C-45E3-8D6B-009364E87771}" type="slidenum">
              <a:rPr lang="en-IN" smtClean="0"/>
              <a:t>‹#›</a:t>
            </a:fld>
            <a:endParaRPr lang="en-IN"/>
          </a:p>
        </p:txBody>
      </p:sp>
    </p:spTree>
    <p:extLst>
      <p:ext uri="{BB962C8B-B14F-4D97-AF65-F5344CB8AC3E}">
        <p14:creationId xmlns:p14="http://schemas.microsoft.com/office/powerpoint/2010/main" val="419850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49EDA-3B8C-40FC-B644-38A1926FA0D3}" type="datetimeFigureOut">
              <a:rPr lang="en-IN" smtClean="0"/>
              <a:t>15-10-2020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27F720-0D9C-45E3-8D6B-009364E87771}" type="slidenum">
              <a:rPr lang="en-IN" smtClean="0"/>
              <a:t>‹#›</a:t>
            </a:fld>
            <a:endParaRPr lang="en-IN"/>
          </a:p>
        </p:txBody>
      </p:sp>
    </p:spTree>
    <p:extLst>
      <p:ext uri="{BB962C8B-B14F-4D97-AF65-F5344CB8AC3E}">
        <p14:creationId xmlns:p14="http://schemas.microsoft.com/office/powerpoint/2010/main" val="3360672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49EDA-3B8C-40FC-B644-38A1926FA0D3}" type="datetimeFigureOut">
              <a:rPr lang="en-IN" smtClean="0"/>
              <a:t>15-10-2020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27F720-0D9C-45E3-8D6B-009364E87771}" type="slidenum">
              <a:rPr lang="en-IN" smtClean="0"/>
              <a:t>‹#›</a:t>
            </a:fld>
            <a:endParaRPr lang="en-IN"/>
          </a:p>
        </p:txBody>
      </p:sp>
    </p:spTree>
    <p:extLst>
      <p:ext uri="{BB962C8B-B14F-4D97-AF65-F5344CB8AC3E}">
        <p14:creationId xmlns:p14="http://schemas.microsoft.com/office/powerpoint/2010/main" val="1961223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B49EDA-3B8C-40FC-B644-38A1926FA0D3}" type="datetimeFigureOut">
              <a:rPr lang="en-IN" smtClean="0"/>
              <a:t>15-10-2020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27F720-0D9C-45E3-8D6B-009364E87771}" type="slidenum">
              <a:rPr lang="en-IN" smtClean="0"/>
              <a:t>‹#›</a:t>
            </a:fld>
            <a:endParaRPr lang="en-IN"/>
          </a:p>
        </p:txBody>
      </p:sp>
    </p:spTree>
    <p:extLst>
      <p:ext uri="{BB962C8B-B14F-4D97-AF65-F5344CB8AC3E}">
        <p14:creationId xmlns:p14="http://schemas.microsoft.com/office/powerpoint/2010/main" val="71877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B49EDA-3B8C-40FC-B644-38A1926FA0D3}" type="datetimeFigureOut">
              <a:rPr lang="en-IN" smtClean="0"/>
              <a:t>15-10-2020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727F720-0D9C-45E3-8D6B-009364E87771}" type="slidenum">
              <a:rPr lang="en-IN" smtClean="0"/>
              <a:t>‹#›</a:t>
            </a:fld>
            <a:endParaRPr lang="en-IN"/>
          </a:p>
        </p:txBody>
      </p:sp>
    </p:spTree>
    <p:extLst>
      <p:ext uri="{BB962C8B-B14F-4D97-AF65-F5344CB8AC3E}">
        <p14:creationId xmlns:p14="http://schemas.microsoft.com/office/powerpoint/2010/main" val="36179762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8924-5270-4DD9-96DE-0F921916FFA5}"/>
              </a:ext>
            </a:extLst>
          </p:cNvPr>
          <p:cNvSpPr>
            <a:spLocks noGrp="1"/>
          </p:cNvSpPr>
          <p:nvPr>
            <p:ph type="ctrTitle"/>
          </p:nvPr>
        </p:nvSpPr>
        <p:spPr>
          <a:xfrm>
            <a:off x="1069177" y="1782698"/>
            <a:ext cx="8578675" cy="1646302"/>
          </a:xfrm>
        </p:spPr>
        <p:txBody>
          <a:bodyPr>
            <a:normAutofit/>
          </a:bodyPr>
          <a:lstStyle/>
          <a:p>
            <a:pPr algn="ctr"/>
            <a:r>
              <a:rPr lang="en-IN" sz="4000" b="1" i="1" dirty="0">
                <a:effectLst/>
                <a:latin typeface="Times New Roman" panose="02020603050405020304" pitchFamily="18" charset="0"/>
                <a:ea typeface="Calibri" panose="020F0502020204030204" pitchFamily="34" charset="0"/>
              </a:rPr>
              <a:t>LIBRARY MANAGEMENT SYSTEM USING PYTHON AND MySQL</a:t>
            </a:r>
            <a:endParaRPr lang="en-IN" sz="11500" dirty="0"/>
          </a:p>
        </p:txBody>
      </p:sp>
      <p:sp>
        <p:nvSpPr>
          <p:cNvPr id="4" name="Subtitle 2">
            <a:extLst>
              <a:ext uri="{FF2B5EF4-FFF2-40B4-BE49-F238E27FC236}">
                <a16:creationId xmlns:a16="http://schemas.microsoft.com/office/drawing/2014/main" id="{34271060-DAA2-478F-8360-769C76E895AE}"/>
              </a:ext>
            </a:extLst>
          </p:cNvPr>
          <p:cNvSpPr txBox="1">
            <a:spLocks/>
          </p:cNvSpPr>
          <p:nvPr/>
        </p:nvSpPr>
        <p:spPr>
          <a:xfrm>
            <a:off x="1218845" y="4039500"/>
            <a:ext cx="3733800" cy="1289957"/>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u="sng" dirty="0">
                <a:latin typeface="Times New Roman" pitchFamily="18" charset="0"/>
                <a:cs typeface="Times New Roman" pitchFamily="18" charset="0"/>
              </a:rPr>
              <a:t>Supervisor</a:t>
            </a:r>
          </a:p>
          <a:p>
            <a:r>
              <a:rPr lang="en-IN" sz="2400" dirty="0">
                <a:latin typeface="Times New Roman" pitchFamily="18" charset="0"/>
                <a:cs typeface="Times New Roman" pitchFamily="18" charset="0"/>
              </a:rPr>
              <a:t>Prof. Nancy Victor</a:t>
            </a:r>
          </a:p>
          <a:p>
            <a:r>
              <a:rPr lang="en-IN" sz="2400" i="1" dirty="0">
                <a:latin typeface="Times New Roman" pitchFamily="18" charset="0"/>
                <a:cs typeface="Times New Roman" pitchFamily="18" charset="0"/>
              </a:rPr>
              <a:t>Assistant Professor, SITE</a:t>
            </a:r>
          </a:p>
        </p:txBody>
      </p:sp>
      <p:sp>
        <p:nvSpPr>
          <p:cNvPr id="5" name="Subtitle 2">
            <a:extLst>
              <a:ext uri="{FF2B5EF4-FFF2-40B4-BE49-F238E27FC236}">
                <a16:creationId xmlns:a16="http://schemas.microsoft.com/office/drawing/2014/main" id="{508BE0B5-6E3C-4F27-A885-DB0446CED17B}"/>
              </a:ext>
            </a:extLst>
          </p:cNvPr>
          <p:cNvSpPr>
            <a:spLocks noGrp="1"/>
          </p:cNvSpPr>
          <p:nvPr/>
        </p:nvSpPr>
        <p:spPr>
          <a:xfrm>
            <a:off x="4952645" y="4202786"/>
            <a:ext cx="4695207" cy="963383"/>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r>
              <a:rPr lang="en-IN" sz="2400" u="sng" dirty="0">
                <a:solidFill>
                  <a:schemeClr val="tx1"/>
                </a:solidFill>
                <a:latin typeface="Times New Roman" pitchFamily="18" charset="0"/>
                <a:cs typeface="Times New Roman" pitchFamily="18" charset="0"/>
              </a:rPr>
              <a:t>A J-Component Review 2 by:</a:t>
            </a:r>
          </a:p>
          <a:p>
            <a:r>
              <a:rPr lang="en-IN" sz="2400" dirty="0">
                <a:solidFill>
                  <a:schemeClr val="tx1"/>
                </a:solidFill>
                <a:latin typeface="Times New Roman" pitchFamily="18" charset="0"/>
                <a:cs typeface="Times New Roman" pitchFamily="18" charset="0"/>
              </a:rPr>
              <a:t>Shreyaans Nahata [19BCE2686]</a:t>
            </a:r>
          </a:p>
        </p:txBody>
      </p:sp>
    </p:spTree>
    <p:extLst>
      <p:ext uri="{BB962C8B-B14F-4D97-AF65-F5344CB8AC3E}">
        <p14:creationId xmlns:p14="http://schemas.microsoft.com/office/powerpoint/2010/main" val="3495662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4" name="Rectangle 23">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7" name="Rectangle 36">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B2C08CB7-6E03-46AA-BD49-3EFE904D54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6309" y="1584626"/>
            <a:ext cx="9941259" cy="3685122"/>
          </a:xfrm>
          <a:prstGeom prst="rect">
            <a:avLst/>
          </a:prstGeom>
        </p:spPr>
      </p:pic>
      <p:sp>
        <p:nvSpPr>
          <p:cNvPr id="8" name="Rectangle 7">
            <a:extLst>
              <a:ext uri="{FF2B5EF4-FFF2-40B4-BE49-F238E27FC236}">
                <a16:creationId xmlns:a16="http://schemas.microsoft.com/office/drawing/2014/main" id="{716A0D8A-4E06-4783-AF25-92D3534AA6FD}"/>
              </a:ext>
            </a:extLst>
          </p:cNvPr>
          <p:cNvSpPr/>
          <p:nvPr/>
        </p:nvSpPr>
        <p:spPr>
          <a:xfrm>
            <a:off x="474859" y="6417129"/>
            <a:ext cx="8009764" cy="3755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t>Diagram</a:t>
            </a:r>
            <a:r>
              <a:rPr lang="en-IN" dirty="0"/>
              <a:t>: </a:t>
            </a:r>
            <a:r>
              <a:rPr lang="en-IN" i="1" dirty="0"/>
              <a:t>Schema Diagram</a:t>
            </a:r>
          </a:p>
        </p:txBody>
      </p:sp>
    </p:spTree>
    <p:extLst>
      <p:ext uri="{BB962C8B-B14F-4D97-AF65-F5344CB8AC3E}">
        <p14:creationId xmlns:p14="http://schemas.microsoft.com/office/powerpoint/2010/main" val="236124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1C76E-BD6C-4A47-8E45-8B770AD3087A}"/>
              </a:ext>
            </a:extLst>
          </p:cNvPr>
          <p:cNvSpPr>
            <a:spLocks noGrp="1"/>
          </p:cNvSpPr>
          <p:nvPr>
            <p:ph type="title"/>
          </p:nvPr>
        </p:nvSpPr>
        <p:spPr>
          <a:xfrm>
            <a:off x="677334" y="2768600"/>
            <a:ext cx="8596668" cy="1320800"/>
          </a:xfrm>
        </p:spPr>
        <p:txBody>
          <a:bodyPr>
            <a:normAutofit/>
          </a:bodyPr>
          <a:lstStyle/>
          <a:p>
            <a:r>
              <a:rPr lang="en-IN" sz="6600" dirty="0"/>
              <a:t>Normalized Tables</a:t>
            </a:r>
          </a:p>
        </p:txBody>
      </p:sp>
      <p:sp>
        <p:nvSpPr>
          <p:cNvPr id="2" name="TextBox 1">
            <a:extLst>
              <a:ext uri="{FF2B5EF4-FFF2-40B4-BE49-F238E27FC236}">
                <a16:creationId xmlns:a16="http://schemas.microsoft.com/office/drawing/2014/main" id="{E840556E-65A7-4CC7-A351-564BC3EF6F43}"/>
              </a:ext>
            </a:extLst>
          </p:cNvPr>
          <p:cNvSpPr txBox="1"/>
          <p:nvPr/>
        </p:nvSpPr>
        <p:spPr>
          <a:xfrm>
            <a:off x="677334" y="4089400"/>
            <a:ext cx="7288567" cy="400110"/>
          </a:xfrm>
          <a:prstGeom prst="rect">
            <a:avLst/>
          </a:prstGeom>
          <a:noFill/>
        </p:spPr>
        <p:txBody>
          <a:bodyPr wrap="square" rtlCol="0">
            <a:spAutoFit/>
          </a:bodyPr>
          <a:lstStyle/>
          <a:p>
            <a:r>
              <a:rPr lang="en-IN" sz="2000" dirty="0"/>
              <a:t>All Tables are in Boyce-Codd Normal Form (BCNF)</a:t>
            </a:r>
          </a:p>
        </p:txBody>
      </p:sp>
    </p:spTree>
    <p:extLst>
      <p:ext uri="{BB962C8B-B14F-4D97-AF65-F5344CB8AC3E}">
        <p14:creationId xmlns:p14="http://schemas.microsoft.com/office/powerpoint/2010/main" val="369597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BE24B921-DECD-4053-8EE3-64EF748E375D}"/>
              </a:ext>
            </a:extLst>
          </p:cNvPr>
          <p:cNvGraphicFramePr>
            <a:graphicFrameLocks noGrp="1"/>
          </p:cNvGraphicFramePr>
          <p:nvPr>
            <p:ph idx="1"/>
            <p:extLst>
              <p:ext uri="{D42A27DB-BD31-4B8C-83A1-F6EECF244321}">
                <p14:modId xmlns:p14="http://schemas.microsoft.com/office/powerpoint/2010/main" val="3862115690"/>
              </p:ext>
            </p:extLst>
          </p:nvPr>
        </p:nvGraphicFramePr>
        <p:xfrm>
          <a:off x="1286933" y="1101363"/>
          <a:ext cx="9618134" cy="3404480"/>
        </p:xfrm>
        <a:graphic>
          <a:graphicData uri="http://schemas.openxmlformats.org/drawingml/2006/table">
            <a:tbl>
              <a:tblPr firstRow="1" firstCol="1" bandRow="1">
                <a:tableStyleId>{00A15C55-8517-42AA-B614-E9B94910E393}</a:tableStyleId>
              </a:tblPr>
              <a:tblGrid>
                <a:gridCol w="1660858">
                  <a:extLst>
                    <a:ext uri="{9D8B030D-6E8A-4147-A177-3AD203B41FA5}">
                      <a16:colId xmlns:a16="http://schemas.microsoft.com/office/drawing/2014/main" val="1139446054"/>
                    </a:ext>
                  </a:extLst>
                </a:gridCol>
                <a:gridCol w="2041835">
                  <a:extLst>
                    <a:ext uri="{9D8B030D-6E8A-4147-A177-3AD203B41FA5}">
                      <a16:colId xmlns:a16="http://schemas.microsoft.com/office/drawing/2014/main" val="3982661042"/>
                    </a:ext>
                  </a:extLst>
                </a:gridCol>
                <a:gridCol w="2316779">
                  <a:extLst>
                    <a:ext uri="{9D8B030D-6E8A-4147-A177-3AD203B41FA5}">
                      <a16:colId xmlns:a16="http://schemas.microsoft.com/office/drawing/2014/main" val="466027961"/>
                    </a:ext>
                  </a:extLst>
                </a:gridCol>
                <a:gridCol w="3598662">
                  <a:extLst>
                    <a:ext uri="{9D8B030D-6E8A-4147-A177-3AD203B41FA5}">
                      <a16:colId xmlns:a16="http://schemas.microsoft.com/office/drawing/2014/main" val="2429558699"/>
                    </a:ext>
                  </a:extLst>
                </a:gridCol>
              </a:tblGrid>
              <a:tr h="425560">
                <a:tc>
                  <a:txBody>
                    <a:bodyPr/>
                    <a:lstStyle/>
                    <a:p>
                      <a:pPr algn="ctr">
                        <a:lnSpc>
                          <a:spcPct val="150000"/>
                        </a:lnSpc>
                        <a:spcAft>
                          <a:spcPts val="800"/>
                        </a:spcAft>
                      </a:pPr>
                      <a:r>
                        <a:rPr lang="en-IN" sz="1800" dirty="0">
                          <a:effectLst/>
                        </a:rPr>
                        <a:t>TABLE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tc>
                  <a:txBody>
                    <a:bodyPr/>
                    <a:lstStyle/>
                    <a:p>
                      <a:pPr algn="ctr">
                        <a:lnSpc>
                          <a:spcPct val="150000"/>
                        </a:lnSpc>
                        <a:spcAft>
                          <a:spcPts val="800"/>
                        </a:spcAft>
                      </a:pPr>
                      <a:r>
                        <a:rPr lang="en-IN" sz="1800" dirty="0">
                          <a:effectLst/>
                        </a:rPr>
                        <a:t>ATTRIBUTE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tc>
                  <a:txBody>
                    <a:bodyPr/>
                    <a:lstStyle/>
                    <a:p>
                      <a:pPr algn="ctr">
                        <a:lnSpc>
                          <a:spcPct val="150000"/>
                        </a:lnSpc>
                        <a:spcAft>
                          <a:spcPts val="800"/>
                        </a:spcAft>
                      </a:pPr>
                      <a:r>
                        <a:rPr lang="en-IN" sz="1800" dirty="0">
                          <a:effectLst/>
                        </a:rPr>
                        <a:t>DATATYPE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tc>
                  <a:txBody>
                    <a:bodyPr/>
                    <a:lstStyle/>
                    <a:p>
                      <a:pPr algn="ctr">
                        <a:lnSpc>
                          <a:spcPct val="150000"/>
                        </a:lnSpc>
                        <a:spcAft>
                          <a:spcPts val="800"/>
                        </a:spcAft>
                      </a:pPr>
                      <a:r>
                        <a:rPr lang="en-IN" sz="1800">
                          <a:effectLst/>
                        </a:rPr>
                        <a:t>CONSTRAINT</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extLst>
                  <a:ext uri="{0D108BD9-81ED-4DB2-BD59-A6C34878D82A}">
                    <a16:rowId xmlns:a16="http://schemas.microsoft.com/office/drawing/2014/main" val="3592959215"/>
                  </a:ext>
                </a:extLst>
              </a:tr>
              <a:tr h="425560">
                <a:tc rowSpan="7">
                  <a:txBody>
                    <a:bodyPr/>
                    <a:lstStyle/>
                    <a:p>
                      <a:pPr algn="ctr">
                        <a:lnSpc>
                          <a:spcPct val="150000"/>
                        </a:lnSpc>
                        <a:spcAft>
                          <a:spcPts val="800"/>
                        </a:spcAft>
                      </a:pPr>
                      <a:r>
                        <a:rPr lang="en-IN" sz="1800">
                          <a:effectLst/>
                        </a:rPr>
                        <a:t>Book</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tc>
                  <a:txBody>
                    <a:bodyPr/>
                    <a:lstStyle/>
                    <a:p>
                      <a:pPr algn="ctr">
                        <a:lnSpc>
                          <a:spcPct val="150000"/>
                        </a:lnSpc>
                        <a:spcAft>
                          <a:spcPts val="800"/>
                        </a:spcAft>
                      </a:pPr>
                      <a:r>
                        <a:rPr lang="en-IN" sz="1800" dirty="0">
                          <a:effectLst/>
                        </a:rPr>
                        <a:t>book_id</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tc>
                  <a:txBody>
                    <a:bodyPr/>
                    <a:lstStyle/>
                    <a:p>
                      <a:pPr algn="ctr">
                        <a:lnSpc>
                          <a:spcPct val="150000"/>
                        </a:lnSpc>
                        <a:spcAft>
                          <a:spcPts val="800"/>
                        </a:spcAft>
                      </a:pPr>
                      <a:r>
                        <a:rPr lang="en-IN" sz="1800">
                          <a:effectLst/>
                        </a:rPr>
                        <a:t>int</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tc>
                  <a:txBody>
                    <a:bodyPr/>
                    <a:lstStyle/>
                    <a:p>
                      <a:pPr algn="ctr">
                        <a:lnSpc>
                          <a:spcPct val="150000"/>
                        </a:lnSpc>
                        <a:spcAft>
                          <a:spcPts val="800"/>
                        </a:spcAft>
                      </a:pPr>
                      <a:r>
                        <a:rPr lang="en-IN" sz="1800">
                          <a:effectLst/>
                        </a:rPr>
                        <a:t>primary key</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extLst>
                  <a:ext uri="{0D108BD9-81ED-4DB2-BD59-A6C34878D82A}">
                    <a16:rowId xmlns:a16="http://schemas.microsoft.com/office/drawing/2014/main" val="4211300137"/>
                  </a:ext>
                </a:extLst>
              </a:tr>
              <a:tr h="425560">
                <a:tc vMerge="1">
                  <a:txBody>
                    <a:bodyPr/>
                    <a:lstStyle/>
                    <a:p>
                      <a:endParaRPr lang="en-IN"/>
                    </a:p>
                  </a:txBody>
                  <a:tcPr/>
                </a:tc>
                <a:tc>
                  <a:txBody>
                    <a:bodyPr/>
                    <a:lstStyle/>
                    <a:p>
                      <a:pPr algn="ctr">
                        <a:lnSpc>
                          <a:spcPct val="150000"/>
                        </a:lnSpc>
                        <a:spcAft>
                          <a:spcPts val="800"/>
                        </a:spcAft>
                      </a:pPr>
                      <a:r>
                        <a:rPr lang="en-IN" sz="1800" dirty="0">
                          <a:effectLst/>
                        </a:rPr>
                        <a:t>book_name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tc>
                  <a:txBody>
                    <a:bodyPr/>
                    <a:lstStyle/>
                    <a:p>
                      <a:pPr algn="ctr">
                        <a:lnSpc>
                          <a:spcPct val="150000"/>
                        </a:lnSpc>
                        <a:spcAft>
                          <a:spcPts val="800"/>
                        </a:spcAft>
                      </a:pPr>
                      <a:r>
                        <a:rPr lang="en-IN" sz="1800">
                          <a:effectLst/>
                        </a:rPr>
                        <a:t>varchar</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tc>
                  <a:txBody>
                    <a:bodyPr/>
                    <a:lstStyle/>
                    <a:p>
                      <a:pPr algn="ctr">
                        <a:lnSpc>
                          <a:spcPct val="150000"/>
                        </a:lnSpc>
                        <a:spcAft>
                          <a:spcPts val="800"/>
                        </a:spcAft>
                      </a:pPr>
                      <a:r>
                        <a:rPr lang="en-IN" sz="1800" dirty="0">
                          <a:effectLst/>
                        </a:rPr>
                        <a:t>unique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extLst>
                  <a:ext uri="{0D108BD9-81ED-4DB2-BD59-A6C34878D82A}">
                    <a16:rowId xmlns:a16="http://schemas.microsoft.com/office/drawing/2014/main" val="3320513412"/>
                  </a:ext>
                </a:extLst>
              </a:tr>
              <a:tr h="425560">
                <a:tc vMerge="1">
                  <a:txBody>
                    <a:bodyPr/>
                    <a:lstStyle/>
                    <a:p>
                      <a:endParaRPr lang="en-IN"/>
                    </a:p>
                  </a:txBody>
                  <a:tcPr/>
                </a:tc>
                <a:tc>
                  <a:txBody>
                    <a:bodyPr/>
                    <a:lstStyle/>
                    <a:p>
                      <a:pPr algn="ctr">
                        <a:lnSpc>
                          <a:spcPct val="150000"/>
                        </a:lnSpc>
                        <a:spcAft>
                          <a:spcPts val="800"/>
                        </a:spcAft>
                      </a:pPr>
                      <a:r>
                        <a:rPr lang="en-IN" sz="1800" dirty="0">
                          <a:effectLst/>
                        </a:rPr>
                        <a:t>book_desc</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tc>
                  <a:txBody>
                    <a:bodyPr/>
                    <a:lstStyle/>
                    <a:p>
                      <a:pPr algn="ctr">
                        <a:lnSpc>
                          <a:spcPct val="150000"/>
                        </a:lnSpc>
                        <a:spcAft>
                          <a:spcPts val="800"/>
                        </a:spcAft>
                      </a:pPr>
                      <a:r>
                        <a:rPr lang="en-IN" sz="1800">
                          <a:effectLst/>
                        </a:rPr>
                        <a:t>varchar</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tc>
                  <a:txBody>
                    <a:bodyPr/>
                    <a:lstStyle/>
                    <a:p>
                      <a:pPr algn="ctr">
                        <a:lnSpc>
                          <a:spcPct val="150000"/>
                        </a:lnSpc>
                        <a:spcAft>
                          <a:spcPts val="800"/>
                        </a:spcAft>
                      </a:pPr>
                      <a:r>
                        <a:rPr lang="en-IN" sz="1800" dirty="0">
                          <a:effectLst/>
                        </a:rPr>
                        <a:t>unique </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extLst>
                  <a:ext uri="{0D108BD9-81ED-4DB2-BD59-A6C34878D82A}">
                    <a16:rowId xmlns:a16="http://schemas.microsoft.com/office/drawing/2014/main" val="4139401804"/>
                  </a:ext>
                </a:extLst>
              </a:tr>
              <a:tr h="425560">
                <a:tc vMerge="1">
                  <a:txBody>
                    <a:bodyPr/>
                    <a:lstStyle/>
                    <a:p>
                      <a:endParaRPr lang="en-IN"/>
                    </a:p>
                  </a:txBody>
                  <a:tcPr/>
                </a:tc>
                <a:tc>
                  <a:txBody>
                    <a:bodyPr/>
                    <a:lstStyle/>
                    <a:p>
                      <a:pPr algn="ctr">
                        <a:lnSpc>
                          <a:spcPct val="150000"/>
                        </a:lnSpc>
                        <a:spcAft>
                          <a:spcPts val="800"/>
                        </a:spcAft>
                      </a:pPr>
                      <a:r>
                        <a:rPr lang="en-IN" sz="1800">
                          <a:effectLst/>
                        </a:rPr>
                        <a:t>Category</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tc>
                  <a:txBody>
                    <a:bodyPr/>
                    <a:lstStyle/>
                    <a:p>
                      <a:pPr algn="ctr">
                        <a:lnSpc>
                          <a:spcPct val="150000"/>
                        </a:lnSpc>
                        <a:spcAft>
                          <a:spcPts val="800"/>
                        </a:spcAft>
                      </a:pPr>
                      <a:r>
                        <a:rPr lang="en-IN" sz="1800">
                          <a:effectLst/>
                        </a:rPr>
                        <a:t>varchar</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tc>
                  <a:txBody>
                    <a:bodyPr/>
                    <a:lstStyle/>
                    <a:p>
                      <a:pPr algn="ctr">
                        <a:lnSpc>
                          <a:spcPct val="150000"/>
                        </a:lnSpc>
                        <a:spcAft>
                          <a:spcPts val="800"/>
                        </a:spcAft>
                      </a:pPr>
                      <a:r>
                        <a:rPr lang="en-IN" sz="1800">
                          <a:effectLst/>
                        </a:rPr>
                        <a:t>foreign key category (cat_id)</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extLst>
                  <a:ext uri="{0D108BD9-81ED-4DB2-BD59-A6C34878D82A}">
                    <a16:rowId xmlns:a16="http://schemas.microsoft.com/office/drawing/2014/main" val="514922118"/>
                  </a:ext>
                </a:extLst>
              </a:tr>
              <a:tr h="425560">
                <a:tc vMerge="1">
                  <a:txBody>
                    <a:bodyPr/>
                    <a:lstStyle/>
                    <a:p>
                      <a:endParaRPr lang="en-IN"/>
                    </a:p>
                  </a:txBody>
                  <a:tcPr/>
                </a:tc>
                <a:tc>
                  <a:txBody>
                    <a:bodyPr/>
                    <a:lstStyle/>
                    <a:p>
                      <a:pPr algn="ctr">
                        <a:lnSpc>
                          <a:spcPct val="150000"/>
                        </a:lnSpc>
                        <a:spcAft>
                          <a:spcPts val="800"/>
                        </a:spcAft>
                      </a:pPr>
                      <a:r>
                        <a:rPr lang="en-IN" sz="1800">
                          <a:effectLst/>
                        </a:rPr>
                        <a:t>Author</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tc>
                  <a:txBody>
                    <a:bodyPr/>
                    <a:lstStyle/>
                    <a:p>
                      <a:pPr algn="ctr">
                        <a:lnSpc>
                          <a:spcPct val="150000"/>
                        </a:lnSpc>
                        <a:spcAft>
                          <a:spcPts val="800"/>
                        </a:spcAft>
                      </a:pPr>
                      <a:r>
                        <a:rPr lang="en-IN" sz="1800">
                          <a:effectLst/>
                        </a:rPr>
                        <a:t>varchar</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tc>
                  <a:txBody>
                    <a:bodyPr/>
                    <a:lstStyle/>
                    <a:p>
                      <a:pPr algn="ctr">
                        <a:lnSpc>
                          <a:spcPct val="150000"/>
                        </a:lnSpc>
                        <a:spcAft>
                          <a:spcPts val="800"/>
                        </a:spcAft>
                      </a:pPr>
                      <a:r>
                        <a:rPr lang="en-IN" sz="1800">
                          <a:effectLst/>
                        </a:rPr>
                        <a:t>foreign key author (auth_id)</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extLst>
                  <a:ext uri="{0D108BD9-81ED-4DB2-BD59-A6C34878D82A}">
                    <a16:rowId xmlns:a16="http://schemas.microsoft.com/office/drawing/2014/main" val="806928454"/>
                  </a:ext>
                </a:extLst>
              </a:tr>
              <a:tr h="425560">
                <a:tc vMerge="1">
                  <a:txBody>
                    <a:bodyPr/>
                    <a:lstStyle/>
                    <a:p>
                      <a:endParaRPr lang="en-IN"/>
                    </a:p>
                  </a:txBody>
                  <a:tcPr/>
                </a:tc>
                <a:tc>
                  <a:txBody>
                    <a:bodyPr/>
                    <a:lstStyle/>
                    <a:p>
                      <a:pPr algn="ctr">
                        <a:lnSpc>
                          <a:spcPct val="150000"/>
                        </a:lnSpc>
                        <a:spcAft>
                          <a:spcPts val="800"/>
                        </a:spcAft>
                      </a:pPr>
                      <a:r>
                        <a:rPr lang="en-IN" sz="1800">
                          <a:effectLst/>
                        </a:rPr>
                        <a:t>Publisher</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tc>
                  <a:txBody>
                    <a:bodyPr/>
                    <a:lstStyle/>
                    <a:p>
                      <a:pPr algn="ctr">
                        <a:lnSpc>
                          <a:spcPct val="150000"/>
                        </a:lnSpc>
                        <a:spcAft>
                          <a:spcPts val="800"/>
                        </a:spcAft>
                      </a:pPr>
                      <a:r>
                        <a:rPr lang="en-IN" sz="1800">
                          <a:effectLst/>
                        </a:rPr>
                        <a:t>varchar</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tc>
                  <a:txBody>
                    <a:bodyPr/>
                    <a:lstStyle/>
                    <a:p>
                      <a:pPr algn="ctr">
                        <a:lnSpc>
                          <a:spcPct val="150000"/>
                        </a:lnSpc>
                        <a:spcAft>
                          <a:spcPts val="800"/>
                        </a:spcAft>
                      </a:pPr>
                      <a:r>
                        <a:rPr lang="en-IN" sz="1800">
                          <a:effectLst/>
                        </a:rPr>
                        <a:t>foreign key pub(pub_id)</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extLst>
                  <a:ext uri="{0D108BD9-81ED-4DB2-BD59-A6C34878D82A}">
                    <a16:rowId xmlns:a16="http://schemas.microsoft.com/office/drawing/2014/main" val="2333196690"/>
                  </a:ext>
                </a:extLst>
              </a:tr>
              <a:tr h="425560">
                <a:tc vMerge="1">
                  <a:txBody>
                    <a:bodyPr/>
                    <a:lstStyle/>
                    <a:p>
                      <a:endParaRPr lang="en-IN"/>
                    </a:p>
                  </a:txBody>
                  <a:tcPr/>
                </a:tc>
                <a:tc>
                  <a:txBody>
                    <a:bodyPr/>
                    <a:lstStyle/>
                    <a:p>
                      <a:pPr algn="ctr">
                        <a:lnSpc>
                          <a:spcPct val="150000"/>
                        </a:lnSpc>
                        <a:spcAft>
                          <a:spcPts val="800"/>
                        </a:spcAft>
                      </a:pPr>
                      <a:r>
                        <a:rPr lang="en-IN" sz="1800">
                          <a:effectLst/>
                        </a:rPr>
                        <a:t>Price</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tc>
                  <a:txBody>
                    <a:bodyPr/>
                    <a:lstStyle/>
                    <a:p>
                      <a:pPr algn="ctr">
                        <a:lnSpc>
                          <a:spcPct val="150000"/>
                        </a:lnSpc>
                        <a:spcAft>
                          <a:spcPts val="800"/>
                        </a:spcAft>
                      </a:pPr>
                      <a:r>
                        <a:rPr lang="en-IN" sz="1800">
                          <a:effectLst/>
                        </a:rPr>
                        <a:t>int</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tc>
                  <a:txBody>
                    <a:bodyPr/>
                    <a:lstStyle/>
                    <a:p>
                      <a:pPr algn="ctr">
                        <a:lnSpc>
                          <a:spcPct val="150000"/>
                        </a:lnSpc>
                        <a:spcAft>
                          <a:spcPts val="800"/>
                        </a:spcAft>
                      </a:pPr>
                      <a:r>
                        <a:rPr lang="en-IN" sz="1800" dirty="0">
                          <a:effectLst/>
                        </a:rPr>
                        <a:t> </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3724" marR="103724" marT="0" marB="0" anchor="ctr"/>
                </a:tc>
                <a:extLst>
                  <a:ext uri="{0D108BD9-81ED-4DB2-BD59-A6C34878D82A}">
                    <a16:rowId xmlns:a16="http://schemas.microsoft.com/office/drawing/2014/main" val="2282712491"/>
                  </a:ext>
                </a:extLst>
              </a:tr>
            </a:tbl>
          </a:graphicData>
        </a:graphic>
      </p:graphicFrame>
      <p:sp>
        <p:nvSpPr>
          <p:cNvPr id="5" name="TextBox 4">
            <a:extLst>
              <a:ext uri="{FF2B5EF4-FFF2-40B4-BE49-F238E27FC236}">
                <a16:creationId xmlns:a16="http://schemas.microsoft.com/office/drawing/2014/main" id="{B719FE00-473A-4CD5-A828-5618963DDF84}"/>
              </a:ext>
            </a:extLst>
          </p:cNvPr>
          <p:cNvSpPr txBox="1"/>
          <p:nvPr/>
        </p:nvSpPr>
        <p:spPr>
          <a:xfrm>
            <a:off x="1286933" y="4693926"/>
            <a:ext cx="5535490" cy="646331"/>
          </a:xfrm>
          <a:prstGeom prst="rect">
            <a:avLst/>
          </a:prstGeom>
          <a:noFill/>
        </p:spPr>
        <p:txBody>
          <a:bodyPr wrap="none" rtlCol="0">
            <a:spAutoFit/>
          </a:bodyPr>
          <a:lstStyle/>
          <a:p>
            <a:r>
              <a:rPr lang="en-IN" b="1" dirty="0"/>
              <a:t>Candidate Keys:</a:t>
            </a:r>
            <a:r>
              <a:rPr lang="en-IN" dirty="0"/>
              <a:t> {book_id, book_name, book_desc}</a:t>
            </a:r>
          </a:p>
          <a:p>
            <a:endParaRPr lang="en-IN" dirty="0"/>
          </a:p>
        </p:txBody>
      </p:sp>
      <p:sp>
        <p:nvSpPr>
          <p:cNvPr id="6" name="TextBox 5">
            <a:extLst>
              <a:ext uri="{FF2B5EF4-FFF2-40B4-BE49-F238E27FC236}">
                <a16:creationId xmlns:a16="http://schemas.microsoft.com/office/drawing/2014/main" id="{755137F0-C867-4B0E-8AA3-831181C6EF85}"/>
              </a:ext>
            </a:extLst>
          </p:cNvPr>
          <p:cNvSpPr txBox="1"/>
          <p:nvPr/>
        </p:nvSpPr>
        <p:spPr>
          <a:xfrm>
            <a:off x="5392890" y="653653"/>
            <a:ext cx="1406219" cy="369332"/>
          </a:xfrm>
          <a:prstGeom prst="rect">
            <a:avLst/>
          </a:prstGeom>
          <a:noFill/>
        </p:spPr>
        <p:txBody>
          <a:bodyPr wrap="none" rtlCol="0">
            <a:spAutoFit/>
          </a:bodyPr>
          <a:lstStyle/>
          <a:p>
            <a:r>
              <a:rPr lang="en-IN" b="1" dirty="0"/>
              <a:t>Table:</a:t>
            </a:r>
            <a:r>
              <a:rPr lang="en-IN" dirty="0"/>
              <a:t> </a:t>
            </a:r>
            <a:r>
              <a:rPr lang="en-IN" i="1" dirty="0"/>
              <a:t>Book</a:t>
            </a:r>
          </a:p>
        </p:txBody>
      </p:sp>
      <p:sp>
        <p:nvSpPr>
          <p:cNvPr id="2" name="TextBox 1">
            <a:extLst>
              <a:ext uri="{FF2B5EF4-FFF2-40B4-BE49-F238E27FC236}">
                <a16:creationId xmlns:a16="http://schemas.microsoft.com/office/drawing/2014/main" id="{D21B1861-0E09-4202-A961-32635D97A85E}"/>
              </a:ext>
            </a:extLst>
          </p:cNvPr>
          <p:cNvSpPr txBox="1"/>
          <p:nvPr/>
        </p:nvSpPr>
        <p:spPr>
          <a:xfrm>
            <a:off x="1286933" y="5421855"/>
            <a:ext cx="9618135" cy="646331"/>
          </a:xfrm>
          <a:prstGeom prst="rect">
            <a:avLst/>
          </a:prstGeom>
          <a:noFill/>
        </p:spPr>
        <p:txBody>
          <a:bodyPr wrap="square" rtlCol="0">
            <a:spAutoFit/>
          </a:bodyPr>
          <a:lstStyle/>
          <a:p>
            <a:r>
              <a:rPr lang="en-IN" b="1" dirty="0"/>
              <a:t>Functional Dependencies:</a:t>
            </a:r>
          </a:p>
          <a:p>
            <a:r>
              <a:rPr lang="en-IN" dirty="0"/>
              <a:t>Book_id -&gt; {book_id, book_name, book_desc, category, author, publisher, price}</a:t>
            </a:r>
          </a:p>
        </p:txBody>
      </p:sp>
    </p:spTree>
    <p:extLst>
      <p:ext uri="{BB962C8B-B14F-4D97-AF65-F5344CB8AC3E}">
        <p14:creationId xmlns:p14="http://schemas.microsoft.com/office/powerpoint/2010/main" val="4117163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B719FE00-473A-4CD5-A828-5618963DDF84}"/>
              </a:ext>
            </a:extLst>
          </p:cNvPr>
          <p:cNvSpPr txBox="1"/>
          <p:nvPr/>
        </p:nvSpPr>
        <p:spPr>
          <a:xfrm>
            <a:off x="1286933" y="4506521"/>
            <a:ext cx="5357557" cy="723275"/>
          </a:xfrm>
          <a:prstGeom prst="rect">
            <a:avLst/>
          </a:prstGeom>
          <a:noFill/>
        </p:spPr>
        <p:txBody>
          <a:bodyPr wrap="none" rtlCol="0">
            <a:spAutoFit/>
          </a:bodyPr>
          <a:lstStyle/>
          <a:p>
            <a:pPr>
              <a:spcAft>
                <a:spcPts val="600"/>
              </a:spcAft>
            </a:pPr>
            <a:r>
              <a:rPr lang="en-IN" b="1" dirty="0"/>
              <a:t>Candidate Keys:</a:t>
            </a:r>
            <a:r>
              <a:rPr lang="en-IN" dirty="0"/>
              <a:t> {user_id, username, user_email}</a:t>
            </a:r>
          </a:p>
          <a:p>
            <a:pPr>
              <a:spcAft>
                <a:spcPts val="600"/>
              </a:spcAft>
            </a:pPr>
            <a:endParaRPr lang="en-IN" dirty="0"/>
          </a:p>
        </p:txBody>
      </p:sp>
      <p:sp>
        <p:nvSpPr>
          <p:cNvPr id="6" name="TextBox 5">
            <a:extLst>
              <a:ext uri="{FF2B5EF4-FFF2-40B4-BE49-F238E27FC236}">
                <a16:creationId xmlns:a16="http://schemas.microsoft.com/office/drawing/2014/main" id="{755137F0-C867-4B0E-8AA3-831181C6EF85}"/>
              </a:ext>
            </a:extLst>
          </p:cNvPr>
          <p:cNvSpPr txBox="1"/>
          <p:nvPr/>
        </p:nvSpPr>
        <p:spPr>
          <a:xfrm>
            <a:off x="5362433" y="1333727"/>
            <a:ext cx="1467133" cy="369332"/>
          </a:xfrm>
          <a:prstGeom prst="rect">
            <a:avLst/>
          </a:prstGeom>
          <a:noFill/>
        </p:spPr>
        <p:txBody>
          <a:bodyPr wrap="none" rtlCol="0">
            <a:spAutoFit/>
          </a:bodyPr>
          <a:lstStyle/>
          <a:p>
            <a:pPr>
              <a:spcAft>
                <a:spcPts val="600"/>
              </a:spcAft>
            </a:pPr>
            <a:r>
              <a:rPr lang="en-IN" b="1" dirty="0"/>
              <a:t>Table:</a:t>
            </a:r>
            <a:r>
              <a:rPr lang="en-IN" dirty="0"/>
              <a:t> </a:t>
            </a:r>
            <a:r>
              <a:rPr lang="en-IN" i="1" dirty="0"/>
              <a:t>Users</a:t>
            </a:r>
          </a:p>
        </p:txBody>
      </p:sp>
      <p:graphicFrame>
        <p:nvGraphicFramePr>
          <p:cNvPr id="4" name="Content Placeholder 3">
            <a:extLst>
              <a:ext uri="{FF2B5EF4-FFF2-40B4-BE49-F238E27FC236}">
                <a16:creationId xmlns:a16="http://schemas.microsoft.com/office/drawing/2014/main" id="{BE24B921-DECD-4053-8EE3-64EF748E375D}"/>
              </a:ext>
            </a:extLst>
          </p:cNvPr>
          <p:cNvGraphicFramePr>
            <a:graphicFrameLocks noGrp="1"/>
          </p:cNvGraphicFramePr>
          <p:nvPr>
            <p:ph idx="1"/>
            <p:extLst>
              <p:ext uri="{D42A27DB-BD31-4B8C-83A1-F6EECF244321}">
                <p14:modId xmlns:p14="http://schemas.microsoft.com/office/powerpoint/2010/main" val="3947121900"/>
              </p:ext>
            </p:extLst>
          </p:nvPr>
        </p:nvGraphicFramePr>
        <p:xfrm>
          <a:off x="1286933" y="1857562"/>
          <a:ext cx="9618134" cy="2467305"/>
        </p:xfrm>
        <a:graphic>
          <a:graphicData uri="http://schemas.openxmlformats.org/drawingml/2006/table">
            <a:tbl>
              <a:tblPr firstRow="1" firstCol="1" bandRow="1">
                <a:tableStyleId>{00A15C55-8517-42AA-B614-E9B94910E393}</a:tableStyleId>
              </a:tblPr>
              <a:tblGrid>
                <a:gridCol w="1617479">
                  <a:extLst>
                    <a:ext uri="{9D8B030D-6E8A-4147-A177-3AD203B41FA5}">
                      <a16:colId xmlns:a16="http://schemas.microsoft.com/office/drawing/2014/main" val="1139446054"/>
                    </a:ext>
                  </a:extLst>
                </a:gridCol>
                <a:gridCol w="2073051">
                  <a:extLst>
                    <a:ext uri="{9D8B030D-6E8A-4147-A177-3AD203B41FA5}">
                      <a16:colId xmlns:a16="http://schemas.microsoft.com/office/drawing/2014/main" val="3982661042"/>
                    </a:ext>
                  </a:extLst>
                </a:gridCol>
                <a:gridCol w="2273925">
                  <a:extLst>
                    <a:ext uri="{9D8B030D-6E8A-4147-A177-3AD203B41FA5}">
                      <a16:colId xmlns:a16="http://schemas.microsoft.com/office/drawing/2014/main" val="466027961"/>
                    </a:ext>
                  </a:extLst>
                </a:gridCol>
                <a:gridCol w="3653679">
                  <a:extLst>
                    <a:ext uri="{9D8B030D-6E8A-4147-A177-3AD203B41FA5}">
                      <a16:colId xmlns:a16="http://schemas.microsoft.com/office/drawing/2014/main" val="2429558699"/>
                    </a:ext>
                  </a:extLst>
                </a:gridCol>
              </a:tblGrid>
              <a:tr h="493461">
                <a:tc>
                  <a:txBody>
                    <a:bodyPr/>
                    <a:lstStyle/>
                    <a:p>
                      <a:pPr algn="ctr">
                        <a:lnSpc>
                          <a:spcPct val="150000"/>
                        </a:lnSpc>
                        <a:spcAft>
                          <a:spcPts val="800"/>
                        </a:spcAft>
                      </a:pPr>
                      <a:r>
                        <a:rPr lang="en-IN" sz="1800" dirty="0">
                          <a:effectLst/>
                        </a:rPr>
                        <a:t>TABLE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5310" marR="105310" marT="0" marB="0" anchor="ctr"/>
                </a:tc>
                <a:tc>
                  <a:txBody>
                    <a:bodyPr/>
                    <a:lstStyle/>
                    <a:p>
                      <a:pPr algn="ctr">
                        <a:lnSpc>
                          <a:spcPct val="150000"/>
                        </a:lnSpc>
                        <a:spcAft>
                          <a:spcPts val="800"/>
                        </a:spcAft>
                      </a:pPr>
                      <a:r>
                        <a:rPr lang="en-IN" sz="1800">
                          <a:effectLst/>
                        </a:rPr>
                        <a:t>ATTRIBUTE</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05310" marR="105310" marT="0" marB="0" anchor="ctr"/>
                </a:tc>
                <a:tc>
                  <a:txBody>
                    <a:bodyPr/>
                    <a:lstStyle/>
                    <a:p>
                      <a:pPr algn="ctr">
                        <a:lnSpc>
                          <a:spcPct val="150000"/>
                        </a:lnSpc>
                        <a:spcAft>
                          <a:spcPts val="800"/>
                        </a:spcAft>
                      </a:pPr>
                      <a:r>
                        <a:rPr lang="en-IN" sz="1800">
                          <a:effectLst/>
                        </a:rPr>
                        <a:t>DATATYPE</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05310" marR="105310" marT="0" marB="0" anchor="ctr"/>
                </a:tc>
                <a:tc>
                  <a:txBody>
                    <a:bodyPr/>
                    <a:lstStyle/>
                    <a:p>
                      <a:pPr algn="ctr">
                        <a:lnSpc>
                          <a:spcPct val="150000"/>
                        </a:lnSpc>
                        <a:spcAft>
                          <a:spcPts val="800"/>
                        </a:spcAft>
                      </a:pPr>
                      <a:r>
                        <a:rPr lang="en-IN" sz="1800" dirty="0">
                          <a:effectLst/>
                        </a:rPr>
                        <a:t>CONSTRAINT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5310" marR="105310" marT="0" marB="0" anchor="ctr"/>
                </a:tc>
                <a:extLst>
                  <a:ext uri="{0D108BD9-81ED-4DB2-BD59-A6C34878D82A}">
                    <a16:rowId xmlns:a16="http://schemas.microsoft.com/office/drawing/2014/main" val="3592959215"/>
                  </a:ext>
                </a:extLst>
              </a:tr>
              <a:tr h="493461">
                <a:tc rowSpan="4">
                  <a:txBody>
                    <a:bodyPr/>
                    <a:lstStyle/>
                    <a:p>
                      <a:pPr algn="ctr">
                        <a:lnSpc>
                          <a:spcPct val="150000"/>
                        </a:lnSpc>
                        <a:spcAft>
                          <a:spcPts val="800"/>
                        </a:spcAft>
                      </a:pPr>
                      <a:r>
                        <a:rPr lang="en-IN" sz="1800" kern="1200" dirty="0">
                          <a:solidFill>
                            <a:schemeClr val="tx1"/>
                          </a:solidFill>
                          <a:effectLst/>
                        </a:rPr>
                        <a:t>Users</a:t>
                      </a:r>
                      <a:endParaRPr lang="en-IN" sz="1800" kern="1200" dirty="0">
                        <a:solidFill>
                          <a:schemeClr val="tx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user_id</a:t>
                      </a:r>
                      <a:endParaRPr lang="en-IN" sz="1800" kern="1200" dirty="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a:solidFill>
                            <a:schemeClr val="dk1"/>
                          </a:solidFill>
                          <a:effectLst/>
                        </a:rPr>
                        <a:t>int</a:t>
                      </a:r>
                      <a:endParaRPr lang="en-IN" sz="1800" kern="120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a:solidFill>
                            <a:schemeClr val="dk1"/>
                          </a:solidFill>
                          <a:effectLst/>
                        </a:rPr>
                        <a:t>primary key</a:t>
                      </a:r>
                      <a:endParaRPr lang="en-IN" sz="1800" kern="12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4211300137"/>
                  </a:ext>
                </a:extLst>
              </a:tr>
              <a:tr h="493461">
                <a:tc vMerge="1">
                  <a:txBody>
                    <a:bodyPr/>
                    <a:lstStyle/>
                    <a:p>
                      <a:endParaRPr lang="en-IN"/>
                    </a:p>
                  </a:txBody>
                  <a:tcPr/>
                </a:tc>
                <a:tc>
                  <a:txBody>
                    <a:bodyPr/>
                    <a:lstStyle/>
                    <a:p>
                      <a:pPr marL="0" algn="ctr" defTabSz="457200" rtl="0" eaLnBrk="1" latinLnBrk="0" hangingPunct="1">
                        <a:lnSpc>
                          <a:spcPct val="150000"/>
                        </a:lnSpc>
                        <a:spcAft>
                          <a:spcPts val="800"/>
                        </a:spcAft>
                      </a:pPr>
                      <a:r>
                        <a:rPr lang="en-IN" sz="1800" kern="1200" dirty="0">
                          <a:solidFill>
                            <a:schemeClr val="dk1"/>
                          </a:solidFill>
                          <a:effectLst/>
                        </a:rPr>
                        <a:t>username</a:t>
                      </a:r>
                      <a:endParaRPr lang="en-IN" sz="1800" kern="1200" dirty="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varchar</a:t>
                      </a:r>
                      <a:endParaRPr lang="en-IN" sz="1800" kern="1200" dirty="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a:solidFill>
                            <a:schemeClr val="dk1"/>
                          </a:solidFill>
                          <a:effectLst/>
                        </a:rPr>
                        <a:t>Unique</a:t>
                      </a:r>
                      <a:endParaRPr lang="en-IN" sz="1800" kern="12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320513412"/>
                  </a:ext>
                </a:extLst>
              </a:tr>
              <a:tr h="493461">
                <a:tc vMerge="1">
                  <a:txBody>
                    <a:bodyPr/>
                    <a:lstStyle/>
                    <a:p>
                      <a:endParaRPr lang="en-IN"/>
                    </a:p>
                  </a:txBody>
                  <a:tcPr/>
                </a:tc>
                <a:tc>
                  <a:txBody>
                    <a:bodyPr/>
                    <a:lstStyle/>
                    <a:p>
                      <a:pPr marL="0" algn="ctr" defTabSz="457200" rtl="0" eaLnBrk="1" latinLnBrk="0" hangingPunct="1">
                        <a:lnSpc>
                          <a:spcPct val="150000"/>
                        </a:lnSpc>
                        <a:spcAft>
                          <a:spcPts val="800"/>
                        </a:spcAft>
                      </a:pPr>
                      <a:r>
                        <a:rPr lang="en-IN" sz="1800" kern="1200">
                          <a:solidFill>
                            <a:schemeClr val="dk1"/>
                          </a:solidFill>
                          <a:effectLst/>
                        </a:rPr>
                        <a:t>user_email</a:t>
                      </a:r>
                      <a:endParaRPr lang="en-IN" sz="1800" kern="120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varchar</a:t>
                      </a:r>
                      <a:endParaRPr lang="en-IN" sz="1800" kern="1200" dirty="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a:solidFill>
                            <a:schemeClr val="dk1"/>
                          </a:solidFill>
                          <a:effectLst/>
                        </a:rPr>
                        <a:t>unique</a:t>
                      </a:r>
                      <a:endParaRPr lang="en-IN" sz="1800" kern="12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4139401804"/>
                  </a:ext>
                </a:extLst>
              </a:tr>
              <a:tr h="493461">
                <a:tc vMerge="1">
                  <a:txBody>
                    <a:bodyPr/>
                    <a:lstStyle/>
                    <a:p>
                      <a:endParaRPr lang="en-IN"/>
                    </a:p>
                  </a:txBody>
                  <a:tcPr/>
                </a:tc>
                <a:tc>
                  <a:txBody>
                    <a:bodyPr/>
                    <a:lstStyle/>
                    <a:p>
                      <a:pPr marL="0" algn="ctr" defTabSz="457200" rtl="0" eaLnBrk="1" latinLnBrk="0" hangingPunct="1">
                        <a:lnSpc>
                          <a:spcPct val="150000"/>
                        </a:lnSpc>
                        <a:spcAft>
                          <a:spcPts val="800"/>
                        </a:spcAft>
                      </a:pPr>
                      <a:r>
                        <a:rPr lang="en-IN" sz="1800" kern="1200">
                          <a:solidFill>
                            <a:schemeClr val="dk1"/>
                          </a:solidFill>
                          <a:effectLst/>
                        </a:rPr>
                        <a:t>user_pwd</a:t>
                      </a:r>
                      <a:endParaRPr lang="en-IN" sz="1800" kern="120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a:solidFill>
                            <a:schemeClr val="dk1"/>
                          </a:solidFill>
                          <a:effectLst/>
                        </a:rPr>
                        <a:t>varchar</a:t>
                      </a:r>
                      <a:endParaRPr lang="en-IN" sz="1800" kern="120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not null</a:t>
                      </a:r>
                      <a:endParaRPr lang="en-IN" sz="18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514922118"/>
                  </a:ext>
                </a:extLst>
              </a:tr>
            </a:tbl>
          </a:graphicData>
        </a:graphic>
      </p:graphicFrame>
      <p:sp>
        <p:nvSpPr>
          <p:cNvPr id="2" name="TextBox 1">
            <a:extLst>
              <a:ext uri="{FF2B5EF4-FFF2-40B4-BE49-F238E27FC236}">
                <a16:creationId xmlns:a16="http://schemas.microsoft.com/office/drawing/2014/main" id="{3966C6CC-9B35-48DD-AD46-F3D71B558B88}"/>
              </a:ext>
            </a:extLst>
          </p:cNvPr>
          <p:cNvSpPr txBox="1"/>
          <p:nvPr/>
        </p:nvSpPr>
        <p:spPr>
          <a:xfrm>
            <a:off x="1286933" y="5019823"/>
            <a:ext cx="9618135" cy="646331"/>
          </a:xfrm>
          <a:prstGeom prst="rect">
            <a:avLst/>
          </a:prstGeom>
          <a:noFill/>
        </p:spPr>
        <p:txBody>
          <a:bodyPr wrap="square" rtlCol="0">
            <a:spAutoFit/>
          </a:bodyPr>
          <a:lstStyle/>
          <a:p>
            <a:r>
              <a:rPr lang="en-IN" b="1" dirty="0"/>
              <a:t>Functional Dependencies:</a:t>
            </a:r>
          </a:p>
          <a:p>
            <a:r>
              <a:rPr lang="en-IN" dirty="0"/>
              <a:t>user_id -&gt; {user_id, username, user_email, user_pwd}</a:t>
            </a:r>
          </a:p>
        </p:txBody>
      </p:sp>
    </p:spTree>
    <p:extLst>
      <p:ext uri="{BB962C8B-B14F-4D97-AF65-F5344CB8AC3E}">
        <p14:creationId xmlns:p14="http://schemas.microsoft.com/office/powerpoint/2010/main" val="145515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B719FE00-473A-4CD5-A828-5618963DDF84}"/>
              </a:ext>
            </a:extLst>
          </p:cNvPr>
          <p:cNvSpPr txBox="1"/>
          <p:nvPr/>
        </p:nvSpPr>
        <p:spPr>
          <a:xfrm>
            <a:off x="1286933" y="4438558"/>
            <a:ext cx="2735044" cy="723275"/>
          </a:xfrm>
          <a:prstGeom prst="rect">
            <a:avLst/>
          </a:prstGeom>
          <a:noFill/>
        </p:spPr>
        <p:txBody>
          <a:bodyPr wrap="none" rtlCol="0">
            <a:spAutoFit/>
          </a:bodyPr>
          <a:lstStyle/>
          <a:p>
            <a:pPr>
              <a:spcAft>
                <a:spcPts val="600"/>
              </a:spcAft>
            </a:pPr>
            <a:r>
              <a:rPr lang="en-IN" b="1" dirty="0"/>
              <a:t>Candidate Keys:</a:t>
            </a:r>
            <a:r>
              <a:rPr lang="en-IN" dirty="0"/>
              <a:t> {dd_id}</a:t>
            </a:r>
          </a:p>
          <a:p>
            <a:pPr>
              <a:spcAft>
                <a:spcPts val="600"/>
              </a:spcAft>
            </a:pPr>
            <a:endParaRPr lang="en-IN" dirty="0"/>
          </a:p>
        </p:txBody>
      </p:sp>
      <p:sp>
        <p:nvSpPr>
          <p:cNvPr id="6" name="TextBox 5">
            <a:extLst>
              <a:ext uri="{FF2B5EF4-FFF2-40B4-BE49-F238E27FC236}">
                <a16:creationId xmlns:a16="http://schemas.microsoft.com/office/drawing/2014/main" id="{755137F0-C867-4B0E-8AA3-831181C6EF85}"/>
              </a:ext>
            </a:extLst>
          </p:cNvPr>
          <p:cNvSpPr txBox="1"/>
          <p:nvPr/>
        </p:nvSpPr>
        <p:spPr>
          <a:xfrm>
            <a:off x="5044237" y="1324294"/>
            <a:ext cx="2103525" cy="369332"/>
          </a:xfrm>
          <a:prstGeom prst="rect">
            <a:avLst/>
          </a:prstGeom>
          <a:noFill/>
        </p:spPr>
        <p:txBody>
          <a:bodyPr wrap="none" rtlCol="0">
            <a:spAutoFit/>
          </a:bodyPr>
          <a:lstStyle/>
          <a:p>
            <a:pPr>
              <a:spcAft>
                <a:spcPts val="600"/>
              </a:spcAft>
            </a:pPr>
            <a:r>
              <a:rPr lang="en-IN" b="1" dirty="0"/>
              <a:t>Table:</a:t>
            </a:r>
            <a:r>
              <a:rPr lang="en-IN" dirty="0"/>
              <a:t> </a:t>
            </a:r>
            <a:r>
              <a:rPr lang="en-IN" i="1" dirty="0"/>
              <a:t>day_to_day</a:t>
            </a:r>
          </a:p>
        </p:txBody>
      </p:sp>
      <p:graphicFrame>
        <p:nvGraphicFramePr>
          <p:cNvPr id="4" name="Content Placeholder 3">
            <a:extLst>
              <a:ext uri="{FF2B5EF4-FFF2-40B4-BE49-F238E27FC236}">
                <a16:creationId xmlns:a16="http://schemas.microsoft.com/office/drawing/2014/main" id="{BE24B921-DECD-4053-8EE3-64EF748E375D}"/>
              </a:ext>
            </a:extLst>
          </p:cNvPr>
          <p:cNvGraphicFramePr>
            <a:graphicFrameLocks noGrp="1"/>
          </p:cNvGraphicFramePr>
          <p:nvPr>
            <p:ph idx="1"/>
            <p:extLst>
              <p:ext uri="{D42A27DB-BD31-4B8C-83A1-F6EECF244321}">
                <p14:modId xmlns:p14="http://schemas.microsoft.com/office/powerpoint/2010/main" val="566471530"/>
              </p:ext>
            </p:extLst>
          </p:nvPr>
        </p:nvGraphicFramePr>
        <p:xfrm>
          <a:off x="1286933" y="1806143"/>
          <a:ext cx="9618134" cy="2382798"/>
        </p:xfrm>
        <a:graphic>
          <a:graphicData uri="http://schemas.openxmlformats.org/drawingml/2006/table">
            <a:tbl>
              <a:tblPr firstRow="1" firstCol="1" bandRow="1">
                <a:tableStyleId>{00A15C55-8517-42AA-B614-E9B94910E393}</a:tableStyleId>
              </a:tblPr>
              <a:tblGrid>
                <a:gridCol w="1617479">
                  <a:extLst>
                    <a:ext uri="{9D8B030D-6E8A-4147-A177-3AD203B41FA5}">
                      <a16:colId xmlns:a16="http://schemas.microsoft.com/office/drawing/2014/main" val="1139446054"/>
                    </a:ext>
                  </a:extLst>
                </a:gridCol>
                <a:gridCol w="2073051">
                  <a:extLst>
                    <a:ext uri="{9D8B030D-6E8A-4147-A177-3AD203B41FA5}">
                      <a16:colId xmlns:a16="http://schemas.microsoft.com/office/drawing/2014/main" val="3982661042"/>
                    </a:ext>
                  </a:extLst>
                </a:gridCol>
                <a:gridCol w="2273925">
                  <a:extLst>
                    <a:ext uri="{9D8B030D-6E8A-4147-A177-3AD203B41FA5}">
                      <a16:colId xmlns:a16="http://schemas.microsoft.com/office/drawing/2014/main" val="466027961"/>
                    </a:ext>
                  </a:extLst>
                </a:gridCol>
                <a:gridCol w="3653679">
                  <a:extLst>
                    <a:ext uri="{9D8B030D-6E8A-4147-A177-3AD203B41FA5}">
                      <a16:colId xmlns:a16="http://schemas.microsoft.com/office/drawing/2014/main" val="2429558699"/>
                    </a:ext>
                  </a:extLst>
                </a:gridCol>
              </a:tblGrid>
              <a:tr h="397133">
                <a:tc>
                  <a:txBody>
                    <a:bodyPr/>
                    <a:lstStyle/>
                    <a:p>
                      <a:pPr algn="ctr">
                        <a:lnSpc>
                          <a:spcPct val="150000"/>
                        </a:lnSpc>
                        <a:spcAft>
                          <a:spcPts val="800"/>
                        </a:spcAft>
                      </a:pPr>
                      <a:r>
                        <a:rPr lang="en-IN" sz="1800" dirty="0">
                          <a:effectLst/>
                        </a:rPr>
                        <a:t>TABLE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5310" marR="105310" marT="0" marB="0" anchor="ctr"/>
                </a:tc>
                <a:tc>
                  <a:txBody>
                    <a:bodyPr/>
                    <a:lstStyle/>
                    <a:p>
                      <a:pPr algn="ctr">
                        <a:lnSpc>
                          <a:spcPct val="150000"/>
                        </a:lnSpc>
                        <a:spcAft>
                          <a:spcPts val="800"/>
                        </a:spcAft>
                      </a:pPr>
                      <a:r>
                        <a:rPr lang="en-IN" sz="1800">
                          <a:effectLst/>
                        </a:rPr>
                        <a:t>ATTRIBUTE</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05310" marR="105310" marT="0" marB="0" anchor="ctr"/>
                </a:tc>
                <a:tc>
                  <a:txBody>
                    <a:bodyPr/>
                    <a:lstStyle/>
                    <a:p>
                      <a:pPr algn="ctr">
                        <a:lnSpc>
                          <a:spcPct val="150000"/>
                        </a:lnSpc>
                        <a:spcAft>
                          <a:spcPts val="800"/>
                        </a:spcAft>
                      </a:pPr>
                      <a:r>
                        <a:rPr lang="en-IN" sz="1800" dirty="0">
                          <a:effectLst/>
                        </a:rPr>
                        <a:t>DATATYPE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5310" marR="105310" marT="0" marB="0" anchor="ctr"/>
                </a:tc>
                <a:tc>
                  <a:txBody>
                    <a:bodyPr/>
                    <a:lstStyle/>
                    <a:p>
                      <a:pPr algn="ctr">
                        <a:lnSpc>
                          <a:spcPct val="150000"/>
                        </a:lnSpc>
                        <a:spcAft>
                          <a:spcPts val="800"/>
                        </a:spcAft>
                      </a:pPr>
                      <a:r>
                        <a:rPr lang="en-IN" sz="1800" dirty="0">
                          <a:effectLst/>
                        </a:rPr>
                        <a:t>CONSTRAINT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5310" marR="105310" marT="0" marB="0" anchor="ctr"/>
                </a:tc>
                <a:extLst>
                  <a:ext uri="{0D108BD9-81ED-4DB2-BD59-A6C34878D82A}">
                    <a16:rowId xmlns:a16="http://schemas.microsoft.com/office/drawing/2014/main" val="3592959215"/>
                  </a:ext>
                </a:extLst>
              </a:tr>
              <a:tr h="397133">
                <a:tc rowSpan="5">
                  <a:txBody>
                    <a:bodyPr/>
                    <a:lstStyle/>
                    <a:p>
                      <a:pPr marL="0" algn="ctr" defTabSz="457200" rtl="0" eaLnBrk="1" latinLnBrk="0" hangingPunct="1">
                        <a:lnSpc>
                          <a:spcPct val="150000"/>
                        </a:lnSpc>
                        <a:spcAft>
                          <a:spcPts val="800"/>
                        </a:spcAft>
                      </a:pPr>
                      <a:r>
                        <a:rPr lang="en-IN" sz="1800" kern="1200" dirty="0">
                          <a:solidFill>
                            <a:schemeClr val="tx1"/>
                          </a:solidFill>
                          <a:effectLst/>
                        </a:rPr>
                        <a:t>day_to_day</a:t>
                      </a:r>
                      <a:endParaRPr lang="en-IN" sz="1800" kern="1200" dirty="0">
                        <a:solidFill>
                          <a:schemeClr val="tx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dd_id</a:t>
                      </a:r>
                      <a:endParaRPr lang="en-IN" sz="1800" kern="1200" dirty="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a:solidFill>
                            <a:schemeClr val="dk1"/>
                          </a:solidFill>
                          <a:effectLst/>
                        </a:rPr>
                        <a:t>int</a:t>
                      </a:r>
                      <a:endParaRPr lang="en-IN" sz="1800" kern="120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a:solidFill>
                            <a:schemeClr val="dk1"/>
                          </a:solidFill>
                          <a:effectLst/>
                        </a:rPr>
                        <a:t>primary key</a:t>
                      </a:r>
                      <a:endParaRPr lang="en-IN" sz="1800" kern="12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4211300137"/>
                  </a:ext>
                </a:extLst>
              </a:tr>
              <a:tr h="397133">
                <a:tc vMerge="1">
                  <a:txBody>
                    <a:bodyPr/>
                    <a:lstStyle/>
                    <a:p>
                      <a:endParaRPr lang="en-IN"/>
                    </a:p>
                  </a:txBody>
                  <a:tcPr/>
                </a:tc>
                <a:tc>
                  <a:txBody>
                    <a:bodyPr/>
                    <a:lstStyle/>
                    <a:p>
                      <a:pPr marL="0" algn="ctr" defTabSz="457200" rtl="0" eaLnBrk="1" latinLnBrk="0" hangingPunct="1">
                        <a:lnSpc>
                          <a:spcPct val="150000"/>
                        </a:lnSpc>
                        <a:spcAft>
                          <a:spcPts val="800"/>
                        </a:spcAft>
                      </a:pPr>
                      <a:r>
                        <a:rPr lang="en-IN" sz="1800" kern="1200" dirty="0">
                          <a:solidFill>
                            <a:schemeClr val="dk1"/>
                          </a:solidFill>
                          <a:effectLst/>
                        </a:rPr>
                        <a:t>Book_id</a:t>
                      </a:r>
                      <a:endParaRPr lang="en-IN" sz="1800" kern="1200" dirty="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int</a:t>
                      </a:r>
                      <a:endParaRPr lang="en-IN" sz="1800" kern="1200" dirty="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a:solidFill>
                            <a:schemeClr val="dk1"/>
                          </a:solidFill>
                          <a:effectLst/>
                        </a:rPr>
                        <a:t>foreign key Book (book_id)</a:t>
                      </a:r>
                      <a:endParaRPr lang="en-IN" sz="1800" kern="12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320513412"/>
                  </a:ext>
                </a:extLst>
              </a:tr>
              <a:tr h="397133">
                <a:tc vMerge="1">
                  <a:txBody>
                    <a:bodyPr/>
                    <a:lstStyle/>
                    <a:p>
                      <a:endParaRPr lang="en-IN"/>
                    </a:p>
                  </a:txBody>
                  <a:tcPr/>
                </a:tc>
                <a:tc>
                  <a:txBody>
                    <a:bodyPr/>
                    <a:lstStyle/>
                    <a:p>
                      <a:pPr marL="0" algn="ctr" defTabSz="457200" rtl="0" eaLnBrk="1" latinLnBrk="0" hangingPunct="1">
                        <a:lnSpc>
                          <a:spcPct val="150000"/>
                        </a:lnSpc>
                        <a:spcAft>
                          <a:spcPts val="800"/>
                        </a:spcAft>
                      </a:pPr>
                      <a:r>
                        <a:rPr lang="en-IN" sz="1800" kern="1200">
                          <a:solidFill>
                            <a:schemeClr val="dk1"/>
                          </a:solidFill>
                          <a:effectLst/>
                        </a:rPr>
                        <a:t>operation</a:t>
                      </a:r>
                      <a:endParaRPr lang="en-IN" sz="1800" kern="120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varchar</a:t>
                      </a:r>
                      <a:endParaRPr lang="en-IN" sz="1800" kern="1200" dirty="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 </a:t>
                      </a:r>
                      <a:endParaRPr lang="en-IN" sz="18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4139401804"/>
                  </a:ext>
                </a:extLst>
              </a:tr>
              <a:tr h="397133">
                <a:tc vMerge="1">
                  <a:txBody>
                    <a:bodyPr/>
                    <a:lstStyle/>
                    <a:p>
                      <a:endParaRPr lang="en-IN"/>
                    </a:p>
                  </a:txBody>
                  <a:tcPr/>
                </a:tc>
                <a:tc>
                  <a:txBody>
                    <a:bodyPr/>
                    <a:lstStyle/>
                    <a:p>
                      <a:pPr marL="0" algn="ctr" defTabSz="457200" rtl="0" eaLnBrk="1" latinLnBrk="0" hangingPunct="1">
                        <a:lnSpc>
                          <a:spcPct val="150000"/>
                        </a:lnSpc>
                        <a:spcAft>
                          <a:spcPts val="800"/>
                        </a:spcAft>
                      </a:pPr>
                      <a:r>
                        <a:rPr lang="en-IN" sz="1800" kern="1200">
                          <a:solidFill>
                            <a:schemeClr val="dk1"/>
                          </a:solidFill>
                          <a:effectLst/>
                        </a:rPr>
                        <a:t>user_id</a:t>
                      </a:r>
                      <a:endParaRPr lang="en-IN" sz="1800" kern="120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a:solidFill>
                            <a:schemeClr val="dk1"/>
                          </a:solidFill>
                          <a:effectLst/>
                        </a:rPr>
                        <a:t>int</a:t>
                      </a:r>
                      <a:endParaRPr lang="en-IN" sz="1800" kern="120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foreign key Users (user_id)</a:t>
                      </a:r>
                      <a:endParaRPr lang="en-IN" sz="18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514922118"/>
                  </a:ext>
                </a:extLst>
              </a:tr>
              <a:tr h="397133">
                <a:tc vMerge="1">
                  <a:txBody>
                    <a:bodyPr/>
                    <a:lstStyle/>
                    <a:p>
                      <a:endParaRPr lang="en-IN"/>
                    </a:p>
                  </a:txBody>
                  <a:tcPr/>
                </a:tc>
                <a:tc>
                  <a:txBody>
                    <a:bodyPr/>
                    <a:lstStyle/>
                    <a:p>
                      <a:pPr marL="0" algn="ctr" defTabSz="457200" rtl="0" eaLnBrk="1" latinLnBrk="0" hangingPunct="1">
                        <a:lnSpc>
                          <a:spcPct val="150000"/>
                        </a:lnSpc>
                        <a:spcAft>
                          <a:spcPts val="800"/>
                        </a:spcAft>
                      </a:pPr>
                      <a:r>
                        <a:rPr lang="en-IN" sz="1800" kern="1200">
                          <a:solidFill>
                            <a:schemeClr val="dk1"/>
                          </a:solidFill>
                          <a:effectLst/>
                        </a:rPr>
                        <a:t>days</a:t>
                      </a:r>
                      <a:endParaRPr lang="en-IN" sz="1800" kern="120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a:solidFill>
                            <a:schemeClr val="dk1"/>
                          </a:solidFill>
                          <a:effectLst/>
                        </a:rPr>
                        <a:t>int</a:t>
                      </a:r>
                      <a:endParaRPr lang="en-IN" sz="1800" kern="120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not null</a:t>
                      </a:r>
                      <a:endParaRPr lang="en-IN" sz="18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806928454"/>
                  </a:ext>
                </a:extLst>
              </a:tr>
            </a:tbl>
          </a:graphicData>
        </a:graphic>
      </p:graphicFrame>
      <p:sp>
        <p:nvSpPr>
          <p:cNvPr id="2" name="TextBox 1">
            <a:extLst>
              <a:ext uri="{FF2B5EF4-FFF2-40B4-BE49-F238E27FC236}">
                <a16:creationId xmlns:a16="http://schemas.microsoft.com/office/drawing/2014/main" id="{7F8B70FB-DF71-4D03-8B7B-2D43A542CD6E}"/>
              </a:ext>
            </a:extLst>
          </p:cNvPr>
          <p:cNvSpPr txBox="1"/>
          <p:nvPr/>
        </p:nvSpPr>
        <p:spPr>
          <a:xfrm>
            <a:off x="1286933" y="5040420"/>
            <a:ext cx="9618135" cy="646331"/>
          </a:xfrm>
          <a:prstGeom prst="rect">
            <a:avLst/>
          </a:prstGeom>
          <a:noFill/>
        </p:spPr>
        <p:txBody>
          <a:bodyPr wrap="square" rtlCol="0">
            <a:spAutoFit/>
          </a:bodyPr>
          <a:lstStyle/>
          <a:p>
            <a:r>
              <a:rPr lang="en-IN" b="1" dirty="0"/>
              <a:t>Functional Dependencies:</a:t>
            </a:r>
          </a:p>
          <a:p>
            <a:r>
              <a:rPr lang="en-IN" dirty="0"/>
              <a:t>dd_id -&gt; {dd_id, book_id, operation, user_id, days}</a:t>
            </a:r>
          </a:p>
        </p:txBody>
      </p:sp>
    </p:spTree>
    <p:extLst>
      <p:ext uri="{BB962C8B-B14F-4D97-AF65-F5344CB8AC3E}">
        <p14:creationId xmlns:p14="http://schemas.microsoft.com/office/powerpoint/2010/main" val="812175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B719FE00-473A-4CD5-A828-5618963DDF84}"/>
              </a:ext>
            </a:extLst>
          </p:cNvPr>
          <p:cNvSpPr txBox="1"/>
          <p:nvPr/>
        </p:nvSpPr>
        <p:spPr>
          <a:xfrm>
            <a:off x="1286886" y="2073736"/>
            <a:ext cx="3975768" cy="369332"/>
          </a:xfrm>
          <a:prstGeom prst="rect">
            <a:avLst/>
          </a:prstGeom>
          <a:noFill/>
        </p:spPr>
        <p:txBody>
          <a:bodyPr wrap="none" rtlCol="0">
            <a:spAutoFit/>
          </a:bodyPr>
          <a:lstStyle/>
          <a:p>
            <a:pPr>
              <a:spcAft>
                <a:spcPts val="600"/>
              </a:spcAft>
            </a:pPr>
            <a:r>
              <a:rPr lang="en-IN" b="1" dirty="0"/>
              <a:t>Candidate Keys:</a:t>
            </a:r>
            <a:r>
              <a:rPr lang="en-IN" dirty="0"/>
              <a:t> {cat_id, cat_name}</a:t>
            </a:r>
          </a:p>
        </p:txBody>
      </p:sp>
      <p:sp>
        <p:nvSpPr>
          <p:cNvPr id="6" name="TextBox 5">
            <a:extLst>
              <a:ext uri="{FF2B5EF4-FFF2-40B4-BE49-F238E27FC236}">
                <a16:creationId xmlns:a16="http://schemas.microsoft.com/office/drawing/2014/main" id="{755137F0-C867-4B0E-8AA3-831181C6EF85}"/>
              </a:ext>
            </a:extLst>
          </p:cNvPr>
          <p:cNvSpPr txBox="1"/>
          <p:nvPr/>
        </p:nvSpPr>
        <p:spPr>
          <a:xfrm>
            <a:off x="5157249" y="530859"/>
            <a:ext cx="1877502" cy="369332"/>
          </a:xfrm>
          <a:prstGeom prst="rect">
            <a:avLst/>
          </a:prstGeom>
          <a:noFill/>
        </p:spPr>
        <p:txBody>
          <a:bodyPr wrap="none" rtlCol="0">
            <a:spAutoFit/>
          </a:bodyPr>
          <a:lstStyle/>
          <a:p>
            <a:pPr>
              <a:spcAft>
                <a:spcPts val="600"/>
              </a:spcAft>
            </a:pPr>
            <a:r>
              <a:rPr lang="en-IN" b="1" dirty="0"/>
              <a:t>Table:</a:t>
            </a:r>
            <a:r>
              <a:rPr lang="en-IN" dirty="0"/>
              <a:t> </a:t>
            </a:r>
            <a:r>
              <a:rPr lang="en-IN" i="1" dirty="0"/>
              <a:t>category</a:t>
            </a:r>
          </a:p>
        </p:txBody>
      </p:sp>
      <p:graphicFrame>
        <p:nvGraphicFramePr>
          <p:cNvPr id="4" name="Content Placeholder 3">
            <a:extLst>
              <a:ext uri="{FF2B5EF4-FFF2-40B4-BE49-F238E27FC236}">
                <a16:creationId xmlns:a16="http://schemas.microsoft.com/office/drawing/2014/main" id="{BE24B921-DECD-4053-8EE3-64EF748E375D}"/>
              </a:ext>
            </a:extLst>
          </p:cNvPr>
          <p:cNvGraphicFramePr>
            <a:graphicFrameLocks noGrp="1"/>
          </p:cNvGraphicFramePr>
          <p:nvPr>
            <p:ph idx="1"/>
            <p:extLst>
              <p:ext uri="{D42A27DB-BD31-4B8C-83A1-F6EECF244321}">
                <p14:modId xmlns:p14="http://schemas.microsoft.com/office/powerpoint/2010/main" val="1933048643"/>
              </p:ext>
            </p:extLst>
          </p:nvPr>
        </p:nvGraphicFramePr>
        <p:xfrm>
          <a:off x="1313419" y="925709"/>
          <a:ext cx="9618134" cy="1089534"/>
        </p:xfrm>
        <a:graphic>
          <a:graphicData uri="http://schemas.openxmlformats.org/drawingml/2006/table">
            <a:tbl>
              <a:tblPr firstRow="1" firstCol="1" bandRow="1">
                <a:tableStyleId>{00A15C55-8517-42AA-B614-E9B94910E393}</a:tableStyleId>
              </a:tblPr>
              <a:tblGrid>
                <a:gridCol w="1617479">
                  <a:extLst>
                    <a:ext uri="{9D8B030D-6E8A-4147-A177-3AD203B41FA5}">
                      <a16:colId xmlns:a16="http://schemas.microsoft.com/office/drawing/2014/main" val="1139446054"/>
                    </a:ext>
                  </a:extLst>
                </a:gridCol>
                <a:gridCol w="2073051">
                  <a:extLst>
                    <a:ext uri="{9D8B030D-6E8A-4147-A177-3AD203B41FA5}">
                      <a16:colId xmlns:a16="http://schemas.microsoft.com/office/drawing/2014/main" val="3982661042"/>
                    </a:ext>
                  </a:extLst>
                </a:gridCol>
                <a:gridCol w="2273925">
                  <a:extLst>
                    <a:ext uri="{9D8B030D-6E8A-4147-A177-3AD203B41FA5}">
                      <a16:colId xmlns:a16="http://schemas.microsoft.com/office/drawing/2014/main" val="466027961"/>
                    </a:ext>
                  </a:extLst>
                </a:gridCol>
                <a:gridCol w="3653679">
                  <a:extLst>
                    <a:ext uri="{9D8B030D-6E8A-4147-A177-3AD203B41FA5}">
                      <a16:colId xmlns:a16="http://schemas.microsoft.com/office/drawing/2014/main" val="2429558699"/>
                    </a:ext>
                  </a:extLst>
                </a:gridCol>
              </a:tblGrid>
              <a:tr h="312614">
                <a:tc>
                  <a:txBody>
                    <a:bodyPr/>
                    <a:lstStyle/>
                    <a:p>
                      <a:pPr algn="ctr">
                        <a:lnSpc>
                          <a:spcPct val="150000"/>
                        </a:lnSpc>
                        <a:spcAft>
                          <a:spcPts val="800"/>
                        </a:spcAft>
                      </a:pPr>
                      <a:r>
                        <a:rPr lang="en-IN" sz="1800" dirty="0">
                          <a:effectLst/>
                        </a:rPr>
                        <a:t>TABLE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5310" marR="105310" marT="0" marB="0" anchor="ctr"/>
                </a:tc>
                <a:tc>
                  <a:txBody>
                    <a:bodyPr/>
                    <a:lstStyle/>
                    <a:p>
                      <a:pPr algn="ctr">
                        <a:lnSpc>
                          <a:spcPct val="150000"/>
                        </a:lnSpc>
                        <a:spcAft>
                          <a:spcPts val="800"/>
                        </a:spcAft>
                      </a:pPr>
                      <a:r>
                        <a:rPr lang="en-IN" sz="1800" dirty="0">
                          <a:effectLst/>
                        </a:rPr>
                        <a:t>ATTRIBUTE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5310" marR="105310" marT="0" marB="0" anchor="ctr"/>
                </a:tc>
                <a:tc>
                  <a:txBody>
                    <a:bodyPr/>
                    <a:lstStyle/>
                    <a:p>
                      <a:pPr algn="ctr">
                        <a:lnSpc>
                          <a:spcPct val="150000"/>
                        </a:lnSpc>
                        <a:spcAft>
                          <a:spcPts val="800"/>
                        </a:spcAft>
                      </a:pPr>
                      <a:r>
                        <a:rPr lang="en-IN" sz="1800" dirty="0">
                          <a:effectLst/>
                        </a:rPr>
                        <a:t>DATATYPE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5310" marR="105310" marT="0" marB="0" anchor="ctr"/>
                </a:tc>
                <a:tc>
                  <a:txBody>
                    <a:bodyPr/>
                    <a:lstStyle/>
                    <a:p>
                      <a:pPr algn="ctr">
                        <a:lnSpc>
                          <a:spcPct val="150000"/>
                        </a:lnSpc>
                        <a:spcAft>
                          <a:spcPts val="800"/>
                        </a:spcAft>
                      </a:pPr>
                      <a:r>
                        <a:rPr lang="en-IN" sz="1800">
                          <a:effectLst/>
                        </a:rPr>
                        <a:t>CONSTRAINT</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05310" marR="105310" marT="0" marB="0" anchor="ctr"/>
                </a:tc>
                <a:extLst>
                  <a:ext uri="{0D108BD9-81ED-4DB2-BD59-A6C34878D82A}">
                    <a16:rowId xmlns:a16="http://schemas.microsoft.com/office/drawing/2014/main" val="3592959215"/>
                  </a:ext>
                </a:extLst>
              </a:tr>
              <a:tr h="312614">
                <a:tc rowSpan="2">
                  <a:txBody>
                    <a:bodyPr/>
                    <a:lstStyle/>
                    <a:p>
                      <a:pPr marL="0" algn="ctr" defTabSz="457200" rtl="0" eaLnBrk="1" latinLnBrk="0" hangingPunct="1">
                        <a:lnSpc>
                          <a:spcPct val="150000"/>
                        </a:lnSpc>
                        <a:spcAft>
                          <a:spcPts val="800"/>
                        </a:spcAft>
                      </a:pPr>
                      <a:r>
                        <a:rPr lang="en-IN" sz="1800" kern="1200" dirty="0">
                          <a:solidFill>
                            <a:schemeClr val="tx1"/>
                          </a:solidFill>
                          <a:effectLst/>
                        </a:rPr>
                        <a:t>Category</a:t>
                      </a:r>
                      <a:endParaRPr lang="en-IN" sz="1800" kern="1200" dirty="0">
                        <a:solidFill>
                          <a:schemeClr val="tx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cat_id</a:t>
                      </a:r>
                      <a:endParaRPr lang="en-IN" sz="1800" kern="1200" dirty="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varchar</a:t>
                      </a:r>
                      <a:endParaRPr lang="en-IN" sz="1800" kern="1200" dirty="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primary key</a:t>
                      </a:r>
                      <a:endParaRPr lang="en-IN" sz="18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4211300137"/>
                  </a:ext>
                </a:extLst>
              </a:tr>
              <a:tr h="312614">
                <a:tc vMerge="1">
                  <a:txBody>
                    <a:bodyPr/>
                    <a:lstStyle/>
                    <a:p>
                      <a:pPr marL="0" algn="ctr" defTabSz="457200" rtl="0" eaLnBrk="1" latinLnBrk="0" hangingPunct="1">
                        <a:lnSpc>
                          <a:spcPct val="150000"/>
                        </a:lnSpc>
                        <a:spcAft>
                          <a:spcPts val="800"/>
                        </a:spcAft>
                      </a:pPr>
                      <a:endParaRPr lang="en-IN" sz="1800" kern="1200" dirty="0">
                        <a:solidFill>
                          <a:schemeClr val="bg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cat_name</a:t>
                      </a:r>
                      <a:endParaRPr lang="en-IN" sz="1800" kern="1200" dirty="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varchar</a:t>
                      </a:r>
                      <a:endParaRPr lang="en-IN" sz="1800" kern="1200" dirty="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not null</a:t>
                      </a:r>
                      <a:endParaRPr lang="en-IN" sz="18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320513412"/>
                  </a:ext>
                </a:extLst>
              </a:tr>
            </a:tbl>
          </a:graphicData>
        </a:graphic>
      </p:graphicFrame>
      <p:sp>
        <p:nvSpPr>
          <p:cNvPr id="14" name="TextBox 13">
            <a:extLst>
              <a:ext uri="{FF2B5EF4-FFF2-40B4-BE49-F238E27FC236}">
                <a16:creationId xmlns:a16="http://schemas.microsoft.com/office/drawing/2014/main" id="{EAE57EEB-D3AC-4EB4-AE74-4B7457411E45}"/>
              </a:ext>
            </a:extLst>
          </p:cNvPr>
          <p:cNvSpPr txBox="1"/>
          <p:nvPr/>
        </p:nvSpPr>
        <p:spPr>
          <a:xfrm>
            <a:off x="1265478" y="5201955"/>
            <a:ext cx="4254691" cy="369332"/>
          </a:xfrm>
          <a:prstGeom prst="rect">
            <a:avLst/>
          </a:prstGeom>
          <a:noFill/>
        </p:spPr>
        <p:txBody>
          <a:bodyPr wrap="none" rtlCol="0">
            <a:spAutoFit/>
          </a:bodyPr>
          <a:lstStyle/>
          <a:p>
            <a:pPr>
              <a:spcAft>
                <a:spcPts val="600"/>
              </a:spcAft>
            </a:pPr>
            <a:r>
              <a:rPr lang="en-IN" b="1" dirty="0"/>
              <a:t>Candidate Keys:</a:t>
            </a:r>
            <a:r>
              <a:rPr lang="en-IN" dirty="0"/>
              <a:t> {auth_id, auth_name}</a:t>
            </a:r>
          </a:p>
        </p:txBody>
      </p:sp>
      <p:sp>
        <p:nvSpPr>
          <p:cNvPr id="16" name="TextBox 15">
            <a:extLst>
              <a:ext uri="{FF2B5EF4-FFF2-40B4-BE49-F238E27FC236}">
                <a16:creationId xmlns:a16="http://schemas.microsoft.com/office/drawing/2014/main" id="{2E811E01-A51F-4190-9325-89F3C5A0E8DD}"/>
              </a:ext>
            </a:extLst>
          </p:cNvPr>
          <p:cNvSpPr txBox="1"/>
          <p:nvPr/>
        </p:nvSpPr>
        <p:spPr>
          <a:xfrm>
            <a:off x="5232104" y="3643868"/>
            <a:ext cx="1606594" cy="369332"/>
          </a:xfrm>
          <a:prstGeom prst="rect">
            <a:avLst/>
          </a:prstGeom>
          <a:noFill/>
        </p:spPr>
        <p:txBody>
          <a:bodyPr wrap="none" rtlCol="0">
            <a:spAutoFit/>
          </a:bodyPr>
          <a:lstStyle/>
          <a:p>
            <a:pPr>
              <a:spcAft>
                <a:spcPts val="600"/>
              </a:spcAft>
            </a:pPr>
            <a:r>
              <a:rPr lang="en-IN" b="1" dirty="0"/>
              <a:t>Table:</a:t>
            </a:r>
            <a:r>
              <a:rPr lang="en-IN" dirty="0"/>
              <a:t> </a:t>
            </a:r>
            <a:r>
              <a:rPr lang="en-IN" i="1" dirty="0"/>
              <a:t>author</a:t>
            </a:r>
          </a:p>
        </p:txBody>
      </p:sp>
      <p:graphicFrame>
        <p:nvGraphicFramePr>
          <p:cNvPr id="17" name="Content Placeholder 3">
            <a:extLst>
              <a:ext uri="{FF2B5EF4-FFF2-40B4-BE49-F238E27FC236}">
                <a16:creationId xmlns:a16="http://schemas.microsoft.com/office/drawing/2014/main" id="{307DAF97-7B3C-4F9D-A7E2-7A05A415E31E}"/>
              </a:ext>
            </a:extLst>
          </p:cNvPr>
          <p:cNvGraphicFramePr>
            <a:graphicFrameLocks/>
          </p:cNvGraphicFramePr>
          <p:nvPr>
            <p:extLst>
              <p:ext uri="{D42A27DB-BD31-4B8C-83A1-F6EECF244321}">
                <p14:modId xmlns:p14="http://schemas.microsoft.com/office/powerpoint/2010/main" val="3291238092"/>
              </p:ext>
            </p:extLst>
          </p:nvPr>
        </p:nvGraphicFramePr>
        <p:xfrm>
          <a:off x="1286887" y="4038718"/>
          <a:ext cx="9618134" cy="1089534"/>
        </p:xfrm>
        <a:graphic>
          <a:graphicData uri="http://schemas.openxmlformats.org/drawingml/2006/table">
            <a:tbl>
              <a:tblPr firstRow="1" firstCol="1" bandRow="1">
                <a:tableStyleId>{00A15C55-8517-42AA-B614-E9B94910E393}</a:tableStyleId>
              </a:tblPr>
              <a:tblGrid>
                <a:gridCol w="1617479">
                  <a:extLst>
                    <a:ext uri="{9D8B030D-6E8A-4147-A177-3AD203B41FA5}">
                      <a16:colId xmlns:a16="http://schemas.microsoft.com/office/drawing/2014/main" val="1139446054"/>
                    </a:ext>
                  </a:extLst>
                </a:gridCol>
                <a:gridCol w="2073051">
                  <a:extLst>
                    <a:ext uri="{9D8B030D-6E8A-4147-A177-3AD203B41FA5}">
                      <a16:colId xmlns:a16="http://schemas.microsoft.com/office/drawing/2014/main" val="3982661042"/>
                    </a:ext>
                  </a:extLst>
                </a:gridCol>
                <a:gridCol w="2273925">
                  <a:extLst>
                    <a:ext uri="{9D8B030D-6E8A-4147-A177-3AD203B41FA5}">
                      <a16:colId xmlns:a16="http://schemas.microsoft.com/office/drawing/2014/main" val="466027961"/>
                    </a:ext>
                  </a:extLst>
                </a:gridCol>
                <a:gridCol w="3653679">
                  <a:extLst>
                    <a:ext uri="{9D8B030D-6E8A-4147-A177-3AD203B41FA5}">
                      <a16:colId xmlns:a16="http://schemas.microsoft.com/office/drawing/2014/main" val="2429558699"/>
                    </a:ext>
                  </a:extLst>
                </a:gridCol>
              </a:tblGrid>
              <a:tr h="342036">
                <a:tc>
                  <a:txBody>
                    <a:bodyPr/>
                    <a:lstStyle/>
                    <a:p>
                      <a:pPr algn="ctr">
                        <a:lnSpc>
                          <a:spcPct val="150000"/>
                        </a:lnSpc>
                        <a:spcAft>
                          <a:spcPts val="800"/>
                        </a:spcAft>
                      </a:pPr>
                      <a:r>
                        <a:rPr lang="en-IN" sz="1800" dirty="0">
                          <a:effectLst/>
                        </a:rPr>
                        <a:t>TABLE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5310" marR="105310" marT="0" marB="0" anchor="ctr"/>
                </a:tc>
                <a:tc>
                  <a:txBody>
                    <a:bodyPr/>
                    <a:lstStyle/>
                    <a:p>
                      <a:pPr algn="ctr">
                        <a:lnSpc>
                          <a:spcPct val="150000"/>
                        </a:lnSpc>
                        <a:spcAft>
                          <a:spcPts val="800"/>
                        </a:spcAft>
                      </a:pPr>
                      <a:r>
                        <a:rPr lang="en-IN" sz="1800" dirty="0">
                          <a:effectLst/>
                        </a:rPr>
                        <a:t>ATTRIBUTE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5310" marR="105310" marT="0" marB="0" anchor="ctr"/>
                </a:tc>
                <a:tc>
                  <a:txBody>
                    <a:bodyPr/>
                    <a:lstStyle/>
                    <a:p>
                      <a:pPr algn="ctr">
                        <a:lnSpc>
                          <a:spcPct val="150000"/>
                        </a:lnSpc>
                        <a:spcAft>
                          <a:spcPts val="800"/>
                        </a:spcAft>
                      </a:pPr>
                      <a:r>
                        <a:rPr lang="en-IN" sz="1800" dirty="0">
                          <a:effectLst/>
                        </a:rPr>
                        <a:t>DATATYPE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5310" marR="105310" marT="0" marB="0" anchor="ctr"/>
                </a:tc>
                <a:tc>
                  <a:txBody>
                    <a:bodyPr/>
                    <a:lstStyle/>
                    <a:p>
                      <a:pPr algn="ctr">
                        <a:lnSpc>
                          <a:spcPct val="150000"/>
                        </a:lnSpc>
                        <a:spcAft>
                          <a:spcPts val="800"/>
                        </a:spcAft>
                      </a:pPr>
                      <a:r>
                        <a:rPr lang="en-IN" sz="1800">
                          <a:effectLst/>
                        </a:rPr>
                        <a:t>CONSTRAINT</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05310" marR="105310" marT="0" marB="0" anchor="ctr"/>
                </a:tc>
                <a:extLst>
                  <a:ext uri="{0D108BD9-81ED-4DB2-BD59-A6C34878D82A}">
                    <a16:rowId xmlns:a16="http://schemas.microsoft.com/office/drawing/2014/main" val="3592959215"/>
                  </a:ext>
                </a:extLst>
              </a:tr>
              <a:tr h="336300">
                <a:tc rowSpan="2">
                  <a:txBody>
                    <a:bodyPr/>
                    <a:lstStyle/>
                    <a:p>
                      <a:pPr marL="0" algn="ctr" defTabSz="457200" rtl="0" eaLnBrk="1" latinLnBrk="0" hangingPunct="1">
                        <a:lnSpc>
                          <a:spcPct val="150000"/>
                        </a:lnSpc>
                        <a:spcAft>
                          <a:spcPts val="800"/>
                        </a:spcAft>
                      </a:pPr>
                      <a:r>
                        <a:rPr lang="en-IN" sz="1800" kern="1200" dirty="0">
                          <a:solidFill>
                            <a:schemeClr val="tx1"/>
                          </a:solidFill>
                          <a:effectLst/>
                        </a:rPr>
                        <a:t>Author</a:t>
                      </a:r>
                      <a:endParaRPr lang="en-IN" sz="1800" kern="1200" dirty="0">
                        <a:solidFill>
                          <a:schemeClr val="tx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auth_id</a:t>
                      </a:r>
                      <a:endParaRPr lang="en-IN" sz="1800" kern="1200" dirty="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varchar</a:t>
                      </a:r>
                      <a:endParaRPr lang="en-IN" sz="1800" kern="1200" dirty="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primary key</a:t>
                      </a:r>
                      <a:endParaRPr lang="en-IN" sz="18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4211300137"/>
                  </a:ext>
                </a:extLst>
              </a:tr>
              <a:tr h="336300">
                <a:tc vMerge="1">
                  <a:txBody>
                    <a:bodyPr/>
                    <a:lstStyle/>
                    <a:p>
                      <a:pPr marL="0" algn="ctr" defTabSz="457200" rtl="0" eaLnBrk="1" latinLnBrk="0" hangingPunct="1">
                        <a:lnSpc>
                          <a:spcPct val="150000"/>
                        </a:lnSpc>
                        <a:spcAft>
                          <a:spcPts val="800"/>
                        </a:spcAft>
                      </a:pPr>
                      <a:endParaRPr lang="en-IN" sz="1800" kern="1200" dirty="0">
                        <a:solidFill>
                          <a:schemeClr val="bg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auth_name</a:t>
                      </a:r>
                      <a:endParaRPr lang="en-IN" sz="1800" kern="1200" dirty="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varchar</a:t>
                      </a:r>
                      <a:endParaRPr lang="en-IN" sz="1800" kern="1200" dirty="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not null</a:t>
                      </a:r>
                      <a:endParaRPr lang="en-IN" sz="18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320513412"/>
                  </a:ext>
                </a:extLst>
              </a:tr>
            </a:tbl>
          </a:graphicData>
        </a:graphic>
      </p:graphicFrame>
      <p:sp>
        <p:nvSpPr>
          <p:cNvPr id="2" name="TextBox 1">
            <a:extLst>
              <a:ext uri="{FF2B5EF4-FFF2-40B4-BE49-F238E27FC236}">
                <a16:creationId xmlns:a16="http://schemas.microsoft.com/office/drawing/2014/main" id="{72D263B3-B036-453F-88EC-5696D8464106}"/>
              </a:ext>
            </a:extLst>
          </p:cNvPr>
          <p:cNvSpPr txBox="1"/>
          <p:nvPr/>
        </p:nvSpPr>
        <p:spPr>
          <a:xfrm>
            <a:off x="1260353" y="2443068"/>
            <a:ext cx="9618135" cy="646331"/>
          </a:xfrm>
          <a:prstGeom prst="rect">
            <a:avLst/>
          </a:prstGeom>
          <a:noFill/>
        </p:spPr>
        <p:txBody>
          <a:bodyPr wrap="square" rtlCol="0">
            <a:spAutoFit/>
          </a:bodyPr>
          <a:lstStyle/>
          <a:p>
            <a:r>
              <a:rPr lang="en-IN" b="1" dirty="0"/>
              <a:t>Functional Dependencies:</a:t>
            </a:r>
          </a:p>
          <a:p>
            <a:r>
              <a:rPr lang="en-IN" dirty="0"/>
              <a:t>cat_id -&gt; {cat_id, cat_name}</a:t>
            </a:r>
          </a:p>
        </p:txBody>
      </p:sp>
      <p:sp>
        <p:nvSpPr>
          <p:cNvPr id="3" name="TextBox 2">
            <a:extLst>
              <a:ext uri="{FF2B5EF4-FFF2-40B4-BE49-F238E27FC236}">
                <a16:creationId xmlns:a16="http://schemas.microsoft.com/office/drawing/2014/main" id="{6EBC3C87-8DDB-46EB-94DF-B0E815D99E90}"/>
              </a:ext>
            </a:extLst>
          </p:cNvPr>
          <p:cNvSpPr txBox="1"/>
          <p:nvPr/>
        </p:nvSpPr>
        <p:spPr>
          <a:xfrm>
            <a:off x="1260353" y="5568376"/>
            <a:ext cx="9618135" cy="646331"/>
          </a:xfrm>
          <a:prstGeom prst="rect">
            <a:avLst/>
          </a:prstGeom>
          <a:noFill/>
        </p:spPr>
        <p:txBody>
          <a:bodyPr wrap="square" rtlCol="0">
            <a:spAutoFit/>
          </a:bodyPr>
          <a:lstStyle/>
          <a:p>
            <a:r>
              <a:rPr lang="en-IN" b="1" dirty="0"/>
              <a:t>Functional Dependencies:</a:t>
            </a:r>
          </a:p>
          <a:p>
            <a:r>
              <a:rPr lang="en-IN" dirty="0"/>
              <a:t>auth_id -&gt; {auth_id, auth_name}</a:t>
            </a:r>
          </a:p>
        </p:txBody>
      </p:sp>
    </p:spTree>
    <p:extLst>
      <p:ext uri="{BB962C8B-B14F-4D97-AF65-F5344CB8AC3E}">
        <p14:creationId xmlns:p14="http://schemas.microsoft.com/office/powerpoint/2010/main" val="621494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B719FE00-473A-4CD5-A828-5618963DDF84}"/>
              </a:ext>
            </a:extLst>
          </p:cNvPr>
          <p:cNvSpPr txBox="1"/>
          <p:nvPr/>
        </p:nvSpPr>
        <p:spPr>
          <a:xfrm>
            <a:off x="1286932" y="3769919"/>
            <a:ext cx="4087979" cy="723275"/>
          </a:xfrm>
          <a:prstGeom prst="rect">
            <a:avLst/>
          </a:prstGeom>
          <a:noFill/>
        </p:spPr>
        <p:txBody>
          <a:bodyPr wrap="none" rtlCol="0">
            <a:spAutoFit/>
          </a:bodyPr>
          <a:lstStyle/>
          <a:p>
            <a:pPr>
              <a:spcAft>
                <a:spcPts val="600"/>
              </a:spcAft>
            </a:pPr>
            <a:r>
              <a:rPr lang="en-IN" b="1" dirty="0"/>
              <a:t>Candidate Keys:</a:t>
            </a:r>
            <a:r>
              <a:rPr lang="en-IN" dirty="0"/>
              <a:t> {pub_id, pub_name}</a:t>
            </a:r>
          </a:p>
          <a:p>
            <a:pPr>
              <a:spcAft>
                <a:spcPts val="600"/>
              </a:spcAft>
            </a:pPr>
            <a:endParaRPr lang="en-IN" dirty="0"/>
          </a:p>
        </p:txBody>
      </p:sp>
      <p:sp>
        <p:nvSpPr>
          <p:cNvPr id="6" name="TextBox 5">
            <a:extLst>
              <a:ext uri="{FF2B5EF4-FFF2-40B4-BE49-F238E27FC236}">
                <a16:creationId xmlns:a16="http://schemas.microsoft.com/office/drawing/2014/main" id="{755137F0-C867-4B0E-8AA3-831181C6EF85}"/>
              </a:ext>
            </a:extLst>
          </p:cNvPr>
          <p:cNvSpPr txBox="1"/>
          <p:nvPr/>
        </p:nvSpPr>
        <p:spPr>
          <a:xfrm>
            <a:off x="5154845" y="1738455"/>
            <a:ext cx="1882310" cy="369332"/>
          </a:xfrm>
          <a:prstGeom prst="rect">
            <a:avLst/>
          </a:prstGeom>
          <a:noFill/>
        </p:spPr>
        <p:txBody>
          <a:bodyPr wrap="none" rtlCol="0">
            <a:spAutoFit/>
          </a:bodyPr>
          <a:lstStyle/>
          <a:p>
            <a:pPr>
              <a:spcAft>
                <a:spcPts val="600"/>
              </a:spcAft>
            </a:pPr>
            <a:r>
              <a:rPr lang="en-IN" b="1" dirty="0"/>
              <a:t>Table:</a:t>
            </a:r>
            <a:r>
              <a:rPr lang="en-IN" dirty="0"/>
              <a:t> </a:t>
            </a:r>
            <a:r>
              <a:rPr lang="en-IN" i="1" dirty="0"/>
              <a:t>publisher</a:t>
            </a:r>
          </a:p>
        </p:txBody>
      </p:sp>
      <p:graphicFrame>
        <p:nvGraphicFramePr>
          <p:cNvPr id="4" name="Content Placeholder 3">
            <a:extLst>
              <a:ext uri="{FF2B5EF4-FFF2-40B4-BE49-F238E27FC236}">
                <a16:creationId xmlns:a16="http://schemas.microsoft.com/office/drawing/2014/main" id="{BE24B921-DECD-4053-8EE3-64EF748E375D}"/>
              </a:ext>
            </a:extLst>
          </p:cNvPr>
          <p:cNvGraphicFramePr>
            <a:graphicFrameLocks noGrp="1"/>
          </p:cNvGraphicFramePr>
          <p:nvPr>
            <p:ph idx="1"/>
            <p:extLst>
              <p:ext uri="{D42A27DB-BD31-4B8C-83A1-F6EECF244321}">
                <p14:modId xmlns:p14="http://schemas.microsoft.com/office/powerpoint/2010/main" val="2816362889"/>
              </p:ext>
            </p:extLst>
          </p:nvPr>
        </p:nvGraphicFramePr>
        <p:xfrm>
          <a:off x="1286933" y="2231145"/>
          <a:ext cx="9618134" cy="1378506"/>
        </p:xfrm>
        <a:graphic>
          <a:graphicData uri="http://schemas.openxmlformats.org/drawingml/2006/table">
            <a:tbl>
              <a:tblPr firstRow="1" firstCol="1" bandRow="1">
                <a:tableStyleId>{00A15C55-8517-42AA-B614-E9B94910E393}</a:tableStyleId>
              </a:tblPr>
              <a:tblGrid>
                <a:gridCol w="1617479">
                  <a:extLst>
                    <a:ext uri="{9D8B030D-6E8A-4147-A177-3AD203B41FA5}">
                      <a16:colId xmlns:a16="http://schemas.microsoft.com/office/drawing/2014/main" val="1139446054"/>
                    </a:ext>
                  </a:extLst>
                </a:gridCol>
                <a:gridCol w="2073051">
                  <a:extLst>
                    <a:ext uri="{9D8B030D-6E8A-4147-A177-3AD203B41FA5}">
                      <a16:colId xmlns:a16="http://schemas.microsoft.com/office/drawing/2014/main" val="3982661042"/>
                    </a:ext>
                  </a:extLst>
                </a:gridCol>
                <a:gridCol w="2273925">
                  <a:extLst>
                    <a:ext uri="{9D8B030D-6E8A-4147-A177-3AD203B41FA5}">
                      <a16:colId xmlns:a16="http://schemas.microsoft.com/office/drawing/2014/main" val="466027961"/>
                    </a:ext>
                  </a:extLst>
                </a:gridCol>
                <a:gridCol w="3653679">
                  <a:extLst>
                    <a:ext uri="{9D8B030D-6E8A-4147-A177-3AD203B41FA5}">
                      <a16:colId xmlns:a16="http://schemas.microsoft.com/office/drawing/2014/main" val="2429558699"/>
                    </a:ext>
                  </a:extLst>
                </a:gridCol>
              </a:tblGrid>
              <a:tr h="459502">
                <a:tc>
                  <a:txBody>
                    <a:bodyPr/>
                    <a:lstStyle/>
                    <a:p>
                      <a:pPr algn="ctr">
                        <a:lnSpc>
                          <a:spcPct val="150000"/>
                        </a:lnSpc>
                        <a:spcAft>
                          <a:spcPts val="800"/>
                        </a:spcAft>
                      </a:pPr>
                      <a:r>
                        <a:rPr lang="en-IN" sz="1800" dirty="0">
                          <a:effectLst/>
                        </a:rPr>
                        <a:t>TABLE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5310" marR="105310" marT="0" marB="0" anchor="ctr"/>
                </a:tc>
                <a:tc>
                  <a:txBody>
                    <a:bodyPr/>
                    <a:lstStyle/>
                    <a:p>
                      <a:pPr algn="ctr">
                        <a:lnSpc>
                          <a:spcPct val="150000"/>
                        </a:lnSpc>
                        <a:spcAft>
                          <a:spcPts val="800"/>
                        </a:spcAft>
                      </a:pPr>
                      <a:r>
                        <a:rPr lang="en-IN" sz="1800" dirty="0">
                          <a:effectLst/>
                        </a:rPr>
                        <a:t>ATTRIBUTE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5310" marR="105310" marT="0" marB="0" anchor="ctr"/>
                </a:tc>
                <a:tc>
                  <a:txBody>
                    <a:bodyPr/>
                    <a:lstStyle/>
                    <a:p>
                      <a:pPr algn="ctr">
                        <a:lnSpc>
                          <a:spcPct val="150000"/>
                        </a:lnSpc>
                        <a:spcAft>
                          <a:spcPts val="800"/>
                        </a:spcAft>
                      </a:pPr>
                      <a:r>
                        <a:rPr lang="en-IN" sz="1800" dirty="0">
                          <a:effectLst/>
                        </a:rPr>
                        <a:t>DATATYPE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5310" marR="105310" marT="0" marB="0" anchor="ctr"/>
                </a:tc>
                <a:tc>
                  <a:txBody>
                    <a:bodyPr/>
                    <a:lstStyle/>
                    <a:p>
                      <a:pPr algn="ctr">
                        <a:lnSpc>
                          <a:spcPct val="150000"/>
                        </a:lnSpc>
                        <a:spcAft>
                          <a:spcPts val="800"/>
                        </a:spcAft>
                      </a:pPr>
                      <a:r>
                        <a:rPr lang="en-IN" sz="1800">
                          <a:effectLst/>
                        </a:rPr>
                        <a:t>CONSTRAINT</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txBody>
                  <a:tcPr marL="105310" marR="105310" marT="0" marB="0" anchor="ctr"/>
                </a:tc>
                <a:extLst>
                  <a:ext uri="{0D108BD9-81ED-4DB2-BD59-A6C34878D82A}">
                    <a16:rowId xmlns:a16="http://schemas.microsoft.com/office/drawing/2014/main" val="3592959215"/>
                  </a:ext>
                </a:extLst>
              </a:tr>
              <a:tr h="459502">
                <a:tc rowSpan="2">
                  <a:txBody>
                    <a:bodyPr/>
                    <a:lstStyle/>
                    <a:p>
                      <a:pPr marL="0" algn="ctr" defTabSz="457200" rtl="0" eaLnBrk="1" latinLnBrk="0" hangingPunct="1">
                        <a:lnSpc>
                          <a:spcPct val="150000"/>
                        </a:lnSpc>
                        <a:spcAft>
                          <a:spcPts val="800"/>
                        </a:spcAft>
                      </a:pPr>
                      <a:r>
                        <a:rPr lang="en-IN" sz="1800" kern="1200" dirty="0">
                          <a:solidFill>
                            <a:schemeClr val="tx1"/>
                          </a:solidFill>
                          <a:effectLst/>
                        </a:rPr>
                        <a:t>Publisher</a:t>
                      </a:r>
                      <a:endParaRPr lang="en-IN" sz="1800" kern="1200" dirty="0">
                        <a:solidFill>
                          <a:schemeClr val="tx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pub_id</a:t>
                      </a:r>
                      <a:endParaRPr lang="en-IN" sz="1800" kern="1200" dirty="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varchar</a:t>
                      </a:r>
                      <a:endParaRPr lang="en-IN" sz="1800" kern="1200" dirty="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primary key</a:t>
                      </a:r>
                      <a:endParaRPr lang="en-IN" sz="18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4211300137"/>
                  </a:ext>
                </a:extLst>
              </a:tr>
              <a:tr h="459502">
                <a:tc vMerge="1">
                  <a:txBody>
                    <a:bodyPr/>
                    <a:lstStyle/>
                    <a:p>
                      <a:pPr marL="0" algn="ctr" defTabSz="457200" rtl="0" eaLnBrk="1" latinLnBrk="0" hangingPunct="1">
                        <a:lnSpc>
                          <a:spcPct val="150000"/>
                        </a:lnSpc>
                        <a:spcAft>
                          <a:spcPts val="800"/>
                        </a:spcAft>
                      </a:pPr>
                      <a:endParaRPr lang="en-IN" sz="1800" kern="1200" dirty="0">
                        <a:solidFill>
                          <a:schemeClr val="bg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pub_name</a:t>
                      </a:r>
                      <a:endParaRPr lang="en-IN" sz="1800" kern="1200" dirty="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varchar</a:t>
                      </a:r>
                      <a:endParaRPr lang="en-IN" sz="1800" kern="1200" dirty="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50000"/>
                        </a:lnSpc>
                        <a:spcAft>
                          <a:spcPts val="800"/>
                        </a:spcAft>
                      </a:pPr>
                      <a:r>
                        <a:rPr lang="en-IN" sz="1800" kern="1200" dirty="0">
                          <a:solidFill>
                            <a:schemeClr val="dk1"/>
                          </a:solidFill>
                          <a:effectLst/>
                        </a:rPr>
                        <a:t>not null</a:t>
                      </a:r>
                      <a:endParaRPr lang="en-IN" sz="18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320513412"/>
                  </a:ext>
                </a:extLst>
              </a:tr>
            </a:tbl>
          </a:graphicData>
        </a:graphic>
      </p:graphicFrame>
      <p:sp>
        <p:nvSpPr>
          <p:cNvPr id="2" name="TextBox 1">
            <a:extLst>
              <a:ext uri="{FF2B5EF4-FFF2-40B4-BE49-F238E27FC236}">
                <a16:creationId xmlns:a16="http://schemas.microsoft.com/office/drawing/2014/main" id="{96733A73-DEE1-46AB-BE60-34D35D2F661B}"/>
              </a:ext>
            </a:extLst>
          </p:cNvPr>
          <p:cNvSpPr txBox="1"/>
          <p:nvPr/>
        </p:nvSpPr>
        <p:spPr>
          <a:xfrm>
            <a:off x="1286932" y="4339275"/>
            <a:ext cx="9618135" cy="646331"/>
          </a:xfrm>
          <a:prstGeom prst="rect">
            <a:avLst/>
          </a:prstGeom>
          <a:noFill/>
        </p:spPr>
        <p:txBody>
          <a:bodyPr wrap="square" rtlCol="0">
            <a:spAutoFit/>
          </a:bodyPr>
          <a:lstStyle/>
          <a:p>
            <a:r>
              <a:rPr lang="en-IN" b="1" dirty="0"/>
              <a:t>Functional Dependencies:</a:t>
            </a:r>
          </a:p>
          <a:p>
            <a:r>
              <a:rPr lang="en-IN" dirty="0"/>
              <a:t>pub_id -&gt; {pub_id, pub_name}</a:t>
            </a:r>
          </a:p>
        </p:txBody>
      </p:sp>
    </p:spTree>
    <p:extLst>
      <p:ext uri="{BB962C8B-B14F-4D97-AF65-F5344CB8AC3E}">
        <p14:creationId xmlns:p14="http://schemas.microsoft.com/office/powerpoint/2010/main" val="2156178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1C76E-BD6C-4A47-8E45-8B770AD3087A}"/>
              </a:ext>
            </a:extLst>
          </p:cNvPr>
          <p:cNvSpPr>
            <a:spLocks noGrp="1"/>
          </p:cNvSpPr>
          <p:nvPr>
            <p:ph type="title"/>
          </p:nvPr>
        </p:nvSpPr>
        <p:spPr>
          <a:xfrm>
            <a:off x="677334" y="2768600"/>
            <a:ext cx="8596668" cy="1320800"/>
          </a:xfrm>
        </p:spPr>
        <p:txBody>
          <a:bodyPr>
            <a:normAutofit/>
          </a:bodyPr>
          <a:lstStyle/>
          <a:p>
            <a:r>
              <a:rPr lang="en-IN" sz="6600" dirty="0"/>
              <a:t>User Interface</a:t>
            </a:r>
          </a:p>
        </p:txBody>
      </p:sp>
      <p:sp>
        <p:nvSpPr>
          <p:cNvPr id="6" name="TextBox 5">
            <a:extLst>
              <a:ext uri="{FF2B5EF4-FFF2-40B4-BE49-F238E27FC236}">
                <a16:creationId xmlns:a16="http://schemas.microsoft.com/office/drawing/2014/main" id="{3C8A0672-99C0-4002-AFA7-973162BE501C}"/>
              </a:ext>
            </a:extLst>
          </p:cNvPr>
          <p:cNvSpPr txBox="1"/>
          <p:nvPr/>
        </p:nvSpPr>
        <p:spPr>
          <a:xfrm>
            <a:off x="677334" y="4089400"/>
            <a:ext cx="7288567" cy="400110"/>
          </a:xfrm>
          <a:prstGeom prst="rect">
            <a:avLst/>
          </a:prstGeom>
          <a:noFill/>
        </p:spPr>
        <p:txBody>
          <a:bodyPr wrap="square" rtlCol="0">
            <a:spAutoFit/>
          </a:bodyPr>
          <a:lstStyle/>
          <a:p>
            <a:r>
              <a:rPr lang="en-IN" sz="2000" dirty="0"/>
              <a:t>(Subject to change)</a:t>
            </a:r>
          </a:p>
        </p:txBody>
      </p:sp>
    </p:spTree>
    <p:extLst>
      <p:ext uri="{BB962C8B-B14F-4D97-AF65-F5344CB8AC3E}">
        <p14:creationId xmlns:p14="http://schemas.microsoft.com/office/powerpoint/2010/main" val="2053977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 name="Straight Connector 4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2" name="Rectangle 5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5" name="Straight Connector 5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6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5" name="Rectangle 6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A027600-E256-4FFF-9546-808EB982FB8D}"/>
              </a:ext>
            </a:extLst>
          </p:cNvPr>
          <p:cNvPicPr>
            <a:picLocks noGrp="1" noChangeAspect="1"/>
          </p:cNvPicPr>
          <p:nvPr>
            <p:ph idx="1"/>
          </p:nvPr>
        </p:nvPicPr>
        <p:blipFill rotWithShape="1">
          <a:blip r:embed="rId2"/>
          <a:srcRect t="8544" r="1" b="7399"/>
          <a:stretch/>
        </p:blipFill>
        <p:spPr>
          <a:xfrm>
            <a:off x="568452" y="571500"/>
            <a:ext cx="11055096" cy="5715000"/>
          </a:xfrm>
          <a:prstGeom prst="rect">
            <a:avLst/>
          </a:prstGeom>
        </p:spPr>
      </p:pic>
      <p:sp>
        <p:nvSpPr>
          <p:cNvPr id="6" name="Rectangle 5">
            <a:extLst>
              <a:ext uri="{FF2B5EF4-FFF2-40B4-BE49-F238E27FC236}">
                <a16:creationId xmlns:a16="http://schemas.microsoft.com/office/drawing/2014/main" id="{4A2F7C1C-5E39-408E-910B-120922AE10F9}"/>
              </a:ext>
            </a:extLst>
          </p:cNvPr>
          <p:cNvSpPr/>
          <p:nvPr/>
        </p:nvSpPr>
        <p:spPr>
          <a:xfrm>
            <a:off x="474859" y="6417129"/>
            <a:ext cx="8009764" cy="3755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t>Image</a:t>
            </a:r>
            <a:r>
              <a:rPr lang="en-IN" dirty="0"/>
              <a:t>: </a:t>
            </a:r>
            <a:r>
              <a:rPr lang="en-IN" i="1" dirty="0"/>
              <a:t>Operations Tab</a:t>
            </a:r>
          </a:p>
        </p:txBody>
      </p:sp>
    </p:spTree>
    <p:extLst>
      <p:ext uri="{BB962C8B-B14F-4D97-AF65-F5344CB8AC3E}">
        <p14:creationId xmlns:p14="http://schemas.microsoft.com/office/powerpoint/2010/main" val="1401524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1" name="Straight Connector 7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Isosceles Triangle 7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7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2" name="Rectangle 8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5" name="Straight Connector 8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Isosceles Triangle 9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5" name="Rectangle 9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Content Placeholder 33">
            <a:extLst>
              <a:ext uri="{FF2B5EF4-FFF2-40B4-BE49-F238E27FC236}">
                <a16:creationId xmlns:a16="http://schemas.microsoft.com/office/drawing/2014/main" id="{896BF32F-7769-46DB-9DDC-AF6E1BB7E5E8}"/>
              </a:ext>
            </a:extLst>
          </p:cNvPr>
          <p:cNvPicPr>
            <a:picLocks noGrp="1" noChangeAspect="1"/>
          </p:cNvPicPr>
          <p:nvPr>
            <p:ph idx="1"/>
          </p:nvPr>
        </p:nvPicPr>
        <p:blipFill rotWithShape="1">
          <a:blip r:embed="rId2"/>
          <a:srcRect t="8359" r="1" b="7584"/>
          <a:stretch/>
        </p:blipFill>
        <p:spPr>
          <a:xfrm>
            <a:off x="568452" y="571500"/>
            <a:ext cx="11055096" cy="5715000"/>
          </a:xfrm>
          <a:prstGeom prst="rect">
            <a:avLst/>
          </a:prstGeom>
        </p:spPr>
      </p:pic>
      <p:sp>
        <p:nvSpPr>
          <p:cNvPr id="36" name="Rectangle 35">
            <a:extLst>
              <a:ext uri="{FF2B5EF4-FFF2-40B4-BE49-F238E27FC236}">
                <a16:creationId xmlns:a16="http://schemas.microsoft.com/office/drawing/2014/main" id="{BB186199-BFA0-42AE-BD7D-029980466EF2}"/>
              </a:ext>
            </a:extLst>
          </p:cNvPr>
          <p:cNvSpPr/>
          <p:nvPr/>
        </p:nvSpPr>
        <p:spPr>
          <a:xfrm>
            <a:off x="474859" y="6417129"/>
            <a:ext cx="8009764" cy="3755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t>Image</a:t>
            </a:r>
            <a:r>
              <a:rPr lang="en-IN" dirty="0"/>
              <a:t>: </a:t>
            </a:r>
            <a:r>
              <a:rPr lang="en-IN" i="1" dirty="0"/>
              <a:t>Add Books Tab in the Books Tab</a:t>
            </a:r>
          </a:p>
        </p:txBody>
      </p:sp>
    </p:spTree>
    <p:extLst>
      <p:ext uri="{BB962C8B-B14F-4D97-AF65-F5344CB8AC3E}">
        <p14:creationId xmlns:p14="http://schemas.microsoft.com/office/powerpoint/2010/main" val="428251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F632-4D8A-43AD-879A-946365F68A2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200EAF7-8C51-4987-BE13-B734E920F943}"/>
              </a:ext>
            </a:extLst>
          </p:cNvPr>
          <p:cNvSpPr>
            <a:spLocks noGrp="1"/>
          </p:cNvSpPr>
          <p:nvPr>
            <p:ph idx="1"/>
          </p:nvPr>
        </p:nvSpPr>
        <p:spPr/>
        <p:txBody>
          <a:bodyPr>
            <a:normAutofit lnSpcReduction="10000"/>
          </a:bodyPr>
          <a:lstStyle/>
          <a:p>
            <a:pPr marL="0" indent="0" algn="just">
              <a:buNone/>
            </a:pPr>
            <a:r>
              <a:rPr lang="en-US" dirty="0"/>
              <a:t>With the rapid development of computer technology, the application of computer technology in all walks of life has been widely popular. The development of modern information technology has led to the progress of the library in the direction of automation, network, and digitization. </a:t>
            </a:r>
          </a:p>
          <a:p>
            <a:pPr marL="0" indent="0" algn="just">
              <a:buNone/>
            </a:pPr>
            <a:r>
              <a:rPr lang="en-US" dirty="0"/>
              <a:t>Due to the increase in the collection of library books and the increasing demand for information, the traditional manual management methods have many shortcomings, the main performance is that the efficiency of handling of borrowing books and returning books process is very low, obviously it cannot adapt to the current information society.</a:t>
            </a:r>
          </a:p>
          <a:p>
            <a:pPr marL="0" indent="0" algn="just">
              <a:buNone/>
            </a:pPr>
            <a:r>
              <a:rPr lang="en-US" dirty="0"/>
              <a:t>The Library Management System is an application for assisting a librarian in managing a book library. The system would provide basic set of features to add/update members, add/update books, and manage check in specifications for the systems based on the client’s statement of need.</a:t>
            </a:r>
          </a:p>
        </p:txBody>
      </p:sp>
    </p:spTree>
    <p:extLst>
      <p:ext uri="{BB962C8B-B14F-4D97-AF65-F5344CB8AC3E}">
        <p14:creationId xmlns:p14="http://schemas.microsoft.com/office/powerpoint/2010/main" val="2931043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6" name="Straight Connector 75">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8"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Rectangle 86">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0" name="Straight Connector 89">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1"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Isosceles Triangle 97">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0" name="Rectangle 99">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6A2EC590-0796-4390-871F-6DFA8FBB5827}"/>
              </a:ext>
            </a:extLst>
          </p:cNvPr>
          <p:cNvPicPr>
            <a:picLocks noGrp="1" noChangeAspect="1"/>
          </p:cNvPicPr>
          <p:nvPr>
            <p:ph idx="1"/>
          </p:nvPr>
        </p:nvPicPr>
        <p:blipFill rotWithShape="1">
          <a:blip r:embed="rId2"/>
          <a:srcRect t="8359" r="1" b="7584"/>
          <a:stretch/>
        </p:blipFill>
        <p:spPr>
          <a:xfrm>
            <a:off x="568452" y="571500"/>
            <a:ext cx="11055096" cy="5715000"/>
          </a:xfrm>
          <a:prstGeom prst="rect">
            <a:avLst/>
          </a:prstGeom>
        </p:spPr>
      </p:pic>
      <p:sp>
        <p:nvSpPr>
          <p:cNvPr id="7" name="Rectangle 6">
            <a:extLst>
              <a:ext uri="{FF2B5EF4-FFF2-40B4-BE49-F238E27FC236}">
                <a16:creationId xmlns:a16="http://schemas.microsoft.com/office/drawing/2014/main" id="{D2F05037-D107-4411-9FF1-9CF3EF743377}"/>
              </a:ext>
            </a:extLst>
          </p:cNvPr>
          <p:cNvSpPr/>
          <p:nvPr/>
        </p:nvSpPr>
        <p:spPr>
          <a:xfrm>
            <a:off x="474859" y="6417129"/>
            <a:ext cx="8009764" cy="3755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t>Image</a:t>
            </a:r>
            <a:r>
              <a:rPr lang="en-IN" dirty="0"/>
              <a:t>: </a:t>
            </a:r>
            <a:r>
              <a:rPr lang="en-IN" i="1" dirty="0"/>
              <a:t>Edit/Delete Books Tab in the Books Tab</a:t>
            </a:r>
          </a:p>
        </p:txBody>
      </p:sp>
    </p:spTree>
    <p:extLst>
      <p:ext uri="{BB962C8B-B14F-4D97-AF65-F5344CB8AC3E}">
        <p14:creationId xmlns:p14="http://schemas.microsoft.com/office/powerpoint/2010/main" val="4079205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1" name="Straight Connector 7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Isosceles Triangle 7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7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2" name="Rectangle 8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5" name="Straight Connector 8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Isosceles Triangle 9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5" name="Rectangle 9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34614FD6-E8DD-4F25-B121-7881CFEC3923}"/>
              </a:ext>
            </a:extLst>
          </p:cNvPr>
          <p:cNvPicPr>
            <a:picLocks noGrp="1" noChangeAspect="1"/>
          </p:cNvPicPr>
          <p:nvPr>
            <p:ph idx="1"/>
          </p:nvPr>
        </p:nvPicPr>
        <p:blipFill rotWithShape="1">
          <a:blip r:embed="rId2"/>
          <a:srcRect t="8359" r="1" b="7584"/>
          <a:stretch/>
        </p:blipFill>
        <p:spPr>
          <a:xfrm>
            <a:off x="568452" y="571500"/>
            <a:ext cx="11055096" cy="5715000"/>
          </a:xfrm>
          <a:prstGeom prst="rect">
            <a:avLst/>
          </a:prstGeom>
        </p:spPr>
      </p:pic>
      <p:sp>
        <p:nvSpPr>
          <p:cNvPr id="7" name="Rectangle 6">
            <a:extLst>
              <a:ext uri="{FF2B5EF4-FFF2-40B4-BE49-F238E27FC236}">
                <a16:creationId xmlns:a16="http://schemas.microsoft.com/office/drawing/2014/main" id="{EC131813-7968-4617-9E5C-703046457F42}"/>
              </a:ext>
            </a:extLst>
          </p:cNvPr>
          <p:cNvSpPr/>
          <p:nvPr/>
        </p:nvSpPr>
        <p:spPr>
          <a:xfrm>
            <a:off x="474859" y="6417129"/>
            <a:ext cx="8009764" cy="3755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t>Image</a:t>
            </a:r>
            <a:r>
              <a:rPr lang="en-IN" dirty="0"/>
              <a:t>: </a:t>
            </a:r>
            <a:r>
              <a:rPr lang="en-IN" i="1" dirty="0"/>
              <a:t>Users Tab with ‘Add New User’ and ‘Edit User Information’ groups</a:t>
            </a:r>
          </a:p>
        </p:txBody>
      </p:sp>
    </p:spTree>
    <p:extLst>
      <p:ext uri="{BB962C8B-B14F-4D97-AF65-F5344CB8AC3E}">
        <p14:creationId xmlns:p14="http://schemas.microsoft.com/office/powerpoint/2010/main" val="917327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1" name="Straight Connector 7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Isosceles Triangle 7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7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2" name="Rectangle 8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5" name="Straight Connector 8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Isosceles Triangle 9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5" name="Rectangle 9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6B3141B1-4357-437D-8F0E-40DD07D28830}"/>
              </a:ext>
            </a:extLst>
          </p:cNvPr>
          <p:cNvPicPr>
            <a:picLocks noGrp="1" noChangeAspect="1"/>
          </p:cNvPicPr>
          <p:nvPr>
            <p:ph idx="1"/>
          </p:nvPr>
        </p:nvPicPr>
        <p:blipFill rotWithShape="1">
          <a:blip r:embed="rId2"/>
          <a:srcRect t="8358" r="1" b="7585"/>
          <a:stretch/>
        </p:blipFill>
        <p:spPr>
          <a:xfrm>
            <a:off x="568452" y="571500"/>
            <a:ext cx="11055096" cy="5715000"/>
          </a:xfrm>
          <a:prstGeom prst="rect">
            <a:avLst/>
          </a:prstGeom>
        </p:spPr>
      </p:pic>
      <p:sp>
        <p:nvSpPr>
          <p:cNvPr id="7" name="Rectangle 6">
            <a:extLst>
              <a:ext uri="{FF2B5EF4-FFF2-40B4-BE49-F238E27FC236}">
                <a16:creationId xmlns:a16="http://schemas.microsoft.com/office/drawing/2014/main" id="{EF5FE58B-CF9F-48D2-A900-D53FD381EF27}"/>
              </a:ext>
            </a:extLst>
          </p:cNvPr>
          <p:cNvSpPr/>
          <p:nvPr/>
        </p:nvSpPr>
        <p:spPr>
          <a:xfrm>
            <a:off x="474859" y="6417129"/>
            <a:ext cx="8009764" cy="3755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t>Image</a:t>
            </a:r>
            <a:r>
              <a:rPr lang="en-IN" dirty="0"/>
              <a:t>: </a:t>
            </a:r>
            <a:r>
              <a:rPr lang="en-IN" i="1" dirty="0"/>
              <a:t>Settings Tab</a:t>
            </a:r>
          </a:p>
        </p:txBody>
      </p:sp>
    </p:spTree>
    <p:extLst>
      <p:ext uri="{BB962C8B-B14F-4D97-AF65-F5344CB8AC3E}">
        <p14:creationId xmlns:p14="http://schemas.microsoft.com/office/powerpoint/2010/main" val="4016363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1C76E-BD6C-4A47-8E45-8B770AD3087A}"/>
              </a:ext>
            </a:extLst>
          </p:cNvPr>
          <p:cNvSpPr>
            <a:spLocks noGrp="1"/>
          </p:cNvSpPr>
          <p:nvPr>
            <p:ph type="title"/>
          </p:nvPr>
        </p:nvSpPr>
        <p:spPr>
          <a:xfrm>
            <a:off x="677334" y="2768600"/>
            <a:ext cx="8596668" cy="1320800"/>
          </a:xfrm>
        </p:spPr>
        <p:txBody>
          <a:bodyPr>
            <a:normAutofit/>
          </a:bodyPr>
          <a:lstStyle/>
          <a:p>
            <a:r>
              <a:rPr lang="en-IN" sz="6600" dirty="0"/>
              <a:t>Database Schemas</a:t>
            </a:r>
          </a:p>
        </p:txBody>
      </p:sp>
    </p:spTree>
    <p:extLst>
      <p:ext uri="{BB962C8B-B14F-4D97-AF65-F5344CB8AC3E}">
        <p14:creationId xmlns:p14="http://schemas.microsoft.com/office/powerpoint/2010/main" val="327108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1" name="Straight Connector 13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5" name="Isosceles Triangle 13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Isosceles Triangle 13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Isosceles Triangle 13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42" name="Rectangle 14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5" name="Straight Connector 14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8" name="Isosceles Triangle 14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2" name="Isosceles Triangle 15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 name="Isosceles Triangle 15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55" name="Rectangle 15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9A5024D0-6B76-4F10-9088-5D8373108BC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820" t="19539" r="23347" b="33850"/>
          <a:stretch/>
        </p:blipFill>
        <p:spPr>
          <a:xfrm>
            <a:off x="1126309" y="1319522"/>
            <a:ext cx="9941259" cy="4215330"/>
          </a:xfrm>
          <a:prstGeom prst="rect">
            <a:avLst/>
          </a:prstGeom>
        </p:spPr>
      </p:pic>
      <p:sp>
        <p:nvSpPr>
          <p:cNvPr id="8" name="Rectangle 7">
            <a:extLst>
              <a:ext uri="{FF2B5EF4-FFF2-40B4-BE49-F238E27FC236}">
                <a16:creationId xmlns:a16="http://schemas.microsoft.com/office/drawing/2014/main" id="{B6E9076C-008D-4A21-8C1C-6F5600AF291B}"/>
              </a:ext>
            </a:extLst>
          </p:cNvPr>
          <p:cNvSpPr/>
          <p:nvPr/>
        </p:nvSpPr>
        <p:spPr>
          <a:xfrm>
            <a:off x="474859" y="6417129"/>
            <a:ext cx="8009764" cy="3755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t>Image</a:t>
            </a:r>
            <a:r>
              <a:rPr lang="en-IN" dirty="0"/>
              <a:t>: </a:t>
            </a:r>
            <a:r>
              <a:rPr lang="en-IN" i="1" dirty="0"/>
              <a:t>Tables in the database</a:t>
            </a:r>
          </a:p>
        </p:txBody>
      </p:sp>
    </p:spTree>
    <p:extLst>
      <p:ext uri="{BB962C8B-B14F-4D97-AF65-F5344CB8AC3E}">
        <p14:creationId xmlns:p14="http://schemas.microsoft.com/office/powerpoint/2010/main" val="252666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1" name="Straight Connector 13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5" name="Isosceles Triangle 13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Isosceles Triangle 13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Isosceles Triangle 13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42" name="Rectangle 14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5" name="Straight Connector 14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8" name="Isosceles Triangle 14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2" name="Isosceles Triangle 15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 name="Isosceles Triangle 15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55" name="Rectangle 15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10;&#10;Description automatically generated">
            <a:extLst>
              <a:ext uri="{FF2B5EF4-FFF2-40B4-BE49-F238E27FC236}">
                <a16:creationId xmlns:a16="http://schemas.microsoft.com/office/drawing/2014/main" id="{44C75CD8-3876-443F-8BB6-697611294DF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895" t="19845" r="18941" b="31769"/>
          <a:stretch/>
        </p:blipFill>
        <p:spPr>
          <a:xfrm>
            <a:off x="1126309" y="1382477"/>
            <a:ext cx="9941259" cy="4089419"/>
          </a:xfrm>
          <a:prstGeom prst="rect">
            <a:avLst/>
          </a:prstGeom>
        </p:spPr>
      </p:pic>
      <p:sp>
        <p:nvSpPr>
          <p:cNvPr id="8" name="Rectangle 7">
            <a:extLst>
              <a:ext uri="{FF2B5EF4-FFF2-40B4-BE49-F238E27FC236}">
                <a16:creationId xmlns:a16="http://schemas.microsoft.com/office/drawing/2014/main" id="{4C0AA50D-4568-4271-AA9A-103CF9C6F743}"/>
              </a:ext>
            </a:extLst>
          </p:cNvPr>
          <p:cNvSpPr/>
          <p:nvPr/>
        </p:nvSpPr>
        <p:spPr>
          <a:xfrm>
            <a:off x="474859" y="6417129"/>
            <a:ext cx="8009764" cy="3755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t>Image</a:t>
            </a:r>
            <a:r>
              <a:rPr lang="en-IN" dirty="0"/>
              <a:t>: </a:t>
            </a:r>
            <a:r>
              <a:rPr lang="en-IN" i="1" dirty="0"/>
              <a:t>Schema for book table</a:t>
            </a:r>
          </a:p>
        </p:txBody>
      </p:sp>
    </p:spTree>
    <p:extLst>
      <p:ext uri="{BB962C8B-B14F-4D97-AF65-F5344CB8AC3E}">
        <p14:creationId xmlns:p14="http://schemas.microsoft.com/office/powerpoint/2010/main" val="3805093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1" name="Straight Connector 13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5" name="Isosceles Triangle 13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Isosceles Triangle 13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Isosceles Triangle 13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42" name="Rectangle 14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5" name="Straight Connector 14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8" name="Isosceles Triangle 14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2" name="Isosceles Triangle 15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 name="Isosceles Triangle 15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55" name="Rectangle 15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a16="http://schemas.microsoft.com/office/drawing/2014/main" id="{D8CCFCF0-8991-4EDA-BD72-AA4FA76CC96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659" t="20302" r="18844" b="38506"/>
          <a:stretch/>
        </p:blipFill>
        <p:spPr>
          <a:xfrm>
            <a:off x="1126309" y="1695199"/>
            <a:ext cx="9941259" cy="3463976"/>
          </a:xfrm>
          <a:prstGeom prst="rect">
            <a:avLst/>
          </a:prstGeom>
        </p:spPr>
      </p:pic>
      <p:sp>
        <p:nvSpPr>
          <p:cNvPr id="8" name="Rectangle 7">
            <a:extLst>
              <a:ext uri="{FF2B5EF4-FFF2-40B4-BE49-F238E27FC236}">
                <a16:creationId xmlns:a16="http://schemas.microsoft.com/office/drawing/2014/main" id="{605986A8-51FF-434F-9C58-6E1D50916969}"/>
              </a:ext>
            </a:extLst>
          </p:cNvPr>
          <p:cNvSpPr/>
          <p:nvPr/>
        </p:nvSpPr>
        <p:spPr>
          <a:xfrm>
            <a:off x="474859" y="6417129"/>
            <a:ext cx="8009764" cy="3755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t>Image</a:t>
            </a:r>
            <a:r>
              <a:rPr lang="en-IN" dirty="0"/>
              <a:t>: </a:t>
            </a:r>
            <a:r>
              <a:rPr lang="en-IN" i="1" dirty="0"/>
              <a:t>Schema for Users table</a:t>
            </a:r>
          </a:p>
        </p:txBody>
      </p:sp>
    </p:spTree>
    <p:extLst>
      <p:ext uri="{BB962C8B-B14F-4D97-AF65-F5344CB8AC3E}">
        <p14:creationId xmlns:p14="http://schemas.microsoft.com/office/powerpoint/2010/main" val="357806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1" name="Straight Connector 13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5" name="Isosceles Triangle 13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Isosceles Triangle 13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Isosceles Triangle 13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42" name="Rectangle 14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5" name="Straight Connector 14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8" name="Isosceles Triangle 14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2" name="Isosceles Triangle 15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 name="Isosceles Triangle 15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55" name="Rectangle 15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 email&#10;&#10;Description automatically generated">
            <a:extLst>
              <a:ext uri="{FF2B5EF4-FFF2-40B4-BE49-F238E27FC236}">
                <a16:creationId xmlns:a16="http://schemas.microsoft.com/office/drawing/2014/main" id="{28AC0F17-CF01-486D-ABDD-03C89BB6EDB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735" t="20216" r="17561" b="36821"/>
          <a:stretch/>
        </p:blipFill>
        <p:spPr>
          <a:xfrm>
            <a:off x="1126309" y="1652941"/>
            <a:ext cx="9941259" cy="3548492"/>
          </a:xfrm>
          <a:prstGeom prst="rect">
            <a:avLst/>
          </a:prstGeom>
        </p:spPr>
      </p:pic>
      <p:sp>
        <p:nvSpPr>
          <p:cNvPr id="10" name="Rectangle 9">
            <a:extLst>
              <a:ext uri="{FF2B5EF4-FFF2-40B4-BE49-F238E27FC236}">
                <a16:creationId xmlns:a16="http://schemas.microsoft.com/office/drawing/2014/main" id="{D312A6C4-DD77-4769-8E53-492788932AD2}"/>
              </a:ext>
            </a:extLst>
          </p:cNvPr>
          <p:cNvSpPr/>
          <p:nvPr/>
        </p:nvSpPr>
        <p:spPr>
          <a:xfrm>
            <a:off x="474859" y="6417129"/>
            <a:ext cx="8009764" cy="3755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t>Image</a:t>
            </a:r>
            <a:r>
              <a:rPr lang="en-IN" dirty="0"/>
              <a:t>: </a:t>
            </a:r>
            <a:r>
              <a:rPr lang="en-IN" i="1" dirty="0"/>
              <a:t>Schema for day_to_day table</a:t>
            </a:r>
          </a:p>
        </p:txBody>
      </p:sp>
    </p:spTree>
    <p:extLst>
      <p:ext uri="{BB962C8B-B14F-4D97-AF65-F5344CB8AC3E}">
        <p14:creationId xmlns:p14="http://schemas.microsoft.com/office/powerpoint/2010/main" val="2318873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1" name="Straight Connector 10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Isosceles Triangle 10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Isosceles Triangle 10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12" name="Rectangle 11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5" name="Straight Connector 11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Isosceles Triangle 11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Isosceles Triangle 12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Isosceles Triangle 12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25" name="Rectangle 12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 email&#10;&#10;Description automatically generated">
            <a:extLst>
              <a:ext uri="{FF2B5EF4-FFF2-40B4-BE49-F238E27FC236}">
                <a16:creationId xmlns:a16="http://schemas.microsoft.com/office/drawing/2014/main" id="{BFD6F80E-424C-463F-AA54-BCF9D6754BB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010" t="20084" r="15991" b="43309"/>
          <a:stretch/>
        </p:blipFill>
        <p:spPr>
          <a:xfrm>
            <a:off x="1126309" y="1943798"/>
            <a:ext cx="9941259" cy="2966778"/>
          </a:xfrm>
          <a:prstGeom prst="rect">
            <a:avLst/>
          </a:prstGeom>
        </p:spPr>
      </p:pic>
      <p:sp>
        <p:nvSpPr>
          <p:cNvPr id="8" name="Rectangle 7">
            <a:extLst>
              <a:ext uri="{FF2B5EF4-FFF2-40B4-BE49-F238E27FC236}">
                <a16:creationId xmlns:a16="http://schemas.microsoft.com/office/drawing/2014/main" id="{13E1AEA8-3D34-49A9-8A62-EAC9D95DF76F}"/>
              </a:ext>
            </a:extLst>
          </p:cNvPr>
          <p:cNvSpPr/>
          <p:nvPr/>
        </p:nvSpPr>
        <p:spPr>
          <a:xfrm>
            <a:off x="474859" y="6417129"/>
            <a:ext cx="8009764" cy="3755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t>Image</a:t>
            </a:r>
            <a:r>
              <a:rPr lang="en-IN" dirty="0"/>
              <a:t>: </a:t>
            </a:r>
            <a:r>
              <a:rPr lang="en-IN" i="1" dirty="0"/>
              <a:t>Schema for author table</a:t>
            </a:r>
          </a:p>
        </p:txBody>
      </p:sp>
    </p:spTree>
    <p:extLst>
      <p:ext uri="{BB962C8B-B14F-4D97-AF65-F5344CB8AC3E}">
        <p14:creationId xmlns:p14="http://schemas.microsoft.com/office/powerpoint/2010/main" val="2798618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1" name="Straight Connector 13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5" name="Isosceles Triangle 13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Isosceles Triangle 13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Isosceles Triangle 13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42" name="Rectangle 14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5" name="Straight Connector 14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8" name="Isosceles Triangle 14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2" name="Isosceles Triangle 15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 name="Isosceles Triangle 15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55" name="Rectangle 15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 email&#10;&#10;Description automatically generated">
            <a:extLst>
              <a:ext uri="{FF2B5EF4-FFF2-40B4-BE49-F238E27FC236}">
                <a16:creationId xmlns:a16="http://schemas.microsoft.com/office/drawing/2014/main" id="{40A9C817-279F-4103-9D27-6673854381F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868" t="19739" r="20415" b="43657"/>
          <a:stretch/>
        </p:blipFill>
        <p:spPr>
          <a:xfrm>
            <a:off x="1126309" y="1845778"/>
            <a:ext cx="9941259" cy="3162817"/>
          </a:xfrm>
          <a:prstGeom prst="rect">
            <a:avLst/>
          </a:prstGeom>
        </p:spPr>
      </p:pic>
      <p:sp>
        <p:nvSpPr>
          <p:cNvPr id="8" name="Rectangle 7">
            <a:extLst>
              <a:ext uri="{FF2B5EF4-FFF2-40B4-BE49-F238E27FC236}">
                <a16:creationId xmlns:a16="http://schemas.microsoft.com/office/drawing/2014/main" id="{513D5C83-C991-4CE7-82E5-5AD88D45CFE4}"/>
              </a:ext>
            </a:extLst>
          </p:cNvPr>
          <p:cNvSpPr/>
          <p:nvPr/>
        </p:nvSpPr>
        <p:spPr>
          <a:xfrm>
            <a:off x="474859" y="6417129"/>
            <a:ext cx="8009764" cy="3755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t>Image</a:t>
            </a:r>
            <a:r>
              <a:rPr lang="en-IN" dirty="0"/>
              <a:t>: </a:t>
            </a:r>
            <a:r>
              <a:rPr lang="en-IN" i="1" dirty="0"/>
              <a:t>Schema for category table</a:t>
            </a:r>
          </a:p>
        </p:txBody>
      </p:sp>
    </p:spTree>
    <p:extLst>
      <p:ext uri="{BB962C8B-B14F-4D97-AF65-F5344CB8AC3E}">
        <p14:creationId xmlns:p14="http://schemas.microsoft.com/office/powerpoint/2010/main" val="524520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F632-4D8A-43AD-879A-946365F68A2C}"/>
              </a:ext>
            </a:extLst>
          </p:cNvPr>
          <p:cNvSpPr>
            <a:spLocks noGrp="1"/>
          </p:cNvSpPr>
          <p:nvPr>
            <p:ph type="title"/>
          </p:nvPr>
        </p:nvSpPr>
        <p:spPr>
          <a:xfrm>
            <a:off x="677334" y="609600"/>
            <a:ext cx="8596668" cy="1193442"/>
          </a:xfrm>
        </p:spPr>
        <p:txBody>
          <a:bodyPr/>
          <a:lstStyle/>
          <a:p>
            <a:r>
              <a:rPr lang="en-IN" dirty="0"/>
              <a:t>Literature Survey</a:t>
            </a:r>
          </a:p>
        </p:txBody>
      </p:sp>
      <p:graphicFrame>
        <p:nvGraphicFramePr>
          <p:cNvPr id="5" name="Table 5">
            <a:extLst>
              <a:ext uri="{FF2B5EF4-FFF2-40B4-BE49-F238E27FC236}">
                <a16:creationId xmlns:a16="http://schemas.microsoft.com/office/drawing/2014/main" id="{2FE29D87-979B-4BC3-A611-7AC4DB870AD3}"/>
              </a:ext>
            </a:extLst>
          </p:cNvPr>
          <p:cNvGraphicFramePr>
            <a:graphicFrameLocks noGrp="1"/>
          </p:cNvGraphicFramePr>
          <p:nvPr>
            <p:ph idx="1"/>
            <p:extLst>
              <p:ext uri="{D42A27DB-BD31-4B8C-83A1-F6EECF244321}">
                <p14:modId xmlns:p14="http://schemas.microsoft.com/office/powerpoint/2010/main" val="909939008"/>
              </p:ext>
            </p:extLst>
          </p:nvPr>
        </p:nvGraphicFramePr>
        <p:xfrm>
          <a:off x="677334" y="1823202"/>
          <a:ext cx="9715917" cy="4425198"/>
        </p:xfrm>
        <a:graphic>
          <a:graphicData uri="http://schemas.openxmlformats.org/drawingml/2006/table">
            <a:tbl>
              <a:tblPr firstRow="1" bandRow="1">
                <a:tableStyleId>{00A15C55-8517-42AA-B614-E9B94910E393}</a:tableStyleId>
              </a:tblPr>
              <a:tblGrid>
                <a:gridCol w="1128003">
                  <a:extLst>
                    <a:ext uri="{9D8B030D-6E8A-4147-A177-3AD203B41FA5}">
                      <a16:colId xmlns:a16="http://schemas.microsoft.com/office/drawing/2014/main" val="3324875709"/>
                    </a:ext>
                  </a:extLst>
                </a:gridCol>
                <a:gridCol w="6385627">
                  <a:extLst>
                    <a:ext uri="{9D8B030D-6E8A-4147-A177-3AD203B41FA5}">
                      <a16:colId xmlns:a16="http://schemas.microsoft.com/office/drawing/2014/main" val="314382308"/>
                    </a:ext>
                  </a:extLst>
                </a:gridCol>
                <a:gridCol w="2202287">
                  <a:extLst>
                    <a:ext uri="{9D8B030D-6E8A-4147-A177-3AD203B41FA5}">
                      <a16:colId xmlns:a16="http://schemas.microsoft.com/office/drawing/2014/main" val="576024135"/>
                    </a:ext>
                  </a:extLst>
                </a:gridCol>
              </a:tblGrid>
              <a:tr h="737118">
                <a:tc>
                  <a:txBody>
                    <a:bodyPr/>
                    <a:lstStyle/>
                    <a:p>
                      <a:pPr algn="ctr"/>
                      <a:r>
                        <a:rPr lang="en-IN" b="1" dirty="0"/>
                        <a:t>Author</a:t>
                      </a:r>
                    </a:p>
                  </a:txBody>
                  <a:tcPr anchor="ctr"/>
                </a:tc>
                <a:tc>
                  <a:txBody>
                    <a:bodyPr/>
                    <a:lstStyle/>
                    <a:p>
                      <a:pPr algn="ctr"/>
                      <a:r>
                        <a:rPr lang="en-IN" b="0" dirty="0"/>
                        <a:t>Contribution</a:t>
                      </a:r>
                    </a:p>
                  </a:txBody>
                  <a:tcPr anchor="ctr"/>
                </a:tc>
                <a:tc>
                  <a:txBody>
                    <a:bodyPr/>
                    <a:lstStyle/>
                    <a:p>
                      <a:pPr algn="ctr"/>
                      <a:r>
                        <a:rPr lang="en-IN" b="0" dirty="0"/>
                        <a:t>Research Gap</a:t>
                      </a:r>
                    </a:p>
                  </a:txBody>
                  <a:tcPr anchor="ctr"/>
                </a:tc>
                <a:extLst>
                  <a:ext uri="{0D108BD9-81ED-4DB2-BD59-A6C34878D82A}">
                    <a16:rowId xmlns:a16="http://schemas.microsoft.com/office/drawing/2014/main" val="3994640464"/>
                  </a:ext>
                </a:extLst>
              </a:tr>
              <a:tr h="737118">
                <a:tc>
                  <a:txBody>
                    <a:bodyPr/>
                    <a:lstStyle/>
                    <a:p>
                      <a:pPr algn="ctr"/>
                      <a:r>
                        <a:rPr lang="en-IN" b="1" dirty="0"/>
                        <a:t>Amin (2003)</a:t>
                      </a:r>
                      <a:endParaRPr lang="en-IN" b="1" i="1" dirty="0"/>
                    </a:p>
                  </a:txBody>
                  <a:tcPr anchor="ctr"/>
                </a:tc>
                <a:tc>
                  <a:txBody>
                    <a:bodyPr/>
                    <a:lstStyle/>
                    <a:p>
                      <a:pPr algn="just"/>
                      <a:r>
                        <a:rPr lang="en-IN" sz="1600" kern="1200" dirty="0">
                          <a:solidFill>
                            <a:schemeClr val="dk1"/>
                          </a:solidFill>
                          <a:effectLst/>
                        </a:rPr>
                        <a:t>Provides information about various open source software for use in libraries like, software tools for automation, software tools for value added services, software tools for digital library initiatives, miscellaneous supporting tools.</a:t>
                      </a:r>
                      <a:endParaRPr lang="en-IN" sz="1600" dirty="0"/>
                    </a:p>
                  </a:txBody>
                  <a:tcPr anchor="ctr"/>
                </a:tc>
                <a:tc>
                  <a:txBody>
                    <a:bodyPr/>
                    <a:lstStyle/>
                    <a:p>
                      <a:pPr algn="just"/>
                      <a:r>
                        <a:rPr lang="en-IN" sz="1600" kern="1200" dirty="0">
                          <a:solidFill>
                            <a:schemeClr val="dk1"/>
                          </a:solidFill>
                          <a:effectLst/>
                          <a:latin typeface="+mn-lt"/>
                          <a:ea typeface="+mn-ea"/>
                          <a:cs typeface="+mn-cs"/>
                        </a:rPr>
                        <a:t>Doesn’t mention the cost and resources required to develop and maintain the software.</a:t>
                      </a:r>
                    </a:p>
                  </a:txBody>
                  <a:tcPr anchor="ctr"/>
                </a:tc>
                <a:extLst>
                  <a:ext uri="{0D108BD9-81ED-4DB2-BD59-A6C34878D82A}">
                    <a16:rowId xmlns:a16="http://schemas.microsoft.com/office/drawing/2014/main" val="3659853171"/>
                  </a:ext>
                </a:extLst>
              </a:tr>
              <a:tr h="737118">
                <a:tc>
                  <a:txBody>
                    <a:bodyPr/>
                    <a:lstStyle/>
                    <a:p>
                      <a:pPr algn="ctr"/>
                      <a:r>
                        <a:rPr lang="en-IN" b="1" dirty="0" err="1"/>
                        <a:t>Eby</a:t>
                      </a:r>
                      <a:r>
                        <a:rPr lang="en-IN" b="1" dirty="0"/>
                        <a:t> (2007)</a:t>
                      </a:r>
                      <a:endParaRPr lang="en-IN" b="1" i="1" dirty="0"/>
                    </a:p>
                  </a:txBody>
                  <a:tcPr anchor="ctr"/>
                </a:tc>
                <a:tc>
                  <a:txBody>
                    <a:bodyPr/>
                    <a:lstStyle/>
                    <a:p>
                      <a:pPr algn="just"/>
                      <a:r>
                        <a:rPr lang="en-IN" sz="1600" kern="1200" dirty="0">
                          <a:solidFill>
                            <a:schemeClr val="dk1"/>
                          </a:solidFill>
                          <a:effectLst/>
                        </a:rPr>
                        <a:t>Provides information on some of the available open source library management systems, digital library software, metasearch, link resolvers, federated search engines and OPAC software.</a:t>
                      </a:r>
                      <a:endParaRPr lang="en-IN" sz="1600" kern="1200" dirty="0">
                        <a:solidFill>
                          <a:schemeClr val="dk1"/>
                        </a:solidFill>
                        <a:effectLst/>
                        <a:latin typeface="+mn-lt"/>
                        <a:ea typeface="+mn-ea"/>
                        <a:cs typeface="+mn-cs"/>
                      </a:endParaRPr>
                    </a:p>
                  </a:txBody>
                  <a:tcPr anchor="ctr"/>
                </a:tc>
                <a:tc>
                  <a:txBody>
                    <a:bodyPr/>
                    <a:lstStyle/>
                    <a:p>
                      <a:pPr algn="just"/>
                      <a:r>
                        <a:rPr lang="en-IN" sz="1600" kern="1200" dirty="0">
                          <a:solidFill>
                            <a:schemeClr val="dk1"/>
                          </a:solidFill>
                          <a:effectLst/>
                          <a:latin typeface="+mn-lt"/>
                          <a:ea typeface="+mn-ea"/>
                          <a:cs typeface="+mn-cs"/>
                        </a:rPr>
                        <a:t>Doesn’t mention the limitations for development of the software.</a:t>
                      </a:r>
                    </a:p>
                  </a:txBody>
                  <a:tcPr anchor="ctr"/>
                </a:tc>
                <a:extLst>
                  <a:ext uri="{0D108BD9-81ED-4DB2-BD59-A6C34878D82A}">
                    <a16:rowId xmlns:a16="http://schemas.microsoft.com/office/drawing/2014/main" val="2429345277"/>
                  </a:ext>
                </a:extLst>
              </a:tr>
              <a:tr h="0">
                <a:tc>
                  <a:txBody>
                    <a:bodyPr/>
                    <a:lstStyle/>
                    <a:p>
                      <a:pPr algn="ctr"/>
                      <a:r>
                        <a:rPr lang="en-IN" b="1" dirty="0"/>
                        <a:t>Hoffman &amp; Yang (2012)</a:t>
                      </a:r>
                      <a:endParaRPr lang="en-IN" b="1" i="1" dirty="0"/>
                    </a:p>
                  </a:txBody>
                  <a:tcPr anchor="ctr"/>
                </a:tc>
                <a:tc>
                  <a:txBody>
                    <a:bodyPr/>
                    <a:lstStyle/>
                    <a:p>
                      <a:pPr algn="just"/>
                      <a:r>
                        <a:rPr lang="en-IN" sz="1600" kern="1200" dirty="0">
                          <a:solidFill>
                            <a:schemeClr val="dk1"/>
                          </a:solidFill>
                          <a:effectLst/>
                        </a:rPr>
                        <a:t>Studies the current usage of next generation online public access catalogues and discovery tools in academic libraries in the USA and Canada. They also reports that use of discovery tool is increasing. The author also provides update on next generation catalogue and discovery tool usage in academic libraries of both countries.</a:t>
                      </a:r>
                      <a:endParaRPr lang="en-IN" sz="1600" kern="1200" dirty="0">
                        <a:solidFill>
                          <a:schemeClr val="dk1"/>
                        </a:solidFill>
                        <a:effectLst/>
                        <a:latin typeface="+mn-lt"/>
                        <a:ea typeface="+mn-ea"/>
                        <a:cs typeface="+mn-cs"/>
                      </a:endParaRPr>
                    </a:p>
                  </a:txBody>
                  <a:tcPr anchor="ctr"/>
                </a:tc>
                <a:tc>
                  <a:txBody>
                    <a:bodyPr/>
                    <a:lstStyle/>
                    <a:p>
                      <a:pPr algn="just"/>
                      <a:endParaRPr lang="en-IN" b="1" dirty="0"/>
                    </a:p>
                  </a:txBody>
                  <a:tcPr anchor="ctr"/>
                </a:tc>
                <a:extLst>
                  <a:ext uri="{0D108BD9-81ED-4DB2-BD59-A6C34878D82A}">
                    <a16:rowId xmlns:a16="http://schemas.microsoft.com/office/drawing/2014/main" val="2558530084"/>
                  </a:ext>
                </a:extLst>
              </a:tr>
            </a:tbl>
          </a:graphicData>
        </a:graphic>
      </p:graphicFrame>
    </p:spTree>
    <p:extLst>
      <p:ext uri="{BB962C8B-B14F-4D97-AF65-F5344CB8AC3E}">
        <p14:creationId xmlns:p14="http://schemas.microsoft.com/office/powerpoint/2010/main" val="234999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1" name="Straight Connector 10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Isosceles Triangle 10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Isosceles Triangle 10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12" name="Rectangle 11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5" name="Straight Connector 11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Isosceles Triangle 11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Isosceles Triangle 12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Isosceles Triangle 12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25" name="Rectangle 12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 email&#10;&#10;Description automatically generated">
            <a:extLst>
              <a:ext uri="{FF2B5EF4-FFF2-40B4-BE49-F238E27FC236}">
                <a16:creationId xmlns:a16="http://schemas.microsoft.com/office/drawing/2014/main" id="{EA6388B1-A3B0-4207-B1A7-F463568E3BA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960" t="20303" r="21324" b="42852"/>
          <a:stretch/>
        </p:blipFill>
        <p:spPr>
          <a:xfrm>
            <a:off x="1126309" y="1810360"/>
            <a:ext cx="9941259" cy="3233653"/>
          </a:xfrm>
          <a:prstGeom prst="rect">
            <a:avLst/>
          </a:prstGeom>
        </p:spPr>
      </p:pic>
      <p:sp>
        <p:nvSpPr>
          <p:cNvPr id="8" name="Rectangle 7">
            <a:extLst>
              <a:ext uri="{FF2B5EF4-FFF2-40B4-BE49-F238E27FC236}">
                <a16:creationId xmlns:a16="http://schemas.microsoft.com/office/drawing/2014/main" id="{657452E3-3FEF-43CD-8560-8E6149A58652}"/>
              </a:ext>
            </a:extLst>
          </p:cNvPr>
          <p:cNvSpPr/>
          <p:nvPr/>
        </p:nvSpPr>
        <p:spPr>
          <a:xfrm>
            <a:off x="474859" y="6417129"/>
            <a:ext cx="8009764" cy="3755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t>Image</a:t>
            </a:r>
            <a:r>
              <a:rPr lang="en-IN" dirty="0"/>
              <a:t>: </a:t>
            </a:r>
            <a:r>
              <a:rPr lang="en-IN" i="1" dirty="0"/>
              <a:t>Schema for publisher table</a:t>
            </a:r>
          </a:p>
        </p:txBody>
      </p:sp>
    </p:spTree>
    <p:extLst>
      <p:ext uri="{BB962C8B-B14F-4D97-AF65-F5344CB8AC3E}">
        <p14:creationId xmlns:p14="http://schemas.microsoft.com/office/powerpoint/2010/main" val="158141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F632-4D8A-43AD-879A-946365F68A2C}"/>
              </a:ext>
            </a:extLst>
          </p:cNvPr>
          <p:cNvSpPr>
            <a:spLocks noGrp="1"/>
          </p:cNvSpPr>
          <p:nvPr>
            <p:ph type="title"/>
          </p:nvPr>
        </p:nvSpPr>
        <p:spPr>
          <a:xfrm>
            <a:off x="677506" y="609600"/>
            <a:ext cx="8596668" cy="775063"/>
          </a:xfrm>
        </p:spPr>
        <p:txBody>
          <a:bodyPr/>
          <a:lstStyle/>
          <a:p>
            <a:r>
              <a:rPr lang="en-IN" dirty="0"/>
              <a:t>Literature Survey</a:t>
            </a:r>
          </a:p>
        </p:txBody>
      </p:sp>
      <p:graphicFrame>
        <p:nvGraphicFramePr>
          <p:cNvPr id="5" name="Table 5">
            <a:extLst>
              <a:ext uri="{FF2B5EF4-FFF2-40B4-BE49-F238E27FC236}">
                <a16:creationId xmlns:a16="http://schemas.microsoft.com/office/drawing/2014/main" id="{2FE29D87-979B-4BC3-A611-7AC4DB870AD3}"/>
              </a:ext>
            </a:extLst>
          </p:cNvPr>
          <p:cNvGraphicFramePr>
            <a:graphicFrameLocks noGrp="1"/>
          </p:cNvGraphicFramePr>
          <p:nvPr>
            <p:ph idx="1"/>
            <p:extLst>
              <p:ext uri="{D42A27DB-BD31-4B8C-83A1-F6EECF244321}">
                <p14:modId xmlns:p14="http://schemas.microsoft.com/office/powerpoint/2010/main" val="1439282349"/>
              </p:ext>
            </p:extLst>
          </p:nvPr>
        </p:nvGraphicFramePr>
        <p:xfrm>
          <a:off x="677506" y="1970468"/>
          <a:ext cx="9702866" cy="4541520"/>
        </p:xfrm>
        <a:graphic>
          <a:graphicData uri="http://schemas.openxmlformats.org/drawingml/2006/table">
            <a:tbl>
              <a:tblPr firstRow="1" bandRow="1">
                <a:tableStyleId>{00A15C55-8517-42AA-B614-E9B94910E393}</a:tableStyleId>
              </a:tblPr>
              <a:tblGrid>
                <a:gridCol w="1318362">
                  <a:extLst>
                    <a:ext uri="{9D8B030D-6E8A-4147-A177-3AD203B41FA5}">
                      <a16:colId xmlns:a16="http://schemas.microsoft.com/office/drawing/2014/main" val="3324875709"/>
                    </a:ext>
                  </a:extLst>
                </a:gridCol>
                <a:gridCol w="5576909">
                  <a:extLst>
                    <a:ext uri="{9D8B030D-6E8A-4147-A177-3AD203B41FA5}">
                      <a16:colId xmlns:a16="http://schemas.microsoft.com/office/drawing/2014/main" val="314382308"/>
                    </a:ext>
                  </a:extLst>
                </a:gridCol>
                <a:gridCol w="2807595">
                  <a:extLst>
                    <a:ext uri="{9D8B030D-6E8A-4147-A177-3AD203B41FA5}">
                      <a16:colId xmlns:a16="http://schemas.microsoft.com/office/drawing/2014/main" val="576024135"/>
                    </a:ext>
                  </a:extLst>
                </a:gridCol>
              </a:tblGrid>
              <a:tr h="151313">
                <a:tc>
                  <a:txBody>
                    <a:bodyPr/>
                    <a:lstStyle/>
                    <a:p>
                      <a:pPr algn="ctr"/>
                      <a:r>
                        <a:rPr lang="en-IN" dirty="0"/>
                        <a:t>Author</a:t>
                      </a:r>
                    </a:p>
                  </a:txBody>
                  <a:tcPr anchor="ctr"/>
                </a:tc>
                <a:tc>
                  <a:txBody>
                    <a:bodyPr/>
                    <a:lstStyle/>
                    <a:p>
                      <a:pPr algn="ctr"/>
                      <a:r>
                        <a:rPr lang="en-IN" dirty="0"/>
                        <a:t>Contribution</a:t>
                      </a:r>
                    </a:p>
                  </a:txBody>
                  <a:tcPr anchor="ctr"/>
                </a:tc>
                <a:tc>
                  <a:txBody>
                    <a:bodyPr/>
                    <a:lstStyle/>
                    <a:p>
                      <a:pPr algn="ctr"/>
                      <a:r>
                        <a:rPr lang="en-IN" dirty="0"/>
                        <a:t>Research Gap</a:t>
                      </a:r>
                    </a:p>
                  </a:txBody>
                  <a:tcPr anchor="ctr"/>
                </a:tc>
                <a:extLst>
                  <a:ext uri="{0D108BD9-81ED-4DB2-BD59-A6C34878D82A}">
                    <a16:rowId xmlns:a16="http://schemas.microsoft.com/office/drawing/2014/main" val="3994640464"/>
                  </a:ext>
                </a:extLst>
              </a:tr>
              <a:tr h="737118">
                <a:tc>
                  <a:txBody>
                    <a:bodyPr/>
                    <a:lstStyle/>
                    <a:p>
                      <a:pPr algn="ctr"/>
                      <a:r>
                        <a:rPr lang="en-IN" dirty="0"/>
                        <a:t>Dartmouth College Library report (2013)</a:t>
                      </a:r>
                      <a:endParaRPr lang="en-IN" i="1" dirty="0"/>
                    </a:p>
                  </a:txBody>
                  <a:tcPr anchor="ctr"/>
                </a:tc>
                <a:tc>
                  <a:txBody>
                    <a:bodyPr/>
                    <a:lstStyle/>
                    <a:p>
                      <a:pPr algn="just"/>
                      <a:r>
                        <a:rPr lang="en-IN" sz="1600" kern="1200" dirty="0">
                          <a:solidFill>
                            <a:schemeClr val="dk1"/>
                          </a:solidFill>
                          <a:effectLst/>
                        </a:rPr>
                        <a:t>Describes shortcomings of the present generation of library management systems and suggests improvements and inclusion of features in next generation systems like discovery, personalization, Reuse, collection development, collection management, electronic resource management system integration.</a:t>
                      </a:r>
                      <a:endParaRPr lang="en-IN" sz="1600" kern="1200" dirty="0">
                        <a:solidFill>
                          <a:schemeClr val="dk1"/>
                        </a:solidFill>
                        <a:effectLst/>
                        <a:latin typeface="+mn-lt"/>
                        <a:ea typeface="+mn-ea"/>
                        <a:cs typeface="+mn-cs"/>
                      </a:endParaRPr>
                    </a:p>
                  </a:txBody>
                  <a:tcPr anchor="ctr"/>
                </a:tc>
                <a:tc>
                  <a:txBody>
                    <a:bodyPr/>
                    <a:lstStyle/>
                    <a:p>
                      <a:pPr algn="ctr"/>
                      <a:endParaRPr lang="en-IN" dirty="0"/>
                    </a:p>
                  </a:txBody>
                  <a:tcPr anchor="ctr"/>
                </a:tc>
                <a:extLst>
                  <a:ext uri="{0D108BD9-81ED-4DB2-BD59-A6C34878D82A}">
                    <a16:rowId xmlns:a16="http://schemas.microsoft.com/office/drawing/2014/main" val="3659853171"/>
                  </a:ext>
                </a:extLst>
              </a:tr>
              <a:tr h="737118">
                <a:tc>
                  <a:txBody>
                    <a:bodyPr/>
                    <a:lstStyle/>
                    <a:p>
                      <a:pPr algn="ctr"/>
                      <a:r>
                        <a:rPr lang="en-IN" dirty="0"/>
                        <a:t>Yang (2013)</a:t>
                      </a:r>
                      <a:endParaRPr lang="en-IN" i="1" dirty="0"/>
                    </a:p>
                  </a:txBody>
                  <a:tcPr anchor="ctr"/>
                </a:tc>
                <a:tc>
                  <a:txBody>
                    <a:bodyPr/>
                    <a:lstStyle/>
                    <a:p>
                      <a:pPr algn="just"/>
                      <a:r>
                        <a:rPr lang="en-IN" sz="1600" kern="1200" dirty="0">
                          <a:solidFill>
                            <a:schemeClr val="dk1"/>
                          </a:solidFill>
                          <a:effectLst/>
                        </a:rPr>
                        <a:t>Describes advanced features of next generation library management systems such as interoperability, electronic resource management, role based login, and other features such as support for different record formats, integration with other system.</a:t>
                      </a:r>
                      <a:endParaRPr lang="en-IN" sz="1600" kern="1200" dirty="0">
                        <a:solidFill>
                          <a:schemeClr val="dk1"/>
                        </a:solidFill>
                        <a:effectLst/>
                        <a:latin typeface="+mn-lt"/>
                        <a:ea typeface="+mn-ea"/>
                        <a:cs typeface="+mn-cs"/>
                      </a:endParaRPr>
                    </a:p>
                  </a:txBody>
                  <a:tcPr anchor="ctr"/>
                </a:tc>
                <a:tc>
                  <a:txBody>
                    <a:bodyPr/>
                    <a:lstStyle/>
                    <a:p>
                      <a:pPr algn="just"/>
                      <a:r>
                        <a:rPr lang="en-IN" sz="1600" kern="1200" dirty="0">
                          <a:solidFill>
                            <a:schemeClr val="dk1"/>
                          </a:solidFill>
                          <a:effectLst/>
                          <a:latin typeface="+mn-lt"/>
                          <a:ea typeface="+mn-ea"/>
                          <a:cs typeface="+mn-cs"/>
                        </a:rPr>
                        <a:t>Doesn’t mention the vulnerabilities and security risks associated with the software.</a:t>
                      </a:r>
                    </a:p>
                  </a:txBody>
                  <a:tcPr anchor="ctr"/>
                </a:tc>
                <a:extLst>
                  <a:ext uri="{0D108BD9-81ED-4DB2-BD59-A6C34878D82A}">
                    <a16:rowId xmlns:a16="http://schemas.microsoft.com/office/drawing/2014/main" val="2429345277"/>
                  </a:ext>
                </a:extLst>
              </a:tr>
              <a:tr h="0">
                <a:tc>
                  <a:txBody>
                    <a:bodyPr/>
                    <a:lstStyle/>
                    <a:p>
                      <a:pPr algn="ctr"/>
                      <a:r>
                        <a:rPr lang="en-IN" dirty="0"/>
                        <a:t>Palmer &amp; Choi (2014)</a:t>
                      </a:r>
                      <a:endParaRPr lang="en-IN" i="1" dirty="0"/>
                    </a:p>
                  </a:txBody>
                  <a:tcPr anchor="ctr"/>
                </a:tc>
                <a:tc>
                  <a:txBody>
                    <a:bodyPr/>
                    <a:lstStyle/>
                    <a:p>
                      <a:pPr algn="just"/>
                      <a:r>
                        <a:rPr lang="en-IN" sz="1600" kern="1200" dirty="0">
                          <a:solidFill>
                            <a:schemeClr val="dk1"/>
                          </a:solidFill>
                          <a:effectLst/>
                        </a:rPr>
                        <a:t>Assesses the state of open source software research in the library context by employing descriptive literature review. They found that most of the significant areas of research are digital repository software, OPAC and integrated library systems.</a:t>
                      </a:r>
                      <a:endParaRPr lang="en-IN" sz="1600" kern="1200" dirty="0">
                        <a:solidFill>
                          <a:schemeClr val="dk1"/>
                        </a:solidFill>
                        <a:effectLst/>
                        <a:latin typeface="+mn-lt"/>
                        <a:ea typeface="+mn-ea"/>
                        <a:cs typeface="+mn-cs"/>
                      </a:endParaRPr>
                    </a:p>
                  </a:txBody>
                  <a:tcPr anchor="ctr"/>
                </a:tc>
                <a:tc>
                  <a:txBody>
                    <a:bodyPr/>
                    <a:lstStyle/>
                    <a:p>
                      <a:pPr algn="ctr"/>
                      <a:endParaRPr lang="en-IN" dirty="0"/>
                    </a:p>
                  </a:txBody>
                  <a:tcPr anchor="ctr"/>
                </a:tc>
                <a:extLst>
                  <a:ext uri="{0D108BD9-81ED-4DB2-BD59-A6C34878D82A}">
                    <a16:rowId xmlns:a16="http://schemas.microsoft.com/office/drawing/2014/main" val="2558530084"/>
                  </a:ext>
                </a:extLst>
              </a:tr>
            </a:tbl>
          </a:graphicData>
        </a:graphic>
      </p:graphicFrame>
    </p:spTree>
    <p:extLst>
      <p:ext uri="{BB962C8B-B14F-4D97-AF65-F5344CB8AC3E}">
        <p14:creationId xmlns:p14="http://schemas.microsoft.com/office/powerpoint/2010/main" val="676162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F632-4D8A-43AD-879A-946365F68A2C}"/>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8200EAF7-8C51-4987-BE13-B734E920F943}"/>
              </a:ext>
            </a:extLst>
          </p:cNvPr>
          <p:cNvSpPr>
            <a:spLocks noGrp="1"/>
          </p:cNvSpPr>
          <p:nvPr>
            <p:ph sz="half" idx="2"/>
          </p:nvPr>
        </p:nvSpPr>
        <p:spPr>
          <a:xfrm>
            <a:off x="675745" y="1930401"/>
            <a:ext cx="4185623" cy="4110962"/>
          </a:xfrm>
        </p:spPr>
        <p:txBody>
          <a:bodyPr>
            <a:normAutofit/>
          </a:bodyPr>
          <a:lstStyle/>
          <a:p>
            <a:r>
              <a:rPr lang="en-IN" sz="2400" b="1" dirty="0"/>
              <a:t>Database</a:t>
            </a:r>
          </a:p>
          <a:p>
            <a:pPr lvl="1"/>
            <a:r>
              <a:rPr lang="en-IN" sz="2000" dirty="0"/>
              <a:t>book</a:t>
            </a:r>
          </a:p>
          <a:p>
            <a:pPr lvl="1"/>
            <a:r>
              <a:rPr lang="en-IN" sz="2000" dirty="0"/>
              <a:t>users</a:t>
            </a:r>
          </a:p>
          <a:p>
            <a:pPr lvl="1"/>
            <a:r>
              <a:rPr lang="en-IN" sz="2000" dirty="0"/>
              <a:t>day_to_day</a:t>
            </a:r>
          </a:p>
          <a:p>
            <a:pPr lvl="1"/>
            <a:r>
              <a:rPr lang="en-IN" sz="2000" dirty="0"/>
              <a:t>author</a:t>
            </a:r>
          </a:p>
          <a:p>
            <a:pPr lvl="1"/>
            <a:r>
              <a:rPr lang="en-IN" sz="2000" dirty="0"/>
              <a:t>category</a:t>
            </a:r>
          </a:p>
          <a:p>
            <a:pPr lvl="1"/>
            <a:r>
              <a:rPr lang="en-IN" sz="2000" dirty="0"/>
              <a:t>publisher</a:t>
            </a:r>
          </a:p>
        </p:txBody>
      </p:sp>
      <p:sp>
        <p:nvSpPr>
          <p:cNvPr id="6" name="Content Placeholder 5">
            <a:extLst>
              <a:ext uri="{FF2B5EF4-FFF2-40B4-BE49-F238E27FC236}">
                <a16:creationId xmlns:a16="http://schemas.microsoft.com/office/drawing/2014/main" id="{0D79FAD6-4732-4B22-BDD3-6DE16266DFFD}"/>
              </a:ext>
            </a:extLst>
          </p:cNvPr>
          <p:cNvSpPr>
            <a:spLocks noGrp="1"/>
          </p:cNvSpPr>
          <p:nvPr>
            <p:ph sz="quarter" idx="4"/>
          </p:nvPr>
        </p:nvSpPr>
        <p:spPr>
          <a:xfrm>
            <a:off x="5088384" y="1930401"/>
            <a:ext cx="4185617" cy="4110962"/>
          </a:xfrm>
        </p:spPr>
        <p:txBody>
          <a:bodyPr>
            <a:normAutofit/>
          </a:bodyPr>
          <a:lstStyle/>
          <a:p>
            <a:r>
              <a:rPr lang="en-IN" sz="2400" b="1" dirty="0"/>
              <a:t>User Interface (UI)</a:t>
            </a:r>
          </a:p>
          <a:p>
            <a:pPr lvl="1"/>
            <a:r>
              <a:rPr lang="en-IN" sz="2000" dirty="0"/>
              <a:t>Login page</a:t>
            </a:r>
          </a:p>
          <a:p>
            <a:pPr lvl="1"/>
            <a:r>
              <a:rPr lang="en-IN" sz="2000" dirty="0"/>
              <a:t>Main UI</a:t>
            </a:r>
          </a:p>
          <a:p>
            <a:pPr lvl="1"/>
            <a:r>
              <a:rPr lang="en-IN" sz="2000" dirty="0"/>
              <a:t>Themes</a:t>
            </a:r>
          </a:p>
          <a:p>
            <a:r>
              <a:rPr lang="en-IN" sz="2400" b="1" dirty="0"/>
              <a:t>Python Modules</a:t>
            </a:r>
          </a:p>
          <a:p>
            <a:pPr lvl="1"/>
            <a:r>
              <a:rPr lang="en-IN" sz="2000" dirty="0"/>
              <a:t>Link to database</a:t>
            </a:r>
          </a:p>
          <a:p>
            <a:pPr lvl="1"/>
            <a:r>
              <a:rPr lang="en-IN" sz="2000" dirty="0"/>
              <a:t>Link to GUI</a:t>
            </a:r>
          </a:p>
        </p:txBody>
      </p:sp>
    </p:spTree>
    <p:extLst>
      <p:ext uri="{BB962C8B-B14F-4D97-AF65-F5344CB8AC3E}">
        <p14:creationId xmlns:p14="http://schemas.microsoft.com/office/powerpoint/2010/main" val="3513280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3" name="Straight Connector 42">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4" name="Rectangle 53">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7" name="Straight Connector 56">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8"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Isosceles Triangle 63">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7" name="Rectangle 66">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CA94D1-8D64-41F0-BAED-673697ACAE4C}"/>
              </a:ext>
            </a:extLst>
          </p:cNvPr>
          <p:cNvSpPr/>
          <p:nvPr/>
        </p:nvSpPr>
        <p:spPr>
          <a:xfrm>
            <a:off x="2318259" y="4914104"/>
            <a:ext cx="7463509" cy="13006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B43CA094-4451-43F3-8855-399BB27B17FE}"/>
              </a:ext>
            </a:extLst>
          </p:cNvPr>
          <p:cNvSpPr/>
          <p:nvPr/>
        </p:nvSpPr>
        <p:spPr>
          <a:xfrm>
            <a:off x="474859" y="6417129"/>
            <a:ext cx="8009764" cy="3755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t>Diagram</a:t>
            </a:r>
            <a:r>
              <a:rPr lang="en-IN" dirty="0"/>
              <a:t>: </a:t>
            </a:r>
            <a:r>
              <a:rPr lang="en-IN" i="1" dirty="0"/>
              <a:t>Architecture Diagram for the Library Management System</a:t>
            </a:r>
          </a:p>
        </p:txBody>
      </p:sp>
      <p:sp>
        <p:nvSpPr>
          <p:cNvPr id="4" name="Rectangle 3">
            <a:extLst>
              <a:ext uri="{FF2B5EF4-FFF2-40B4-BE49-F238E27FC236}">
                <a16:creationId xmlns:a16="http://schemas.microsoft.com/office/drawing/2014/main" id="{A1378598-A22E-4450-87EF-C229F5156998}"/>
              </a:ext>
            </a:extLst>
          </p:cNvPr>
          <p:cNvSpPr/>
          <p:nvPr/>
        </p:nvSpPr>
        <p:spPr>
          <a:xfrm>
            <a:off x="2413325" y="4972055"/>
            <a:ext cx="7250805" cy="1177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F993990-B90A-4978-AD17-BB527382137B}"/>
              </a:ext>
            </a:extLst>
          </p:cNvPr>
          <p:cNvSpPr/>
          <p:nvPr/>
        </p:nvSpPr>
        <p:spPr>
          <a:xfrm>
            <a:off x="2662198" y="5370652"/>
            <a:ext cx="1474213" cy="321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Book</a:t>
            </a:r>
          </a:p>
        </p:txBody>
      </p:sp>
      <p:sp>
        <p:nvSpPr>
          <p:cNvPr id="10" name="Rectangle 9">
            <a:extLst>
              <a:ext uri="{FF2B5EF4-FFF2-40B4-BE49-F238E27FC236}">
                <a16:creationId xmlns:a16="http://schemas.microsoft.com/office/drawing/2014/main" id="{89EB8D0B-BC17-461D-A33C-0C5EA7798E04}"/>
              </a:ext>
            </a:extLst>
          </p:cNvPr>
          <p:cNvSpPr/>
          <p:nvPr/>
        </p:nvSpPr>
        <p:spPr>
          <a:xfrm>
            <a:off x="2662198" y="5778661"/>
            <a:ext cx="1474213" cy="321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author</a:t>
            </a:r>
          </a:p>
        </p:txBody>
      </p:sp>
      <p:sp>
        <p:nvSpPr>
          <p:cNvPr id="11" name="Rectangle 10">
            <a:extLst>
              <a:ext uri="{FF2B5EF4-FFF2-40B4-BE49-F238E27FC236}">
                <a16:creationId xmlns:a16="http://schemas.microsoft.com/office/drawing/2014/main" id="{2184B828-8016-449C-A9E0-9E3C5878B333}"/>
              </a:ext>
            </a:extLst>
          </p:cNvPr>
          <p:cNvSpPr/>
          <p:nvPr/>
        </p:nvSpPr>
        <p:spPr>
          <a:xfrm>
            <a:off x="4468206" y="5370652"/>
            <a:ext cx="1817035" cy="321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users</a:t>
            </a:r>
          </a:p>
        </p:txBody>
      </p:sp>
      <p:sp>
        <p:nvSpPr>
          <p:cNvPr id="12" name="Rectangle 11">
            <a:extLst>
              <a:ext uri="{FF2B5EF4-FFF2-40B4-BE49-F238E27FC236}">
                <a16:creationId xmlns:a16="http://schemas.microsoft.com/office/drawing/2014/main" id="{040667BF-74A8-40FA-A463-5C57BF6C2075}"/>
              </a:ext>
            </a:extLst>
          </p:cNvPr>
          <p:cNvSpPr/>
          <p:nvPr/>
        </p:nvSpPr>
        <p:spPr>
          <a:xfrm>
            <a:off x="4468206" y="5778661"/>
            <a:ext cx="1817036" cy="321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publisher</a:t>
            </a:r>
          </a:p>
        </p:txBody>
      </p:sp>
      <p:sp>
        <p:nvSpPr>
          <p:cNvPr id="13" name="Rectangle 12">
            <a:extLst>
              <a:ext uri="{FF2B5EF4-FFF2-40B4-BE49-F238E27FC236}">
                <a16:creationId xmlns:a16="http://schemas.microsoft.com/office/drawing/2014/main" id="{62B2FA02-23AF-46AA-95AD-A460E8E2EBCD}"/>
              </a:ext>
            </a:extLst>
          </p:cNvPr>
          <p:cNvSpPr/>
          <p:nvPr/>
        </p:nvSpPr>
        <p:spPr>
          <a:xfrm>
            <a:off x="6598913" y="5360223"/>
            <a:ext cx="1602618" cy="321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Day_to_day</a:t>
            </a:r>
          </a:p>
        </p:txBody>
      </p:sp>
      <p:sp>
        <p:nvSpPr>
          <p:cNvPr id="14" name="Rectangle 13">
            <a:extLst>
              <a:ext uri="{FF2B5EF4-FFF2-40B4-BE49-F238E27FC236}">
                <a16:creationId xmlns:a16="http://schemas.microsoft.com/office/drawing/2014/main" id="{8932CDE2-E899-416E-8E65-1C3D7FC63933}"/>
              </a:ext>
            </a:extLst>
          </p:cNvPr>
          <p:cNvSpPr/>
          <p:nvPr/>
        </p:nvSpPr>
        <p:spPr>
          <a:xfrm>
            <a:off x="6598911" y="5768232"/>
            <a:ext cx="1602619" cy="321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category</a:t>
            </a:r>
          </a:p>
        </p:txBody>
      </p:sp>
      <p:sp>
        <p:nvSpPr>
          <p:cNvPr id="27" name="Rectangle 26">
            <a:extLst>
              <a:ext uri="{FF2B5EF4-FFF2-40B4-BE49-F238E27FC236}">
                <a16:creationId xmlns:a16="http://schemas.microsoft.com/office/drawing/2014/main" id="{A5FF8CDA-3117-48B0-A1E6-0273B20430F9}"/>
              </a:ext>
            </a:extLst>
          </p:cNvPr>
          <p:cNvSpPr/>
          <p:nvPr/>
        </p:nvSpPr>
        <p:spPr>
          <a:xfrm>
            <a:off x="2320407" y="2828477"/>
            <a:ext cx="7463509" cy="11391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54F690B1-79A9-4D97-A1AA-2966FDA81163}"/>
              </a:ext>
            </a:extLst>
          </p:cNvPr>
          <p:cNvSpPr/>
          <p:nvPr/>
        </p:nvSpPr>
        <p:spPr>
          <a:xfrm>
            <a:off x="2413325" y="2886840"/>
            <a:ext cx="7250805" cy="1028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Up-Down 14">
            <a:extLst>
              <a:ext uri="{FF2B5EF4-FFF2-40B4-BE49-F238E27FC236}">
                <a16:creationId xmlns:a16="http://schemas.microsoft.com/office/drawing/2014/main" id="{1C875FD3-1721-4709-9400-1D4590F1E12F}"/>
              </a:ext>
            </a:extLst>
          </p:cNvPr>
          <p:cNvSpPr/>
          <p:nvPr/>
        </p:nvSpPr>
        <p:spPr>
          <a:xfrm>
            <a:off x="2662198" y="3971048"/>
            <a:ext cx="561336" cy="90182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Up-Down 15">
            <a:extLst>
              <a:ext uri="{FF2B5EF4-FFF2-40B4-BE49-F238E27FC236}">
                <a16:creationId xmlns:a16="http://schemas.microsoft.com/office/drawing/2014/main" id="{1383CF8A-2980-459E-A187-D33BDA4C3F08}"/>
              </a:ext>
            </a:extLst>
          </p:cNvPr>
          <p:cNvSpPr/>
          <p:nvPr/>
        </p:nvSpPr>
        <p:spPr>
          <a:xfrm>
            <a:off x="8919446" y="1913485"/>
            <a:ext cx="561336" cy="90182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9088228A-139C-4B5B-8B49-7737E2FD9409}"/>
              </a:ext>
            </a:extLst>
          </p:cNvPr>
          <p:cNvSpPr txBox="1"/>
          <p:nvPr/>
        </p:nvSpPr>
        <p:spPr>
          <a:xfrm>
            <a:off x="4831745" y="5001320"/>
            <a:ext cx="1095172" cy="369332"/>
          </a:xfrm>
          <a:prstGeom prst="rect">
            <a:avLst/>
          </a:prstGeom>
          <a:noFill/>
        </p:spPr>
        <p:txBody>
          <a:bodyPr wrap="none" rtlCol="0">
            <a:spAutoFit/>
          </a:bodyPr>
          <a:lstStyle/>
          <a:p>
            <a:r>
              <a:rPr lang="en-IN" b="1" dirty="0">
                <a:solidFill>
                  <a:schemeClr val="bg1"/>
                </a:solidFill>
                <a:latin typeface="Times New Roman" panose="02020603050405020304" pitchFamily="18" charset="0"/>
                <a:cs typeface="Times New Roman" panose="02020603050405020304" pitchFamily="18" charset="0"/>
              </a:rPr>
              <a:t>Database</a:t>
            </a:r>
          </a:p>
        </p:txBody>
      </p:sp>
      <p:sp>
        <p:nvSpPr>
          <p:cNvPr id="18" name="Rectangle 17">
            <a:extLst>
              <a:ext uri="{FF2B5EF4-FFF2-40B4-BE49-F238E27FC236}">
                <a16:creationId xmlns:a16="http://schemas.microsoft.com/office/drawing/2014/main" id="{CEF260FE-0C52-4C7E-87CC-4E9398AE021C}"/>
              </a:ext>
            </a:extLst>
          </p:cNvPr>
          <p:cNvSpPr/>
          <p:nvPr/>
        </p:nvSpPr>
        <p:spPr>
          <a:xfrm>
            <a:off x="3845423" y="3244110"/>
            <a:ext cx="5524319" cy="321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Python Modules</a:t>
            </a:r>
          </a:p>
        </p:txBody>
      </p:sp>
      <p:sp>
        <p:nvSpPr>
          <p:cNvPr id="19" name="TextBox 18">
            <a:extLst>
              <a:ext uri="{FF2B5EF4-FFF2-40B4-BE49-F238E27FC236}">
                <a16:creationId xmlns:a16="http://schemas.microsoft.com/office/drawing/2014/main" id="{C19842F3-AACB-4194-906D-DD15E6F0A591}"/>
              </a:ext>
            </a:extLst>
          </p:cNvPr>
          <p:cNvSpPr txBox="1"/>
          <p:nvPr/>
        </p:nvSpPr>
        <p:spPr>
          <a:xfrm>
            <a:off x="3215962" y="3998892"/>
            <a:ext cx="2757955"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Link to Database</a:t>
            </a:r>
          </a:p>
        </p:txBody>
      </p:sp>
      <p:sp>
        <p:nvSpPr>
          <p:cNvPr id="20" name="TextBox 19">
            <a:extLst>
              <a:ext uri="{FF2B5EF4-FFF2-40B4-BE49-F238E27FC236}">
                <a16:creationId xmlns:a16="http://schemas.microsoft.com/office/drawing/2014/main" id="{7D96B730-63FF-4DDF-A10C-513ABAEBD020}"/>
              </a:ext>
            </a:extLst>
          </p:cNvPr>
          <p:cNvSpPr txBox="1"/>
          <p:nvPr/>
        </p:nvSpPr>
        <p:spPr>
          <a:xfrm>
            <a:off x="6733770" y="1979085"/>
            <a:ext cx="2215696" cy="369332"/>
          </a:xfrm>
          <a:prstGeom prst="rect">
            <a:avLst/>
          </a:prstGeom>
          <a:noFill/>
        </p:spPr>
        <p:txBody>
          <a:bodyPr wrap="square" rtlCol="0">
            <a:spAutoFit/>
          </a:bodyPr>
          <a:lstStyle/>
          <a:p>
            <a:pPr algn="r"/>
            <a:r>
              <a:rPr lang="en-IN" b="1" dirty="0">
                <a:solidFill>
                  <a:schemeClr val="bg1"/>
                </a:solidFill>
                <a:latin typeface="Times New Roman" panose="02020603050405020304" pitchFamily="18" charset="0"/>
                <a:cs typeface="Times New Roman" panose="02020603050405020304" pitchFamily="18" charset="0"/>
              </a:rPr>
              <a:t>Link to GUI</a:t>
            </a:r>
          </a:p>
        </p:txBody>
      </p:sp>
      <p:pic>
        <p:nvPicPr>
          <p:cNvPr id="1028" name="Picture 4" descr="Programming Icon Png - Python Logo 512, Transparent Png , Transparent Png  Image - PNGitem">
            <a:extLst>
              <a:ext uri="{FF2B5EF4-FFF2-40B4-BE49-F238E27FC236}">
                <a16:creationId xmlns:a16="http://schemas.microsoft.com/office/drawing/2014/main" id="{7F07BB1C-CCE2-4885-8AEB-77EB4D77A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964" y="3024215"/>
            <a:ext cx="892820" cy="744362"/>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6E051A16-2285-4033-8145-7262F7195DED}"/>
              </a:ext>
            </a:extLst>
          </p:cNvPr>
          <p:cNvSpPr/>
          <p:nvPr/>
        </p:nvSpPr>
        <p:spPr>
          <a:xfrm>
            <a:off x="2296797" y="661912"/>
            <a:ext cx="7463509" cy="12214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030" name="Picture 6" descr="Sql, document Free Icon of Hawcons Filetypes Filled">
            <a:extLst>
              <a:ext uri="{FF2B5EF4-FFF2-40B4-BE49-F238E27FC236}">
                <a16:creationId xmlns:a16="http://schemas.microsoft.com/office/drawing/2014/main" id="{FD35B4B4-A261-4DEF-8AD0-02BA5B69A2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0531" y="5153074"/>
            <a:ext cx="878649" cy="87864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0810E76-3C53-4D22-9312-5E823D34F05B}"/>
              </a:ext>
            </a:extLst>
          </p:cNvPr>
          <p:cNvSpPr/>
          <p:nvPr/>
        </p:nvSpPr>
        <p:spPr>
          <a:xfrm>
            <a:off x="2400446" y="695491"/>
            <a:ext cx="7250805" cy="1146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2" name="Picture 8" descr="QtProject assistant Icon | Captiva Iconset | bokehlicia">
            <a:extLst>
              <a:ext uri="{FF2B5EF4-FFF2-40B4-BE49-F238E27FC236}">
                <a16:creationId xmlns:a16="http://schemas.microsoft.com/office/drawing/2014/main" id="{EE17309E-057D-42F8-984D-FC41A7AB43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1401" y="794206"/>
            <a:ext cx="966402" cy="96640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60182ADF-39E7-401D-B91E-8D6210F89586}"/>
              </a:ext>
            </a:extLst>
          </p:cNvPr>
          <p:cNvSpPr txBox="1"/>
          <p:nvPr/>
        </p:nvSpPr>
        <p:spPr>
          <a:xfrm>
            <a:off x="4577946" y="661912"/>
            <a:ext cx="1597553" cy="369332"/>
          </a:xfrm>
          <a:prstGeom prst="rect">
            <a:avLst/>
          </a:prstGeom>
          <a:noFill/>
        </p:spPr>
        <p:txBody>
          <a:bodyPr wrap="none" rtlCol="0">
            <a:spAutoFit/>
          </a:bodyPr>
          <a:lstStyle/>
          <a:p>
            <a:r>
              <a:rPr lang="en-IN" b="1" dirty="0">
                <a:solidFill>
                  <a:schemeClr val="bg1"/>
                </a:solidFill>
                <a:latin typeface="Times New Roman" panose="02020603050405020304" pitchFamily="18" charset="0"/>
                <a:cs typeface="Times New Roman" panose="02020603050405020304" pitchFamily="18" charset="0"/>
              </a:rPr>
              <a:t>User Interface</a:t>
            </a:r>
          </a:p>
        </p:txBody>
      </p:sp>
      <p:sp>
        <p:nvSpPr>
          <p:cNvPr id="22" name="Rectangle 21">
            <a:extLst>
              <a:ext uri="{FF2B5EF4-FFF2-40B4-BE49-F238E27FC236}">
                <a16:creationId xmlns:a16="http://schemas.microsoft.com/office/drawing/2014/main" id="{5AE9DE92-BD61-4E56-AF06-D70842E475BD}"/>
              </a:ext>
            </a:extLst>
          </p:cNvPr>
          <p:cNvSpPr/>
          <p:nvPr/>
        </p:nvSpPr>
        <p:spPr>
          <a:xfrm>
            <a:off x="2619653" y="1090153"/>
            <a:ext cx="1474213" cy="508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Login Page</a:t>
            </a:r>
          </a:p>
        </p:txBody>
      </p:sp>
      <p:sp>
        <p:nvSpPr>
          <p:cNvPr id="23" name="Rectangle 22">
            <a:extLst>
              <a:ext uri="{FF2B5EF4-FFF2-40B4-BE49-F238E27FC236}">
                <a16:creationId xmlns:a16="http://schemas.microsoft.com/office/drawing/2014/main" id="{F7299BDF-88D0-4BDE-A361-45819BB5A4B9}"/>
              </a:ext>
            </a:extLst>
          </p:cNvPr>
          <p:cNvSpPr/>
          <p:nvPr/>
        </p:nvSpPr>
        <p:spPr>
          <a:xfrm>
            <a:off x="4425661" y="1090153"/>
            <a:ext cx="1817035" cy="508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Main UI</a:t>
            </a:r>
          </a:p>
        </p:txBody>
      </p:sp>
      <p:sp>
        <p:nvSpPr>
          <p:cNvPr id="24" name="Rectangle 23">
            <a:extLst>
              <a:ext uri="{FF2B5EF4-FFF2-40B4-BE49-F238E27FC236}">
                <a16:creationId xmlns:a16="http://schemas.microsoft.com/office/drawing/2014/main" id="{04619B48-4888-4FE6-BEF1-6919A6702563}"/>
              </a:ext>
            </a:extLst>
          </p:cNvPr>
          <p:cNvSpPr/>
          <p:nvPr/>
        </p:nvSpPr>
        <p:spPr>
          <a:xfrm>
            <a:off x="6556368" y="1079724"/>
            <a:ext cx="1602618" cy="508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Themes</a:t>
            </a:r>
          </a:p>
        </p:txBody>
      </p:sp>
      <p:cxnSp>
        <p:nvCxnSpPr>
          <p:cNvPr id="31" name="Straight Arrow Connector 30">
            <a:extLst>
              <a:ext uri="{FF2B5EF4-FFF2-40B4-BE49-F238E27FC236}">
                <a16:creationId xmlns:a16="http://schemas.microsoft.com/office/drawing/2014/main" id="{E89A5EE8-42B3-4C3F-B1FD-647E9E9C508A}"/>
              </a:ext>
            </a:extLst>
          </p:cNvPr>
          <p:cNvCxnSpPr/>
          <p:nvPr/>
        </p:nvCxnSpPr>
        <p:spPr>
          <a:xfrm>
            <a:off x="4093866" y="1352282"/>
            <a:ext cx="331795"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Straight Arrow Connector 75">
            <a:extLst>
              <a:ext uri="{FF2B5EF4-FFF2-40B4-BE49-F238E27FC236}">
                <a16:creationId xmlns:a16="http://schemas.microsoft.com/office/drawing/2014/main" id="{FB810862-BC97-4353-903C-0C79F9207F5A}"/>
              </a:ext>
            </a:extLst>
          </p:cNvPr>
          <p:cNvCxnSpPr/>
          <p:nvPr/>
        </p:nvCxnSpPr>
        <p:spPr>
          <a:xfrm>
            <a:off x="6229612" y="1350134"/>
            <a:ext cx="331795"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3" name="TextBox 32">
            <a:extLst>
              <a:ext uri="{FF2B5EF4-FFF2-40B4-BE49-F238E27FC236}">
                <a16:creationId xmlns:a16="http://schemas.microsoft.com/office/drawing/2014/main" id="{ABCFF069-6A81-4058-B6F4-DE52C16C29EE}"/>
              </a:ext>
            </a:extLst>
          </p:cNvPr>
          <p:cNvSpPr txBox="1"/>
          <p:nvPr/>
        </p:nvSpPr>
        <p:spPr>
          <a:xfrm>
            <a:off x="1058646" y="1149458"/>
            <a:ext cx="1200970" cy="369332"/>
          </a:xfrm>
          <a:prstGeom prst="rect">
            <a:avLst/>
          </a:prstGeom>
          <a:noFill/>
        </p:spPr>
        <p:txBody>
          <a:bodyPr wrap="none" rtlCol="0">
            <a:spAutoFit/>
          </a:bodyPr>
          <a:lstStyle/>
          <a:p>
            <a:r>
              <a:rPr lang="en-IN" dirty="0">
                <a:solidFill>
                  <a:schemeClr val="bg1"/>
                </a:solidFill>
              </a:rPr>
              <a:t>Front-End</a:t>
            </a:r>
          </a:p>
        </p:txBody>
      </p:sp>
      <p:sp>
        <p:nvSpPr>
          <p:cNvPr id="34" name="TextBox 33">
            <a:extLst>
              <a:ext uri="{FF2B5EF4-FFF2-40B4-BE49-F238E27FC236}">
                <a16:creationId xmlns:a16="http://schemas.microsoft.com/office/drawing/2014/main" id="{EFA9B50C-3FA3-42E3-B505-0C17BB58C6C2}"/>
              </a:ext>
            </a:extLst>
          </p:cNvPr>
          <p:cNvSpPr txBox="1"/>
          <p:nvPr/>
        </p:nvSpPr>
        <p:spPr>
          <a:xfrm>
            <a:off x="9847339" y="3207823"/>
            <a:ext cx="1327608" cy="369332"/>
          </a:xfrm>
          <a:prstGeom prst="rect">
            <a:avLst/>
          </a:prstGeom>
          <a:noFill/>
        </p:spPr>
        <p:txBody>
          <a:bodyPr wrap="none" rtlCol="0">
            <a:spAutoFit/>
          </a:bodyPr>
          <a:lstStyle/>
          <a:p>
            <a:r>
              <a:rPr lang="en-IN" dirty="0">
                <a:solidFill>
                  <a:schemeClr val="bg1"/>
                </a:solidFill>
              </a:rPr>
              <a:t>Middle-End</a:t>
            </a:r>
          </a:p>
        </p:txBody>
      </p:sp>
      <p:sp>
        <p:nvSpPr>
          <p:cNvPr id="36" name="TextBox 35">
            <a:extLst>
              <a:ext uri="{FF2B5EF4-FFF2-40B4-BE49-F238E27FC236}">
                <a16:creationId xmlns:a16="http://schemas.microsoft.com/office/drawing/2014/main" id="{52130AA0-2C87-4A20-966A-20757FCC7E5C}"/>
              </a:ext>
            </a:extLst>
          </p:cNvPr>
          <p:cNvSpPr txBox="1"/>
          <p:nvPr/>
        </p:nvSpPr>
        <p:spPr>
          <a:xfrm>
            <a:off x="905280" y="5497529"/>
            <a:ext cx="1130438" cy="369332"/>
          </a:xfrm>
          <a:prstGeom prst="rect">
            <a:avLst/>
          </a:prstGeom>
          <a:noFill/>
        </p:spPr>
        <p:txBody>
          <a:bodyPr wrap="none" rtlCol="0">
            <a:spAutoFit/>
          </a:bodyPr>
          <a:lstStyle/>
          <a:p>
            <a:r>
              <a:rPr lang="en-IN" dirty="0">
                <a:solidFill>
                  <a:schemeClr val="bg1"/>
                </a:solidFill>
              </a:rPr>
              <a:t>Back-End</a:t>
            </a:r>
          </a:p>
        </p:txBody>
      </p:sp>
    </p:spTree>
    <p:extLst>
      <p:ext uri="{BB962C8B-B14F-4D97-AF65-F5344CB8AC3E}">
        <p14:creationId xmlns:p14="http://schemas.microsoft.com/office/powerpoint/2010/main" val="450431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F632-4D8A-43AD-879A-946365F68A2C}"/>
              </a:ext>
            </a:extLst>
          </p:cNvPr>
          <p:cNvSpPr>
            <a:spLocks noGrp="1"/>
          </p:cNvSpPr>
          <p:nvPr>
            <p:ph type="title"/>
          </p:nvPr>
        </p:nvSpPr>
        <p:spPr/>
        <p:txBody>
          <a:bodyPr/>
          <a:lstStyle/>
          <a:p>
            <a:r>
              <a:rPr lang="en-IN" dirty="0"/>
              <a:t>Modules Introduction</a:t>
            </a:r>
          </a:p>
        </p:txBody>
      </p:sp>
      <p:sp>
        <p:nvSpPr>
          <p:cNvPr id="3" name="Content Placeholder 2">
            <a:extLst>
              <a:ext uri="{FF2B5EF4-FFF2-40B4-BE49-F238E27FC236}">
                <a16:creationId xmlns:a16="http://schemas.microsoft.com/office/drawing/2014/main" id="{8200EAF7-8C51-4987-BE13-B734E920F943}"/>
              </a:ext>
            </a:extLst>
          </p:cNvPr>
          <p:cNvSpPr>
            <a:spLocks noGrp="1"/>
          </p:cNvSpPr>
          <p:nvPr>
            <p:ph idx="1"/>
          </p:nvPr>
        </p:nvSpPr>
        <p:spPr/>
        <p:txBody>
          <a:bodyPr/>
          <a:lstStyle/>
          <a:p>
            <a:pPr algn="just"/>
            <a:r>
              <a:rPr lang="en-IN" dirty="0" err="1"/>
              <a:t>Databas</a:t>
            </a:r>
            <a:endParaRPr lang="en-IN" dirty="0"/>
          </a:p>
          <a:p>
            <a:pPr lvl="1" algn="just"/>
            <a:r>
              <a:rPr lang="en-IN" dirty="0"/>
              <a:t>Contains the schemas and the data accessed and edited using the GUI.</a:t>
            </a:r>
          </a:p>
          <a:p>
            <a:pPr lvl="1" algn="just"/>
            <a:r>
              <a:rPr lang="en-IN" u="sng" dirty="0"/>
              <a:t>Book</a:t>
            </a:r>
            <a:r>
              <a:rPr lang="en-IN" dirty="0"/>
              <a:t>: Schema that stores information about books in the library.</a:t>
            </a:r>
          </a:p>
          <a:p>
            <a:pPr lvl="1" algn="just"/>
            <a:r>
              <a:rPr lang="en-IN" u="sng" dirty="0"/>
              <a:t>User</a:t>
            </a:r>
            <a:r>
              <a:rPr lang="en-IN" dirty="0"/>
              <a:t>: Schema that stores information about the users.</a:t>
            </a:r>
          </a:p>
          <a:p>
            <a:pPr lvl="1" algn="just"/>
            <a:r>
              <a:rPr lang="en-IN" u="sng" dirty="0"/>
              <a:t>Day_to_day</a:t>
            </a:r>
            <a:r>
              <a:rPr lang="en-IN" dirty="0"/>
              <a:t>: Schema that stores information about the operations carried out by users such as retrieve, rent, withdraw.</a:t>
            </a:r>
          </a:p>
          <a:p>
            <a:pPr lvl="1" algn="just"/>
            <a:r>
              <a:rPr lang="en-IN" u="sng" dirty="0"/>
              <a:t>Author</a:t>
            </a:r>
            <a:r>
              <a:rPr lang="en-IN" dirty="0"/>
              <a:t>: Schema that stores information about the authors of the books in library.</a:t>
            </a:r>
          </a:p>
          <a:p>
            <a:pPr lvl="1" algn="just"/>
            <a:r>
              <a:rPr lang="en-IN" u="sng" dirty="0"/>
              <a:t>Category</a:t>
            </a:r>
            <a:r>
              <a:rPr lang="en-IN" dirty="0"/>
              <a:t>: Schema that stores information about the categories of the books in library.</a:t>
            </a:r>
          </a:p>
          <a:p>
            <a:pPr lvl="1" algn="just"/>
            <a:r>
              <a:rPr lang="en-IN" u="sng" dirty="0"/>
              <a:t>Publisher</a:t>
            </a:r>
            <a:r>
              <a:rPr lang="en-IN" dirty="0"/>
              <a:t>: Schema that stores information about the publishers of the books in library.</a:t>
            </a:r>
          </a:p>
        </p:txBody>
      </p:sp>
    </p:spTree>
    <p:extLst>
      <p:ext uri="{BB962C8B-B14F-4D97-AF65-F5344CB8AC3E}">
        <p14:creationId xmlns:p14="http://schemas.microsoft.com/office/powerpoint/2010/main" val="491576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F632-4D8A-43AD-879A-946365F68A2C}"/>
              </a:ext>
            </a:extLst>
          </p:cNvPr>
          <p:cNvSpPr>
            <a:spLocks noGrp="1"/>
          </p:cNvSpPr>
          <p:nvPr>
            <p:ph type="title"/>
          </p:nvPr>
        </p:nvSpPr>
        <p:spPr/>
        <p:txBody>
          <a:bodyPr/>
          <a:lstStyle/>
          <a:p>
            <a:r>
              <a:rPr lang="en-IN" dirty="0"/>
              <a:t>Modules Introduction</a:t>
            </a:r>
          </a:p>
        </p:txBody>
      </p:sp>
      <p:sp>
        <p:nvSpPr>
          <p:cNvPr id="3" name="Content Placeholder 2">
            <a:extLst>
              <a:ext uri="{FF2B5EF4-FFF2-40B4-BE49-F238E27FC236}">
                <a16:creationId xmlns:a16="http://schemas.microsoft.com/office/drawing/2014/main" id="{8200EAF7-8C51-4987-BE13-B734E920F943}"/>
              </a:ext>
            </a:extLst>
          </p:cNvPr>
          <p:cNvSpPr>
            <a:spLocks noGrp="1"/>
          </p:cNvSpPr>
          <p:nvPr>
            <p:ph idx="1"/>
          </p:nvPr>
        </p:nvSpPr>
        <p:spPr/>
        <p:txBody>
          <a:bodyPr>
            <a:normAutofit/>
          </a:bodyPr>
          <a:lstStyle/>
          <a:p>
            <a:pPr algn="just"/>
            <a:r>
              <a:rPr lang="en-IN" dirty="0"/>
              <a:t>User Interface</a:t>
            </a:r>
          </a:p>
          <a:p>
            <a:pPr lvl="1" algn="just"/>
            <a:r>
              <a:rPr lang="en-IN" dirty="0"/>
              <a:t>The graphical view of the application for users to interact with.</a:t>
            </a:r>
          </a:p>
          <a:p>
            <a:pPr lvl="1" algn="just"/>
            <a:r>
              <a:rPr lang="en-IN" u="sng" dirty="0"/>
              <a:t>Login Page</a:t>
            </a:r>
            <a:r>
              <a:rPr lang="en-IN" dirty="0"/>
              <a:t>: Prompts the users to login upon launching the application.</a:t>
            </a:r>
          </a:p>
          <a:p>
            <a:pPr lvl="1" algn="just"/>
            <a:r>
              <a:rPr lang="en-IN" u="sng" dirty="0"/>
              <a:t>Main UI</a:t>
            </a:r>
            <a:r>
              <a:rPr lang="en-IN" dirty="0"/>
              <a:t>: Allows users to edit data in the database.</a:t>
            </a:r>
          </a:p>
          <a:p>
            <a:pPr lvl="1" algn="just"/>
            <a:r>
              <a:rPr lang="en-IN" u="sng" dirty="0"/>
              <a:t>Themes</a:t>
            </a:r>
            <a:r>
              <a:rPr lang="en-IN" dirty="0"/>
              <a:t>: Allows users to toggle between themes for the UI.</a:t>
            </a:r>
          </a:p>
          <a:p>
            <a:pPr algn="just"/>
            <a:r>
              <a:rPr lang="en-IN" dirty="0"/>
              <a:t>Python Modules:</a:t>
            </a:r>
          </a:p>
          <a:p>
            <a:pPr lvl="1" algn="just"/>
            <a:r>
              <a:rPr lang="en-IN" dirty="0"/>
              <a:t>The most important part of the application since it allows direct links between the Database and the User Interface.</a:t>
            </a:r>
          </a:p>
          <a:p>
            <a:pPr lvl="1" algn="just"/>
            <a:r>
              <a:rPr lang="en-IN" u="sng" dirty="0"/>
              <a:t>Link to database</a:t>
            </a:r>
            <a:r>
              <a:rPr lang="en-IN" dirty="0"/>
              <a:t>: Allows modifying data in the database via python.</a:t>
            </a:r>
          </a:p>
          <a:p>
            <a:pPr lvl="1" algn="just"/>
            <a:r>
              <a:rPr lang="en-IN" u="sng" dirty="0"/>
              <a:t>Link to GUI</a:t>
            </a:r>
            <a:r>
              <a:rPr lang="en-IN" dirty="0"/>
              <a:t>: Allows the user to access the database via the GUI.</a:t>
            </a:r>
          </a:p>
        </p:txBody>
      </p:sp>
    </p:spTree>
    <p:extLst>
      <p:ext uri="{BB962C8B-B14F-4D97-AF65-F5344CB8AC3E}">
        <p14:creationId xmlns:p14="http://schemas.microsoft.com/office/powerpoint/2010/main" val="1395656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3" name="Straight Connector 42">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4" name="Rectangle 53">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7" name="Straight Connector 56">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8"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Isosceles Triangle 63">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7" name="Rectangle 66">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7C25EE8A-854D-45B4-B8EF-AD59142D51E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379" b="1"/>
          <a:stretch/>
        </p:blipFill>
        <p:spPr>
          <a:xfrm>
            <a:off x="880637" y="729451"/>
            <a:ext cx="10427677" cy="5390630"/>
          </a:xfrm>
          <a:prstGeom prst="rect">
            <a:avLst/>
          </a:prstGeom>
        </p:spPr>
      </p:pic>
      <p:sp>
        <p:nvSpPr>
          <p:cNvPr id="8" name="Rectangle 7">
            <a:extLst>
              <a:ext uri="{FF2B5EF4-FFF2-40B4-BE49-F238E27FC236}">
                <a16:creationId xmlns:a16="http://schemas.microsoft.com/office/drawing/2014/main" id="{B43CA094-4451-43F3-8855-399BB27B17FE}"/>
              </a:ext>
            </a:extLst>
          </p:cNvPr>
          <p:cNvSpPr/>
          <p:nvPr/>
        </p:nvSpPr>
        <p:spPr>
          <a:xfrm>
            <a:off x="474859" y="6417129"/>
            <a:ext cx="8009764" cy="3755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t>Diagram</a:t>
            </a:r>
            <a:r>
              <a:rPr lang="en-IN" dirty="0"/>
              <a:t>: </a:t>
            </a:r>
            <a:r>
              <a:rPr lang="en-IN" i="1" dirty="0"/>
              <a:t>Entity-Relation Diagram</a:t>
            </a:r>
          </a:p>
        </p:txBody>
      </p:sp>
    </p:spTree>
    <p:extLst>
      <p:ext uri="{BB962C8B-B14F-4D97-AF65-F5344CB8AC3E}">
        <p14:creationId xmlns:p14="http://schemas.microsoft.com/office/powerpoint/2010/main" val="986098340"/>
      </p:ext>
    </p:extLst>
  </p:cSld>
  <p:clrMapOvr>
    <a:masterClrMapping/>
  </p:clrMapOvr>
</p:sld>
</file>

<file path=ppt/theme/theme1.xml><?xml version="1.0" encoding="utf-8"?>
<a:theme xmlns:a="http://schemas.openxmlformats.org/drawingml/2006/main" name="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1294</Words>
  <Application>Microsoft Office PowerPoint</Application>
  <PresentationFormat>Widescreen</PresentationFormat>
  <Paragraphs>226</Paragraphs>
  <Slides>30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Times New Roman</vt:lpstr>
      <vt:lpstr>Trebuchet MS</vt:lpstr>
      <vt:lpstr>Wingdings 2</vt:lpstr>
      <vt:lpstr>Wingdings 3</vt:lpstr>
      <vt:lpstr>Facet</vt:lpstr>
      <vt:lpstr>LIBRARY MANAGEMENT SYSTEM USING PYTHON AND MySQL</vt:lpstr>
      <vt:lpstr>Introduction</vt:lpstr>
      <vt:lpstr>Literature Survey</vt:lpstr>
      <vt:lpstr>Literature Survey</vt:lpstr>
      <vt:lpstr>Modules</vt:lpstr>
      <vt:lpstr>PowerPoint Presentation</vt:lpstr>
      <vt:lpstr>Modules Introduction</vt:lpstr>
      <vt:lpstr>Modules Introduction</vt:lpstr>
      <vt:lpstr>PowerPoint Presentation</vt:lpstr>
      <vt:lpstr>PowerPoint Presentation</vt:lpstr>
      <vt:lpstr>Normalized Tables</vt:lpstr>
      <vt:lpstr>PowerPoint Presentation</vt:lpstr>
      <vt:lpstr>PowerPoint Presentation</vt:lpstr>
      <vt:lpstr>PowerPoint Presentation</vt:lpstr>
      <vt:lpstr>PowerPoint Presentation</vt:lpstr>
      <vt:lpstr>PowerPoint Presentation</vt:lpstr>
      <vt:lpstr>User Interface</vt:lpstr>
      <vt:lpstr>PowerPoint Presentation</vt:lpstr>
      <vt:lpstr>PowerPoint Presentation</vt:lpstr>
      <vt:lpstr>PowerPoint Presentation</vt:lpstr>
      <vt:lpstr>PowerPoint Presentation</vt:lpstr>
      <vt:lpstr>PowerPoint Presentation</vt:lpstr>
      <vt:lpstr>Database Schemas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 USING PYTHON AND MySQL</dc:title>
  <dc:creator>Shreyaans Nahata</dc:creator>
  <cp:lastModifiedBy>Shreyaans Nahata</cp:lastModifiedBy>
  <cp:revision>43</cp:revision>
  <dcterms:created xsi:type="dcterms:W3CDTF">2020-10-11T16:25:20Z</dcterms:created>
  <dcterms:modified xsi:type="dcterms:W3CDTF">2020-10-15T13:08:59Z</dcterms:modified>
</cp:coreProperties>
</file>