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f30dc1e6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f30dc1e6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f30dc1e6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f30dc1e6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f30dc1e6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f30dc1e6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f30dc1e6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f30dc1e6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f30dc1e6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f30dc1e6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f30dc1e6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f30dc1e6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f30dc1e6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f30dc1e6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f30dc1e6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f30dc1e6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f30dc1e6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f30dc1e6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f30dc1e6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f30dc1e6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f30dc1e6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f30dc1e6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f30dc1e6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f30dc1e6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f30dc1e6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f30dc1e6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Software Systems Development</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LAB - 1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Cmp</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Used to compare the two files byte by byte and helps you to find out whether the two files are identical or not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Syntax:</a:t>
            </a:r>
            <a:endParaRPr/>
          </a:p>
          <a:p>
            <a:pPr indent="-342900" lvl="0" marL="457200" rtl="0" algn="l">
              <a:spcBef>
                <a:spcPts val="1200"/>
              </a:spcBef>
              <a:spcAft>
                <a:spcPts val="0"/>
              </a:spcAft>
              <a:buSzPts val="1800"/>
              <a:buChar char="●"/>
            </a:pPr>
            <a:r>
              <a:rPr lang="en"/>
              <a:t>$ </a:t>
            </a:r>
            <a:r>
              <a:rPr lang="en"/>
              <a:t>cmp [OPTION]... FILE1 [FILE2 [SKIP1 [SKIP2]]]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rPr i="1" lang="en"/>
              <a:t>$ c</a:t>
            </a:r>
            <a:r>
              <a:rPr i="1" lang="en"/>
              <a:t>mp</a:t>
            </a:r>
            <a:r>
              <a:rPr i="1" lang="en"/>
              <a:t> file1.txt file2.txt </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t>
            </a:r>
            <a:endParaRPr/>
          </a:p>
        </p:txBody>
      </p:sp>
      <p:sp>
        <p:nvSpPr>
          <p:cNvPr id="122" name="Google Shape;122;p23"/>
          <p:cNvSpPr txBox="1"/>
          <p:nvPr>
            <p:ph idx="1" type="body"/>
          </p:nvPr>
        </p:nvSpPr>
        <p:spPr>
          <a:xfrm>
            <a:off x="311700" y="1152475"/>
            <a:ext cx="8520600" cy="3728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a:t>
            </a:r>
            <a:r>
              <a:rPr lang="en"/>
              <a:t>ompare two sorted files line by line and write to standard output;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Syntax:</a:t>
            </a:r>
            <a:endParaRPr/>
          </a:p>
          <a:p>
            <a:pPr indent="-342900" lvl="0" marL="457200" rtl="0" algn="l">
              <a:spcBef>
                <a:spcPts val="1200"/>
              </a:spcBef>
              <a:spcAft>
                <a:spcPts val="0"/>
              </a:spcAft>
              <a:buSzPts val="1800"/>
              <a:buChar char="●"/>
            </a:pPr>
            <a:r>
              <a:rPr lang="en"/>
              <a:t>$ comm [OPTION]... FILE1 FILE2</a:t>
            </a:r>
            <a:endParaRPr/>
          </a:p>
          <a:p>
            <a:pPr indent="-317500" lvl="1" marL="914400" rtl="0" algn="l">
              <a:spcBef>
                <a:spcPts val="0"/>
              </a:spcBef>
              <a:spcAft>
                <a:spcPts val="0"/>
              </a:spcAft>
              <a:buSzPts val="1400"/>
              <a:buChar char="○"/>
            </a:pPr>
            <a:r>
              <a:rPr lang="en"/>
              <a:t>1st col: diff in file 1</a:t>
            </a:r>
            <a:endParaRPr/>
          </a:p>
          <a:p>
            <a:pPr indent="-317500" lvl="1" marL="914400" rtl="0" algn="l">
              <a:spcBef>
                <a:spcPts val="0"/>
              </a:spcBef>
              <a:spcAft>
                <a:spcPts val="0"/>
              </a:spcAft>
              <a:buSzPts val="1400"/>
              <a:buChar char="○"/>
            </a:pPr>
            <a:r>
              <a:rPr lang="en"/>
              <a:t>2nd col: diff in file 2</a:t>
            </a:r>
            <a:endParaRPr/>
          </a:p>
          <a:p>
            <a:pPr indent="-317500" lvl="1" marL="914400" rtl="0" algn="l">
              <a:spcBef>
                <a:spcPts val="0"/>
              </a:spcBef>
              <a:spcAft>
                <a:spcPts val="0"/>
              </a:spcAft>
              <a:buSzPts val="1400"/>
              <a:buChar char="○"/>
            </a:pPr>
            <a:r>
              <a:rPr lang="en"/>
              <a:t>3rd col : similar in both</a:t>
            </a:r>
            <a:endParaRPr/>
          </a:p>
          <a:p>
            <a:pPr indent="0" lvl="0" marL="0" rtl="0" algn="l">
              <a:spcBef>
                <a:spcPts val="1200"/>
              </a:spcBef>
              <a:spcAft>
                <a:spcPts val="0"/>
              </a:spcAft>
              <a:buNone/>
            </a:pPr>
            <a:r>
              <a:rPr lang="en"/>
              <a:t>Example:</a:t>
            </a:r>
            <a:endParaRPr/>
          </a:p>
          <a:p>
            <a:pPr indent="0" lvl="0" marL="0" rtl="0" algn="l">
              <a:spcBef>
                <a:spcPts val="1200"/>
              </a:spcBef>
              <a:spcAft>
                <a:spcPts val="0"/>
              </a:spcAft>
              <a:buNone/>
            </a:pPr>
            <a:r>
              <a:rPr i="1" lang="en"/>
              <a:t>$ comm file1.txt file2.txt </a:t>
            </a:r>
            <a:endParaRPr i="1"/>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283575" y="938275"/>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Things You Should Know (Or maybe learn)</a:t>
            </a:r>
            <a:endParaRPr/>
          </a:p>
        </p:txBody>
      </p:sp>
      <p:sp>
        <p:nvSpPr>
          <p:cNvPr id="128" name="Google Shape;128;p24"/>
          <p:cNvSpPr txBox="1"/>
          <p:nvPr>
            <p:ph idx="1" type="body"/>
          </p:nvPr>
        </p:nvSpPr>
        <p:spPr>
          <a:xfrm>
            <a:off x="311700" y="1790928"/>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How to give permissions to any file</a:t>
            </a:r>
            <a:endParaRPr/>
          </a:p>
          <a:p>
            <a:pPr indent="-304800" lvl="0" marL="457200" rtl="0" algn="l">
              <a:spcBef>
                <a:spcPts val="0"/>
              </a:spcBef>
              <a:spcAft>
                <a:spcPts val="0"/>
              </a:spcAft>
              <a:buSzPts val="1200"/>
              <a:buChar char="●"/>
            </a:pPr>
            <a:r>
              <a:rPr lang="en"/>
              <a:t>How to take input for a bash script</a:t>
            </a:r>
            <a:endParaRPr/>
          </a:p>
          <a:p>
            <a:pPr indent="-304800" lvl="0" marL="457200" rtl="0" algn="l">
              <a:spcBef>
                <a:spcPts val="0"/>
              </a:spcBef>
              <a:spcAft>
                <a:spcPts val="0"/>
              </a:spcAft>
              <a:buSzPts val="1200"/>
              <a:buChar char="●"/>
            </a:pPr>
            <a:r>
              <a:rPr lang="en"/>
              <a:t>How to show output on the terminal</a:t>
            </a:r>
            <a:endParaRPr/>
          </a:p>
        </p:txBody>
      </p:sp>
      <p:pic>
        <p:nvPicPr>
          <p:cNvPr id="129" name="Google Shape;129;p24"/>
          <p:cNvPicPr preferRelativeResize="0"/>
          <p:nvPr/>
        </p:nvPicPr>
        <p:blipFill>
          <a:blip r:embed="rId3">
            <a:alphaModFix/>
          </a:blip>
          <a:stretch>
            <a:fillRect/>
          </a:stretch>
        </p:blipFill>
        <p:spPr>
          <a:xfrm>
            <a:off x="4232175" y="2012999"/>
            <a:ext cx="3833098" cy="1615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470150" y="18582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LAB RULES</a:t>
            </a:r>
            <a:endParaRPr/>
          </a:p>
        </p:txBody>
      </p:sp>
      <p:sp>
        <p:nvSpPr>
          <p:cNvPr id="135" name="Google Shape;135;p25"/>
          <p:cNvSpPr txBox="1"/>
          <p:nvPr>
            <p:ph idx="4294967295" type="body"/>
          </p:nvPr>
        </p:nvSpPr>
        <p:spPr>
          <a:xfrm>
            <a:off x="311700" y="1881825"/>
            <a:ext cx="8520600" cy="2999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lt1"/>
              </a:buClr>
              <a:buSzPts val="2000"/>
              <a:buChar char="●"/>
            </a:pPr>
            <a:r>
              <a:rPr lang="en" sz="2000">
                <a:solidFill>
                  <a:schemeClr val="lt1"/>
                </a:solidFill>
              </a:rPr>
              <a:t>You have time till 5pm. No Late Submission</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Submission format and other instructions will be mentioned in the assignment doc. </a:t>
            </a:r>
            <a:r>
              <a:rPr lang="en" sz="2000">
                <a:solidFill>
                  <a:schemeClr val="lt1"/>
                </a:solidFill>
              </a:rPr>
              <a:t>Strictly</a:t>
            </a:r>
            <a:r>
              <a:rPr lang="en" sz="2000">
                <a:solidFill>
                  <a:schemeClr val="lt1"/>
                </a:solidFill>
              </a:rPr>
              <a:t> adhere to it.</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No talking or discussing amongst yourselves. This is an individual assignment.</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No copying from each other or the internet </a:t>
            </a:r>
            <a:endParaRPr sz="2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430775" y="1672650"/>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Best Of Luck and Learn Something New!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Shell</a:t>
            </a:r>
            <a:r>
              <a:rPr lang="en"/>
              <a:t> Fundamentals</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Man Pages and apropos</a:t>
            </a:r>
            <a:endParaRPr/>
          </a:p>
          <a:p>
            <a:pPr indent="-342900" lvl="0" marL="457200" rtl="0" algn="l">
              <a:spcBef>
                <a:spcPts val="0"/>
              </a:spcBef>
              <a:spcAft>
                <a:spcPts val="0"/>
              </a:spcAft>
              <a:buSzPts val="1800"/>
              <a:buChar char="●"/>
            </a:pPr>
            <a:r>
              <a:rPr lang="en"/>
              <a:t>Options for shell commands</a:t>
            </a:r>
            <a:endParaRPr/>
          </a:p>
          <a:p>
            <a:pPr indent="-342900" lvl="0" marL="457200" rtl="0" algn="l">
              <a:spcBef>
                <a:spcPts val="0"/>
              </a:spcBef>
              <a:spcAft>
                <a:spcPts val="0"/>
              </a:spcAft>
              <a:buSzPts val="1800"/>
              <a:buChar char="●"/>
            </a:pPr>
            <a:r>
              <a:rPr lang="en"/>
              <a:t>File Permissions</a:t>
            </a:r>
            <a:endParaRPr/>
          </a:p>
          <a:p>
            <a:pPr indent="-342900" lvl="0" marL="457200" rtl="0" algn="l">
              <a:spcBef>
                <a:spcPts val="0"/>
              </a:spcBef>
              <a:spcAft>
                <a:spcPts val="0"/>
              </a:spcAft>
              <a:buSzPts val="1800"/>
              <a:buChar char="●"/>
            </a:pPr>
            <a:r>
              <a:rPr lang="en"/>
              <a:t>Piping</a:t>
            </a:r>
            <a:endParaRPr/>
          </a:p>
          <a:p>
            <a:pPr indent="-342900" lvl="0" marL="457200" rtl="0" algn="l">
              <a:spcBef>
                <a:spcPts val="0"/>
              </a:spcBef>
              <a:spcAft>
                <a:spcPts val="0"/>
              </a:spcAft>
              <a:buSzPts val="1800"/>
              <a:buChar char="●"/>
            </a:pPr>
            <a:r>
              <a:rPr lang="en"/>
              <a:t>Output and Input Redirection</a:t>
            </a:r>
            <a:endParaRPr/>
          </a:p>
        </p:txBody>
      </p:sp>
      <p:sp>
        <p:nvSpPr>
          <p:cNvPr id="67" name="Google Shape;67;p14"/>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Linux Commands</a:t>
            </a:r>
            <a:endParaRPr/>
          </a:p>
        </p:txBody>
      </p:sp>
      <p:sp>
        <p:nvSpPr>
          <p:cNvPr id="73" name="Google Shape;73;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Whereis</a:t>
            </a:r>
            <a:endParaRPr/>
          </a:p>
          <a:p>
            <a:pPr indent="-342900" lvl="0" marL="457200" rtl="0" algn="l">
              <a:spcBef>
                <a:spcPts val="0"/>
              </a:spcBef>
              <a:spcAft>
                <a:spcPts val="0"/>
              </a:spcAft>
              <a:buSzPts val="1800"/>
              <a:buChar char="●"/>
            </a:pPr>
            <a:r>
              <a:rPr lang="en"/>
              <a:t>Find</a:t>
            </a:r>
            <a:endParaRPr/>
          </a:p>
          <a:p>
            <a:pPr indent="-342900" lvl="0" marL="457200" rtl="0" algn="l">
              <a:spcBef>
                <a:spcPts val="0"/>
              </a:spcBef>
              <a:spcAft>
                <a:spcPts val="0"/>
              </a:spcAft>
              <a:buSzPts val="1800"/>
              <a:buChar char="●"/>
            </a:pPr>
            <a:r>
              <a:rPr lang="en"/>
              <a:t>Grep </a:t>
            </a:r>
            <a:endParaRPr/>
          </a:p>
          <a:p>
            <a:pPr indent="-342900" lvl="0" marL="457200" rtl="0" algn="l">
              <a:spcBef>
                <a:spcPts val="0"/>
              </a:spcBef>
              <a:spcAft>
                <a:spcPts val="0"/>
              </a:spcAft>
              <a:buSzPts val="1800"/>
              <a:buChar char="●"/>
            </a:pPr>
            <a:r>
              <a:rPr lang="en"/>
              <a:t>Head</a:t>
            </a:r>
            <a:endParaRPr/>
          </a:p>
          <a:p>
            <a:pPr indent="-342900" lvl="0" marL="457200" rtl="0" algn="l">
              <a:spcBef>
                <a:spcPts val="0"/>
              </a:spcBef>
              <a:spcAft>
                <a:spcPts val="0"/>
              </a:spcAft>
              <a:buSzPts val="1800"/>
              <a:buChar char="●"/>
            </a:pPr>
            <a:r>
              <a:rPr lang="en"/>
              <a:t>Tail</a:t>
            </a:r>
            <a:endParaRPr/>
          </a:p>
          <a:p>
            <a:pPr indent="-342900" lvl="0" marL="457200" rtl="0" algn="l">
              <a:spcBef>
                <a:spcPts val="0"/>
              </a:spcBef>
              <a:spcAft>
                <a:spcPts val="0"/>
              </a:spcAft>
              <a:buSzPts val="1800"/>
              <a:buChar char="●"/>
            </a:pPr>
            <a:r>
              <a:rPr lang="en"/>
              <a:t>Diff</a:t>
            </a:r>
            <a:endParaRPr/>
          </a:p>
          <a:p>
            <a:pPr indent="-342900" lvl="0" marL="457200" rtl="0" algn="l">
              <a:spcBef>
                <a:spcPts val="0"/>
              </a:spcBef>
              <a:spcAft>
                <a:spcPts val="0"/>
              </a:spcAft>
              <a:buSzPts val="1800"/>
              <a:buChar char="●"/>
            </a:pPr>
            <a:r>
              <a:rPr lang="en"/>
              <a:t>Cmp</a:t>
            </a:r>
            <a:endParaRPr/>
          </a:p>
          <a:p>
            <a:pPr indent="-342900" lvl="0" marL="457200" rtl="0" algn="l">
              <a:spcBef>
                <a:spcPts val="0"/>
              </a:spcBef>
              <a:spcAft>
                <a:spcPts val="0"/>
              </a:spcAft>
              <a:buSzPts val="1800"/>
              <a:buChar char="●"/>
            </a:pPr>
            <a:r>
              <a:rPr lang="en"/>
              <a:t>Comm</a:t>
            </a:r>
            <a:endParaRPr/>
          </a:p>
        </p:txBody>
      </p:sp>
      <p:sp>
        <p:nvSpPr>
          <p:cNvPr id="74" name="Google Shape;74;p15"/>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Whereis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Used to find the location of source/binary file of a command and manuals sections for a specified file in Linux system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Syntax:</a:t>
            </a:r>
            <a:endParaRPr/>
          </a:p>
          <a:p>
            <a:pPr indent="-342900" lvl="0" marL="457200" rtl="0" algn="l">
              <a:spcBef>
                <a:spcPts val="1200"/>
              </a:spcBef>
              <a:spcAft>
                <a:spcPts val="0"/>
              </a:spcAft>
              <a:buSzPts val="1800"/>
              <a:buChar char="●"/>
            </a:pPr>
            <a:r>
              <a:rPr lang="en"/>
              <a:t>$ whereis [options] filename...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rPr i="1" lang="en"/>
              <a:t>$ whereis pwd</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a:t>
            </a:r>
            <a:r>
              <a:rPr lang="en"/>
              <a:t>sed to find files and directories and perform subsequent operations on them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Syntax:</a:t>
            </a:r>
            <a:endParaRPr/>
          </a:p>
          <a:p>
            <a:pPr indent="-342900" lvl="0" marL="457200" rtl="0" algn="l">
              <a:spcBef>
                <a:spcPts val="1200"/>
              </a:spcBef>
              <a:spcAft>
                <a:spcPts val="0"/>
              </a:spcAft>
              <a:buSzPts val="1800"/>
              <a:buChar char="●"/>
            </a:pPr>
            <a:r>
              <a:rPr lang="en"/>
              <a:t>$ find [where to start searching from] [expression determines what to find] [-options] [what to find]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rPr i="1" lang="en"/>
              <a:t>$ find ./ -name 'GradeSheet.pdf'</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Grep (Global Regular Expression Print)</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It is a filter that searches for a file for a particular pattern of characters, and displays all lines that contain that pattern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Syntax:</a:t>
            </a:r>
            <a:endParaRPr/>
          </a:p>
          <a:p>
            <a:pPr indent="-342900" lvl="0" marL="457200" rtl="0" algn="l">
              <a:spcBef>
                <a:spcPts val="1200"/>
              </a:spcBef>
              <a:spcAft>
                <a:spcPts val="0"/>
              </a:spcAft>
              <a:buSzPts val="1800"/>
              <a:buChar char="●"/>
            </a:pPr>
            <a:r>
              <a:rPr lang="en"/>
              <a:t>$ </a:t>
            </a:r>
            <a:r>
              <a:rPr lang="en"/>
              <a:t>grep [options] pattern [files]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rPr i="1" lang="en"/>
              <a:t>$ grep boil recipe.txt</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a:t>
            </a:r>
            <a:r>
              <a:rPr lang="en"/>
              <a:t>rints the top N number of data of the given input (by </a:t>
            </a:r>
            <a:r>
              <a:rPr lang="en"/>
              <a:t>default</a:t>
            </a:r>
            <a:r>
              <a:rPr lang="en"/>
              <a:t> first 10 lines of the specified files)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Syntax:</a:t>
            </a:r>
            <a:endParaRPr/>
          </a:p>
          <a:p>
            <a:pPr indent="-342900" lvl="0" marL="457200" rtl="0" algn="l">
              <a:spcBef>
                <a:spcPts val="1200"/>
              </a:spcBef>
              <a:spcAft>
                <a:spcPts val="0"/>
              </a:spcAft>
              <a:buSzPts val="1800"/>
              <a:buChar char="●"/>
            </a:pPr>
            <a:r>
              <a:rPr lang="en"/>
              <a:t>$ </a:t>
            </a:r>
            <a:r>
              <a:rPr lang="en"/>
              <a:t>head [OPTION]... [FILE]...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rPr i="1" lang="en"/>
              <a:t>$ head employee_records.txt</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Prints the last N number of data of the given input (by default last 10 lines of the specified files)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Syntax:</a:t>
            </a:r>
            <a:endParaRPr/>
          </a:p>
          <a:p>
            <a:pPr indent="-342900" lvl="0" marL="457200" rtl="0" algn="l">
              <a:spcBef>
                <a:spcPts val="1200"/>
              </a:spcBef>
              <a:spcAft>
                <a:spcPts val="0"/>
              </a:spcAft>
              <a:buSzPts val="1800"/>
              <a:buChar char="●"/>
            </a:pPr>
            <a:r>
              <a:rPr lang="en"/>
              <a:t>$ tail [OPTION]... [FILE]...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rPr i="1" lang="en"/>
              <a:t>$ tail employee_records.txt</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Used to display the differences in the files by comparing the files line by line.  It tells us which lines in one file have is to be changed to make the two files identical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Syntax:</a:t>
            </a:r>
            <a:endParaRPr/>
          </a:p>
          <a:p>
            <a:pPr indent="-334327" lvl="0" marL="457200" rtl="0" algn="l">
              <a:spcBef>
                <a:spcPts val="1200"/>
              </a:spcBef>
              <a:spcAft>
                <a:spcPts val="0"/>
              </a:spcAft>
              <a:buSzPct val="100000"/>
              <a:buChar char="●"/>
            </a:pPr>
            <a:r>
              <a:rPr lang="en"/>
              <a:t>$ </a:t>
            </a:r>
            <a:r>
              <a:rPr lang="en"/>
              <a:t>diff [options] File1 File2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rPr i="1" lang="en"/>
              <a:t>$ </a:t>
            </a:r>
            <a:r>
              <a:rPr i="1" lang="en"/>
              <a:t>diff file1.txt file2.txt </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