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400"/>
            <a:ext cx="8596670" cy="1570963"/>
          </a:xfrm>
          <a:prstGeom prst="rect">
            <a:avLst/>
          </a:prstGeom>
        </p:spPr>
        <p:txBody>
          <a:bodyPr anchor="ctr"/>
          <a:lstStyle/>
          <a:p>
            <a:pPr marL="0" indent="0">
              <a:buClrTx/>
              <a:buSzTx/>
              <a:buNone/>
            </a:p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xfrm>
            <a:off x="677333" y="609600"/>
            <a:ext cx="8596670" cy="1320800"/>
          </a:xfrm>
          <a:prstGeom prst="rect">
            <a:avLst/>
          </a:prstGeom>
        </p:spPr>
        <p:txBody>
          <a:bodyPr/>
          <a:lstStyle/>
          <a:p>
            <a:pPr/>
            <a:r>
              <a:t>Title Text</a:t>
            </a:r>
          </a:p>
        </p:txBody>
      </p:sp>
      <p:sp>
        <p:nvSpPr>
          <p:cNvPr id="43" name="Body Level One…"/>
          <p:cNvSpPr txBox="1"/>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xfrm>
            <a:off x="677333" y="609600"/>
            <a:ext cx="8596670" cy="1320800"/>
          </a:xfrm>
          <a:prstGeom prst="rect">
            <a:avLst/>
          </a:prstGeom>
        </p:spPr>
        <p:txBody>
          <a:bodyPr/>
          <a:lstStyle/>
          <a:p>
            <a:pPr/>
            <a:r>
              <a:t>Title Text</a:t>
            </a:r>
          </a:p>
        </p:txBody>
      </p:sp>
      <p:sp>
        <p:nvSpPr>
          <p:cNvPr id="61" name="Body Level One…"/>
          <p:cNvSpPr txBox="1"/>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xfrm>
            <a:off x="677333" y="609600"/>
            <a:ext cx="8596670" cy="1320800"/>
          </a:xfrm>
          <a:prstGeom prst="rect">
            <a:avLst/>
          </a:prstGeom>
        </p:spPr>
        <p:txBody>
          <a:bodyPr/>
          <a:lstStyle/>
          <a:p>
            <a:pPr/>
            <a:r>
              <a:t>Title Text</a:t>
            </a:r>
          </a:p>
        </p:txBody>
      </p:sp>
      <p:sp>
        <p:nvSpPr>
          <p:cNvPr id="70" name="Body Level One…"/>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3"/>
          </a:xfrm>
          <a:prstGeom prst="rect">
            <a:avLst/>
          </a:prstGeom>
        </p:spPr>
        <p:txBody>
          <a:bodyPr anchor="b"/>
          <a:lstStyle/>
          <a:p>
            <a:pPr marL="0" indent="0">
              <a:buClrTx/>
              <a:buSzTx/>
              <a:buNone/>
              <a:defRPr sz="2400"/>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0"/>
          </a:xfrm>
          <a:prstGeom prst="rect">
            <a:avLst/>
          </a:prstGeom>
        </p:spPr>
        <p:txBody>
          <a:bodyPr/>
          <a:lstStyle/>
          <a:p>
            <a:pPr marL="0" indent="0">
              <a:buClrTx/>
              <a:buSzTx/>
              <a:buNone/>
              <a:defRPr sz="14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3" y="609600"/>
            <a:ext cx="8596670" cy="3845718"/>
          </a:xfrm>
          <a:prstGeom prst="rect">
            <a:avLst/>
          </a:prstGeom>
        </p:spPr>
        <p:txBody>
          <a:bodyPr lIns="91439" rIns="91439">
            <a:noAutofit/>
          </a:bodyPr>
          <a:lstStyle/>
          <a:p>
            <a:pPr/>
          </a:p>
        </p:txBody>
      </p:sp>
      <p:sp>
        <p:nvSpPr>
          <p:cNvPr id="106" name="Body Level One…"/>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eeksforgeeks.org/sql-difference-between-functions-and-stored-procedures-in-pl-sql/" TargetMode="External"/><Relationship Id="rId3" Type="http://schemas.openxmlformats.org/officeDocument/2006/relationships/hyperlink" Target="https://docs.oracle.com/cd/A97630_01/appdev.920/a96624/01_oview.htm#740" TargetMode="External"/><Relationship Id="rId4" Type="http://schemas.openxmlformats.org/officeDocument/2006/relationships/hyperlink" Target="https://www.mysqltutorial.org/stored-procedures-parameters.aspx" TargetMode="External"/><Relationship Id="rId5" Type="http://schemas.openxmlformats.org/officeDocument/2006/relationships/hyperlink" Target="https://learn.microsoft.com/en-us/sql/t-sql/language-elements/declare-cursor-transact-sql?view=sql-server-ver16"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prstGeom prst="rect">
            <a:avLst/>
          </a:prstGeom>
        </p:spPr>
        <p:txBody>
          <a:bodyPr/>
          <a:lstStyle>
            <a:lvl1pPr defTabSz="443484">
              <a:defRPr sz="5238"/>
            </a:lvl1pPr>
          </a:lstStyle>
          <a:p>
            <a:pPr/>
            <a:r>
              <a:t>STORED PROCEDURES AND CURSORS</a:t>
            </a:r>
          </a:p>
        </p:txBody>
      </p:sp>
      <p:sp>
        <p:nvSpPr>
          <p:cNvPr id="169" name="Subtitle 2"/>
          <p:cNvSpPr txBox="1"/>
          <p:nvPr>
            <p:ph type="subTitle" sz="quarter" idx="1"/>
          </p:nvPr>
        </p:nvSpPr>
        <p:spPr>
          <a:prstGeom prst="rect">
            <a:avLst/>
          </a:prstGeom>
        </p:spPr>
        <p:txBody>
          <a:bodyPr/>
          <a:lstStyle/>
          <a:p>
            <a:pPr/>
            <a:r>
              <a:t>LAB-4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677333" y="609600"/>
            <a:ext cx="8596670" cy="1320800"/>
          </a:xfrm>
          <a:prstGeom prst="rect">
            <a:avLst/>
          </a:prstGeom>
        </p:spPr>
        <p:txBody>
          <a:bodyPr/>
          <a:lstStyle/>
          <a:p>
            <a:pPr/>
            <a:r>
              <a:t>Syntax</a:t>
            </a:r>
          </a:p>
        </p:txBody>
      </p:sp>
      <p:sp>
        <p:nvSpPr>
          <p:cNvPr id="196" name="Content Placeholder 2"/>
          <p:cNvSpPr txBox="1"/>
          <p:nvPr>
            <p:ph type="body" sz="half" idx="1"/>
          </p:nvPr>
        </p:nvSpPr>
        <p:spPr>
          <a:xfrm>
            <a:off x="677333" y="2160589"/>
            <a:ext cx="8596670" cy="3880773"/>
          </a:xfrm>
          <a:prstGeom prst="rect">
            <a:avLst/>
          </a:prstGeom>
        </p:spPr>
        <p:txBody>
          <a:bodyPr/>
          <a:lstStyle/>
          <a:p>
            <a:pPr>
              <a:defRPr>
                <a:solidFill>
                  <a:srgbClr val="273239"/>
                </a:solidFill>
                <a:latin typeface="Consolas"/>
                <a:ea typeface="Consolas"/>
                <a:cs typeface="Consolas"/>
                <a:sym typeface="Consolas"/>
              </a:defRPr>
            </a:pPr>
            <a:r>
              <a:t>DECLARE variables; records; </a:t>
            </a:r>
          </a:p>
          <a:p>
            <a:pPr>
              <a:defRPr>
                <a:solidFill>
                  <a:srgbClr val="273239"/>
                </a:solidFill>
                <a:latin typeface="Consolas"/>
                <a:ea typeface="Consolas"/>
                <a:cs typeface="Consolas"/>
                <a:sym typeface="Consolas"/>
              </a:defRPr>
            </a:pPr>
            <a:r>
              <a:t>create a cursor; </a:t>
            </a:r>
          </a:p>
          <a:p>
            <a:pPr>
              <a:defRPr>
                <a:solidFill>
                  <a:srgbClr val="273239"/>
                </a:solidFill>
                <a:latin typeface="Consolas"/>
                <a:ea typeface="Consolas"/>
                <a:cs typeface="Consolas"/>
                <a:sym typeface="Consolas"/>
              </a:defRPr>
            </a:pPr>
            <a:r>
              <a:t>BEGIN OPEN cursor; </a:t>
            </a:r>
          </a:p>
          <a:p>
            <a:pPr>
              <a:defRPr>
                <a:solidFill>
                  <a:srgbClr val="273239"/>
                </a:solidFill>
                <a:latin typeface="Consolas"/>
                <a:ea typeface="Consolas"/>
                <a:cs typeface="Consolas"/>
                <a:sym typeface="Consolas"/>
              </a:defRPr>
            </a:pPr>
            <a:r>
              <a:t>FETCH cursor; </a:t>
            </a:r>
          </a:p>
          <a:p>
            <a:pPr>
              <a:defRPr>
                <a:solidFill>
                  <a:srgbClr val="273239"/>
                </a:solidFill>
                <a:latin typeface="Consolas"/>
                <a:ea typeface="Consolas"/>
                <a:cs typeface="Consolas"/>
                <a:sym typeface="Consolas"/>
              </a:defRPr>
            </a:pPr>
            <a:r>
              <a:t>process the records; </a:t>
            </a:r>
          </a:p>
          <a:p>
            <a:pPr>
              <a:defRPr>
                <a:solidFill>
                  <a:srgbClr val="273239"/>
                </a:solidFill>
                <a:latin typeface="Consolas"/>
                <a:ea typeface="Consolas"/>
                <a:cs typeface="Consolas"/>
                <a:sym typeface="Consolas"/>
              </a:defRPr>
            </a:pPr>
            <a:r>
              <a:t>CLOSE cursor; </a:t>
            </a:r>
          </a:p>
          <a:p>
            <a:pPr>
              <a:defRPr>
                <a:solidFill>
                  <a:srgbClr val="273239"/>
                </a:solidFill>
                <a:latin typeface="Consolas"/>
                <a:ea typeface="Consolas"/>
                <a:cs typeface="Consolas"/>
                <a:sym typeface="Consolas"/>
              </a:defRPr>
            </a:pPr>
            <a:r>
              <a:t>END;</a:t>
            </a:r>
            <a:r>
              <a:rPr sz="1000">
                <a:solidFill>
                  <a:srgbClr val="000000"/>
                </a:solidFill>
                <a:latin typeface="+mj-lt"/>
                <a:ea typeface="+mj-ea"/>
                <a:cs typeface="+mj-cs"/>
                <a:sym typeface="Trebuchet MS"/>
              </a:rP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677333" y="348935"/>
            <a:ext cx="8596670" cy="846911"/>
          </a:xfrm>
          <a:prstGeom prst="rect">
            <a:avLst/>
          </a:prstGeom>
        </p:spPr>
        <p:txBody>
          <a:bodyPr/>
          <a:lstStyle/>
          <a:p>
            <a:pPr/>
            <a:r>
              <a:t>Example</a:t>
            </a:r>
          </a:p>
        </p:txBody>
      </p:sp>
      <p:sp>
        <p:nvSpPr>
          <p:cNvPr id="199" name="Content Placeholder 2"/>
          <p:cNvSpPr txBox="1"/>
          <p:nvPr>
            <p:ph type="body" idx="1"/>
          </p:nvPr>
        </p:nvSpPr>
        <p:spPr>
          <a:xfrm>
            <a:off x="677333" y="1347536"/>
            <a:ext cx="8596670" cy="5009984"/>
          </a:xfrm>
          <a:prstGeom prst="rect">
            <a:avLst/>
          </a:prstGeom>
        </p:spPr>
        <p:txBody>
          <a:bodyPr/>
          <a:lstStyle/>
          <a:p>
            <a:pPr marL="0" indent="0" defTabSz="374904">
              <a:spcBef>
                <a:spcPts val="800"/>
              </a:spcBef>
              <a:buSzTx/>
              <a:buFont typeface="Wingdings 3"/>
              <a:buNone/>
              <a:defRPr sz="1640"/>
            </a:pPr>
            <a:r>
              <a:t>DECLARE product_name varchar(30), list_price decimal;</a:t>
            </a:r>
          </a:p>
          <a:p>
            <a:pPr marL="0" indent="0" defTabSz="374904">
              <a:spcBef>
                <a:spcPts val="800"/>
              </a:spcBef>
              <a:buSzTx/>
              <a:buFont typeface="Wingdings 3"/>
              <a:buNone/>
              <a:defRPr sz="1640"/>
            </a:pPr>
          </a:p>
          <a:p>
            <a:pPr marL="0" indent="0" defTabSz="374904">
              <a:spcBef>
                <a:spcPts val="800"/>
              </a:spcBef>
              <a:buSzTx/>
              <a:buFont typeface="Wingdings 3"/>
              <a:buNone/>
              <a:defRPr sz="1640"/>
            </a:pPr>
            <a:r>
              <a:t>DECLARE cursor_product CURSOR FOR </a:t>
            </a:r>
          </a:p>
          <a:p>
            <a:pPr marL="0" indent="0" defTabSz="374904">
              <a:spcBef>
                <a:spcPts val="800"/>
              </a:spcBef>
              <a:buSzTx/>
              <a:buFont typeface="Wingdings 3"/>
              <a:buNone/>
              <a:defRPr sz="1640"/>
            </a:pPr>
            <a:r>
              <a:t>    SELECT product_name, list_price FROM production.products;</a:t>
            </a:r>
          </a:p>
          <a:p>
            <a:pPr marL="0" indent="0" defTabSz="374904">
              <a:spcBef>
                <a:spcPts val="800"/>
              </a:spcBef>
              <a:buSzTx/>
              <a:buFont typeface="Wingdings 3"/>
              <a:buNone/>
              <a:defRPr sz="1640"/>
            </a:pPr>
          </a:p>
          <a:p>
            <a:pPr marL="0" indent="0" defTabSz="374904">
              <a:spcBef>
                <a:spcPts val="800"/>
              </a:spcBef>
              <a:buSzTx/>
              <a:buFont typeface="Wingdings 3"/>
              <a:buNone/>
              <a:defRPr sz="1640"/>
            </a:pPr>
            <a:r>
              <a:t>Open cursor_product;</a:t>
            </a:r>
          </a:p>
          <a:p>
            <a:pPr marL="0" indent="0" defTabSz="374904">
              <a:spcBef>
                <a:spcPts val="800"/>
              </a:spcBef>
              <a:buSzTx/>
              <a:buFont typeface="Wingdings 3"/>
              <a:buNone/>
              <a:defRPr sz="1640"/>
            </a:pPr>
            <a:r>
              <a:t>Start LOOP</a:t>
            </a:r>
          </a:p>
          <a:p>
            <a:pPr lvl="1" marL="0" indent="667797" defTabSz="374904">
              <a:spcBef>
                <a:spcPts val="800"/>
              </a:spcBef>
              <a:buSzTx/>
              <a:buFont typeface="Wingdings 3"/>
              <a:buNone/>
              <a:defRPr sz="1640"/>
            </a:pPr>
            <a:r>
              <a:t>FETCH cursor_product into product_name, list_price;</a:t>
            </a:r>
          </a:p>
          <a:p>
            <a:pPr lvl="1" marL="0" indent="667797" defTabSz="374904">
              <a:spcBef>
                <a:spcPts val="800"/>
              </a:spcBef>
              <a:buSzTx/>
              <a:buFont typeface="Wingdings 3"/>
              <a:buNone/>
              <a:defRPr sz="1640"/>
            </a:pPr>
            <a:r>
              <a:t>IF NOT FOUND, LEAVE LOOP;</a:t>
            </a:r>
          </a:p>
          <a:p>
            <a:pPr lvl="1" marL="0" indent="667797" defTabSz="374904">
              <a:spcBef>
                <a:spcPts val="800"/>
              </a:spcBef>
              <a:buSzTx/>
              <a:buFont typeface="Wingdings 3"/>
              <a:buNone/>
              <a:defRPr sz="1640"/>
            </a:pPr>
            <a:r>
              <a:t>END IF;</a:t>
            </a:r>
          </a:p>
          <a:p>
            <a:pPr marL="0" indent="0" defTabSz="374904">
              <a:spcBef>
                <a:spcPts val="800"/>
              </a:spcBef>
              <a:buSzTx/>
              <a:buFont typeface="Wingdings 3"/>
              <a:buNone/>
              <a:defRPr sz="1640"/>
            </a:pPr>
            <a:r>
              <a:t>END LOOP</a:t>
            </a:r>
          </a:p>
          <a:p>
            <a:pPr marL="0" indent="0" defTabSz="374904">
              <a:spcBef>
                <a:spcPts val="800"/>
              </a:spcBef>
              <a:buSzTx/>
              <a:buFont typeface="Wingdings 3"/>
              <a:buNone/>
              <a:defRPr sz="1640"/>
            </a:pPr>
          </a:p>
          <a:p>
            <a:pPr marL="0" indent="0" defTabSz="374904">
              <a:spcBef>
                <a:spcPts val="800"/>
              </a:spcBef>
              <a:buSzTx/>
              <a:buFont typeface="Wingdings 3"/>
              <a:buNone/>
              <a:defRPr sz="1640"/>
            </a:pPr>
            <a:r>
              <a:t>CLOSE cursor_product;</a:t>
            </a:r>
          </a:p>
          <a:p>
            <a:pPr marL="0" indent="0" defTabSz="374904">
              <a:spcBef>
                <a:spcPts val="800"/>
              </a:spcBef>
              <a:buSzTx/>
              <a:buFont typeface="Wingdings 3"/>
              <a:buNone/>
              <a:defRPr sz="1640"/>
            </a:pPr>
            <a:r>
              <a:t>DEALLOCATE cursor_product;</a:t>
            </a:r>
          </a:p>
        </p:txBody>
      </p:sp>
      <p:sp>
        <p:nvSpPr>
          <p:cNvPr id="200" name="Rectangle 1"/>
          <p:cNvSpPr/>
          <p:nvPr/>
        </p:nvSpPr>
        <p:spPr>
          <a:xfrm>
            <a:off x="-1" y="43933"/>
            <a:ext cx="184733" cy="369334"/>
          </a:xfrm>
          <a:prstGeom prst="rect">
            <a:avLst/>
          </a:prstGeom>
          <a:solidFill>
            <a:srgbClr val="FFFFFF"/>
          </a:solidFill>
          <a:ln w="12700">
            <a:miter lim="400000"/>
          </a:ln>
        </p:spPr>
        <p:txBody>
          <a:bodyPr lIns="45719" rIns="45719" anchor="ctr"/>
          <a:lstStyle/>
          <a:p>
            <a:pPr defTabSz="914400">
              <a:defRPr>
                <a:latin typeface="Arial"/>
                <a:ea typeface="Arial"/>
                <a:cs typeface="Arial"/>
                <a:sym typeface="Aria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ntent Placeholder 2"/>
          <p:cNvSpPr txBox="1"/>
          <p:nvPr>
            <p:ph type="body" idx="1"/>
          </p:nvPr>
        </p:nvSpPr>
        <p:spPr>
          <a:xfrm>
            <a:off x="677333" y="673768"/>
            <a:ext cx="8596670" cy="5367596"/>
          </a:xfrm>
          <a:prstGeom prst="rect">
            <a:avLst/>
          </a:prstGeom>
        </p:spPr>
        <p:txBody>
          <a:bodyPr/>
          <a:lstStyle/>
          <a:p>
            <a:pPr marL="0" indent="0">
              <a:buSzTx/>
              <a:buFont typeface="Wingdings 3"/>
              <a:buNone/>
            </a:pPr>
            <a:r>
              <a:t>References</a:t>
            </a:r>
          </a:p>
          <a:p>
            <a:pPr/>
          </a:p>
          <a:p>
            <a:pPr lvl="1" marL="742950" indent="-285750">
              <a:defRPr sz="1600"/>
            </a:pPr>
            <a:r>
              <a:rPr u="sng">
                <a:solidFill>
                  <a:srgbClr val="99CA3C"/>
                </a:solidFill>
                <a:uFill>
                  <a:solidFill>
                    <a:srgbClr val="99CA3C"/>
                  </a:solidFill>
                </a:uFill>
                <a:hlinkClick r:id="rId2" invalidUrl="" action="" tgtFrame="" tooltip="" history="1" highlightClick="0" endSnd="0"/>
              </a:rPr>
              <a:t>https://www.geeksforgeeks.org/sql-difference-between-functions-and-stored-procedures-in-pl-sql/</a:t>
            </a:r>
          </a:p>
          <a:p>
            <a:pPr lvl="1" marL="742950" indent="-285750">
              <a:defRPr sz="1600"/>
            </a:pPr>
            <a:r>
              <a:rPr u="sng">
                <a:solidFill>
                  <a:srgbClr val="99CA3C"/>
                </a:solidFill>
                <a:uFill>
                  <a:solidFill>
                    <a:srgbClr val="99CA3C"/>
                  </a:solidFill>
                </a:uFill>
                <a:hlinkClick r:id="rId3" invalidUrl="" action="" tgtFrame="" tooltip="" history="1" highlightClick="0" endSnd="0"/>
              </a:rPr>
              <a:t>https://docs.oracle.com/cd/A97630_01/appdev.920/a96624/01_oview.htm#740</a:t>
            </a:r>
          </a:p>
          <a:p>
            <a:pPr lvl="1" marL="742950" indent="-285750">
              <a:defRPr sz="1600"/>
            </a:pPr>
            <a:r>
              <a:rPr u="sng">
                <a:solidFill>
                  <a:srgbClr val="99CA3C"/>
                </a:solidFill>
                <a:uFill>
                  <a:solidFill>
                    <a:srgbClr val="99CA3C"/>
                  </a:solidFill>
                </a:uFill>
                <a:hlinkClick r:id="rId4" invalidUrl="" action="" tgtFrame="" tooltip="" history="1" highlightClick="0" endSnd="0"/>
              </a:rPr>
              <a:t>https://www.mysqltutorial.org/stored-procedures-parameters.aspx</a:t>
            </a:r>
          </a:p>
          <a:p>
            <a:pPr lvl="1" marL="742950" indent="-285750">
              <a:defRPr sz="1600"/>
            </a:pPr>
            <a:r>
              <a:rPr u="sng">
                <a:solidFill>
                  <a:srgbClr val="99CA3C"/>
                </a:solidFill>
                <a:uFill>
                  <a:solidFill>
                    <a:srgbClr val="99CA3C"/>
                  </a:solidFill>
                </a:uFill>
                <a:hlinkClick r:id="rId5" invalidUrl="" action="" tgtFrame="" tooltip="" history="1" highlightClick="0" endSnd="0"/>
              </a:rPr>
              <a:t>https://learn.microsoft.com/en-us/sql/t-sql/language-elements/declare-cursor-transact-sql?view=sql-server-ver16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677333" y="609600"/>
            <a:ext cx="8596670" cy="1320800"/>
          </a:xfrm>
          <a:prstGeom prst="rect">
            <a:avLst/>
          </a:prstGeom>
        </p:spPr>
        <p:txBody>
          <a:bodyPr/>
          <a:lstStyle/>
          <a:p>
            <a:pPr>
              <a:defRPr>
                <a:solidFill>
                  <a:srgbClr val="000000"/>
                </a:solidFill>
                <a:latin typeface="Segoe UI"/>
                <a:ea typeface="Segoe UI"/>
                <a:cs typeface="Segoe UI"/>
                <a:sym typeface="Segoe UI"/>
              </a:defRPr>
            </a:pPr>
            <a:r>
              <a:t>What is a Stored Procedure?</a:t>
            </a:r>
            <a:br/>
          </a:p>
        </p:txBody>
      </p:sp>
      <p:sp>
        <p:nvSpPr>
          <p:cNvPr id="172" name="Content Placeholder 2"/>
          <p:cNvSpPr txBox="1"/>
          <p:nvPr>
            <p:ph type="body" sz="half" idx="1"/>
          </p:nvPr>
        </p:nvSpPr>
        <p:spPr>
          <a:xfrm>
            <a:off x="677333" y="1868489"/>
            <a:ext cx="8596670" cy="3880773"/>
          </a:xfrm>
          <a:prstGeom prst="rect">
            <a:avLst/>
          </a:prstGeom>
        </p:spPr>
        <p:txBody>
          <a:bodyPr/>
          <a:lstStyle/>
          <a:p>
            <a:pPr>
              <a:defRPr>
                <a:solidFill>
                  <a:srgbClr val="000000"/>
                </a:solidFill>
                <a:latin typeface="Verdana"/>
                <a:ea typeface="Verdana"/>
                <a:cs typeface="Verdana"/>
                <a:sym typeface="Verdana"/>
              </a:defRPr>
            </a:pPr>
            <a:r>
              <a:t>A stored procedure is a prepared SQL code that you can save, so the code can be reused over and over again.</a:t>
            </a:r>
          </a:p>
          <a:p>
            <a:pPr>
              <a:defRPr>
                <a:solidFill>
                  <a:srgbClr val="000000"/>
                </a:solidFill>
                <a:latin typeface="Verdana"/>
                <a:ea typeface="Verdana"/>
                <a:cs typeface="Verdana"/>
                <a:sym typeface="Verdana"/>
              </a:defRPr>
            </a:pPr>
            <a:r>
              <a:t>So if you have an SQL query that you write over and over again, save it as a stored procedure, and then just call it to execute it.</a:t>
            </a:r>
          </a:p>
          <a:p>
            <a:pPr>
              <a:defRPr>
                <a:solidFill>
                  <a:srgbClr val="000000"/>
                </a:solidFill>
                <a:latin typeface="Verdana"/>
                <a:ea typeface="Verdana"/>
                <a:cs typeface="Verdana"/>
                <a:sym typeface="Verdana"/>
              </a:defRPr>
            </a:pPr>
            <a:r>
              <a:t>You can also pass parameters to a stored procedure, so that the stored procedure can act based on the parameter value(s) that is passed.</a:t>
            </a:r>
          </a:p>
          <a:p>
            <a:pPr>
              <a:defRPr>
                <a:solidFill>
                  <a:srgbClr val="000000"/>
                </a:solidFill>
                <a:latin typeface="Verdana"/>
                <a:ea typeface="Verdana"/>
                <a:cs typeface="Verdana"/>
                <a:sym typeface="Verdana"/>
              </a:defRPr>
            </a:pPr>
            <a:r>
              <a:t>SQL server creates an execution plan, and stores it in the cache. It improves the performance and execution speed.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77333" y="508000"/>
            <a:ext cx="8596670" cy="841126"/>
          </a:xfrm>
          <a:prstGeom prst="rect">
            <a:avLst/>
          </a:prstGeom>
        </p:spPr>
        <p:txBody>
          <a:bodyPr/>
          <a:lstStyle/>
          <a:p>
            <a:pPr/>
            <a:r>
              <a:t>Stored Procedures Syntax</a:t>
            </a:r>
          </a:p>
        </p:txBody>
      </p:sp>
      <p:sp>
        <p:nvSpPr>
          <p:cNvPr id="175" name="Content Placeholder 2"/>
          <p:cNvSpPr txBox="1"/>
          <p:nvPr>
            <p:ph type="body" idx="1"/>
          </p:nvPr>
        </p:nvSpPr>
        <p:spPr>
          <a:xfrm>
            <a:off x="677333" y="1300776"/>
            <a:ext cx="8596670" cy="4740587"/>
          </a:xfrm>
          <a:prstGeom prst="rect">
            <a:avLst/>
          </a:prstGeom>
        </p:spPr>
        <p:txBody>
          <a:bodyPr/>
          <a:lstStyle/>
          <a:p>
            <a:pPr marL="0" indent="0">
              <a:lnSpc>
                <a:spcPct val="90000"/>
              </a:lnSpc>
              <a:buSzTx/>
              <a:buFont typeface="Wingdings 3"/>
              <a:buNone/>
              <a:defRPr>
                <a:solidFill>
                  <a:srgbClr val="273239"/>
                </a:solidFill>
                <a:latin typeface="Consolas"/>
                <a:ea typeface="Consolas"/>
                <a:cs typeface="Consolas"/>
                <a:sym typeface="Consolas"/>
              </a:defRPr>
            </a:pPr>
            <a:r>
              <a:t>DELIMITER $$</a:t>
            </a:r>
          </a:p>
          <a:p>
            <a:pPr marL="0" indent="0">
              <a:lnSpc>
                <a:spcPct val="90000"/>
              </a:lnSpc>
              <a:buSzTx/>
              <a:buFont typeface="Wingdings 3"/>
              <a:buNone/>
              <a:defRPr>
                <a:solidFill>
                  <a:srgbClr val="273239"/>
                </a:solidFill>
                <a:latin typeface="Consolas"/>
                <a:ea typeface="Consolas"/>
                <a:cs typeface="Consolas"/>
                <a:sym typeface="Consolas"/>
              </a:defRPr>
            </a:pPr>
            <a:r>
              <a:t>CREATE PROCEDURE </a:t>
            </a:r>
            <a:r>
              <a:rPr i="1">
                <a:solidFill>
                  <a:srgbClr val="000000"/>
                </a:solidFill>
              </a:rPr>
              <a:t>procedure_name</a:t>
            </a:r>
            <a:r>
              <a:t>(parameters)</a:t>
            </a:r>
          </a:p>
          <a:p>
            <a:pPr marL="0" indent="0">
              <a:lnSpc>
                <a:spcPct val="90000"/>
              </a:lnSpc>
              <a:buSzTx/>
              <a:buFont typeface="Wingdings 3"/>
              <a:buNone/>
              <a:defRPr>
                <a:solidFill>
                  <a:srgbClr val="273239"/>
                </a:solidFill>
                <a:latin typeface="Consolas"/>
                <a:ea typeface="Consolas"/>
                <a:cs typeface="Consolas"/>
                <a:sym typeface="Consolas"/>
              </a:defRPr>
            </a:pPr>
            <a:r>
              <a:t>BEGIN</a:t>
            </a:r>
          </a:p>
          <a:p>
            <a:pPr lvl="1" marL="0" indent="778668">
              <a:lnSpc>
                <a:spcPct val="90000"/>
              </a:lnSpc>
              <a:buSzTx/>
              <a:buFont typeface="Wingdings 3"/>
              <a:buNone/>
              <a:defRPr>
                <a:solidFill>
                  <a:srgbClr val="273239"/>
                </a:solidFill>
                <a:latin typeface="Consolas"/>
                <a:ea typeface="Consolas"/>
                <a:cs typeface="Consolas"/>
                <a:sym typeface="Consolas"/>
              </a:defRPr>
            </a:pPr>
            <a:r>
              <a:t>SQL statements;</a:t>
            </a:r>
          </a:p>
          <a:p>
            <a:pPr marL="0" indent="0">
              <a:lnSpc>
                <a:spcPct val="90000"/>
              </a:lnSpc>
              <a:buSzTx/>
              <a:buFont typeface="Wingdings 3"/>
              <a:buNone/>
              <a:defRPr>
                <a:solidFill>
                  <a:srgbClr val="273239"/>
                </a:solidFill>
                <a:latin typeface="Consolas"/>
                <a:ea typeface="Consolas"/>
                <a:cs typeface="Consolas"/>
                <a:sym typeface="Consolas"/>
              </a:defRPr>
            </a:pPr>
            <a:r>
              <a:t>END $$</a:t>
            </a:r>
          </a:p>
          <a:p>
            <a:pPr marL="0" indent="0">
              <a:lnSpc>
                <a:spcPct val="90000"/>
              </a:lnSpc>
              <a:buSzTx/>
              <a:buFont typeface="Wingdings 3"/>
              <a:buNone/>
              <a:defRPr>
                <a:solidFill>
                  <a:srgbClr val="273239"/>
                </a:solidFill>
                <a:latin typeface="Consolas"/>
                <a:ea typeface="Consolas"/>
                <a:cs typeface="Consolas"/>
                <a:sym typeface="Consolas"/>
              </a:defRPr>
            </a:pPr>
            <a:r>
              <a:t>DELIMITER ;</a:t>
            </a:r>
            <a:r>
              <a:rPr sz="1000">
                <a:solidFill>
                  <a:srgbClr val="000000"/>
                </a:solidFill>
                <a:latin typeface="+mj-lt"/>
                <a:ea typeface="+mj-ea"/>
                <a:cs typeface="+mj-cs"/>
                <a:sym typeface="Trebuchet MS"/>
              </a:rPr>
              <a:t> </a:t>
            </a:r>
            <a:endParaRPr sz="1000">
              <a:solidFill>
                <a:srgbClr val="000000"/>
              </a:solidFill>
              <a:latin typeface="+mj-lt"/>
              <a:ea typeface="+mj-ea"/>
              <a:cs typeface="+mj-cs"/>
              <a:sym typeface="Trebuchet MS"/>
            </a:endParaRPr>
          </a:p>
          <a:p>
            <a:pPr marL="0" indent="0">
              <a:lnSpc>
                <a:spcPct val="90000"/>
              </a:lnSpc>
              <a:buSzTx/>
              <a:buFont typeface="Wingdings 3"/>
              <a:buNone/>
              <a:defRPr>
                <a:solidFill>
                  <a:srgbClr val="000000"/>
                </a:solidFill>
                <a:latin typeface="Consolas"/>
                <a:ea typeface="Consolas"/>
                <a:cs typeface="Consolas"/>
                <a:sym typeface="Consolas"/>
              </a:defRPr>
            </a:pPr>
          </a:p>
          <a:p>
            <a:pPr marL="0" indent="0">
              <a:lnSpc>
                <a:spcPct val="90000"/>
              </a:lnSpc>
              <a:buSzTx/>
              <a:buFont typeface="Wingdings 3"/>
              <a:buNone/>
              <a:defRPr>
                <a:solidFill>
                  <a:srgbClr val="000000"/>
                </a:solidFill>
                <a:latin typeface="Consolas"/>
                <a:ea typeface="Consolas"/>
                <a:cs typeface="Consolas"/>
                <a:sym typeface="Consolas"/>
              </a:defRPr>
            </a:pPr>
            <a:r>
              <a:t>To execute the stored procedure –</a:t>
            </a:r>
          </a:p>
          <a:p>
            <a:pPr marL="0" indent="0">
              <a:lnSpc>
                <a:spcPct val="90000"/>
              </a:lnSpc>
              <a:buSzTx/>
              <a:buFont typeface="Wingdings 3"/>
              <a:buNone/>
              <a:defRPr>
                <a:solidFill>
                  <a:srgbClr val="262626"/>
                </a:solidFill>
                <a:latin typeface="Consolas"/>
                <a:ea typeface="Consolas"/>
                <a:cs typeface="Consolas"/>
                <a:sym typeface="Consolas"/>
              </a:defRPr>
            </a:pPr>
            <a:r>
              <a:t>CALL</a:t>
            </a:r>
            <a:r>
              <a:rPr>
                <a:solidFill>
                  <a:srgbClr val="000000"/>
                </a:solidFill>
              </a:rPr>
              <a:t> </a:t>
            </a:r>
            <a:r>
              <a:rPr i="1">
                <a:solidFill>
                  <a:srgbClr val="000000"/>
                </a:solidFill>
              </a:rPr>
              <a:t>procedure_name</a:t>
            </a:r>
            <a:r>
              <a:rPr>
                <a:solidFill>
                  <a:srgbClr val="000000"/>
                </a:solidFill>
              </a:rPr>
              <a:t>;</a:t>
            </a:r>
            <a:endParaRPr>
              <a:solidFill>
                <a:srgbClr val="000000"/>
              </a:solidFill>
            </a:endParaRPr>
          </a:p>
          <a:p>
            <a:pPr marL="0" indent="0">
              <a:lnSpc>
                <a:spcPct val="90000"/>
              </a:lnSpc>
              <a:buSzTx/>
              <a:buFont typeface="Wingdings 3"/>
              <a:buNone/>
              <a:defRPr>
                <a:solidFill>
                  <a:srgbClr val="000000"/>
                </a:solidFill>
                <a:latin typeface="Consolas"/>
                <a:ea typeface="Consolas"/>
                <a:cs typeface="Consolas"/>
                <a:sym typeface="Consolas"/>
              </a:defRPr>
            </a:pPr>
          </a:p>
          <a:p>
            <a:pPr marL="0" indent="0">
              <a:lnSpc>
                <a:spcPct val="90000"/>
              </a:lnSpc>
              <a:buSzTx/>
              <a:buFont typeface="Wingdings 3"/>
              <a:buNone/>
              <a:defRPr>
                <a:solidFill>
                  <a:srgbClr val="000000"/>
                </a:solidFill>
                <a:latin typeface="Consolas"/>
                <a:ea typeface="Consolas"/>
                <a:cs typeface="Consolas"/>
                <a:sym typeface="Consolas"/>
              </a:defRPr>
            </a:pPr>
            <a:r>
              <a:t>To delete a stored procedure –</a:t>
            </a:r>
          </a:p>
          <a:p>
            <a:pPr marL="0" indent="0">
              <a:lnSpc>
                <a:spcPct val="90000"/>
              </a:lnSpc>
              <a:buSzTx/>
              <a:buFont typeface="Wingdings 3"/>
              <a:buNone/>
              <a:defRPr>
                <a:solidFill>
                  <a:srgbClr val="273239"/>
                </a:solidFill>
                <a:latin typeface="Consolas"/>
                <a:ea typeface="Consolas"/>
                <a:cs typeface="Consolas"/>
                <a:sym typeface="Consolas"/>
              </a:defRPr>
            </a:pPr>
            <a:r>
              <a:t>DROP PROCEDURE </a:t>
            </a:r>
            <a:r>
              <a:rPr i="1">
                <a:solidFill>
                  <a:srgbClr val="000000"/>
                </a:solidFill>
              </a:rPr>
              <a:t>procedure_name;</a:t>
            </a:r>
            <a:r>
              <a:rPr sz="1000">
                <a:solidFill>
                  <a:srgbClr val="000000"/>
                </a:solidFill>
                <a:latin typeface="+mj-lt"/>
                <a:ea typeface="+mj-ea"/>
                <a:cs typeface="+mj-cs"/>
                <a:sym typeface="Trebuchet MS"/>
              </a:rPr>
              <a:t> </a:t>
            </a:r>
          </a:p>
        </p:txBody>
      </p:sp>
      <p:sp>
        <p:nvSpPr>
          <p:cNvPr id="176" name="Rectangle 3"/>
          <p:cNvSpPr txBox="1"/>
          <p:nvPr/>
        </p:nvSpPr>
        <p:spPr>
          <a:xfrm>
            <a:off x="1405289" y="1299142"/>
            <a:ext cx="134754"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914400">
              <a:defRPr sz="800"/>
            </a:lvl1pPr>
          </a:lstStyle>
          <a:p>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ontent Placeholder 2"/>
          <p:cNvSpPr txBox="1"/>
          <p:nvPr>
            <p:ph type="body" idx="1"/>
          </p:nvPr>
        </p:nvSpPr>
        <p:spPr>
          <a:xfrm>
            <a:off x="721894" y="770021"/>
            <a:ext cx="8552107" cy="5271342"/>
          </a:xfrm>
          <a:prstGeom prst="rect">
            <a:avLst/>
          </a:prstGeom>
        </p:spPr>
        <p:txBody>
          <a:bodyPr/>
          <a:lstStyle/>
          <a:p>
            <a:pPr marL="0" indent="0">
              <a:buClrTx/>
              <a:buSzTx/>
              <a:buNone/>
              <a:defRPr>
                <a:solidFill>
                  <a:srgbClr val="273239"/>
                </a:solidFill>
                <a:latin typeface="urw-din"/>
                <a:ea typeface="urw-din"/>
                <a:cs typeface="urw-din"/>
                <a:sym typeface="urw-din"/>
              </a:defRPr>
            </a:pPr>
            <a:r>
              <a:t>The most important part is parameters. Parameters are used to pass values to the Procedure. There are 3 different types of parameters, they are as follows: </a:t>
            </a:r>
            <a:br/>
            <a:r>
              <a:t> </a:t>
            </a:r>
          </a:p>
          <a:p>
            <a:pPr>
              <a:buAutoNum type="arabicPeriod" startAt="1"/>
              <a:defRPr b="1">
                <a:solidFill>
                  <a:srgbClr val="273239"/>
                </a:solidFill>
                <a:latin typeface="urw-din"/>
                <a:ea typeface="urw-din"/>
                <a:cs typeface="urw-din"/>
                <a:sym typeface="urw-din"/>
              </a:defRPr>
            </a:pPr>
            <a:r>
              <a:t>IN:</a:t>
            </a:r>
            <a:r>
              <a:rPr b="0"/>
              <a:t> </a:t>
            </a:r>
            <a:br>
              <a:rPr b="0"/>
            </a:br>
            <a:r>
              <a:rPr b="0"/>
              <a:t>This is the Default Parameter for the procedure. It always receives the values from calling program.</a:t>
            </a:r>
            <a:endParaRPr b="0"/>
          </a:p>
          <a:p>
            <a:pPr>
              <a:buAutoNum type="arabicPeriod" startAt="1"/>
              <a:defRPr b="1">
                <a:solidFill>
                  <a:srgbClr val="273239"/>
                </a:solidFill>
                <a:latin typeface="urw-din"/>
                <a:ea typeface="urw-din"/>
                <a:cs typeface="urw-din"/>
                <a:sym typeface="urw-din"/>
              </a:defRPr>
            </a:pPr>
            <a:r>
              <a:t>OUT:</a:t>
            </a:r>
            <a:r>
              <a:rPr b="0"/>
              <a:t> </a:t>
            </a:r>
            <a:br>
              <a:rPr b="0"/>
            </a:br>
            <a:r>
              <a:rPr b="0"/>
              <a:t>This parameter always sends the values to the calling program.</a:t>
            </a:r>
            <a:endParaRPr b="0"/>
          </a:p>
          <a:p>
            <a:pPr>
              <a:buAutoNum type="arabicPeriod" startAt="1"/>
              <a:defRPr b="1">
                <a:solidFill>
                  <a:srgbClr val="273239"/>
                </a:solidFill>
                <a:latin typeface="urw-din"/>
                <a:ea typeface="urw-din"/>
                <a:cs typeface="urw-din"/>
                <a:sym typeface="urw-din"/>
              </a:defRPr>
            </a:pPr>
            <a:r>
              <a:t>INOUT:</a:t>
            </a:r>
            <a:r>
              <a:rPr b="0"/>
              <a:t> </a:t>
            </a:r>
            <a:br>
              <a:rPr b="0"/>
            </a:br>
            <a:r>
              <a:rPr b="0"/>
              <a:t>This parameter performs both the operations. It Receives value from as well as sends the values to the calling program.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677333" y="609600"/>
            <a:ext cx="8596670" cy="1320800"/>
          </a:xfrm>
          <a:prstGeom prst="rect">
            <a:avLst/>
          </a:prstGeom>
        </p:spPr>
        <p:txBody>
          <a:bodyPr/>
          <a:lstStyle/>
          <a:p>
            <a:pPr/>
            <a:r>
              <a:t>Example</a:t>
            </a:r>
          </a:p>
        </p:txBody>
      </p:sp>
      <p:sp>
        <p:nvSpPr>
          <p:cNvPr id="181" name="Content Placeholder 2"/>
          <p:cNvSpPr txBox="1"/>
          <p:nvPr>
            <p:ph type="body" sz="half" idx="1"/>
          </p:nvPr>
        </p:nvSpPr>
        <p:spPr>
          <a:xfrm>
            <a:off x="677333" y="2147889"/>
            <a:ext cx="8596670" cy="3880773"/>
          </a:xfrm>
          <a:prstGeom prst="rect">
            <a:avLst/>
          </a:prstGeom>
        </p:spPr>
        <p:txBody>
          <a:bodyPr/>
          <a:lstStyle/>
          <a:p>
            <a:pPr>
              <a:defRPr>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a:t>
            </a:r>
            <a:br>
              <a:rPr>
                <a:solidFill>
                  <a:srgbClr val="000000"/>
                </a:solidFill>
              </a:rPr>
            </a:br>
            <a:r>
              <a:t>SELECT</a:t>
            </a:r>
            <a:r>
              <a:rPr>
                <a:solidFill>
                  <a:srgbClr val="000000"/>
                </a:solidFill>
              </a:rPr>
              <a:t> * </a:t>
            </a:r>
            <a:r>
              <a:t>FROM</a:t>
            </a:r>
            <a:r>
              <a:rPr>
                <a:solidFill>
                  <a:srgbClr val="000000"/>
                </a:solidFill>
              </a:rPr>
              <a:t> Customers</a:t>
            </a:r>
            <a:br>
              <a:rPr>
                <a:solidFill>
                  <a:srgbClr val="000000"/>
                </a:solidFill>
              </a:rPr>
            </a:br>
            <a:r>
              <a:rPr>
                <a:solidFill>
                  <a:srgbClr val="000000"/>
                </a:solidFill>
              </a:rPr>
              <a:t>GO;</a:t>
            </a:r>
            <a:endParaRPr>
              <a:solidFill>
                <a:srgbClr val="000000"/>
              </a:solidFill>
            </a:endParaRPr>
          </a:p>
          <a:p>
            <a:pPr>
              <a:defRPr>
                <a:solidFill>
                  <a:srgbClr val="000000"/>
                </a:solidFill>
                <a:latin typeface="Consolas"/>
                <a:ea typeface="Consolas"/>
                <a:cs typeface="Consolas"/>
                <a:sym typeface="Consolas"/>
              </a:defRPr>
            </a:pPr>
          </a:p>
          <a:p>
            <a:pPr>
              <a:defRPr>
                <a:solidFill>
                  <a:srgbClr val="0000CD"/>
                </a:solidFill>
                <a:latin typeface="Consolas"/>
                <a:ea typeface="Consolas"/>
                <a:cs typeface="Consolas"/>
                <a:sym typeface="Consolas"/>
              </a:defRPr>
            </a:pPr>
            <a:r>
              <a:t>CALL</a:t>
            </a:r>
            <a:r>
              <a:rPr>
                <a:solidFill>
                  <a:srgbClr val="000000"/>
                </a:solidFill>
              </a:rPr>
              <a:t> SelectAllCustomers;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677333" y="609600"/>
            <a:ext cx="8596670" cy="954889"/>
          </a:xfrm>
          <a:prstGeom prst="rect">
            <a:avLst/>
          </a:prstGeom>
        </p:spPr>
        <p:txBody>
          <a:bodyPr/>
          <a:lstStyle/>
          <a:p>
            <a:pPr/>
            <a:r>
              <a:t>Parameterised Stored Procedures:</a:t>
            </a:r>
          </a:p>
        </p:txBody>
      </p:sp>
      <p:sp>
        <p:nvSpPr>
          <p:cNvPr id="184" name="Content Placeholder 2"/>
          <p:cNvSpPr txBox="1"/>
          <p:nvPr>
            <p:ph type="body" idx="1"/>
          </p:nvPr>
        </p:nvSpPr>
        <p:spPr>
          <a:xfrm>
            <a:off x="677333" y="1575250"/>
            <a:ext cx="8596670" cy="4406870"/>
          </a:xfrm>
          <a:prstGeom prst="rect">
            <a:avLst/>
          </a:prstGeom>
        </p:spPr>
        <p:txBody>
          <a:bodyPr/>
          <a:lstStyle/>
          <a:p>
            <a:pPr/>
            <a:r>
              <a:t>Stored Procedures With One Parameter</a:t>
            </a:r>
          </a:p>
          <a:p>
            <a:pPr lvl="1" marL="742950" indent="-285750">
              <a:defRPr sz="1600">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SelectAllCustomers(IN input varchar(30))</a:t>
            </a:r>
            <a:br/>
            <a:r>
              <a:t>SELECT</a:t>
            </a:r>
            <a:r>
              <a:rPr>
                <a:solidFill>
                  <a:srgbClr val="000000"/>
                </a:solidFill>
              </a:rPr>
              <a:t> * </a:t>
            </a:r>
            <a:r>
              <a:t>FROM</a:t>
            </a:r>
            <a:r>
              <a:rPr>
                <a:solidFill>
                  <a:srgbClr val="000000"/>
                </a:solidFill>
              </a:rPr>
              <a:t> Customers </a:t>
            </a:r>
            <a:r>
              <a:t>WHERE</a:t>
            </a:r>
            <a:r>
              <a:rPr>
                <a:solidFill>
                  <a:srgbClr val="000000"/>
                </a:solidFill>
              </a:rPr>
              <a:t> City = input</a:t>
            </a:r>
            <a:br>
              <a:rPr>
                <a:solidFill>
                  <a:srgbClr val="000000"/>
                </a:solidFill>
              </a:rPr>
            </a:br>
            <a:r>
              <a:rPr>
                <a:solidFill>
                  <a:srgbClr val="000000"/>
                </a:solidFill>
              </a:rPr>
              <a:t>GO;</a:t>
            </a:r>
          </a:p>
          <a:p>
            <a:pPr lvl="1" marL="742950" indent="-285750">
              <a:defRPr sz="1600"/>
            </a:pPr>
          </a:p>
          <a:p>
            <a:pPr/>
            <a:r>
              <a:t>Stored Procedures With Multiple Parameters</a:t>
            </a:r>
          </a:p>
          <a:p>
            <a:pPr lvl="1" marL="742950" indent="-285750">
              <a:defRPr sz="1600">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 (IN input varchar(30), IN code int)</a:t>
            </a:r>
            <a:br/>
            <a:r>
              <a:t>SELECT</a:t>
            </a:r>
            <a:r>
              <a:rPr>
                <a:solidFill>
                  <a:srgbClr val="000000"/>
                </a:solidFill>
              </a:rPr>
              <a:t> * </a:t>
            </a:r>
            <a:r>
              <a:t>FROM</a:t>
            </a:r>
            <a:r>
              <a:rPr>
                <a:solidFill>
                  <a:srgbClr val="000000"/>
                </a:solidFill>
              </a:rPr>
              <a:t> Customers </a:t>
            </a:r>
            <a:r>
              <a:t>WHERE</a:t>
            </a:r>
            <a:r>
              <a:rPr>
                <a:solidFill>
                  <a:srgbClr val="000000"/>
                </a:solidFill>
              </a:rPr>
              <a:t> City = input </a:t>
            </a:r>
            <a:r>
              <a:t>AND</a:t>
            </a:r>
            <a:r>
              <a:rPr>
                <a:solidFill>
                  <a:srgbClr val="000000"/>
                </a:solidFill>
              </a:rPr>
              <a:t> PostalCode = code</a:t>
            </a:r>
            <a:br>
              <a:rPr>
                <a:solidFill>
                  <a:srgbClr val="000000"/>
                </a:solidFill>
              </a:rPr>
            </a:br>
            <a:r>
              <a:rPr>
                <a:solidFill>
                  <a:srgbClr val="000000"/>
                </a:solidFill>
              </a:rPr>
              <a:t>GO;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677333" y="609600"/>
            <a:ext cx="8596670" cy="1320800"/>
          </a:xfrm>
          <a:prstGeom prst="rect">
            <a:avLst/>
          </a:prstGeom>
        </p:spPr>
        <p:txBody>
          <a:bodyPr/>
          <a:lstStyle>
            <a:lvl1pPr>
              <a:defRPr>
                <a:solidFill>
                  <a:srgbClr val="273239"/>
                </a:solidFill>
                <a:latin typeface="sofia-pro"/>
                <a:ea typeface="sofia-pro"/>
                <a:cs typeface="sofia-pro"/>
                <a:sym typeface="sofia-pro"/>
              </a:defRPr>
            </a:lvl1pPr>
          </a:lstStyle>
          <a:p>
            <a:pPr/>
            <a:r>
              <a:t>What is Cursor in SQL ?</a:t>
            </a:r>
          </a:p>
        </p:txBody>
      </p:sp>
      <p:sp>
        <p:nvSpPr>
          <p:cNvPr id="187" name="Content Placeholder 2"/>
          <p:cNvSpPr txBox="1"/>
          <p:nvPr>
            <p:ph type="body" sz="half" idx="1"/>
          </p:nvPr>
        </p:nvSpPr>
        <p:spPr>
          <a:xfrm>
            <a:off x="677333" y="1930400"/>
            <a:ext cx="8596670" cy="3507874"/>
          </a:xfrm>
          <a:prstGeom prst="rect">
            <a:avLst/>
          </a:prstGeom>
        </p:spPr>
        <p:txBody>
          <a:bodyPr/>
          <a:lstStyle/>
          <a:p>
            <a:pPr marL="0" indent="0" defTabSz="420623">
              <a:lnSpc>
                <a:spcPct val="90000"/>
              </a:lnSpc>
              <a:spcBef>
                <a:spcPts val="900"/>
              </a:spcBef>
              <a:buSzTx/>
              <a:buFont typeface="Wingdings 3"/>
              <a:buNone/>
              <a:defRPr b="1" sz="1840">
                <a:solidFill>
                  <a:srgbClr val="273239"/>
                </a:solidFill>
                <a:latin typeface="urw-din"/>
                <a:ea typeface="urw-din"/>
                <a:cs typeface="urw-din"/>
                <a:sym typeface="urw-din"/>
              </a:defRPr>
            </a:pPr>
            <a:r>
              <a:t>Cursor</a:t>
            </a:r>
            <a:r>
              <a:rPr b="0"/>
              <a:t> is a Temporary Memory or Temporary Work Station. It is Allocated by Database Server at the Time of Performing DML(Data Manipulation Language) operations on Table by User. Cursors are used to store Database Tables. There are 2 types of Cursors: Implicit Cursors, and Explicit Cursors. These are explained as following below.</a:t>
            </a:r>
            <a:endParaRPr b="0"/>
          </a:p>
          <a:p>
            <a:pPr marL="315468" indent="-315468" defTabSz="420623">
              <a:lnSpc>
                <a:spcPct val="90000"/>
              </a:lnSpc>
              <a:spcBef>
                <a:spcPts val="900"/>
              </a:spcBef>
              <a:buAutoNum type="arabicPeriod" startAt="1"/>
              <a:defRPr b="1" sz="1840">
                <a:solidFill>
                  <a:srgbClr val="273239"/>
                </a:solidFill>
                <a:latin typeface="urw-din"/>
                <a:ea typeface="urw-din"/>
                <a:cs typeface="urw-din"/>
                <a:sym typeface="urw-din"/>
              </a:defRPr>
            </a:pPr>
            <a:r>
              <a:t>Implicit Cursors:</a:t>
            </a:r>
            <a:br/>
            <a:r>
              <a:rPr b="0"/>
              <a:t>Implicit Cursors are also known as Default Cursors of SQL SERVER. These Cursors are allocated by SQL SERVER when the user performs DML operations.</a:t>
            </a:r>
            <a:endParaRPr b="0"/>
          </a:p>
          <a:p>
            <a:pPr marL="315468" indent="-315468" defTabSz="420623">
              <a:lnSpc>
                <a:spcPct val="90000"/>
              </a:lnSpc>
              <a:spcBef>
                <a:spcPts val="900"/>
              </a:spcBef>
              <a:buAutoNum type="arabicPeriod" startAt="1"/>
              <a:defRPr b="1" sz="1840">
                <a:solidFill>
                  <a:srgbClr val="273239"/>
                </a:solidFill>
                <a:latin typeface="urw-din"/>
                <a:ea typeface="urw-din"/>
                <a:cs typeface="urw-din"/>
                <a:sym typeface="urw-din"/>
              </a:defRPr>
            </a:pPr>
            <a:r>
              <a:t>Explicit Cursors :</a:t>
            </a:r>
            <a:br/>
            <a:r>
              <a:rPr b="0"/>
              <a:t>Explicit Cursors are Created by Users whenever the user requires them. Explicit Cursors are used for Fetching data from Table in Row-By-Row Manner.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ould we use cursors?"/>
          <p:cNvSpPr txBox="1"/>
          <p:nvPr>
            <p:ph type="title"/>
          </p:nvPr>
        </p:nvSpPr>
        <p:spPr>
          <a:prstGeom prst="rect">
            <a:avLst/>
          </a:prstGeom>
        </p:spPr>
        <p:txBody>
          <a:bodyPr/>
          <a:lstStyle/>
          <a:p>
            <a:pPr/>
            <a:r>
              <a:t>Should we use cursors?</a:t>
            </a:r>
          </a:p>
        </p:txBody>
      </p:sp>
      <p:sp>
        <p:nvSpPr>
          <p:cNvPr id="190" name="Relational Databases are very good at handling data in sets.…"/>
          <p:cNvSpPr txBox="1"/>
          <p:nvPr>
            <p:ph type="body" sz="half" idx="1"/>
          </p:nvPr>
        </p:nvSpPr>
        <p:spPr>
          <a:prstGeom prst="rect">
            <a:avLst/>
          </a:prstGeom>
        </p:spPr>
        <p:txBody>
          <a:bodyPr/>
          <a:lstStyle/>
          <a:p>
            <a:pPr/>
            <a:r>
              <a:t>Relational Databases are very good at handling data in sets.</a:t>
            </a:r>
          </a:p>
          <a:p>
            <a:pPr/>
            <a:r>
              <a:t>But, if we need to process data on row-by-row basis, then cursors are useful.</a:t>
            </a:r>
          </a:p>
          <a:p>
            <a:pPr/>
            <a:r>
              <a:t>Cursors can easily be replaced by Joins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677333" y="609600"/>
            <a:ext cx="8596670" cy="1320800"/>
          </a:xfrm>
          <a:prstGeom prst="rect">
            <a:avLst/>
          </a:prstGeom>
        </p:spPr>
        <p:txBody>
          <a:bodyPr/>
          <a:lstStyle/>
          <a:p>
            <a:pPr/>
            <a:r>
              <a:t>Life cycle of a cursor: </a:t>
            </a:r>
          </a:p>
        </p:txBody>
      </p:sp>
      <p:pic>
        <p:nvPicPr>
          <p:cNvPr id="193" name="Picture 2" descr="Picture 2"/>
          <p:cNvPicPr>
            <a:picLocks noChangeAspect="1"/>
          </p:cNvPicPr>
          <p:nvPr/>
        </p:nvPicPr>
        <p:blipFill>
          <a:blip r:embed="rId2">
            <a:extLst/>
          </a:blip>
          <a:stretch>
            <a:fillRect/>
          </a:stretch>
        </p:blipFill>
        <p:spPr>
          <a:xfrm>
            <a:off x="899498" y="2042560"/>
            <a:ext cx="8176520" cy="35709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