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95"/>
  </p:notesMasterIdLst>
  <p:sldIdLst>
    <p:sldId id="256" r:id="rId2"/>
    <p:sldId id="389" r:id="rId3"/>
    <p:sldId id="395" r:id="rId4"/>
    <p:sldId id="488" r:id="rId5"/>
    <p:sldId id="396" r:id="rId6"/>
    <p:sldId id="397" r:id="rId7"/>
    <p:sldId id="471" r:id="rId8"/>
    <p:sldId id="472" r:id="rId9"/>
    <p:sldId id="473" r:id="rId10"/>
    <p:sldId id="474" r:id="rId11"/>
    <p:sldId id="475" r:id="rId12"/>
    <p:sldId id="476" r:id="rId13"/>
    <p:sldId id="477" r:id="rId14"/>
    <p:sldId id="479" r:id="rId15"/>
    <p:sldId id="398" r:id="rId16"/>
    <p:sldId id="270" r:id="rId17"/>
    <p:sldId id="271" r:id="rId18"/>
    <p:sldId id="272" r:id="rId19"/>
    <p:sldId id="274" r:id="rId20"/>
    <p:sldId id="275" r:id="rId21"/>
    <p:sldId id="276" r:id="rId22"/>
    <p:sldId id="277" r:id="rId23"/>
    <p:sldId id="278" r:id="rId24"/>
    <p:sldId id="279" r:id="rId25"/>
    <p:sldId id="485" r:id="rId26"/>
    <p:sldId id="486" r:id="rId27"/>
    <p:sldId id="484" r:id="rId28"/>
    <p:sldId id="280" r:id="rId29"/>
    <p:sldId id="487" r:id="rId30"/>
    <p:sldId id="281" r:id="rId31"/>
    <p:sldId id="286" r:id="rId32"/>
    <p:sldId id="287" r:id="rId33"/>
    <p:sldId id="489" r:id="rId34"/>
    <p:sldId id="303" r:id="rId35"/>
    <p:sldId id="257" r:id="rId36"/>
    <p:sldId id="259" r:id="rId37"/>
    <p:sldId id="260" r:id="rId38"/>
    <p:sldId id="306" r:id="rId39"/>
    <p:sldId id="305" r:id="rId40"/>
    <p:sldId id="490" r:id="rId41"/>
    <p:sldId id="323" r:id="rId42"/>
    <p:sldId id="491" r:id="rId43"/>
    <p:sldId id="542" r:id="rId44"/>
    <p:sldId id="264" r:id="rId45"/>
    <p:sldId id="330" r:id="rId46"/>
    <p:sldId id="333" r:id="rId47"/>
    <p:sldId id="543" r:id="rId48"/>
    <p:sldId id="310" r:id="rId49"/>
    <p:sldId id="349" r:id="rId50"/>
    <p:sldId id="311" r:id="rId51"/>
    <p:sldId id="312" r:id="rId52"/>
    <p:sldId id="313" r:id="rId53"/>
    <p:sldId id="314" r:id="rId54"/>
    <p:sldId id="318" r:id="rId55"/>
    <p:sldId id="319" r:id="rId56"/>
    <p:sldId id="492" r:id="rId57"/>
    <p:sldId id="493" r:id="rId58"/>
    <p:sldId id="494" r:id="rId59"/>
    <p:sldId id="258" r:id="rId60"/>
    <p:sldId id="495" r:id="rId61"/>
    <p:sldId id="496" r:id="rId62"/>
    <p:sldId id="497" r:id="rId63"/>
    <p:sldId id="498" r:id="rId64"/>
    <p:sldId id="499" r:id="rId65"/>
    <p:sldId id="261" r:id="rId66"/>
    <p:sldId id="262" r:id="rId67"/>
    <p:sldId id="500" r:id="rId68"/>
    <p:sldId id="532" r:id="rId69"/>
    <p:sldId id="533" r:id="rId70"/>
    <p:sldId id="534" r:id="rId71"/>
    <p:sldId id="535" r:id="rId72"/>
    <p:sldId id="292" r:id="rId73"/>
    <p:sldId id="506" r:id="rId74"/>
    <p:sldId id="293" r:id="rId75"/>
    <p:sldId id="507" r:id="rId76"/>
    <p:sldId id="508" r:id="rId77"/>
    <p:sldId id="294" r:id="rId78"/>
    <p:sldId id="536" r:id="rId79"/>
    <p:sldId id="315" r:id="rId80"/>
    <p:sldId id="316" r:id="rId81"/>
    <p:sldId id="317" r:id="rId82"/>
    <p:sldId id="515" r:id="rId83"/>
    <p:sldId id="537" r:id="rId84"/>
    <p:sldId id="538" r:id="rId85"/>
    <p:sldId id="320" r:id="rId86"/>
    <p:sldId id="322" r:id="rId87"/>
    <p:sldId id="539" r:id="rId88"/>
    <p:sldId id="327" r:id="rId89"/>
    <p:sldId id="328" r:id="rId90"/>
    <p:sldId id="329" r:id="rId91"/>
    <p:sldId id="540" r:id="rId92"/>
    <p:sldId id="530" r:id="rId93"/>
    <p:sldId id="531" r:id="rId94"/>
  </p:sldIdLst>
  <p:sldSz cx="9144000" cy="6858000" type="screen4x3"/>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508" y="4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63F8BBA9-3F7D-41E4-AB13-C31D638D1FC3}" type="datetimeFigureOut">
              <a:rPr lang="en-IN" smtClean="0"/>
              <a:t>03-11-2023</a:t>
            </a:fld>
            <a:endParaRPr lang="en-IN"/>
          </a:p>
        </p:txBody>
      </p:sp>
      <p:sp>
        <p:nvSpPr>
          <p:cNvPr id="4" name="Slide Image Placeholder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3BC20FF7-4007-45E0-A840-DA26B939D03A}" type="slidenum">
              <a:rPr lang="en-IN" smtClean="0"/>
              <a:t>‹#›</a:t>
            </a:fld>
            <a:endParaRPr lang="en-IN"/>
          </a:p>
        </p:txBody>
      </p:sp>
    </p:spTree>
    <p:extLst>
      <p:ext uri="{BB962C8B-B14F-4D97-AF65-F5344CB8AC3E}">
        <p14:creationId xmlns:p14="http://schemas.microsoft.com/office/powerpoint/2010/main" val="70620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43E673-20D0-4D94-B88D-4F243707C92D}" type="slidenum">
              <a:rPr lang="en-IN" smtClean="0"/>
              <a:t>35</a:t>
            </a:fld>
            <a:endParaRPr lang="en-IN"/>
          </a:p>
        </p:txBody>
      </p:sp>
    </p:spTree>
    <p:extLst>
      <p:ext uri="{BB962C8B-B14F-4D97-AF65-F5344CB8AC3E}">
        <p14:creationId xmlns:p14="http://schemas.microsoft.com/office/powerpoint/2010/main" val="1670190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446D40-E330-4DFF-A9EE-202B74805CC5}"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1794F-B822-4595-958D-D2B7B2C6B17E}" type="slidenum">
              <a:rPr lang="en-IN" smtClean="0"/>
              <a:t>‹#›</a:t>
            </a:fld>
            <a:endParaRPr lang="en-IN"/>
          </a:p>
        </p:txBody>
      </p:sp>
    </p:spTree>
    <p:extLst>
      <p:ext uri="{BB962C8B-B14F-4D97-AF65-F5344CB8AC3E}">
        <p14:creationId xmlns:p14="http://schemas.microsoft.com/office/powerpoint/2010/main" val="228648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46D40-E330-4DFF-A9EE-202B74805CC5}"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1794F-B822-4595-958D-D2B7B2C6B17E}" type="slidenum">
              <a:rPr lang="en-IN" smtClean="0"/>
              <a:t>‹#›</a:t>
            </a:fld>
            <a:endParaRPr lang="en-IN"/>
          </a:p>
        </p:txBody>
      </p:sp>
    </p:spTree>
    <p:extLst>
      <p:ext uri="{BB962C8B-B14F-4D97-AF65-F5344CB8AC3E}">
        <p14:creationId xmlns:p14="http://schemas.microsoft.com/office/powerpoint/2010/main" val="4064101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46D40-E330-4DFF-A9EE-202B74805CC5}"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1794F-B822-4595-958D-D2B7B2C6B17E}" type="slidenum">
              <a:rPr lang="en-IN" smtClean="0"/>
              <a:t>‹#›</a:t>
            </a:fld>
            <a:endParaRPr lang="en-IN"/>
          </a:p>
        </p:txBody>
      </p:sp>
    </p:spTree>
    <p:extLst>
      <p:ext uri="{BB962C8B-B14F-4D97-AF65-F5344CB8AC3E}">
        <p14:creationId xmlns:p14="http://schemas.microsoft.com/office/powerpoint/2010/main" val="229420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55041" y="676217"/>
            <a:ext cx="4433916" cy="440057"/>
          </a:xfrm>
          <a:prstGeom prst="rect">
            <a:avLst/>
          </a:prstGeom>
        </p:spPr>
        <p:txBody>
          <a:bodyPr wrap="square" lIns="0" tIns="0" rIns="0" bIns="0">
            <a:spAutoFit/>
          </a:bodyPr>
          <a:lstStyle>
            <a:lvl1pPr>
              <a:defRPr sz="3177" b="0" i="0">
                <a:solidFill>
                  <a:srgbClr val="FF0000"/>
                </a:solidFill>
                <a:latin typeface="Arial"/>
                <a:cs typeface="Arial"/>
              </a:defRPr>
            </a:lvl1pPr>
          </a:lstStyle>
          <a:p>
            <a:endParaRPr/>
          </a:p>
        </p:txBody>
      </p:sp>
      <p:sp>
        <p:nvSpPr>
          <p:cNvPr id="3" name="Holder 3"/>
          <p:cNvSpPr>
            <a:spLocks noGrp="1"/>
          </p:cNvSpPr>
          <p:nvPr>
            <p:ph type="subTitle" idx="4"/>
          </p:nvPr>
        </p:nvSpPr>
        <p:spPr>
          <a:xfrm>
            <a:off x="1371600" y="3840480"/>
            <a:ext cx="64008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06" b="0" i="1">
                <a:solidFill>
                  <a:schemeClr val="tx1"/>
                </a:solidFill>
                <a:latin typeface="Arial"/>
                <a:cs typeface="Arial"/>
              </a:defRPr>
            </a:lvl1pPr>
          </a:lstStyle>
          <a:p>
            <a:pPr marL="11206">
              <a:spcBef>
                <a:spcPts val="18"/>
              </a:spcBef>
            </a:pPr>
            <a:r>
              <a:rPr lang="en-US" spc="-4"/>
              <a:t>CN5E by Tanenbaum &amp; </a:t>
            </a:r>
            <a:r>
              <a:rPr lang="en-US"/>
              <a:t>Wetherall, </a:t>
            </a:r>
            <a:r>
              <a:rPr lang="en-US" spc="-4"/>
              <a:t>© Pearson Education-Prentice</a:t>
            </a:r>
            <a:r>
              <a:rPr lang="en-US" spc="71"/>
              <a:t> </a:t>
            </a:r>
            <a:r>
              <a:rPr lang="en-US" spc="-4"/>
              <a:t>Hall and D. Wetherall, 2011</a:t>
            </a:r>
            <a:endParaRPr lang="en-US" spc="-4"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2120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46D40-E330-4DFF-A9EE-202B74805CC5}"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1794F-B822-4595-958D-D2B7B2C6B17E}" type="slidenum">
              <a:rPr lang="en-IN" smtClean="0"/>
              <a:t>‹#›</a:t>
            </a:fld>
            <a:endParaRPr lang="en-IN"/>
          </a:p>
        </p:txBody>
      </p:sp>
    </p:spTree>
    <p:extLst>
      <p:ext uri="{BB962C8B-B14F-4D97-AF65-F5344CB8AC3E}">
        <p14:creationId xmlns:p14="http://schemas.microsoft.com/office/powerpoint/2010/main" val="18786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46D40-E330-4DFF-A9EE-202B74805CC5}"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1794F-B822-4595-958D-D2B7B2C6B17E}" type="slidenum">
              <a:rPr lang="en-IN" smtClean="0"/>
              <a:t>‹#›</a:t>
            </a:fld>
            <a:endParaRPr lang="en-IN"/>
          </a:p>
        </p:txBody>
      </p:sp>
    </p:spTree>
    <p:extLst>
      <p:ext uri="{BB962C8B-B14F-4D97-AF65-F5344CB8AC3E}">
        <p14:creationId xmlns:p14="http://schemas.microsoft.com/office/powerpoint/2010/main" val="3789230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446D40-E330-4DFF-A9EE-202B74805CC5}"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1794F-B822-4595-958D-D2B7B2C6B17E}" type="slidenum">
              <a:rPr lang="en-IN" smtClean="0"/>
              <a:t>‹#›</a:t>
            </a:fld>
            <a:endParaRPr lang="en-IN"/>
          </a:p>
        </p:txBody>
      </p:sp>
    </p:spTree>
    <p:extLst>
      <p:ext uri="{BB962C8B-B14F-4D97-AF65-F5344CB8AC3E}">
        <p14:creationId xmlns:p14="http://schemas.microsoft.com/office/powerpoint/2010/main" val="226378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446D40-E330-4DFF-A9EE-202B74805CC5}" type="datetimeFigureOut">
              <a:rPr lang="en-IN" smtClean="0"/>
              <a:t>03-11-2023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71794F-B822-4595-958D-D2B7B2C6B17E}" type="slidenum">
              <a:rPr lang="en-IN" smtClean="0"/>
              <a:t>‹#›</a:t>
            </a:fld>
            <a:endParaRPr lang="en-IN"/>
          </a:p>
        </p:txBody>
      </p:sp>
    </p:spTree>
    <p:extLst>
      <p:ext uri="{BB962C8B-B14F-4D97-AF65-F5344CB8AC3E}">
        <p14:creationId xmlns:p14="http://schemas.microsoft.com/office/powerpoint/2010/main" val="24031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46D40-E330-4DFF-A9EE-202B74805CC5}" type="datetimeFigureOut">
              <a:rPr lang="en-IN" smtClean="0"/>
              <a:t>03-11-2023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71794F-B822-4595-958D-D2B7B2C6B17E}" type="slidenum">
              <a:rPr lang="en-IN" smtClean="0"/>
              <a:t>‹#›</a:t>
            </a:fld>
            <a:endParaRPr lang="en-IN"/>
          </a:p>
        </p:txBody>
      </p:sp>
    </p:spTree>
    <p:extLst>
      <p:ext uri="{BB962C8B-B14F-4D97-AF65-F5344CB8AC3E}">
        <p14:creationId xmlns:p14="http://schemas.microsoft.com/office/powerpoint/2010/main" val="376968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46D40-E330-4DFF-A9EE-202B74805CC5}" type="datetimeFigureOut">
              <a:rPr lang="en-IN" smtClean="0"/>
              <a:t>03-11-2023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71794F-B822-4595-958D-D2B7B2C6B17E}" type="slidenum">
              <a:rPr lang="en-IN" smtClean="0"/>
              <a:t>‹#›</a:t>
            </a:fld>
            <a:endParaRPr lang="en-IN"/>
          </a:p>
        </p:txBody>
      </p:sp>
    </p:spTree>
    <p:extLst>
      <p:ext uri="{BB962C8B-B14F-4D97-AF65-F5344CB8AC3E}">
        <p14:creationId xmlns:p14="http://schemas.microsoft.com/office/powerpoint/2010/main" val="1267254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446D40-E330-4DFF-A9EE-202B74805CC5}"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1794F-B822-4595-958D-D2B7B2C6B17E}" type="slidenum">
              <a:rPr lang="en-IN" smtClean="0"/>
              <a:t>‹#›</a:t>
            </a:fld>
            <a:endParaRPr lang="en-IN"/>
          </a:p>
        </p:txBody>
      </p:sp>
    </p:spTree>
    <p:extLst>
      <p:ext uri="{BB962C8B-B14F-4D97-AF65-F5344CB8AC3E}">
        <p14:creationId xmlns:p14="http://schemas.microsoft.com/office/powerpoint/2010/main" val="258482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446D40-E330-4DFF-A9EE-202B74805CC5}"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1794F-B822-4595-958D-D2B7B2C6B17E}" type="slidenum">
              <a:rPr lang="en-IN" smtClean="0"/>
              <a:t>‹#›</a:t>
            </a:fld>
            <a:endParaRPr lang="en-IN"/>
          </a:p>
        </p:txBody>
      </p:sp>
    </p:spTree>
    <p:extLst>
      <p:ext uri="{BB962C8B-B14F-4D97-AF65-F5344CB8AC3E}">
        <p14:creationId xmlns:p14="http://schemas.microsoft.com/office/powerpoint/2010/main" val="803101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46D40-E330-4DFF-A9EE-202B74805CC5}" type="datetimeFigureOut">
              <a:rPr lang="en-IN" smtClean="0"/>
              <a:t>03-11-2023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1794F-B822-4595-958D-D2B7B2C6B17E}" type="slidenum">
              <a:rPr lang="en-IN" smtClean="0"/>
              <a:t>‹#›</a:t>
            </a:fld>
            <a:endParaRPr lang="en-IN"/>
          </a:p>
        </p:txBody>
      </p:sp>
    </p:spTree>
    <p:extLst>
      <p:ext uri="{BB962C8B-B14F-4D97-AF65-F5344CB8AC3E}">
        <p14:creationId xmlns:p14="http://schemas.microsoft.com/office/powerpoint/2010/main" val="89451088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geeksforgeeks.org/synchronous-optical-network-sonet/" TargetMode="External"/><Relationship Id="rId2" Type="http://schemas.openxmlformats.org/officeDocument/2006/relationships/image" Target="../media/image24.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tif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tif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tif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8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8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2.xml"/><Relationship Id="rId5" Type="http://schemas.openxmlformats.org/officeDocument/2006/relationships/image" Target="../media/image73.png"/><Relationship Id="rId4" Type="http://schemas.openxmlformats.org/officeDocument/2006/relationships/image" Target="../media/image72.png"/></Relationships>
</file>

<file path=ppt/slides/_rels/slide9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A7F2-A4FF-4918-D83A-0521286E1FA3}"/>
              </a:ext>
            </a:extLst>
          </p:cNvPr>
          <p:cNvSpPr>
            <a:spLocks noGrp="1"/>
          </p:cNvSpPr>
          <p:nvPr>
            <p:ph type="ctrTitle"/>
          </p:nvPr>
        </p:nvSpPr>
        <p:spPr>
          <a:xfrm>
            <a:off x="1143000" y="1579484"/>
            <a:ext cx="6858000" cy="1361360"/>
          </a:xfrm>
        </p:spPr>
        <p:txBody>
          <a:bodyPr>
            <a:normAutofit fontScale="90000"/>
          </a:bodyPr>
          <a:lstStyle/>
          <a:p>
            <a:r>
              <a:rPr lang="en-IN" dirty="0"/>
              <a:t>Overview of Computer Networks</a:t>
            </a:r>
          </a:p>
        </p:txBody>
      </p:sp>
      <p:sp>
        <p:nvSpPr>
          <p:cNvPr id="3" name="Subtitle 2">
            <a:extLst>
              <a:ext uri="{FF2B5EF4-FFF2-40B4-BE49-F238E27FC236}">
                <a16:creationId xmlns:a16="http://schemas.microsoft.com/office/drawing/2014/main" id="{0CBE2860-3559-1D29-218E-EDE3769BC95C}"/>
              </a:ext>
            </a:extLst>
          </p:cNvPr>
          <p:cNvSpPr>
            <a:spLocks noGrp="1"/>
          </p:cNvSpPr>
          <p:nvPr>
            <p:ph type="subTitle" idx="1"/>
          </p:nvPr>
        </p:nvSpPr>
        <p:spPr/>
        <p:txBody>
          <a:bodyPr>
            <a:normAutofit/>
          </a:bodyPr>
          <a:lstStyle/>
          <a:p>
            <a:r>
              <a:rPr lang="en-IN" sz="2700" dirty="0"/>
              <a:t>P. Krishna Reddy, IIIT Hyderabad</a:t>
            </a:r>
          </a:p>
        </p:txBody>
      </p:sp>
    </p:spTree>
    <p:extLst>
      <p:ext uri="{BB962C8B-B14F-4D97-AF65-F5344CB8AC3E}">
        <p14:creationId xmlns:p14="http://schemas.microsoft.com/office/powerpoint/2010/main" val="384743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0AB86-F59B-469A-B2E6-9F6A279A3120}"/>
              </a:ext>
            </a:extLst>
          </p:cNvPr>
          <p:cNvSpPr txBox="1"/>
          <p:nvPr/>
        </p:nvSpPr>
        <p:spPr>
          <a:xfrm>
            <a:off x="2257658" y="4249904"/>
            <a:ext cx="4416797" cy="316369"/>
          </a:xfrm>
          <a:prstGeom prst="rect">
            <a:avLst/>
          </a:prstGeom>
          <a:noFill/>
        </p:spPr>
        <p:txBody>
          <a:bodyPr wrap="square" rtlCol="0">
            <a:spAutoFit/>
          </a:bodyPr>
          <a:lstStyle/>
          <a:p>
            <a:pPr algn="ctr"/>
            <a:r>
              <a:rPr lang="en-US" sz="1456" b="1" dirty="0"/>
              <a:t>Some forms of e-commerce.</a:t>
            </a:r>
          </a:p>
        </p:txBody>
      </p:sp>
      <p:graphicFrame>
        <p:nvGraphicFramePr>
          <p:cNvPr id="3" name="Table 2">
            <a:extLst>
              <a:ext uri="{FF2B5EF4-FFF2-40B4-BE49-F238E27FC236}">
                <a16:creationId xmlns:a16="http://schemas.microsoft.com/office/drawing/2014/main" id="{25AEDFB3-B36F-4DD7-9615-6AA021801874}"/>
              </a:ext>
            </a:extLst>
          </p:cNvPr>
          <p:cNvGraphicFramePr>
            <a:graphicFrameLocks noGrp="1"/>
          </p:cNvGraphicFramePr>
          <p:nvPr/>
        </p:nvGraphicFramePr>
        <p:xfrm>
          <a:off x="1344706" y="1008530"/>
          <a:ext cx="7059707" cy="3006972"/>
        </p:xfrm>
        <a:graphic>
          <a:graphicData uri="http://schemas.openxmlformats.org/drawingml/2006/table">
            <a:tbl>
              <a:tblPr firstRow="1" bandRow="1">
                <a:tableStyleId>{5C22544A-7EE6-4342-B048-85BDC9FD1C3A}</a:tableStyleId>
              </a:tblPr>
              <a:tblGrid>
                <a:gridCol w="705971">
                  <a:extLst>
                    <a:ext uri="{9D8B030D-6E8A-4147-A177-3AD203B41FA5}">
                      <a16:colId xmlns:a16="http://schemas.microsoft.com/office/drawing/2014/main" val="20000"/>
                    </a:ext>
                  </a:extLst>
                </a:gridCol>
                <a:gridCol w="2980765">
                  <a:extLst>
                    <a:ext uri="{9D8B030D-6E8A-4147-A177-3AD203B41FA5}">
                      <a16:colId xmlns:a16="http://schemas.microsoft.com/office/drawing/2014/main" val="20001"/>
                    </a:ext>
                  </a:extLst>
                </a:gridCol>
                <a:gridCol w="3372971">
                  <a:extLst>
                    <a:ext uri="{9D8B030D-6E8A-4147-A177-3AD203B41FA5}">
                      <a16:colId xmlns:a16="http://schemas.microsoft.com/office/drawing/2014/main" val="20002"/>
                    </a:ext>
                  </a:extLst>
                </a:gridCol>
              </a:tblGrid>
              <a:tr h="364233">
                <a:tc>
                  <a:txBody>
                    <a:bodyPr/>
                    <a:lstStyle/>
                    <a:p>
                      <a:pPr algn="ctr" fontAlgn="b"/>
                      <a:r>
                        <a:rPr lang="en-US" sz="1300" b="1" i="0" u="none" strike="noStrike" dirty="0">
                          <a:solidFill>
                            <a:srgbClr val="000000"/>
                          </a:solidFill>
                          <a:latin typeface="Arial" pitchFamily="34" charset="0"/>
                          <a:cs typeface="Arial" pitchFamily="34" charset="0"/>
                        </a:rPr>
                        <a:t>Tag</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300" b="1" i="0" u="none" strike="noStrike" dirty="0">
                          <a:solidFill>
                            <a:srgbClr val="000000"/>
                          </a:solidFill>
                          <a:latin typeface="Arial" pitchFamily="34" charset="0"/>
                          <a:cs typeface="Arial" pitchFamily="34" charset="0"/>
                        </a:rPr>
                        <a:t>Full name</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300" b="1" i="0" u="none" strike="noStrike" dirty="0">
                          <a:solidFill>
                            <a:srgbClr val="000000"/>
                          </a:solidFill>
                          <a:latin typeface="Arial" pitchFamily="34" charset="0"/>
                          <a:cs typeface="Arial" pitchFamily="34" charset="0"/>
                        </a:rPr>
                        <a:t>Example</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364233">
                <a:tc>
                  <a:txBody>
                    <a:bodyPr/>
                    <a:lstStyle/>
                    <a:p>
                      <a:pPr algn="l" fontAlgn="b"/>
                      <a:r>
                        <a:rPr lang="en-US" sz="1300" b="0" i="0" u="none" strike="noStrike" dirty="0">
                          <a:solidFill>
                            <a:srgbClr val="000000"/>
                          </a:solidFill>
                          <a:latin typeface="Arial" pitchFamily="34" charset="0"/>
                          <a:cs typeface="Arial" pitchFamily="34" charset="0"/>
                        </a:rPr>
                        <a:t>B2C</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300" b="0" i="0" u="none" strike="noStrike" dirty="0">
                          <a:solidFill>
                            <a:srgbClr val="000000"/>
                          </a:solidFill>
                          <a:latin typeface="Arial" pitchFamily="34" charset="0"/>
                          <a:cs typeface="Arial" pitchFamily="34" charset="0"/>
                        </a:rPr>
                        <a:t>Business-to-consumer</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300" b="0" i="0" u="none" strike="noStrike">
                          <a:solidFill>
                            <a:srgbClr val="000000"/>
                          </a:solidFill>
                          <a:latin typeface="Arial" pitchFamily="34" charset="0"/>
                          <a:cs typeface="Arial" pitchFamily="34" charset="0"/>
                        </a:rPr>
                        <a:t>Ordering books online</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638091">
                <a:tc>
                  <a:txBody>
                    <a:bodyPr/>
                    <a:lstStyle/>
                    <a:p>
                      <a:pPr algn="l" fontAlgn="b"/>
                      <a:r>
                        <a:rPr lang="en-US" sz="1300" b="0" i="0" u="none" strike="noStrike" dirty="0">
                          <a:solidFill>
                            <a:srgbClr val="000000"/>
                          </a:solidFill>
                          <a:latin typeface="Arial" pitchFamily="34" charset="0"/>
                          <a:cs typeface="Arial" pitchFamily="34" charset="0"/>
                        </a:rPr>
                        <a:t>B2B</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300" b="0" i="0" u="none" strike="noStrike" dirty="0">
                          <a:solidFill>
                            <a:srgbClr val="000000"/>
                          </a:solidFill>
                          <a:latin typeface="Arial" pitchFamily="34" charset="0"/>
                          <a:cs typeface="Arial" pitchFamily="34" charset="0"/>
                        </a:rPr>
                        <a:t>Business-to-business</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300" b="0" i="0" u="none" strike="noStrike">
                          <a:solidFill>
                            <a:srgbClr val="000000"/>
                          </a:solidFill>
                          <a:latin typeface="Arial" pitchFamily="34" charset="0"/>
                          <a:cs typeface="Arial" pitchFamily="34" charset="0"/>
                        </a:rPr>
                        <a:t>Car manufacturer ordering tires from supplier</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638091">
                <a:tc>
                  <a:txBody>
                    <a:bodyPr/>
                    <a:lstStyle/>
                    <a:p>
                      <a:pPr algn="l" fontAlgn="b"/>
                      <a:r>
                        <a:rPr lang="en-US" sz="1300" b="0" i="0" u="none" strike="noStrike">
                          <a:solidFill>
                            <a:srgbClr val="000000"/>
                          </a:solidFill>
                          <a:latin typeface="Arial" pitchFamily="34" charset="0"/>
                          <a:cs typeface="Arial" pitchFamily="34" charset="0"/>
                        </a:rPr>
                        <a:t>G2C</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300" b="0" i="0" u="none" strike="noStrike" dirty="0">
                          <a:solidFill>
                            <a:srgbClr val="000000"/>
                          </a:solidFill>
                          <a:latin typeface="Arial" pitchFamily="34" charset="0"/>
                          <a:cs typeface="Arial" pitchFamily="34" charset="0"/>
                        </a:rPr>
                        <a:t>Government-to-consumer</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300" b="0" i="0" u="none" strike="noStrike">
                          <a:solidFill>
                            <a:srgbClr val="000000"/>
                          </a:solidFill>
                          <a:latin typeface="Arial" pitchFamily="34" charset="0"/>
                          <a:cs typeface="Arial" pitchFamily="34" charset="0"/>
                        </a:rPr>
                        <a:t>Government distributing tax forms electronically</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638091">
                <a:tc>
                  <a:txBody>
                    <a:bodyPr/>
                    <a:lstStyle/>
                    <a:p>
                      <a:pPr algn="l" fontAlgn="b"/>
                      <a:r>
                        <a:rPr lang="en-US" sz="1300" b="0" i="0" u="none" strike="noStrike">
                          <a:solidFill>
                            <a:srgbClr val="000000"/>
                          </a:solidFill>
                          <a:latin typeface="Arial" pitchFamily="34" charset="0"/>
                          <a:cs typeface="Arial" pitchFamily="34" charset="0"/>
                        </a:rPr>
                        <a:t>C2C</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300" b="0" i="0" u="none" strike="noStrike">
                          <a:solidFill>
                            <a:srgbClr val="000000"/>
                          </a:solidFill>
                          <a:latin typeface="Arial" pitchFamily="34" charset="0"/>
                          <a:cs typeface="Arial" pitchFamily="34" charset="0"/>
                        </a:rPr>
                        <a:t>Consumer-to-consumer</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300" b="0" i="0" u="none" strike="noStrike">
                          <a:solidFill>
                            <a:srgbClr val="000000"/>
                          </a:solidFill>
                          <a:latin typeface="Arial" pitchFamily="34" charset="0"/>
                          <a:cs typeface="Arial" pitchFamily="34" charset="0"/>
                        </a:rPr>
                        <a:t>Auctioning second-hand products online</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r h="364233">
                <a:tc>
                  <a:txBody>
                    <a:bodyPr/>
                    <a:lstStyle/>
                    <a:p>
                      <a:pPr algn="l" fontAlgn="b"/>
                      <a:r>
                        <a:rPr lang="en-US" sz="1300" b="0" i="0" u="none" strike="noStrike">
                          <a:solidFill>
                            <a:srgbClr val="000000"/>
                          </a:solidFill>
                          <a:latin typeface="Arial" pitchFamily="34" charset="0"/>
                          <a:cs typeface="Arial" pitchFamily="34" charset="0"/>
                        </a:rPr>
                        <a:t>P2P</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300" b="0" i="0" u="none" strike="noStrike" dirty="0">
                          <a:solidFill>
                            <a:srgbClr val="000000"/>
                          </a:solidFill>
                          <a:latin typeface="Arial" pitchFamily="34" charset="0"/>
                          <a:cs typeface="Arial" pitchFamily="34" charset="0"/>
                        </a:rPr>
                        <a:t>Peer-to-peer</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300" b="0" i="0" u="none" strike="noStrike" dirty="0">
                          <a:solidFill>
                            <a:srgbClr val="000000"/>
                          </a:solidFill>
                          <a:latin typeface="Arial" pitchFamily="34" charset="0"/>
                          <a:cs typeface="Arial" pitchFamily="34" charset="0"/>
                        </a:rPr>
                        <a:t>Music sharing</a:t>
                      </a:r>
                    </a:p>
                  </a:txBody>
                  <a:tcPr marL="66563" marR="66563" marT="33281" marB="3328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9776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5320" y="122306"/>
            <a:ext cx="4695970" cy="617634"/>
          </a:xfrm>
          <a:prstGeom prst="rect">
            <a:avLst/>
          </a:prstGeom>
        </p:spPr>
        <p:txBody>
          <a:bodyPr vert="horz" wrap="square" lIns="0" tIns="8157" rIns="0" bIns="0" rtlCol="0" anchor="ctr">
            <a:spAutoFit/>
          </a:bodyPr>
          <a:lstStyle/>
          <a:p>
            <a:pPr marL="8158">
              <a:spcBef>
                <a:spcPts val="64"/>
              </a:spcBef>
            </a:pPr>
            <a:r>
              <a:rPr spc="-3" dirty="0"/>
              <a:t>Mobile</a:t>
            </a:r>
            <a:r>
              <a:rPr spc="-68" dirty="0"/>
              <a:t> </a:t>
            </a:r>
            <a:r>
              <a:rPr spc="-3" dirty="0"/>
              <a:t>Users</a:t>
            </a:r>
          </a:p>
        </p:txBody>
      </p:sp>
      <p:sp>
        <p:nvSpPr>
          <p:cNvPr id="3" name="object 3"/>
          <p:cNvSpPr txBox="1"/>
          <p:nvPr/>
        </p:nvSpPr>
        <p:spPr>
          <a:xfrm>
            <a:off x="874059" y="941294"/>
            <a:ext cx="7086393" cy="3511760"/>
          </a:xfrm>
          <a:prstGeom prst="rect">
            <a:avLst/>
          </a:prstGeom>
        </p:spPr>
        <p:txBody>
          <a:bodyPr vert="horz" wrap="square" lIns="0" tIns="8157" rIns="0" bIns="0" rtlCol="0">
            <a:spAutoFit/>
          </a:bodyPr>
          <a:lstStyle/>
          <a:p>
            <a:pPr marL="257782" marR="3263" indent="-249625">
              <a:spcBef>
                <a:spcPts val="64"/>
              </a:spcBef>
              <a:buFont typeface="Arial" panose="020B0604020202020204" pitchFamily="34" charset="0"/>
              <a:buChar char="•"/>
            </a:pPr>
            <a:r>
              <a:rPr sz="2471" spc="-3" dirty="0">
                <a:latin typeface="Arial"/>
                <a:cs typeface="Arial"/>
              </a:rPr>
              <a:t>Tablets, laptops, and smart phones are popular devices;  WiFi hotspots and 3G cellular provide wireless</a:t>
            </a:r>
            <a:r>
              <a:rPr sz="2471" spc="10" dirty="0">
                <a:latin typeface="Arial"/>
                <a:cs typeface="Arial"/>
              </a:rPr>
              <a:t> </a:t>
            </a:r>
            <a:r>
              <a:rPr sz="2471" spc="-3" dirty="0">
                <a:latin typeface="Arial"/>
                <a:cs typeface="Arial"/>
              </a:rPr>
              <a:t>connectivity.</a:t>
            </a:r>
            <a:endParaRPr sz="2471" dirty="0">
              <a:latin typeface="Arial"/>
              <a:cs typeface="Arial"/>
            </a:endParaRPr>
          </a:p>
          <a:p>
            <a:pPr marL="257782" marR="70160" indent="-249625">
              <a:spcBef>
                <a:spcPts val="1156"/>
              </a:spcBef>
              <a:buFont typeface="Arial" panose="020B0604020202020204" pitchFamily="34" charset="0"/>
              <a:buChar char="•"/>
            </a:pPr>
            <a:r>
              <a:rPr sz="2471" spc="-3" dirty="0">
                <a:latin typeface="Arial"/>
                <a:cs typeface="Arial"/>
              </a:rPr>
              <a:t>Mobile users communicate, e.g., voice and texts, consume  content, e.g., video and Web, and use sensors, e.g.,</a:t>
            </a:r>
            <a:r>
              <a:rPr sz="2471" dirty="0">
                <a:latin typeface="Arial"/>
                <a:cs typeface="Arial"/>
              </a:rPr>
              <a:t> </a:t>
            </a:r>
            <a:r>
              <a:rPr sz="2471" spc="-3" dirty="0">
                <a:latin typeface="Arial"/>
                <a:cs typeface="Arial"/>
              </a:rPr>
              <a:t>GPS.</a:t>
            </a:r>
            <a:endParaRPr lang="en-US" sz="2471" spc="-3" dirty="0">
              <a:latin typeface="Arial"/>
              <a:cs typeface="Arial"/>
            </a:endParaRPr>
          </a:p>
          <a:p>
            <a:pPr marL="257782" marR="70160" indent="-249625">
              <a:spcBef>
                <a:spcPts val="1156"/>
              </a:spcBef>
              <a:buFont typeface="Arial" panose="020B0604020202020204" pitchFamily="34" charset="0"/>
              <a:buChar char="•"/>
            </a:pPr>
            <a:r>
              <a:rPr lang="en-IN" sz="2471" spc="-3" dirty="0">
                <a:latin typeface="Arial"/>
                <a:cs typeface="Arial"/>
              </a:rPr>
              <a:t>Sensor networks</a:t>
            </a:r>
            <a:endParaRPr sz="2471" dirty="0">
              <a:latin typeface="Arial"/>
              <a:cs typeface="Arial"/>
            </a:endParaRPr>
          </a:p>
          <a:p>
            <a:pPr marL="257782" indent="-249625">
              <a:spcBef>
                <a:spcPts val="1156"/>
              </a:spcBef>
              <a:buFont typeface="Arial" panose="020B0604020202020204" pitchFamily="34" charset="0"/>
              <a:buChar char="•"/>
            </a:pPr>
            <a:r>
              <a:rPr sz="2471" spc="-3" dirty="0">
                <a:latin typeface="Arial"/>
                <a:cs typeface="Arial"/>
              </a:rPr>
              <a:t>Wireless and mobile are related but</a:t>
            </a:r>
            <a:r>
              <a:rPr sz="2471" spc="35" dirty="0">
                <a:latin typeface="Arial"/>
                <a:cs typeface="Arial"/>
              </a:rPr>
              <a:t> </a:t>
            </a:r>
            <a:r>
              <a:rPr sz="2471" spc="-3" dirty="0">
                <a:latin typeface="Arial"/>
                <a:cs typeface="Arial"/>
              </a:rPr>
              <a:t>different:</a:t>
            </a:r>
            <a:endParaRPr sz="2471" dirty="0">
              <a:latin typeface="Arial"/>
              <a:cs typeface="Arial"/>
            </a:endParaRPr>
          </a:p>
        </p:txBody>
      </p:sp>
      <p:pic>
        <p:nvPicPr>
          <p:cNvPr id="4" name="object 4"/>
          <p:cNvPicPr/>
          <p:nvPr/>
        </p:nvPicPr>
        <p:blipFill>
          <a:blip r:embed="rId2" cstate="print"/>
          <a:stretch>
            <a:fillRect/>
          </a:stretch>
        </p:blipFill>
        <p:spPr>
          <a:xfrm>
            <a:off x="1949824" y="4773706"/>
            <a:ext cx="4598227" cy="1307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074" y="1339230"/>
            <a:ext cx="4347587" cy="492152"/>
          </a:xfrm>
          <a:prstGeom prst="rect">
            <a:avLst/>
          </a:prstGeom>
        </p:spPr>
        <p:txBody>
          <a:bodyPr vert="horz" wrap="square" lIns="0" tIns="8157" rIns="0" bIns="0" rtlCol="0" anchor="ctr">
            <a:spAutoFit/>
          </a:bodyPr>
          <a:lstStyle/>
          <a:p>
            <a:pPr marL="8158">
              <a:spcBef>
                <a:spcPts val="64"/>
              </a:spcBef>
            </a:pPr>
            <a:r>
              <a:rPr sz="3494" spc="-3" dirty="0"/>
              <a:t>Social</a:t>
            </a:r>
            <a:r>
              <a:rPr sz="3494" spc="-61" dirty="0"/>
              <a:t> </a:t>
            </a:r>
            <a:r>
              <a:rPr sz="3494" dirty="0"/>
              <a:t>Issues</a:t>
            </a:r>
          </a:p>
        </p:txBody>
      </p:sp>
      <p:sp>
        <p:nvSpPr>
          <p:cNvPr id="3" name="object 3"/>
          <p:cNvSpPr txBox="1"/>
          <p:nvPr/>
        </p:nvSpPr>
        <p:spPr>
          <a:xfrm>
            <a:off x="769380" y="2472322"/>
            <a:ext cx="7024951" cy="2414201"/>
          </a:xfrm>
          <a:prstGeom prst="rect">
            <a:avLst/>
          </a:prstGeom>
        </p:spPr>
        <p:txBody>
          <a:bodyPr vert="horz" wrap="square" lIns="0" tIns="57101" rIns="0" bIns="0" rtlCol="0">
            <a:spAutoFit/>
          </a:bodyPr>
          <a:lstStyle/>
          <a:p>
            <a:pPr marL="301850" indent="-293691">
              <a:spcBef>
                <a:spcPts val="450"/>
              </a:spcBef>
              <a:buClr>
                <a:srgbClr val="0000FF"/>
              </a:buClr>
              <a:buChar char="•"/>
              <a:tabLst>
                <a:tab pos="301441" algn="l"/>
                <a:tab pos="301850" algn="l"/>
              </a:tabLst>
            </a:pPr>
            <a:r>
              <a:rPr sz="2330" spc="-3" dirty="0">
                <a:latin typeface="Arial"/>
                <a:cs typeface="Arial"/>
              </a:rPr>
              <a:t>Network neutrality </a:t>
            </a:r>
            <a:r>
              <a:rPr sz="2330" dirty="0">
                <a:latin typeface="Arial"/>
                <a:cs typeface="Arial"/>
              </a:rPr>
              <a:t>– </a:t>
            </a:r>
            <a:r>
              <a:rPr sz="2330" spc="-3" dirty="0">
                <a:latin typeface="Arial"/>
                <a:cs typeface="Arial"/>
              </a:rPr>
              <a:t>no network</a:t>
            </a:r>
            <a:r>
              <a:rPr sz="2330" spc="-32" dirty="0">
                <a:latin typeface="Arial"/>
                <a:cs typeface="Arial"/>
              </a:rPr>
              <a:t> </a:t>
            </a:r>
            <a:r>
              <a:rPr sz="2330" spc="-3" dirty="0">
                <a:latin typeface="Arial"/>
                <a:cs typeface="Arial"/>
              </a:rPr>
              <a:t>restrictions</a:t>
            </a:r>
            <a:endParaRPr sz="2330" dirty="0">
              <a:latin typeface="Arial"/>
              <a:cs typeface="Arial"/>
            </a:endParaRPr>
          </a:p>
          <a:p>
            <a:pPr marL="301850" indent="-293691">
              <a:spcBef>
                <a:spcPts val="385"/>
              </a:spcBef>
              <a:buClr>
                <a:srgbClr val="0000FF"/>
              </a:buClr>
              <a:buChar char="•"/>
              <a:tabLst>
                <a:tab pos="301441" algn="l"/>
                <a:tab pos="301850" algn="l"/>
              </a:tabLst>
            </a:pPr>
            <a:r>
              <a:rPr sz="2330" spc="-3" dirty="0">
                <a:latin typeface="Arial"/>
                <a:cs typeface="Arial"/>
              </a:rPr>
              <a:t>Content ownership, e.g., DMCA</a:t>
            </a:r>
            <a:r>
              <a:rPr lang="en-US" sz="2330" spc="-3" dirty="0">
                <a:latin typeface="Arial"/>
                <a:cs typeface="Arial"/>
              </a:rPr>
              <a:t> (Digital Millennium Copy right Act) </a:t>
            </a:r>
            <a:r>
              <a:rPr sz="2330" spc="-29" dirty="0">
                <a:latin typeface="Arial"/>
                <a:cs typeface="Arial"/>
              </a:rPr>
              <a:t> </a:t>
            </a:r>
            <a:r>
              <a:rPr sz="2330" spc="-3" dirty="0">
                <a:latin typeface="Arial"/>
                <a:cs typeface="Arial"/>
              </a:rPr>
              <a:t>takedowns</a:t>
            </a:r>
            <a:endParaRPr sz="2330" dirty="0">
              <a:latin typeface="Arial"/>
              <a:cs typeface="Arial"/>
            </a:endParaRPr>
          </a:p>
          <a:p>
            <a:pPr marL="301850" indent="-293691">
              <a:spcBef>
                <a:spcPts val="385"/>
              </a:spcBef>
              <a:buClr>
                <a:srgbClr val="0000FF"/>
              </a:buClr>
              <a:buChar char="•"/>
              <a:tabLst>
                <a:tab pos="301441" algn="l"/>
                <a:tab pos="301850" algn="l"/>
              </a:tabLst>
            </a:pPr>
            <a:r>
              <a:rPr sz="2330" spc="-3" dirty="0">
                <a:latin typeface="Arial"/>
                <a:cs typeface="Arial"/>
              </a:rPr>
              <a:t>Anonymity and</a:t>
            </a:r>
            <a:r>
              <a:rPr sz="2330" spc="3" dirty="0">
                <a:latin typeface="Arial"/>
                <a:cs typeface="Arial"/>
              </a:rPr>
              <a:t> </a:t>
            </a:r>
            <a:r>
              <a:rPr sz="2330" spc="-3" dirty="0">
                <a:latin typeface="Arial"/>
                <a:cs typeface="Arial"/>
              </a:rPr>
              <a:t>censorship</a:t>
            </a:r>
            <a:endParaRPr sz="2330" dirty="0">
              <a:latin typeface="Arial"/>
              <a:cs typeface="Arial"/>
            </a:endParaRPr>
          </a:p>
          <a:p>
            <a:pPr marL="301850" indent="-293691">
              <a:spcBef>
                <a:spcPts val="385"/>
              </a:spcBef>
              <a:buClr>
                <a:srgbClr val="0000FF"/>
              </a:buClr>
              <a:buChar char="•"/>
              <a:tabLst>
                <a:tab pos="301441" algn="l"/>
                <a:tab pos="301850" algn="l"/>
              </a:tabLst>
            </a:pPr>
            <a:r>
              <a:rPr sz="2330" spc="-3" dirty="0">
                <a:latin typeface="Arial"/>
                <a:cs typeface="Arial"/>
              </a:rPr>
              <a:t>Privacy, e.g., Web tracking and</a:t>
            </a:r>
            <a:r>
              <a:rPr sz="2330" spc="-6" dirty="0">
                <a:latin typeface="Arial"/>
                <a:cs typeface="Arial"/>
              </a:rPr>
              <a:t> </a:t>
            </a:r>
            <a:r>
              <a:rPr sz="2330" spc="-3" dirty="0">
                <a:latin typeface="Arial"/>
                <a:cs typeface="Arial"/>
              </a:rPr>
              <a:t>profiling</a:t>
            </a:r>
            <a:endParaRPr sz="2330" dirty="0">
              <a:latin typeface="Arial"/>
              <a:cs typeface="Arial"/>
            </a:endParaRPr>
          </a:p>
          <a:p>
            <a:pPr marL="301850" indent="-293691">
              <a:spcBef>
                <a:spcPts val="385"/>
              </a:spcBef>
              <a:buClr>
                <a:srgbClr val="0000FF"/>
              </a:buClr>
              <a:buChar char="•"/>
              <a:tabLst>
                <a:tab pos="301441" algn="l"/>
                <a:tab pos="301850" algn="l"/>
              </a:tabLst>
            </a:pPr>
            <a:r>
              <a:rPr sz="2330" spc="-3" dirty="0">
                <a:latin typeface="Arial"/>
                <a:cs typeface="Arial"/>
              </a:rPr>
              <a:t>Theft, e.g., botnets and</a:t>
            </a:r>
            <a:r>
              <a:rPr sz="2330" dirty="0">
                <a:latin typeface="Arial"/>
                <a:cs typeface="Arial"/>
              </a:rPr>
              <a:t> </a:t>
            </a:r>
            <a:r>
              <a:rPr sz="2330" spc="-3" dirty="0">
                <a:latin typeface="Arial"/>
                <a:cs typeface="Arial"/>
              </a:rPr>
              <a:t>phishing</a:t>
            </a:r>
            <a:endParaRPr sz="233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2589" y="477596"/>
            <a:ext cx="4923066" cy="617634"/>
          </a:xfrm>
          <a:prstGeom prst="rect">
            <a:avLst/>
          </a:prstGeom>
        </p:spPr>
        <p:txBody>
          <a:bodyPr vert="horz" wrap="square" lIns="0" tIns="8157" rIns="0" bIns="0" rtlCol="0" anchor="ctr">
            <a:spAutoFit/>
          </a:bodyPr>
          <a:lstStyle/>
          <a:p>
            <a:pPr marL="8158">
              <a:spcBef>
                <a:spcPts val="64"/>
              </a:spcBef>
            </a:pPr>
            <a:r>
              <a:rPr spc="-3" dirty="0"/>
              <a:t>Network</a:t>
            </a:r>
            <a:r>
              <a:rPr spc="-64" dirty="0"/>
              <a:t> </a:t>
            </a:r>
            <a:r>
              <a:rPr spc="-3" dirty="0"/>
              <a:t>Hardware</a:t>
            </a:r>
          </a:p>
        </p:txBody>
      </p:sp>
      <p:sp>
        <p:nvSpPr>
          <p:cNvPr id="3" name="object 3"/>
          <p:cNvSpPr txBox="1"/>
          <p:nvPr/>
        </p:nvSpPr>
        <p:spPr>
          <a:xfrm>
            <a:off x="2273294" y="2277037"/>
            <a:ext cx="3597743" cy="245546"/>
          </a:xfrm>
          <a:prstGeom prst="rect">
            <a:avLst/>
          </a:prstGeom>
        </p:spPr>
        <p:txBody>
          <a:bodyPr vert="horz" wrap="square" lIns="0" tIns="8157" rIns="0" bIns="0" rtlCol="0">
            <a:spAutoFit/>
          </a:bodyPr>
          <a:lstStyle/>
          <a:p>
            <a:pPr marL="8158">
              <a:spcBef>
                <a:spcPts val="64"/>
              </a:spcBef>
            </a:pPr>
            <a:r>
              <a:rPr sz="1542" spc="-3" dirty="0">
                <a:latin typeface="Arial"/>
                <a:cs typeface="Arial"/>
              </a:rPr>
              <a:t>Networks can be classified </a:t>
            </a:r>
            <a:r>
              <a:rPr sz="1542" dirty="0">
                <a:latin typeface="Arial"/>
                <a:cs typeface="Arial"/>
              </a:rPr>
              <a:t>by </a:t>
            </a:r>
            <a:r>
              <a:rPr sz="1542" spc="-3" dirty="0">
                <a:latin typeface="Arial"/>
                <a:cs typeface="Arial"/>
              </a:rPr>
              <a:t>their</a:t>
            </a:r>
            <a:r>
              <a:rPr sz="1542" spc="-13" dirty="0">
                <a:latin typeface="Arial"/>
                <a:cs typeface="Arial"/>
              </a:rPr>
              <a:t> </a:t>
            </a:r>
            <a:r>
              <a:rPr sz="1542" spc="-3" dirty="0">
                <a:latin typeface="Arial"/>
                <a:cs typeface="Arial"/>
              </a:rPr>
              <a:t>scale:</a:t>
            </a:r>
            <a:endParaRPr sz="1542" dirty="0">
              <a:latin typeface="Arial"/>
              <a:cs typeface="Arial"/>
            </a:endParaRPr>
          </a:p>
        </p:txBody>
      </p:sp>
      <p:sp>
        <p:nvSpPr>
          <p:cNvPr id="4" name="object 4"/>
          <p:cNvSpPr/>
          <p:nvPr/>
        </p:nvSpPr>
        <p:spPr>
          <a:xfrm>
            <a:off x="585051" y="2182225"/>
            <a:ext cx="6923551" cy="2775163"/>
          </a:xfrm>
          <a:custGeom>
            <a:avLst/>
            <a:gdLst/>
            <a:ahLst/>
            <a:cxnLst/>
            <a:rect l="l" t="t" r="r" b="b"/>
            <a:pathLst>
              <a:path w="9144000" h="1959610">
                <a:moveTo>
                  <a:pt x="9144000" y="0"/>
                </a:moveTo>
                <a:lnTo>
                  <a:pt x="0" y="0"/>
                </a:lnTo>
                <a:lnTo>
                  <a:pt x="0" y="979170"/>
                </a:lnTo>
                <a:lnTo>
                  <a:pt x="0" y="979932"/>
                </a:lnTo>
                <a:lnTo>
                  <a:pt x="0" y="1959102"/>
                </a:lnTo>
                <a:lnTo>
                  <a:pt x="9144000" y="1959102"/>
                </a:lnTo>
                <a:lnTo>
                  <a:pt x="9144000" y="979932"/>
                </a:lnTo>
                <a:lnTo>
                  <a:pt x="9144000" y="979170"/>
                </a:lnTo>
                <a:lnTo>
                  <a:pt x="9144000" y="0"/>
                </a:lnTo>
                <a:close/>
              </a:path>
            </a:pathLst>
          </a:custGeom>
          <a:solidFill>
            <a:srgbClr val="FFFFFF"/>
          </a:solidFill>
        </p:spPr>
        <p:txBody>
          <a:bodyPr wrap="square" lIns="0" tIns="0" rIns="0" bIns="0" rtlCol="0"/>
          <a:lstStyle/>
          <a:p>
            <a:endParaRPr sz="1156"/>
          </a:p>
        </p:txBody>
      </p:sp>
      <p:graphicFrame>
        <p:nvGraphicFramePr>
          <p:cNvPr id="5" name="object 5"/>
          <p:cNvGraphicFramePr>
            <a:graphicFrameLocks noGrp="1"/>
          </p:cNvGraphicFramePr>
          <p:nvPr/>
        </p:nvGraphicFramePr>
        <p:xfrm>
          <a:off x="1344706" y="2192842"/>
          <a:ext cx="6521823" cy="2086061"/>
        </p:xfrm>
        <a:graphic>
          <a:graphicData uri="http://schemas.openxmlformats.org/drawingml/2006/table">
            <a:tbl>
              <a:tblPr firstRow="1" bandRow="1">
                <a:tableStyleId>{2D5ABB26-0587-4C30-8999-92F81FD0307C}</a:tableStyleId>
              </a:tblPr>
              <a:tblGrid>
                <a:gridCol w="1689396">
                  <a:extLst>
                    <a:ext uri="{9D8B030D-6E8A-4147-A177-3AD203B41FA5}">
                      <a16:colId xmlns:a16="http://schemas.microsoft.com/office/drawing/2014/main" val="20000"/>
                    </a:ext>
                  </a:extLst>
                </a:gridCol>
                <a:gridCol w="4832427">
                  <a:extLst>
                    <a:ext uri="{9D8B030D-6E8A-4147-A177-3AD203B41FA5}">
                      <a16:colId xmlns:a16="http://schemas.microsoft.com/office/drawing/2014/main" val="20001"/>
                    </a:ext>
                  </a:extLst>
                </a:gridCol>
              </a:tblGrid>
              <a:tr h="347609">
                <a:tc>
                  <a:txBody>
                    <a:bodyPr/>
                    <a:lstStyle/>
                    <a:p>
                      <a:pPr marL="90805">
                        <a:lnSpc>
                          <a:spcPct val="100000"/>
                        </a:lnSpc>
                        <a:spcBef>
                          <a:spcPts val="305"/>
                        </a:spcBef>
                      </a:pPr>
                      <a:r>
                        <a:rPr sz="2100" b="1" spc="-10" dirty="0">
                          <a:latin typeface="Arial"/>
                          <a:cs typeface="Arial"/>
                        </a:rPr>
                        <a:t>Scale</a:t>
                      </a:r>
                      <a:endParaRPr sz="2100">
                        <a:latin typeface="Arial"/>
                        <a:cs typeface="Arial"/>
                      </a:endParaRPr>
                    </a:p>
                  </a:txBody>
                  <a:tcPr marL="0" marR="0" marT="24880" marB="0">
                    <a:lnL w="28575">
                      <a:solidFill>
                        <a:srgbClr val="7F7F7F"/>
                      </a:solidFill>
                      <a:prstDash val="solid"/>
                    </a:lnL>
                    <a:lnR w="19050">
                      <a:solidFill>
                        <a:srgbClr val="7F7F7F"/>
                      </a:solidFill>
                      <a:prstDash val="solid"/>
                    </a:lnR>
                    <a:lnT w="28575">
                      <a:solidFill>
                        <a:srgbClr val="7F7F7F"/>
                      </a:solidFill>
                      <a:prstDash val="solid"/>
                    </a:lnT>
                    <a:lnB w="19050">
                      <a:solidFill>
                        <a:srgbClr val="7F7F7F"/>
                      </a:solidFill>
                      <a:prstDash val="solid"/>
                    </a:lnB>
                  </a:tcPr>
                </a:tc>
                <a:tc>
                  <a:txBody>
                    <a:bodyPr/>
                    <a:lstStyle/>
                    <a:p>
                      <a:pPr marL="90805">
                        <a:lnSpc>
                          <a:spcPct val="100000"/>
                        </a:lnSpc>
                        <a:spcBef>
                          <a:spcPts val="305"/>
                        </a:spcBef>
                      </a:pPr>
                      <a:r>
                        <a:rPr sz="2100" b="1" spc="-40" dirty="0">
                          <a:latin typeface="Arial"/>
                          <a:cs typeface="Arial"/>
                        </a:rPr>
                        <a:t>Type</a:t>
                      </a:r>
                      <a:endParaRPr sz="2100" dirty="0">
                        <a:latin typeface="Arial"/>
                        <a:cs typeface="Arial"/>
                      </a:endParaRPr>
                    </a:p>
                  </a:txBody>
                  <a:tcPr marL="0" marR="0" marT="24880" marB="0">
                    <a:lnL w="19050">
                      <a:solidFill>
                        <a:srgbClr val="7F7F7F"/>
                      </a:solidFill>
                      <a:prstDash val="solid"/>
                    </a:lnL>
                    <a:lnR w="19050">
                      <a:solidFill>
                        <a:srgbClr val="7F7F7F"/>
                      </a:solidFill>
                      <a:prstDash val="solid"/>
                    </a:lnR>
                    <a:lnT w="28575">
                      <a:solidFill>
                        <a:srgbClr val="7F7F7F"/>
                      </a:solidFill>
                      <a:prstDash val="solid"/>
                    </a:lnT>
                    <a:lnB w="19050">
                      <a:solidFill>
                        <a:srgbClr val="7F7F7F"/>
                      </a:solidFill>
                      <a:prstDash val="solid"/>
                    </a:lnB>
                  </a:tcPr>
                </a:tc>
                <a:extLst>
                  <a:ext uri="{0D108BD9-81ED-4DB2-BD59-A6C34878D82A}">
                    <a16:rowId xmlns:a16="http://schemas.microsoft.com/office/drawing/2014/main" val="10000"/>
                  </a:ext>
                </a:extLst>
              </a:tr>
              <a:tr h="347609">
                <a:tc>
                  <a:txBody>
                    <a:bodyPr/>
                    <a:lstStyle/>
                    <a:p>
                      <a:pPr marL="90805">
                        <a:lnSpc>
                          <a:spcPct val="100000"/>
                        </a:lnSpc>
                        <a:spcBef>
                          <a:spcPts val="305"/>
                        </a:spcBef>
                      </a:pPr>
                      <a:r>
                        <a:rPr sz="2100" spc="-5" dirty="0">
                          <a:latin typeface="Arial"/>
                          <a:cs typeface="Arial"/>
                        </a:rPr>
                        <a:t>Vicinity</a:t>
                      </a:r>
                      <a:endParaRPr sz="2100">
                        <a:latin typeface="Arial"/>
                        <a:cs typeface="Arial"/>
                      </a:endParaRPr>
                    </a:p>
                  </a:txBody>
                  <a:tcPr marL="0" marR="0" marT="24880" marB="0">
                    <a:lnL w="28575">
                      <a:solidFill>
                        <a:srgbClr val="7F7F7F"/>
                      </a:solidFill>
                      <a:prstDash val="solid"/>
                    </a:lnL>
                    <a:lnR w="19050">
                      <a:solidFill>
                        <a:srgbClr val="7F7F7F"/>
                      </a:solidFill>
                      <a:prstDash val="solid"/>
                    </a:lnR>
                    <a:lnT w="19050">
                      <a:solidFill>
                        <a:srgbClr val="7F7F7F"/>
                      </a:solidFill>
                      <a:prstDash val="solid"/>
                    </a:lnT>
                    <a:lnB w="28575">
                      <a:solidFill>
                        <a:srgbClr val="7F7F7F"/>
                      </a:solidFill>
                      <a:prstDash val="solid"/>
                    </a:lnB>
                  </a:tcPr>
                </a:tc>
                <a:tc>
                  <a:txBody>
                    <a:bodyPr/>
                    <a:lstStyle/>
                    <a:p>
                      <a:pPr marL="90805">
                        <a:lnSpc>
                          <a:spcPct val="100000"/>
                        </a:lnSpc>
                        <a:spcBef>
                          <a:spcPts val="305"/>
                        </a:spcBef>
                      </a:pPr>
                      <a:r>
                        <a:rPr sz="2100" spc="-50" dirty="0">
                          <a:latin typeface="Arial"/>
                          <a:cs typeface="Arial"/>
                        </a:rPr>
                        <a:t>PAN </a:t>
                      </a:r>
                      <a:r>
                        <a:rPr sz="2100" dirty="0">
                          <a:latin typeface="Arial"/>
                          <a:cs typeface="Arial"/>
                        </a:rPr>
                        <a:t>(Personal Area Network)</a:t>
                      </a:r>
                      <a:r>
                        <a:rPr sz="2100" spc="-110" dirty="0">
                          <a:latin typeface="Arial"/>
                          <a:cs typeface="Arial"/>
                        </a:rPr>
                        <a:t> </a:t>
                      </a:r>
                      <a:r>
                        <a:rPr sz="2100" dirty="0">
                          <a:solidFill>
                            <a:srgbClr val="0000FF"/>
                          </a:solidFill>
                          <a:latin typeface="Arial"/>
                          <a:cs typeface="Arial"/>
                        </a:rPr>
                        <a:t>»</a:t>
                      </a:r>
                      <a:endParaRPr sz="2100">
                        <a:latin typeface="Arial"/>
                        <a:cs typeface="Arial"/>
                      </a:endParaRPr>
                    </a:p>
                  </a:txBody>
                  <a:tcPr marL="0" marR="0" marT="24880" marB="0">
                    <a:lnL w="19050">
                      <a:solidFill>
                        <a:srgbClr val="7F7F7F"/>
                      </a:solidFill>
                      <a:prstDash val="solid"/>
                    </a:lnL>
                    <a:lnR w="19050">
                      <a:solidFill>
                        <a:srgbClr val="7F7F7F"/>
                      </a:solidFill>
                      <a:prstDash val="solid"/>
                    </a:lnR>
                    <a:lnT w="19050">
                      <a:solidFill>
                        <a:srgbClr val="7F7F7F"/>
                      </a:solidFill>
                      <a:prstDash val="solid"/>
                    </a:lnT>
                    <a:lnB w="28575">
                      <a:solidFill>
                        <a:srgbClr val="7F7F7F"/>
                      </a:solidFill>
                      <a:prstDash val="solid"/>
                    </a:lnB>
                  </a:tcPr>
                </a:tc>
                <a:extLst>
                  <a:ext uri="{0D108BD9-81ED-4DB2-BD59-A6C34878D82A}">
                    <a16:rowId xmlns:a16="http://schemas.microsoft.com/office/drawing/2014/main" val="10001"/>
                  </a:ext>
                </a:extLst>
              </a:tr>
              <a:tr h="347609">
                <a:tc>
                  <a:txBody>
                    <a:bodyPr/>
                    <a:lstStyle/>
                    <a:p>
                      <a:pPr marL="90805">
                        <a:lnSpc>
                          <a:spcPct val="100000"/>
                        </a:lnSpc>
                        <a:spcBef>
                          <a:spcPts val="305"/>
                        </a:spcBef>
                      </a:pPr>
                      <a:r>
                        <a:rPr sz="2100" dirty="0">
                          <a:latin typeface="Arial"/>
                          <a:cs typeface="Arial"/>
                        </a:rPr>
                        <a:t>Building</a:t>
                      </a:r>
                      <a:endParaRPr sz="2100">
                        <a:latin typeface="Arial"/>
                        <a:cs typeface="Arial"/>
                      </a:endParaRPr>
                    </a:p>
                  </a:txBody>
                  <a:tcPr marL="0" marR="0" marT="24880"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tc>
                  <a:txBody>
                    <a:bodyPr/>
                    <a:lstStyle/>
                    <a:p>
                      <a:pPr marL="90805">
                        <a:lnSpc>
                          <a:spcPct val="100000"/>
                        </a:lnSpc>
                        <a:spcBef>
                          <a:spcPts val="305"/>
                        </a:spcBef>
                      </a:pPr>
                      <a:r>
                        <a:rPr sz="2100" dirty="0">
                          <a:latin typeface="Arial"/>
                          <a:cs typeface="Arial"/>
                        </a:rPr>
                        <a:t>LAN (Local Area Network)</a:t>
                      </a:r>
                      <a:r>
                        <a:rPr sz="2100" spc="-150" dirty="0">
                          <a:latin typeface="Arial"/>
                          <a:cs typeface="Arial"/>
                        </a:rPr>
                        <a:t> </a:t>
                      </a:r>
                      <a:r>
                        <a:rPr sz="2100" dirty="0">
                          <a:solidFill>
                            <a:srgbClr val="0000FF"/>
                          </a:solidFill>
                          <a:latin typeface="Arial"/>
                          <a:cs typeface="Arial"/>
                        </a:rPr>
                        <a:t>»</a:t>
                      </a:r>
                      <a:endParaRPr sz="2100" dirty="0">
                        <a:latin typeface="Arial"/>
                        <a:cs typeface="Arial"/>
                      </a:endParaRPr>
                    </a:p>
                  </a:txBody>
                  <a:tcPr marL="0" marR="0" marT="24880"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extLst>
                  <a:ext uri="{0D108BD9-81ED-4DB2-BD59-A6C34878D82A}">
                    <a16:rowId xmlns:a16="http://schemas.microsoft.com/office/drawing/2014/main" val="10002"/>
                  </a:ext>
                </a:extLst>
              </a:tr>
              <a:tr h="347609">
                <a:tc>
                  <a:txBody>
                    <a:bodyPr/>
                    <a:lstStyle/>
                    <a:p>
                      <a:pPr marL="90805">
                        <a:lnSpc>
                          <a:spcPct val="100000"/>
                        </a:lnSpc>
                        <a:spcBef>
                          <a:spcPts val="305"/>
                        </a:spcBef>
                      </a:pPr>
                      <a:r>
                        <a:rPr sz="2100" dirty="0">
                          <a:latin typeface="Arial"/>
                          <a:cs typeface="Arial"/>
                        </a:rPr>
                        <a:t>City</a:t>
                      </a:r>
                      <a:endParaRPr sz="2100">
                        <a:latin typeface="Arial"/>
                        <a:cs typeface="Arial"/>
                      </a:endParaRPr>
                    </a:p>
                  </a:txBody>
                  <a:tcPr marL="0" marR="0" marT="24880"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tc>
                  <a:txBody>
                    <a:bodyPr/>
                    <a:lstStyle/>
                    <a:p>
                      <a:pPr marL="90170">
                        <a:lnSpc>
                          <a:spcPct val="100000"/>
                        </a:lnSpc>
                        <a:spcBef>
                          <a:spcPts val="305"/>
                        </a:spcBef>
                      </a:pPr>
                      <a:r>
                        <a:rPr sz="2100" dirty="0">
                          <a:latin typeface="Arial"/>
                          <a:cs typeface="Arial"/>
                        </a:rPr>
                        <a:t>MAN (Metropolitan Area </a:t>
                      </a:r>
                      <a:r>
                        <a:rPr sz="2100" spc="-5" dirty="0">
                          <a:latin typeface="Arial"/>
                          <a:cs typeface="Arial"/>
                        </a:rPr>
                        <a:t>Network)</a:t>
                      </a:r>
                      <a:r>
                        <a:rPr sz="2100" spc="-160" dirty="0">
                          <a:latin typeface="Arial"/>
                          <a:cs typeface="Arial"/>
                        </a:rPr>
                        <a:t> </a:t>
                      </a:r>
                      <a:r>
                        <a:rPr sz="2100" dirty="0">
                          <a:solidFill>
                            <a:srgbClr val="0000FF"/>
                          </a:solidFill>
                          <a:latin typeface="Arial"/>
                          <a:cs typeface="Arial"/>
                        </a:rPr>
                        <a:t>»</a:t>
                      </a:r>
                      <a:endParaRPr sz="2100">
                        <a:latin typeface="Arial"/>
                        <a:cs typeface="Arial"/>
                      </a:endParaRPr>
                    </a:p>
                  </a:txBody>
                  <a:tcPr marL="0" marR="0" marT="24880"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extLst>
                  <a:ext uri="{0D108BD9-81ED-4DB2-BD59-A6C34878D82A}">
                    <a16:rowId xmlns:a16="http://schemas.microsoft.com/office/drawing/2014/main" val="10003"/>
                  </a:ext>
                </a:extLst>
              </a:tr>
              <a:tr h="347609">
                <a:tc>
                  <a:txBody>
                    <a:bodyPr/>
                    <a:lstStyle/>
                    <a:p>
                      <a:pPr marL="90805">
                        <a:lnSpc>
                          <a:spcPct val="100000"/>
                        </a:lnSpc>
                        <a:spcBef>
                          <a:spcPts val="305"/>
                        </a:spcBef>
                      </a:pPr>
                      <a:r>
                        <a:rPr sz="2100" spc="-5" dirty="0">
                          <a:latin typeface="Arial"/>
                          <a:cs typeface="Arial"/>
                        </a:rPr>
                        <a:t>Country</a:t>
                      </a:r>
                      <a:endParaRPr sz="2100">
                        <a:latin typeface="Arial"/>
                        <a:cs typeface="Arial"/>
                      </a:endParaRPr>
                    </a:p>
                  </a:txBody>
                  <a:tcPr marL="0" marR="0" marT="24880"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tc>
                  <a:txBody>
                    <a:bodyPr/>
                    <a:lstStyle/>
                    <a:p>
                      <a:pPr marL="90805">
                        <a:lnSpc>
                          <a:spcPct val="100000"/>
                        </a:lnSpc>
                        <a:spcBef>
                          <a:spcPts val="305"/>
                        </a:spcBef>
                      </a:pPr>
                      <a:r>
                        <a:rPr sz="2100" spc="-25" dirty="0">
                          <a:latin typeface="Arial"/>
                          <a:cs typeface="Arial"/>
                        </a:rPr>
                        <a:t>WAN </a:t>
                      </a:r>
                      <a:r>
                        <a:rPr sz="2100" spc="-5" dirty="0">
                          <a:latin typeface="Arial"/>
                          <a:cs typeface="Arial"/>
                        </a:rPr>
                        <a:t>(Wide Area Network)</a:t>
                      </a:r>
                      <a:r>
                        <a:rPr sz="2100" spc="-105" dirty="0">
                          <a:latin typeface="Arial"/>
                          <a:cs typeface="Arial"/>
                        </a:rPr>
                        <a:t> </a:t>
                      </a:r>
                      <a:r>
                        <a:rPr sz="2100" dirty="0">
                          <a:solidFill>
                            <a:srgbClr val="0000FF"/>
                          </a:solidFill>
                          <a:latin typeface="Arial"/>
                          <a:cs typeface="Arial"/>
                        </a:rPr>
                        <a:t>»</a:t>
                      </a:r>
                      <a:endParaRPr sz="2100">
                        <a:latin typeface="Arial"/>
                        <a:cs typeface="Arial"/>
                      </a:endParaRPr>
                    </a:p>
                  </a:txBody>
                  <a:tcPr marL="0" marR="0" marT="24880"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extLst>
                  <a:ext uri="{0D108BD9-81ED-4DB2-BD59-A6C34878D82A}">
                    <a16:rowId xmlns:a16="http://schemas.microsoft.com/office/drawing/2014/main" val="10004"/>
                  </a:ext>
                </a:extLst>
              </a:tr>
              <a:tr h="348016">
                <a:tc>
                  <a:txBody>
                    <a:bodyPr/>
                    <a:lstStyle/>
                    <a:p>
                      <a:pPr marL="90805">
                        <a:lnSpc>
                          <a:spcPct val="100000"/>
                        </a:lnSpc>
                        <a:spcBef>
                          <a:spcPts val="309"/>
                        </a:spcBef>
                      </a:pPr>
                      <a:r>
                        <a:rPr sz="2100" dirty="0">
                          <a:latin typeface="Arial"/>
                          <a:cs typeface="Arial"/>
                        </a:rPr>
                        <a:t>Planet</a:t>
                      </a:r>
                      <a:endParaRPr sz="2100">
                        <a:latin typeface="Arial"/>
                        <a:cs typeface="Arial"/>
                      </a:endParaRPr>
                    </a:p>
                  </a:txBody>
                  <a:tcPr marL="0" marR="0" marT="25286"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tc>
                  <a:txBody>
                    <a:bodyPr/>
                    <a:lstStyle/>
                    <a:p>
                      <a:pPr marL="90805">
                        <a:lnSpc>
                          <a:spcPct val="100000"/>
                        </a:lnSpc>
                        <a:spcBef>
                          <a:spcPts val="309"/>
                        </a:spcBef>
                      </a:pPr>
                      <a:r>
                        <a:rPr sz="2100" dirty="0">
                          <a:latin typeface="Arial"/>
                          <a:cs typeface="Arial"/>
                        </a:rPr>
                        <a:t>The Internet (network of all</a:t>
                      </a:r>
                      <a:r>
                        <a:rPr sz="2100" spc="-90" dirty="0">
                          <a:latin typeface="Arial"/>
                          <a:cs typeface="Arial"/>
                        </a:rPr>
                        <a:t> </a:t>
                      </a:r>
                      <a:r>
                        <a:rPr sz="2100" dirty="0">
                          <a:latin typeface="Arial"/>
                          <a:cs typeface="Arial"/>
                        </a:rPr>
                        <a:t>networks)</a:t>
                      </a:r>
                    </a:p>
                  </a:txBody>
                  <a:tcPr marL="0" marR="0" marT="25286"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B23C-27B7-47F7-93F6-8F0B7E2D1B8E}"/>
              </a:ext>
            </a:extLst>
          </p:cNvPr>
          <p:cNvSpPr>
            <a:spLocks noGrp="1"/>
          </p:cNvSpPr>
          <p:nvPr>
            <p:ph type="title"/>
          </p:nvPr>
        </p:nvSpPr>
        <p:spPr>
          <a:xfrm>
            <a:off x="1133446" y="348942"/>
            <a:ext cx="6877107" cy="506506"/>
          </a:xfrm>
        </p:spPr>
        <p:txBody>
          <a:bodyPr>
            <a:normAutofit fontScale="90000"/>
          </a:bodyPr>
          <a:lstStyle/>
          <a:p>
            <a:r>
              <a:rPr lang="en-US" dirty="0"/>
              <a:t>About networking technology</a:t>
            </a:r>
            <a:endParaRPr lang="en-IN" dirty="0"/>
          </a:p>
        </p:txBody>
      </p:sp>
      <p:sp>
        <p:nvSpPr>
          <p:cNvPr id="3" name="Text Placeholder 2">
            <a:extLst>
              <a:ext uri="{FF2B5EF4-FFF2-40B4-BE49-F238E27FC236}">
                <a16:creationId xmlns:a16="http://schemas.microsoft.com/office/drawing/2014/main" id="{480BE1A3-E2F6-4E3E-85A0-3539678DAB8C}"/>
              </a:ext>
            </a:extLst>
          </p:cNvPr>
          <p:cNvSpPr>
            <a:spLocks noGrp="1"/>
          </p:cNvSpPr>
          <p:nvPr>
            <p:ph type="body" idx="1"/>
          </p:nvPr>
        </p:nvSpPr>
        <p:spPr>
          <a:xfrm>
            <a:off x="864505" y="1344706"/>
            <a:ext cx="7414990" cy="5177118"/>
          </a:xfrm>
        </p:spPr>
        <p:txBody>
          <a:bodyPr>
            <a:normAutofit fontScale="77500" lnSpcReduction="20000"/>
          </a:bodyPr>
          <a:lstStyle/>
          <a:p>
            <a:pPr marL="252146" indent="-252146"/>
            <a:r>
              <a:rPr lang="en-US" sz="2900" dirty="0">
                <a:latin typeface="Times New Roman" panose="02020603050405020304" pitchFamily="18" charset="0"/>
                <a:cs typeface="Times New Roman" panose="02020603050405020304" pitchFamily="18" charset="0"/>
              </a:rPr>
              <a:t>Two dimensions</a:t>
            </a:r>
          </a:p>
          <a:p>
            <a:pPr marL="655579" lvl="1" indent="-252146"/>
            <a:r>
              <a:rPr lang="en-US" sz="2900" dirty="0">
                <a:latin typeface="Times New Roman" panose="02020603050405020304" pitchFamily="18" charset="0"/>
                <a:cs typeface="Times New Roman" panose="02020603050405020304" pitchFamily="18" charset="0"/>
              </a:rPr>
              <a:t>Transmission technology</a:t>
            </a:r>
          </a:p>
          <a:p>
            <a:pPr marL="655579" lvl="1" indent="-252146"/>
            <a:r>
              <a:rPr lang="en-US" sz="2900" dirty="0">
                <a:latin typeface="Times New Roman" panose="02020603050405020304" pitchFamily="18" charset="0"/>
                <a:cs typeface="Times New Roman" panose="02020603050405020304" pitchFamily="18" charset="0"/>
              </a:rPr>
              <a:t>Scale</a:t>
            </a:r>
          </a:p>
          <a:p>
            <a:pPr marL="252146" indent="-252146"/>
            <a:r>
              <a:rPr lang="en-US" sz="2900" dirty="0">
                <a:latin typeface="Times New Roman" panose="02020603050405020304" pitchFamily="18" charset="0"/>
                <a:cs typeface="Times New Roman" panose="02020603050405020304" pitchFamily="18" charset="0"/>
              </a:rPr>
              <a:t>Two types of transmission technology</a:t>
            </a:r>
          </a:p>
          <a:p>
            <a:pPr marL="655579" lvl="1" indent="-252146"/>
            <a:r>
              <a:rPr lang="en-US" sz="2900" dirty="0">
                <a:latin typeface="Times New Roman" panose="02020603050405020304" pitchFamily="18" charset="0"/>
                <a:cs typeface="Times New Roman" panose="02020603050405020304" pitchFamily="18" charset="0"/>
              </a:rPr>
              <a:t>Broadcast links</a:t>
            </a:r>
          </a:p>
          <a:p>
            <a:pPr marL="655579" lvl="1" indent="-252146"/>
            <a:r>
              <a:rPr lang="en-US" sz="2900" dirty="0">
                <a:latin typeface="Times New Roman" panose="02020603050405020304" pitchFamily="18" charset="0"/>
                <a:cs typeface="Times New Roman" panose="02020603050405020304" pitchFamily="18" charset="0"/>
              </a:rPr>
              <a:t>Point to point links</a:t>
            </a:r>
          </a:p>
          <a:p>
            <a:pPr marL="252146" indent="-252146"/>
            <a:r>
              <a:rPr lang="en-US" sz="2900" dirty="0">
                <a:latin typeface="Times New Roman" panose="02020603050405020304" pitchFamily="18" charset="0"/>
                <a:cs typeface="Times New Roman" panose="02020603050405020304" pitchFamily="18" charset="0"/>
              </a:rPr>
              <a:t>Point-to-Point links</a:t>
            </a:r>
          </a:p>
          <a:p>
            <a:pPr marL="655579" lvl="1" indent="-252146"/>
            <a:r>
              <a:rPr lang="en-US" sz="2900" dirty="0">
                <a:latin typeface="Times New Roman" panose="02020603050405020304" pitchFamily="18" charset="0"/>
                <a:cs typeface="Times New Roman" panose="02020603050405020304" pitchFamily="18" charset="0"/>
              </a:rPr>
              <a:t>One sender and one receiver</a:t>
            </a:r>
          </a:p>
          <a:p>
            <a:pPr marL="655579" lvl="1" indent="-252146"/>
            <a:r>
              <a:rPr lang="en-US" sz="2900" dirty="0">
                <a:latin typeface="Times New Roman" panose="02020603050405020304" pitchFamily="18" charset="0"/>
                <a:cs typeface="Times New Roman" panose="02020603050405020304" pitchFamily="18" charset="0"/>
              </a:rPr>
              <a:t>Connect individual pairs of links</a:t>
            </a:r>
          </a:p>
          <a:p>
            <a:pPr marL="655579" lvl="1" indent="-252146"/>
            <a:r>
              <a:rPr lang="en-US" sz="2900" dirty="0">
                <a:latin typeface="Times New Roman" panose="02020603050405020304" pitchFamily="18" charset="0"/>
                <a:cs typeface="Times New Roman" panose="02020603050405020304" pitchFamily="18" charset="0"/>
              </a:rPr>
              <a:t>They may have to visit some intermediate machines.</a:t>
            </a:r>
          </a:p>
          <a:p>
            <a:pPr marL="252146" indent="-252146"/>
            <a:r>
              <a:rPr lang="en-US" sz="2900" dirty="0">
                <a:latin typeface="Times New Roman" panose="02020603050405020304" pitchFamily="18" charset="0"/>
                <a:cs typeface="Times New Roman" panose="02020603050405020304" pitchFamily="18" charset="0"/>
              </a:rPr>
              <a:t>Broadcast link</a:t>
            </a:r>
          </a:p>
          <a:p>
            <a:pPr marL="655579" lvl="1" indent="-252146"/>
            <a:r>
              <a:rPr lang="en-US" sz="2900" dirty="0">
                <a:latin typeface="Times New Roman" panose="02020603050405020304" pitchFamily="18" charset="0"/>
                <a:cs typeface="Times New Roman" panose="02020603050405020304" pitchFamily="18" charset="0"/>
              </a:rPr>
              <a:t>Communication link is shared by several machines</a:t>
            </a:r>
          </a:p>
          <a:p>
            <a:pPr marL="655579" lvl="1" indent="-252146"/>
            <a:r>
              <a:rPr lang="en-US" sz="2900" dirty="0">
                <a:latin typeface="Times New Roman" panose="02020603050405020304" pitchFamily="18" charset="0"/>
                <a:cs typeface="Times New Roman" panose="02020603050405020304" pitchFamily="18" charset="0"/>
              </a:rPr>
              <a:t>A packet is received by all machines. The address in the packet specified intended recipient. </a:t>
            </a:r>
          </a:p>
          <a:p>
            <a:pPr marL="655579" lvl="1" indent="-252146"/>
            <a:r>
              <a:rPr lang="en-US" sz="2900" dirty="0">
                <a:latin typeface="Times New Roman" panose="02020603050405020304" pitchFamily="18" charset="0"/>
                <a:cs typeface="Times New Roman" panose="02020603050405020304" pitchFamily="18" charset="0"/>
              </a:rPr>
              <a:t>Broadcasting: message is sent to all machines</a:t>
            </a:r>
          </a:p>
          <a:p>
            <a:pPr marL="655579" lvl="1" indent="-252146"/>
            <a:r>
              <a:rPr lang="en-US" sz="2900" dirty="0">
                <a:latin typeface="Times New Roman" panose="02020603050405020304" pitchFamily="18" charset="0"/>
                <a:cs typeface="Times New Roman" panose="02020603050405020304" pitchFamily="18" charset="0"/>
              </a:rPr>
              <a:t>Multicasting: message is sent to a subset of nodes.</a:t>
            </a:r>
          </a:p>
          <a:p>
            <a:pPr marL="252146" indent="-252146"/>
            <a:endParaRPr lang="en-US" sz="2900" dirty="0">
              <a:latin typeface="Times New Roman" panose="02020603050405020304" pitchFamily="18" charset="0"/>
              <a:cs typeface="Times New Roman" panose="02020603050405020304" pitchFamily="18" charset="0"/>
            </a:endParaRPr>
          </a:p>
          <a:p>
            <a:pPr marL="252146" indent="-252146"/>
            <a:endParaRPr lang="en-US" sz="2900" dirty="0">
              <a:latin typeface="Times New Roman" panose="02020603050405020304" pitchFamily="18" charset="0"/>
              <a:cs typeface="Times New Roman" panose="02020603050405020304" pitchFamily="18" charset="0"/>
            </a:endParaRPr>
          </a:p>
          <a:p>
            <a:pPr marL="252146" indent="-252146"/>
            <a:endParaRPr lang="en-US" sz="2900" dirty="0">
              <a:latin typeface="Times New Roman" panose="02020603050405020304" pitchFamily="18" charset="0"/>
              <a:cs typeface="Times New Roman" panose="02020603050405020304" pitchFamily="18" charset="0"/>
            </a:endParaRPr>
          </a:p>
          <a:p>
            <a:pPr marL="0" indent="0">
              <a:buNone/>
            </a:pPr>
            <a:endParaRPr lang="en-IN" sz="1600" dirty="0"/>
          </a:p>
        </p:txBody>
      </p:sp>
    </p:spTree>
    <p:extLst>
      <p:ext uri="{BB962C8B-B14F-4D97-AF65-F5344CB8AC3E}">
        <p14:creationId xmlns:p14="http://schemas.microsoft.com/office/powerpoint/2010/main" val="3874080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E9D9-D1A1-4E67-88FD-0602D1DACB0F}"/>
              </a:ext>
            </a:extLst>
          </p:cNvPr>
          <p:cNvSpPr>
            <a:spLocks noGrp="1"/>
          </p:cNvSpPr>
          <p:nvPr>
            <p:ph type="title"/>
          </p:nvPr>
        </p:nvSpPr>
        <p:spPr>
          <a:xfrm>
            <a:off x="1008530" y="642993"/>
            <a:ext cx="6925235" cy="977644"/>
          </a:xfrm>
        </p:spPr>
        <p:txBody>
          <a:bodyPr/>
          <a:lstStyle/>
          <a:p>
            <a:r>
              <a:rPr lang="en-US" dirty="0"/>
              <a:t>Layered model</a:t>
            </a:r>
            <a:endParaRPr lang="en-IN" dirty="0"/>
          </a:p>
        </p:txBody>
      </p:sp>
      <p:sp>
        <p:nvSpPr>
          <p:cNvPr id="3" name="Content Placeholder 2">
            <a:extLst>
              <a:ext uri="{FF2B5EF4-FFF2-40B4-BE49-F238E27FC236}">
                <a16:creationId xmlns:a16="http://schemas.microsoft.com/office/drawing/2014/main" id="{6EC9E5CD-F8E0-44E4-8A60-3434D18F281A}"/>
              </a:ext>
            </a:extLst>
          </p:cNvPr>
          <p:cNvSpPr>
            <a:spLocks noGrp="1"/>
          </p:cNvSpPr>
          <p:nvPr>
            <p:ph idx="1"/>
          </p:nvPr>
        </p:nvSpPr>
        <p:spPr>
          <a:xfrm>
            <a:off x="1008529" y="1592328"/>
            <a:ext cx="6790765" cy="3517555"/>
          </a:xfrm>
        </p:spPr>
        <p:txBody>
          <a:bodyPr/>
          <a:lstStyle/>
          <a:p>
            <a:r>
              <a:rPr lang="en-US" sz="3177" dirty="0"/>
              <a:t>Layered model</a:t>
            </a:r>
          </a:p>
          <a:p>
            <a:pPr lvl="1"/>
            <a:r>
              <a:rPr lang="en-US" sz="3177" dirty="0"/>
              <a:t>Divide the roles/issues  among layers</a:t>
            </a:r>
          </a:p>
          <a:p>
            <a:r>
              <a:rPr lang="en-US" sz="3177" dirty="0"/>
              <a:t>Develop each layer</a:t>
            </a:r>
          </a:p>
          <a:p>
            <a:pPr lvl="1"/>
            <a:r>
              <a:rPr lang="en-US" sz="3177" dirty="0"/>
              <a:t>Lower layer provides services to higher layer. </a:t>
            </a:r>
            <a:endParaRPr lang="en-IN" sz="3177" dirty="0"/>
          </a:p>
        </p:txBody>
      </p:sp>
    </p:spTree>
    <p:extLst>
      <p:ext uri="{BB962C8B-B14F-4D97-AF65-F5344CB8AC3E}">
        <p14:creationId xmlns:p14="http://schemas.microsoft.com/office/powerpoint/2010/main" val="3896132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1720" y="337924"/>
            <a:ext cx="4672293" cy="688424"/>
          </a:xfrm>
          <a:prstGeom prst="rect">
            <a:avLst/>
          </a:prstGeom>
        </p:spPr>
        <p:txBody>
          <a:bodyPr vert="horz" wrap="square" lIns="0" tIns="11206" rIns="0" bIns="0" rtlCol="0" anchor="ctr">
            <a:spAutoFit/>
          </a:bodyPr>
          <a:lstStyle/>
          <a:p>
            <a:pPr marL="11206">
              <a:lnSpc>
                <a:spcPct val="100000"/>
              </a:lnSpc>
              <a:spcBef>
                <a:spcPts val="88"/>
              </a:spcBef>
            </a:pPr>
            <a:r>
              <a:rPr dirty="0"/>
              <a:t>Protocol </a:t>
            </a:r>
            <a:r>
              <a:rPr spc="-4" dirty="0"/>
              <a:t>Layers</a:t>
            </a:r>
            <a:r>
              <a:rPr spc="-115" dirty="0"/>
              <a:t> </a:t>
            </a:r>
            <a:endParaRPr dirty="0"/>
          </a:p>
        </p:txBody>
      </p:sp>
      <p:pic>
        <p:nvPicPr>
          <p:cNvPr id="3" name="object 3"/>
          <p:cNvPicPr/>
          <p:nvPr/>
        </p:nvPicPr>
        <p:blipFill>
          <a:blip r:embed="rId2" cstate="print"/>
          <a:stretch>
            <a:fillRect/>
          </a:stretch>
        </p:blipFill>
        <p:spPr>
          <a:xfrm>
            <a:off x="3967554" y="2248348"/>
            <a:ext cx="4243892" cy="3488166"/>
          </a:xfrm>
          <a:prstGeom prst="rect">
            <a:avLst/>
          </a:prstGeom>
        </p:spPr>
      </p:pic>
      <p:sp>
        <p:nvSpPr>
          <p:cNvPr id="4" name="object 4"/>
          <p:cNvSpPr txBox="1"/>
          <p:nvPr/>
        </p:nvSpPr>
        <p:spPr>
          <a:xfrm>
            <a:off x="1010770" y="1433681"/>
            <a:ext cx="6661897" cy="3770806"/>
          </a:xfrm>
          <a:prstGeom prst="rect">
            <a:avLst/>
          </a:prstGeom>
        </p:spPr>
        <p:txBody>
          <a:bodyPr vert="horz" wrap="square" lIns="0" tIns="11206" rIns="0" bIns="0" rtlCol="0">
            <a:spAutoFit/>
          </a:bodyPr>
          <a:lstStyle/>
          <a:p>
            <a:pPr marL="11206" marR="4483">
              <a:spcBef>
                <a:spcPts val="88"/>
              </a:spcBef>
            </a:pPr>
            <a:r>
              <a:rPr sz="2118" spc="-4" dirty="0">
                <a:latin typeface="Arial"/>
                <a:cs typeface="Arial"/>
              </a:rPr>
              <a:t>Protocol layering is the main structuring method used to  divide up network</a:t>
            </a:r>
            <a:r>
              <a:rPr sz="2118" spc="13" dirty="0">
                <a:latin typeface="Arial"/>
                <a:cs typeface="Arial"/>
              </a:rPr>
              <a:t> </a:t>
            </a:r>
            <a:r>
              <a:rPr sz="2118" spc="-4" dirty="0">
                <a:latin typeface="Arial"/>
                <a:cs typeface="Arial"/>
              </a:rPr>
              <a:t>functionality.</a:t>
            </a:r>
            <a:endParaRPr sz="2118" dirty="0">
              <a:latin typeface="Arial"/>
              <a:cs typeface="Arial"/>
            </a:endParaRPr>
          </a:p>
          <a:p>
            <a:pPr>
              <a:spcBef>
                <a:spcPts val="22"/>
              </a:spcBef>
            </a:pPr>
            <a:endParaRPr sz="2074" dirty="0">
              <a:latin typeface="Arial"/>
              <a:cs typeface="Arial"/>
            </a:endParaRPr>
          </a:p>
          <a:p>
            <a:pPr marL="112065" marR="4138553">
              <a:buClr>
                <a:srgbClr val="0000FF"/>
              </a:buClr>
              <a:buChar char="•"/>
              <a:tabLst>
                <a:tab pos="252146" algn="l"/>
              </a:tabLst>
            </a:pPr>
            <a:r>
              <a:rPr sz="1765" spc="-4" dirty="0">
                <a:latin typeface="Arial"/>
                <a:cs typeface="Arial"/>
              </a:rPr>
              <a:t>Each </a:t>
            </a:r>
            <a:r>
              <a:rPr sz="1765" spc="-9" dirty="0">
                <a:latin typeface="Arial"/>
                <a:cs typeface="Arial"/>
              </a:rPr>
              <a:t>protocol instance  </a:t>
            </a:r>
            <a:r>
              <a:rPr sz="1765" spc="-4" dirty="0">
                <a:latin typeface="Arial"/>
                <a:cs typeface="Arial"/>
              </a:rPr>
              <a:t>talks virtually to its</a:t>
            </a:r>
            <a:r>
              <a:rPr sz="1765" spc="-40" dirty="0">
                <a:latin typeface="Arial"/>
                <a:cs typeface="Arial"/>
              </a:rPr>
              <a:t> </a:t>
            </a:r>
            <a:r>
              <a:rPr sz="1765" u="heavy" spc="-4" dirty="0">
                <a:uFill>
                  <a:solidFill>
                    <a:srgbClr val="000000"/>
                  </a:solidFill>
                </a:uFill>
                <a:latin typeface="Arial"/>
                <a:cs typeface="Arial"/>
              </a:rPr>
              <a:t>peer</a:t>
            </a:r>
            <a:endParaRPr sz="1765" dirty="0">
              <a:latin typeface="Arial"/>
              <a:cs typeface="Arial"/>
            </a:endParaRPr>
          </a:p>
          <a:p>
            <a:pPr marL="112065" marR="3781627">
              <a:spcBef>
                <a:spcPts val="1588"/>
              </a:spcBef>
              <a:buClr>
                <a:srgbClr val="0000FF"/>
              </a:buClr>
              <a:buChar char="•"/>
              <a:tabLst>
                <a:tab pos="252146" algn="l"/>
              </a:tabLst>
            </a:pPr>
            <a:r>
              <a:rPr sz="1765" spc="-4" dirty="0">
                <a:latin typeface="Arial"/>
                <a:cs typeface="Arial"/>
              </a:rPr>
              <a:t>Each layer communicates  only by using the one</a:t>
            </a:r>
            <a:r>
              <a:rPr sz="1765" spc="-53" dirty="0">
                <a:latin typeface="Arial"/>
                <a:cs typeface="Arial"/>
              </a:rPr>
              <a:t> </a:t>
            </a:r>
            <a:r>
              <a:rPr sz="1765" spc="-9" dirty="0">
                <a:latin typeface="Arial"/>
                <a:cs typeface="Arial"/>
              </a:rPr>
              <a:t>below</a:t>
            </a:r>
            <a:endParaRPr sz="1765" dirty="0">
              <a:latin typeface="Arial"/>
              <a:cs typeface="Arial"/>
            </a:endParaRPr>
          </a:p>
          <a:p>
            <a:pPr marL="112065" marR="3976059">
              <a:spcBef>
                <a:spcPts val="1588"/>
              </a:spcBef>
              <a:buClr>
                <a:srgbClr val="0000FF"/>
              </a:buClr>
              <a:buChar char="•"/>
              <a:tabLst>
                <a:tab pos="252146" algn="l"/>
              </a:tabLst>
            </a:pPr>
            <a:r>
              <a:rPr sz="1765" spc="-4" dirty="0">
                <a:latin typeface="Arial"/>
                <a:cs typeface="Arial"/>
              </a:rPr>
              <a:t>Lower layer </a:t>
            </a:r>
            <a:r>
              <a:rPr sz="1765" u="heavy" spc="-4" dirty="0">
                <a:uFill>
                  <a:solidFill>
                    <a:srgbClr val="000000"/>
                  </a:solidFill>
                </a:uFill>
                <a:latin typeface="Arial"/>
                <a:cs typeface="Arial"/>
              </a:rPr>
              <a:t>services</a:t>
            </a:r>
            <a:r>
              <a:rPr sz="1765" spc="-4" dirty="0">
                <a:latin typeface="Arial"/>
                <a:cs typeface="Arial"/>
              </a:rPr>
              <a:t> </a:t>
            </a:r>
            <a:r>
              <a:rPr sz="1765" spc="-9" dirty="0">
                <a:latin typeface="Arial"/>
                <a:cs typeface="Arial"/>
              </a:rPr>
              <a:t>are  accessed </a:t>
            </a:r>
            <a:r>
              <a:rPr sz="1765" spc="-4" dirty="0">
                <a:latin typeface="Arial"/>
                <a:cs typeface="Arial"/>
              </a:rPr>
              <a:t>by an</a:t>
            </a:r>
            <a:r>
              <a:rPr sz="1765" spc="-26" dirty="0">
                <a:latin typeface="Arial"/>
                <a:cs typeface="Arial"/>
              </a:rPr>
              <a:t> </a:t>
            </a:r>
            <a:r>
              <a:rPr sz="1765" u="heavy" spc="-9" dirty="0">
                <a:uFill>
                  <a:solidFill>
                    <a:srgbClr val="000000"/>
                  </a:solidFill>
                </a:uFill>
                <a:latin typeface="Arial"/>
                <a:cs typeface="Arial"/>
              </a:rPr>
              <a:t>interface</a:t>
            </a:r>
            <a:endParaRPr sz="1765" dirty="0">
              <a:latin typeface="Arial"/>
              <a:cs typeface="Arial"/>
            </a:endParaRPr>
          </a:p>
          <a:p>
            <a:pPr marL="112065" marR="3917225" indent="-560">
              <a:spcBef>
                <a:spcPts val="1588"/>
              </a:spcBef>
              <a:buClr>
                <a:srgbClr val="0000FF"/>
              </a:buClr>
              <a:buChar char="•"/>
              <a:tabLst>
                <a:tab pos="252146" algn="l"/>
              </a:tabLst>
            </a:pPr>
            <a:r>
              <a:rPr sz="1765" spc="-4" dirty="0">
                <a:latin typeface="Arial"/>
                <a:cs typeface="Arial"/>
              </a:rPr>
              <a:t>At bottom, </a:t>
            </a:r>
            <a:r>
              <a:rPr sz="1765" spc="-9" dirty="0">
                <a:latin typeface="Arial"/>
                <a:cs typeface="Arial"/>
              </a:rPr>
              <a:t>messages are  carried </a:t>
            </a:r>
            <a:r>
              <a:rPr sz="1765" spc="-4" dirty="0">
                <a:latin typeface="Arial"/>
                <a:cs typeface="Arial"/>
              </a:rPr>
              <a:t>by the</a:t>
            </a:r>
            <a:r>
              <a:rPr sz="1765" spc="-22" dirty="0">
                <a:latin typeface="Arial"/>
                <a:cs typeface="Arial"/>
              </a:rPr>
              <a:t> </a:t>
            </a:r>
            <a:r>
              <a:rPr sz="1765" spc="-9" dirty="0">
                <a:latin typeface="Arial"/>
                <a:cs typeface="Arial"/>
              </a:rPr>
              <a:t>medium</a:t>
            </a:r>
            <a:endParaRPr sz="1765"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57724" y="642993"/>
            <a:ext cx="3426199" cy="500232"/>
          </a:xfrm>
          <a:prstGeom prst="rect">
            <a:avLst/>
          </a:prstGeom>
        </p:spPr>
        <p:txBody>
          <a:bodyPr vert="horz" wrap="square" lIns="0" tIns="11206" rIns="0" bIns="0" rtlCol="0">
            <a:spAutoFit/>
          </a:bodyPr>
          <a:lstStyle/>
          <a:p>
            <a:pPr marL="11206">
              <a:spcBef>
                <a:spcPts val="88"/>
              </a:spcBef>
            </a:pPr>
            <a:r>
              <a:rPr sz="3177" dirty="0">
                <a:solidFill>
                  <a:srgbClr val="FF0000"/>
                </a:solidFill>
                <a:latin typeface="Arial"/>
                <a:cs typeface="Arial"/>
              </a:rPr>
              <a:t>Protocol </a:t>
            </a:r>
            <a:r>
              <a:rPr sz="3177" spc="-4" dirty="0">
                <a:solidFill>
                  <a:srgbClr val="FF0000"/>
                </a:solidFill>
                <a:latin typeface="Arial"/>
                <a:cs typeface="Arial"/>
              </a:rPr>
              <a:t>Layers</a:t>
            </a:r>
            <a:r>
              <a:rPr sz="3177" spc="-115" dirty="0">
                <a:solidFill>
                  <a:srgbClr val="FF0000"/>
                </a:solidFill>
                <a:latin typeface="Arial"/>
                <a:cs typeface="Arial"/>
              </a:rPr>
              <a:t> </a:t>
            </a:r>
            <a:r>
              <a:rPr sz="3177" dirty="0">
                <a:solidFill>
                  <a:srgbClr val="FF0000"/>
                </a:solidFill>
                <a:latin typeface="Arial"/>
                <a:cs typeface="Arial"/>
              </a:rPr>
              <a:t>(2)</a:t>
            </a:r>
            <a:endParaRPr sz="3177">
              <a:latin typeface="Arial"/>
              <a:cs typeface="Arial"/>
            </a:endParaRPr>
          </a:p>
        </p:txBody>
      </p:sp>
      <p:sp>
        <p:nvSpPr>
          <p:cNvPr id="3" name="object 3"/>
          <p:cNvSpPr txBox="1"/>
          <p:nvPr/>
        </p:nvSpPr>
        <p:spPr>
          <a:xfrm>
            <a:off x="1010770" y="1433681"/>
            <a:ext cx="6987988" cy="868345"/>
          </a:xfrm>
          <a:prstGeom prst="rect">
            <a:avLst/>
          </a:prstGeom>
        </p:spPr>
        <p:txBody>
          <a:bodyPr vert="horz" wrap="square" lIns="0" tIns="11206" rIns="0" bIns="0" rtlCol="0">
            <a:spAutoFit/>
          </a:bodyPr>
          <a:lstStyle/>
          <a:p>
            <a:pPr marL="11206">
              <a:spcBef>
                <a:spcPts val="88"/>
              </a:spcBef>
            </a:pPr>
            <a:r>
              <a:rPr sz="2118" dirty="0">
                <a:latin typeface="Arial"/>
                <a:cs typeface="Arial"/>
              </a:rPr>
              <a:t>Example: the </a:t>
            </a:r>
            <a:r>
              <a:rPr sz="2118" spc="-4" dirty="0">
                <a:latin typeface="Arial"/>
                <a:cs typeface="Arial"/>
              </a:rPr>
              <a:t>philosopher-translator-secretary</a:t>
            </a:r>
            <a:r>
              <a:rPr sz="2118" spc="-49" dirty="0">
                <a:latin typeface="Arial"/>
                <a:cs typeface="Arial"/>
              </a:rPr>
              <a:t> </a:t>
            </a:r>
            <a:r>
              <a:rPr sz="2118" spc="-4" dirty="0">
                <a:latin typeface="Arial"/>
                <a:cs typeface="Arial"/>
              </a:rPr>
              <a:t>architecture</a:t>
            </a:r>
            <a:endParaRPr sz="2118">
              <a:latin typeface="Arial"/>
              <a:cs typeface="Arial"/>
            </a:endParaRPr>
          </a:p>
          <a:p>
            <a:pPr marL="11206">
              <a:spcBef>
                <a:spcPts val="1588"/>
              </a:spcBef>
            </a:pPr>
            <a:r>
              <a:rPr sz="2118" spc="-4" dirty="0">
                <a:latin typeface="Arial"/>
                <a:cs typeface="Arial"/>
              </a:rPr>
              <a:t>Each protocol at different layers serves </a:t>
            </a:r>
            <a:r>
              <a:rPr sz="2118" dirty="0">
                <a:latin typeface="Arial"/>
                <a:cs typeface="Arial"/>
              </a:rPr>
              <a:t>a </a:t>
            </a:r>
            <a:r>
              <a:rPr sz="2118" spc="-4" dirty="0">
                <a:latin typeface="Arial"/>
                <a:cs typeface="Arial"/>
              </a:rPr>
              <a:t>different</a:t>
            </a:r>
            <a:r>
              <a:rPr sz="2118" spc="22" dirty="0">
                <a:latin typeface="Arial"/>
                <a:cs typeface="Arial"/>
              </a:rPr>
              <a:t> </a:t>
            </a:r>
            <a:r>
              <a:rPr sz="2118" spc="-4" dirty="0">
                <a:latin typeface="Arial"/>
                <a:cs typeface="Arial"/>
              </a:rPr>
              <a:t>purpose</a:t>
            </a:r>
            <a:endParaRPr sz="2118">
              <a:latin typeface="Arial"/>
              <a:cs typeface="Arial"/>
            </a:endParaRPr>
          </a:p>
        </p:txBody>
      </p:sp>
      <p:pic>
        <p:nvPicPr>
          <p:cNvPr id="4" name="object 4"/>
          <p:cNvPicPr/>
          <p:nvPr/>
        </p:nvPicPr>
        <p:blipFill>
          <a:blip r:embed="rId2" cstate="print"/>
          <a:stretch>
            <a:fillRect/>
          </a:stretch>
        </p:blipFill>
        <p:spPr>
          <a:xfrm>
            <a:off x="2430555" y="2337098"/>
            <a:ext cx="4112782" cy="36972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6095" y="310131"/>
            <a:ext cx="4809453" cy="688424"/>
          </a:xfrm>
          <a:prstGeom prst="rect">
            <a:avLst/>
          </a:prstGeom>
        </p:spPr>
        <p:txBody>
          <a:bodyPr vert="horz" wrap="square" lIns="0" tIns="11206" rIns="0" bIns="0" rtlCol="0" anchor="ctr">
            <a:spAutoFit/>
          </a:bodyPr>
          <a:lstStyle/>
          <a:p>
            <a:pPr marL="11206" algn="ctr">
              <a:lnSpc>
                <a:spcPct val="100000"/>
              </a:lnSpc>
              <a:spcBef>
                <a:spcPts val="88"/>
              </a:spcBef>
            </a:pPr>
            <a:r>
              <a:rPr dirty="0"/>
              <a:t>Protocol </a:t>
            </a:r>
            <a:r>
              <a:rPr spc="-4" dirty="0"/>
              <a:t>Layers</a:t>
            </a:r>
            <a:r>
              <a:rPr spc="-115" dirty="0"/>
              <a:t> </a:t>
            </a:r>
            <a:endParaRPr dirty="0"/>
          </a:p>
        </p:txBody>
      </p:sp>
      <p:sp>
        <p:nvSpPr>
          <p:cNvPr id="3" name="object 3"/>
          <p:cNvSpPr txBox="1"/>
          <p:nvPr/>
        </p:nvSpPr>
        <p:spPr>
          <a:xfrm>
            <a:off x="1024721" y="1321958"/>
            <a:ext cx="7092203" cy="663161"/>
          </a:xfrm>
          <a:prstGeom prst="rect">
            <a:avLst/>
          </a:prstGeom>
        </p:spPr>
        <p:txBody>
          <a:bodyPr vert="horz" wrap="square" lIns="0" tIns="11206" rIns="0" bIns="0" rtlCol="0">
            <a:spAutoFit/>
          </a:bodyPr>
          <a:lstStyle/>
          <a:p>
            <a:pPr marL="11206" marR="4483">
              <a:spcBef>
                <a:spcPts val="88"/>
              </a:spcBef>
            </a:pPr>
            <a:r>
              <a:rPr sz="2118" spc="-4" dirty="0">
                <a:latin typeface="Arial"/>
                <a:cs typeface="Arial"/>
              </a:rPr>
              <a:t>Each lower layer adds its own </a:t>
            </a:r>
            <a:r>
              <a:rPr sz="2118" u="heavy" spc="-4" dirty="0">
                <a:uFill>
                  <a:solidFill>
                    <a:srgbClr val="000000"/>
                  </a:solidFill>
                </a:uFill>
                <a:latin typeface="Arial"/>
                <a:cs typeface="Arial"/>
              </a:rPr>
              <a:t>header</a:t>
            </a:r>
            <a:r>
              <a:rPr sz="2118" spc="-4" dirty="0">
                <a:latin typeface="Arial"/>
                <a:cs typeface="Arial"/>
              </a:rPr>
              <a:t> (with control inform-  ation) to the message to transmit and removes it on</a:t>
            </a:r>
            <a:r>
              <a:rPr sz="2118" spc="22" dirty="0">
                <a:latin typeface="Arial"/>
                <a:cs typeface="Arial"/>
              </a:rPr>
              <a:t> </a:t>
            </a:r>
            <a:r>
              <a:rPr sz="2118" spc="-4" dirty="0">
                <a:latin typeface="Arial"/>
                <a:cs typeface="Arial"/>
              </a:rPr>
              <a:t>receive</a:t>
            </a:r>
            <a:endParaRPr sz="2118" dirty="0">
              <a:latin typeface="Arial"/>
              <a:cs typeface="Arial"/>
            </a:endParaRPr>
          </a:p>
        </p:txBody>
      </p:sp>
      <p:pic>
        <p:nvPicPr>
          <p:cNvPr id="4" name="object 4"/>
          <p:cNvPicPr/>
          <p:nvPr/>
        </p:nvPicPr>
        <p:blipFill>
          <a:blip r:embed="rId2" cstate="print"/>
          <a:stretch>
            <a:fillRect/>
          </a:stretch>
        </p:blipFill>
        <p:spPr>
          <a:xfrm>
            <a:off x="1975372" y="2151529"/>
            <a:ext cx="5193926" cy="3240069"/>
          </a:xfrm>
          <a:prstGeom prst="rect">
            <a:avLst/>
          </a:prstGeom>
        </p:spPr>
      </p:pic>
      <p:sp>
        <p:nvSpPr>
          <p:cNvPr id="5" name="object 5"/>
          <p:cNvSpPr txBox="1"/>
          <p:nvPr/>
        </p:nvSpPr>
        <p:spPr>
          <a:xfrm>
            <a:off x="1277470" y="5715001"/>
            <a:ext cx="5435974" cy="337238"/>
          </a:xfrm>
          <a:prstGeom prst="rect">
            <a:avLst/>
          </a:prstGeom>
        </p:spPr>
        <p:txBody>
          <a:bodyPr vert="horz" wrap="square" lIns="0" tIns="11206" rIns="0" bIns="0" rtlCol="0">
            <a:spAutoFit/>
          </a:bodyPr>
          <a:lstStyle/>
          <a:p>
            <a:pPr marL="11206">
              <a:spcBef>
                <a:spcPts val="88"/>
              </a:spcBef>
            </a:pPr>
            <a:r>
              <a:rPr sz="2118" spc="-4" dirty="0">
                <a:latin typeface="Arial"/>
                <a:cs typeface="Arial"/>
              </a:rPr>
              <a:t>Layers may also split and join messages,</a:t>
            </a:r>
            <a:r>
              <a:rPr sz="2118" spc="18" dirty="0">
                <a:latin typeface="Arial"/>
                <a:cs typeface="Arial"/>
              </a:rPr>
              <a:t> </a:t>
            </a:r>
            <a:r>
              <a:rPr sz="2118" spc="-4" dirty="0">
                <a:latin typeface="Arial"/>
                <a:cs typeface="Arial"/>
              </a:rPr>
              <a:t>etc.</a:t>
            </a:r>
            <a:endParaRPr sz="2118"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9360" y="566097"/>
            <a:ext cx="7236758" cy="503758"/>
          </a:xfrm>
          <a:prstGeom prst="rect">
            <a:avLst/>
          </a:prstGeom>
        </p:spPr>
        <p:txBody>
          <a:bodyPr vert="horz" wrap="square" lIns="0" tIns="11206" rIns="0" bIns="0" rtlCol="0" anchor="ctr">
            <a:spAutoFit/>
          </a:bodyPr>
          <a:lstStyle/>
          <a:p>
            <a:pPr marL="11206">
              <a:lnSpc>
                <a:spcPct val="100000"/>
              </a:lnSpc>
              <a:spcBef>
                <a:spcPts val="88"/>
              </a:spcBef>
            </a:pPr>
            <a:r>
              <a:rPr sz="3200" spc="-4" dirty="0"/>
              <a:t>Connection-Oriented </a:t>
            </a:r>
            <a:r>
              <a:rPr sz="3200" dirty="0"/>
              <a:t>vs.</a:t>
            </a:r>
            <a:r>
              <a:rPr lang="en-IN" sz="3200" spc="-97" dirty="0"/>
              <a:t> </a:t>
            </a:r>
            <a:r>
              <a:rPr sz="3200" spc="-4" dirty="0"/>
              <a:t>Connectionless</a:t>
            </a:r>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txBox="1"/>
          <p:nvPr/>
        </p:nvSpPr>
        <p:spPr>
          <a:xfrm>
            <a:off x="1414181" y="1366445"/>
            <a:ext cx="6692153" cy="1837061"/>
          </a:xfrm>
          <a:prstGeom prst="rect">
            <a:avLst/>
          </a:prstGeom>
        </p:spPr>
        <p:txBody>
          <a:bodyPr vert="horz" wrap="square" lIns="0" tIns="78441" rIns="0" bIns="0" rtlCol="0">
            <a:spAutoFit/>
          </a:bodyPr>
          <a:lstStyle/>
          <a:p>
            <a:pPr marL="11206">
              <a:spcBef>
                <a:spcPts val="618"/>
              </a:spcBef>
            </a:pPr>
            <a:r>
              <a:rPr sz="2118" spc="-4" dirty="0">
                <a:latin typeface="Arial"/>
                <a:cs typeface="Arial"/>
              </a:rPr>
              <a:t>Service provided by </a:t>
            </a:r>
            <a:r>
              <a:rPr sz="2118" dirty="0">
                <a:latin typeface="Arial"/>
                <a:cs typeface="Arial"/>
              </a:rPr>
              <a:t>a </a:t>
            </a:r>
            <a:r>
              <a:rPr sz="2118" spc="-4" dirty="0">
                <a:latin typeface="Arial"/>
                <a:cs typeface="Arial"/>
              </a:rPr>
              <a:t>layer may be kinds of</a:t>
            </a:r>
            <a:r>
              <a:rPr sz="2118" spc="31" dirty="0">
                <a:latin typeface="Arial"/>
                <a:cs typeface="Arial"/>
              </a:rPr>
              <a:t> </a:t>
            </a:r>
            <a:r>
              <a:rPr sz="2118" spc="-4" dirty="0">
                <a:latin typeface="Arial"/>
                <a:cs typeface="Arial"/>
              </a:rPr>
              <a:t>either:</a:t>
            </a:r>
            <a:endParaRPr sz="2118" dirty="0">
              <a:latin typeface="Arial"/>
              <a:cs typeface="Arial"/>
            </a:endParaRPr>
          </a:p>
          <a:p>
            <a:pPr marL="414079" marR="4483" indent="-403433">
              <a:spcBef>
                <a:spcPts val="529"/>
              </a:spcBef>
              <a:buClr>
                <a:srgbClr val="0000FF"/>
              </a:buClr>
              <a:buChar char="•"/>
              <a:tabLst>
                <a:tab pos="414079" algn="l"/>
                <a:tab pos="414640" algn="l"/>
              </a:tabLst>
            </a:pPr>
            <a:r>
              <a:rPr sz="2118" spc="-4" dirty="0">
                <a:latin typeface="Arial"/>
                <a:cs typeface="Arial"/>
              </a:rPr>
              <a:t>Connection-oriented, must be set up </a:t>
            </a:r>
            <a:r>
              <a:rPr sz="2118" dirty="0">
                <a:latin typeface="Arial"/>
                <a:cs typeface="Arial"/>
              </a:rPr>
              <a:t>for </a:t>
            </a:r>
            <a:r>
              <a:rPr sz="2118" spc="-4" dirty="0">
                <a:latin typeface="Arial"/>
                <a:cs typeface="Arial"/>
              </a:rPr>
              <a:t>ongoing use  (and torn down after use), e.g., phone</a:t>
            </a:r>
            <a:r>
              <a:rPr sz="2118" spc="40" dirty="0">
                <a:latin typeface="Arial"/>
                <a:cs typeface="Arial"/>
              </a:rPr>
              <a:t> </a:t>
            </a:r>
            <a:r>
              <a:rPr sz="2118" spc="-4" dirty="0">
                <a:latin typeface="Arial"/>
                <a:cs typeface="Arial"/>
              </a:rPr>
              <a:t>call</a:t>
            </a:r>
            <a:endParaRPr sz="2118" dirty="0">
              <a:latin typeface="Arial"/>
              <a:cs typeface="Arial"/>
            </a:endParaRPr>
          </a:p>
          <a:p>
            <a:pPr marL="414640" marR="169778" indent="-403433">
              <a:spcBef>
                <a:spcPts val="529"/>
              </a:spcBef>
              <a:buClr>
                <a:srgbClr val="0000FF"/>
              </a:buClr>
              <a:buChar char="•"/>
              <a:tabLst>
                <a:tab pos="414079" algn="l"/>
                <a:tab pos="414640" algn="l"/>
              </a:tabLst>
            </a:pPr>
            <a:r>
              <a:rPr sz="2118" spc="-4" dirty="0">
                <a:latin typeface="Arial"/>
                <a:cs typeface="Arial"/>
              </a:rPr>
              <a:t>Connectionless, messages are handled separately,  e.g., postal</a:t>
            </a:r>
            <a:r>
              <a:rPr sz="2118" dirty="0">
                <a:latin typeface="Arial"/>
                <a:cs typeface="Arial"/>
              </a:rPr>
              <a:t> </a:t>
            </a:r>
            <a:r>
              <a:rPr sz="2118" spc="-4" dirty="0">
                <a:latin typeface="Arial"/>
                <a:cs typeface="Arial"/>
              </a:rPr>
              <a:t>delivery</a:t>
            </a:r>
            <a:endParaRPr sz="2118" dirty="0">
              <a:latin typeface="Arial"/>
              <a:cs typeface="Arial"/>
            </a:endParaRPr>
          </a:p>
        </p:txBody>
      </p:sp>
      <p:grpSp>
        <p:nvGrpSpPr>
          <p:cNvPr id="5" name="object 5"/>
          <p:cNvGrpSpPr/>
          <p:nvPr/>
        </p:nvGrpSpPr>
        <p:grpSpPr>
          <a:xfrm>
            <a:off x="2108510" y="3654495"/>
            <a:ext cx="4606178" cy="2316816"/>
            <a:chOff x="2250198" y="3856482"/>
            <a:chExt cx="5220335" cy="2625725"/>
          </a:xfrm>
        </p:grpSpPr>
        <p:pic>
          <p:nvPicPr>
            <p:cNvPr id="6" name="object 6"/>
            <p:cNvPicPr/>
            <p:nvPr/>
          </p:nvPicPr>
          <p:blipFill>
            <a:blip r:embed="rId2" cstate="print"/>
            <a:stretch>
              <a:fillRect/>
            </a:stretch>
          </p:blipFill>
          <p:spPr>
            <a:xfrm>
              <a:off x="3161190" y="3876932"/>
              <a:ext cx="4308745" cy="496947"/>
            </a:xfrm>
            <a:prstGeom prst="rect">
              <a:avLst/>
            </a:prstGeom>
          </p:spPr>
        </p:pic>
        <p:sp>
          <p:nvSpPr>
            <p:cNvPr id="7" name="object 7"/>
            <p:cNvSpPr/>
            <p:nvPr/>
          </p:nvSpPr>
          <p:spPr>
            <a:xfrm>
              <a:off x="3102863" y="3856482"/>
              <a:ext cx="128270" cy="517525"/>
            </a:xfrm>
            <a:custGeom>
              <a:avLst/>
              <a:gdLst/>
              <a:ahLst/>
              <a:cxnLst/>
              <a:rect l="l" t="t" r="r" b="b"/>
              <a:pathLst>
                <a:path w="128269" h="517525">
                  <a:moveTo>
                    <a:pt x="128016" y="517398"/>
                  </a:moveTo>
                  <a:lnTo>
                    <a:pt x="128016" y="0"/>
                  </a:lnTo>
                  <a:lnTo>
                    <a:pt x="0" y="0"/>
                  </a:lnTo>
                  <a:lnTo>
                    <a:pt x="0" y="517398"/>
                  </a:lnTo>
                  <a:lnTo>
                    <a:pt x="128016" y="517398"/>
                  </a:lnTo>
                  <a:close/>
                </a:path>
              </a:pathLst>
            </a:custGeom>
            <a:solidFill>
              <a:srgbClr val="FFFFFF"/>
            </a:solidFill>
          </p:spPr>
          <p:txBody>
            <a:bodyPr wrap="square" lIns="0" tIns="0" rIns="0" bIns="0" rtlCol="0"/>
            <a:lstStyle/>
            <a:p>
              <a:endParaRPr sz="1588"/>
            </a:p>
          </p:txBody>
        </p:sp>
        <p:pic>
          <p:nvPicPr>
            <p:cNvPr id="8" name="object 8"/>
            <p:cNvPicPr/>
            <p:nvPr/>
          </p:nvPicPr>
          <p:blipFill>
            <a:blip r:embed="rId3" cstate="print"/>
            <a:stretch>
              <a:fillRect/>
            </a:stretch>
          </p:blipFill>
          <p:spPr>
            <a:xfrm>
              <a:off x="3153155" y="4271772"/>
              <a:ext cx="68580" cy="102108"/>
            </a:xfrm>
            <a:prstGeom prst="rect">
              <a:avLst/>
            </a:prstGeom>
          </p:spPr>
        </p:pic>
        <p:pic>
          <p:nvPicPr>
            <p:cNvPr id="9" name="object 9"/>
            <p:cNvPicPr/>
            <p:nvPr/>
          </p:nvPicPr>
          <p:blipFill>
            <a:blip r:embed="rId4" cstate="print"/>
            <a:stretch>
              <a:fillRect/>
            </a:stretch>
          </p:blipFill>
          <p:spPr>
            <a:xfrm>
              <a:off x="2250198" y="4373880"/>
              <a:ext cx="5219737" cy="979170"/>
            </a:xfrm>
            <a:prstGeom prst="rect">
              <a:avLst/>
            </a:prstGeom>
          </p:spPr>
        </p:pic>
        <p:sp>
          <p:nvSpPr>
            <p:cNvPr id="10" name="object 10"/>
            <p:cNvSpPr/>
            <p:nvPr/>
          </p:nvSpPr>
          <p:spPr>
            <a:xfrm>
              <a:off x="3102863" y="4373118"/>
              <a:ext cx="128270" cy="980440"/>
            </a:xfrm>
            <a:custGeom>
              <a:avLst/>
              <a:gdLst/>
              <a:ahLst/>
              <a:cxnLst/>
              <a:rect l="l" t="t" r="r" b="b"/>
              <a:pathLst>
                <a:path w="128269" h="980439">
                  <a:moveTo>
                    <a:pt x="128016" y="979932"/>
                  </a:moveTo>
                  <a:lnTo>
                    <a:pt x="128016" y="0"/>
                  </a:lnTo>
                  <a:lnTo>
                    <a:pt x="0" y="0"/>
                  </a:lnTo>
                  <a:lnTo>
                    <a:pt x="0" y="979932"/>
                  </a:lnTo>
                  <a:lnTo>
                    <a:pt x="128016" y="979932"/>
                  </a:lnTo>
                  <a:close/>
                </a:path>
              </a:pathLst>
            </a:custGeom>
            <a:solidFill>
              <a:srgbClr val="FFFFFF"/>
            </a:solidFill>
          </p:spPr>
          <p:txBody>
            <a:bodyPr wrap="square" lIns="0" tIns="0" rIns="0" bIns="0" rtlCol="0"/>
            <a:lstStyle/>
            <a:p>
              <a:endParaRPr sz="1588"/>
            </a:p>
          </p:txBody>
        </p:sp>
        <p:sp>
          <p:nvSpPr>
            <p:cNvPr id="11" name="object 11"/>
            <p:cNvSpPr/>
            <p:nvPr/>
          </p:nvSpPr>
          <p:spPr>
            <a:xfrm>
              <a:off x="3089147" y="4373880"/>
              <a:ext cx="75565" cy="979169"/>
            </a:xfrm>
            <a:custGeom>
              <a:avLst/>
              <a:gdLst/>
              <a:ahLst/>
              <a:cxnLst/>
              <a:rect l="l" t="t" r="r" b="b"/>
              <a:pathLst>
                <a:path w="75564" h="979170">
                  <a:moveTo>
                    <a:pt x="58635" y="446523"/>
                  </a:moveTo>
                  <a:lnTo>
                    <a:pt x="18938" y="442003"/>
                  </a:lnTo>
                  <a:lnTo>
                    <a:pt x="4571" y="441959"/>
                  </a:lnTo>
                  <a:lnTo>
                    <a:pt x="1523" y="443483"/>
                  </a:lnTo>
                  <a:lnTo>
                    <a:pt x="0" y="446531"/>
                  </a:lnTo>
                  <a:lnTo>
                    <a:pt x="1523" y="450341"/>
                  </a:lnTo>
                  <a:lnTo>
                    <a:pt x="4571" y="451103"/>
                  </a:lnTo>
                  <a:lnTo>
                    <a:pt x="18938" y="451015"/>
                  </a:lnTo>
                  <a:lnTo>
                    <a:pt x="29717" y="450341"/>
                  </a:lnTo>
                  <a:lnTo>
                    <a:pt x="37450" y="450063"/>
                  </a:lnTo>
                  <a:lnTo>
                    <a:pt x="46029" y="448894"/>
                  </a:lnTo>
                  <a:lnTo>
                    <a:pt x="54644" y="447305"/>
                  </a:lnTo>
                  <a:lnTo>
                    <a:pt x="58635" y="446523"/>
                  </a:lnTo>
                  <a:close/>
                </a:path>
                <a:path w="75564" h="979170">
                  <a:moveTo>
                    <a:pt x="73151" y="978407"/>
                  </a:moveTo>
                  <a:lnTo>
                    <a:pt x="73151" y="454913"/>
                  </a:lnTo>
                  <a:lnTo>
                    <a:pt x="71627" y="453389"/>
                  </a:lnTo>
                  <a:lnTo>
                    <a:pt x="70865" y="451865"/>
                  </a:lnTo>
                  <a:lnTo>
                    <a:pt x="70103" y="451103"/>
                  </a:lnTo>
                  <a:lnTo>
                    <a:pt x="68579" y="450341"/>
                  </a:lnTo>
                  <a:lnTo>
                    <a:pt x="67817" y="449579"/>
                  </a:lnTo>
                  <a:lnTo>
                    <a:pt x="65531" y="448817"/>
                  </a:lnTo>
                  <a:lnTo>
                    <a:pt x="62483" y="448055"/>
                  </a:lnTo>
                  <a:lnTo>
                    <a:pt x="58635" y="446523"/>
                  </a:lnTo>
                  <a:lnTo>
                    <a:pt x="54644" y="447305"/>
                  </a:lnTo>
                  <a:lnTo>
                    <a:pt x="46029" y="448894"/>
                  </a:lnTo>
                  <a:lnTo>
                    <a:pt x="37450" y="450063"/>
                  </a:lnTo>
                  <a:lnTo>
                    <a:pt x="29717" y="450341"/>
                  </a:lnTo>
                  <a:lnTo>
                    <a:pt x="18938" y="451015"/>
                  </a:lnTo>
                  <a:lnTo>
                    <a:pt x="4571" y="451103"/>
                  </a:lnTo>
                  <a:lnTo>
                    <a:pt x="18938" y="452067"/>
                  </a:lnTo>
                  <a:lnTo>
                    <a:pt x="33375" y="452742"/>
                  </a:lnTo>
                  <a:lnTo>
                    <a:pt x="47698" y="454122"/>
                  </a:lnTo>
                  <a:lnTo>
                    <a:pt x="61721" y="457199"/>
                  </a:lnTo>
                  <a:lnTo>
                    <a:pt x="63245" y="458215"/>
                  </a:lnTo>
                  <a:lnTo>
                    <a:pt x="63245" y="457961"/>
                  </a:lnTo>
                  <a:lnTo>
                    <a:pt x="64007" y="458723"/>
                  </a:lnTo>
                  <a:lnTo>
                    <a:pt x="64007" y="457961"/>
                  </a:lnTo>
                  <a:lnTo>
                    <a:pt x="64769" y="459485"/>
                  </a:lnTo>
                  <a:lnTo>
                    <a:pt x="64769" y="979170"/>
                  </a:lnTo>
                  <a:lnTo>
                    <a:pt x="72389" y="979170"/>
                  </a:lnTo>
                  <a:lnTo>
                    <a:pt x="72389" y="977645"/>
                  </a:lnTo>
                  <a:lnTo>
                    <a:pt x="73151" y="978407"/>
                  </a:lnTo>
                  <a:close/>
                </a:path>
                <a:path w="75564" h="979170">
                  <a:moveTo>
                    <a:pt x="64388" y="434720"/>
                  </a:moveTo>
                  <a:lnTo>
                    <a:pt x="40385" y="440435"/>
                  </a:lnTo>
                  <a:lnTo>
                    <a:pt x="35051" y="440435"/>
                  </a:lnTo>
                  <a:lnTo>
                    <a:pt x="29717" y="441197"/>
                  </a:lnTo>
                  <a:lnTo>
                    <a:pt x="17525" y="441959"/>
                  </a:lnTo>
                  <a:lnTo>
                    <a:pt x="18938" y="442003"/>
                  </a:lnTo>
                  <a:lnTo>
                    <a:pt x="29717" y="442721"/>
                  </a:lnTo>
                  <a:lnTo>
                    <a:pt x="37450" y="443380"/>
                  </a:lnTo>
                  <a:lnTo>
                    <a:pt x="44167" y="443998"/>
                  </a:lnTo>
                  <a:lnTo>
                    <a:pt x="50959" y="444936"/>
                  </a:lnTo>
                  <a:lnTo>
                    <a:pt x="58635" y="446523"/>
                  </a:lnTo>
                  <a:lnTo>
                    <a:pt x="62483" y="445769"/>
                  </a:lnTo>
                  <a:lnTo>
                    <a:pt x="64007" y="445388"/>
                  </a:lnTo>
                  <a:lnTo>
                    <a:pt x="64007" y="435863"/>
                  </a:lnTo>
                  <a:lnTo>
                    <a:pt x="64388" y="434720"/>
                  </a:lnTo>
                  <a:close/>
                </a:path>
                <a:path w="75564" h="979170">
                  <a:moveTo>
                    <a:pt x="64261" y="434593"/>
                  </a:moveTo>
                  <a:lnTo>
                    <a:pt x="63245" y="435101"/>
                  </a:lnTo>
                  <a:lnTo>
                    <a:pt x="64007" y="435101"/>
                  </a:lnTo>
                  <a:lnTo>
                    <a:pt x="64261" y="434593"/>
                  </a:lnTo>
                  <a:close/>
                </a:path>
                <a:path w="75564" h="979170">
                  <a:moveTo>
                    <a:pt x="64007" y="458723"/>
                  </a:moveTo>
                  <a:lnTo>
                    <a:pt x="63245" y="457961"/>
                  </a:lnTo>
                  <a:lnTo>
                    <a:pt x="63245" y="458215"/>
                  </a:lnTo>
                  <a:lnTo>
                    <a:pt x="64007" y="458723"/>
                  </a:lnTo>
                  <a:close/>
                </a:path>
                <a:path w="75564" h="979170">
                  <a:moveTo>
                    <a:pt x="73151" y="438149"/>
                  </a:moveTo>
                  <a:lnTo>
                    <a:pt x="73151" y="0"/>
                  </a:lnTo>
                  <a:lnTo>
                    <a:pt x="64007" y="0"/>
                  </a:lnTo>
                  <a:lnTo>
                    <a:pt x="64007" y="434720"/>
                  </a:lnTo>
                  <a:lnTo>
                    <a:pt x="64261" y="434593"/>
                  </a:lnTo>
                  <a:lnTo>
                    <a:pt x="64769" y="433577"/>
                  </a:lnTo>
                  <a:lnTo>
                    <a:pt x="64769" y="445198"/>
                  </a:lnTo>
                  <a:lnTo>
                    <a:pt x="65531" y="445007"/>
                  </a:lnTo>
                  <a:lnTo>
                    <a:pt x="67817" y="443483"/>
                  </a:lnTo>
                  <a:lnTo>
                    <a:pt x="68579" y="443483"/>
                  </a:lnTo>
                  <a:lnTo>
                    <a:pt x="71627" y="440435"/>
                  </a:lnTo>
                  <a:lnTo>
                    <a:pt x="73151" y="438149"/>
                  </a:lnTo>
                  <a:close/>
                </a:path>
                <a:path w="75564" h="979170">
                  <a:moveTo>
                    <a:pt x="64465" y="434492"/>
                  </a:moveTo>
                  <a:lnTo>
                    <a:pt x="64261" y="434593"/>
                  </a:lnTo>
                  <a:lnTo>
                    <a:pt x="64007" y="435101"/>
                  </a:lnTo>
                  <a:lnTo>
                    <a:pt x="64388" y="434720"/>
                  </a:lnTo>
                  <a:lnTo>
                    <a:pt x="64465" y="434492"/>
                  </a:lnTo>
                  <a:close/>
                </a:path>
                <a:path w="75564" h="979170">
                  <a:moveTo>
                    <a:pt x="64769" y="445198"/>
                  </a:moveTo>
                  <a:lnTo>
                    <a:pt x="64769" y="434339"/>
                  </a:lnTo>
                  <a:lnTo>
                    <a:pt x="64388" y="434720"/>
                  </a:lnTo>
                  <a:lnTo>
                    <a:pt x="64007" y="435863"/>
                  </a:lnTo>
                  <a:lnTo>
                    <a:pt x="64007" y="445388"/>
                  </a:lnTo>
                  <a:lnTo>
                    <a:pt x="64769" y="445198"/>
                  </a:lnTo>
                  <a:close/>
                </a:path>
                <a:path w="75564" h="979170">
                  <a:moveTo>
                    <a:pt x="64769" y="459485"/>
                  </a:moveTo>
                  <a:lnTo>
                    <a:pt x="64007" y="457961"/>
                  </a:lnTo>
                  <a:lnTo>
                    <a:pt x="64007" y="458723"/>
                  </a:lnTo>
                  <a:lnTo>
                    <a:pt x="64769" y="459485"/>
                  </a:lnTo>
                  <a:close/>
                </a:path>
                <a:path w="75564" h="979170">
                  <a:moveTo>
                    <a:pt x="64769" y="979170"/>
                  </a:moveTo>
                  <a:lnTo>
                    <a:pt x="64769" y="459485"/>
                  </a:lnTo>
                  <a:lnTo>
                    <a:pt x="64007" y="458723"/>
                  </a:lnTo>
                  <a:lnTo>
                    <a:pt x="64007" y="979170"/>
                  </a:lnTo>
                  <a:lnTo>
                    <a:pt x="64769" y="979170"/>
                  </a:lnTo>
                  <a:close/>
                </a:path>
                <a:path w="75564" h="979170">
                  <a:moveTo>
                    <a:pt x="64769" y="433577"/>
                  </a:moveTo>
                  <a:lnTo>
                    <a:pt x="64261" y="434593"/>
                  </a:lnTo>
                  <a:lnTo>
                    <a:pt x="64465" y="434492"/>
                  </a:lnTo>
                  <a:lnTo>
                    <a:pt x="64769" y="433577"/>
                  </a:lnTo>
                  <a:close/>
                </a:path>
                <a:path w="75564" h="979170">
                  <a:moveTo>
                    <a:pt x="64769" y="434339"/>
                  </a:moveTo>
                  <a:lnTo>
                    <a:pt x="64465" y="434492"/>
                  </a:lnTo>
                  <a:lnTo>
                    <a:pt x="64388" y="434720"/>
                  </a:lnTo>
                  <a:lnTo>
                    <a:pt x="64769" y="434339"/>
                  </a:lnTo>
                  <a:close/>
                </a:path>
                <a:path w="75564" h="979170">
                  <a:moveTo>
                    <a:pt x="64769" y="434339"/>
                  </a:moveTo>
                  <a:lnTo>
                    <a:pt x="64769" y="433577"/>
                  </a:lnTo>
                  <a:lnTo>
                    <a:pt x="64465" y="434492"/>
                  </a:lnTo>
                  <a:lnTo>
                    <a:pt x="64769" y="434339"/>
                  </a:lnTo>
                  <a:close/>
                </a:path>
                <a:path w="75564" h="979170">
                  <a:moveTo>
                    <a:pt x="73913" y="979170"/>
                  </a:moveTo>
                  <a:lnTo>
                    <a:pt x="72389" y="977645"/>
                  </a:lnTo>
                  <a:lnTo>
                    <a:pt x="72389" y="979170"/>
                  </a:lnTo>
                  <a:lnTo>
                    <a:pt x="73913" y="979170"/>
                  </a:lnTo>
                  <a:close/>
                </a:path>
                <a:path w="75564" h="979170">
                  <a:moveTo>
                    <a:pt x="75438" y="979170"/>
                  </a:moveTo>
                  <a:lnTo>
                    <a:pt x="73151" y="978407"/>
                  </a:lnTo>
                  <a:lnTo>
                    <a:pt x="73913" y="979169"/>
                  </a:lnTo>
                  <a:lnTo>
                    <a:pt x="75438" y="979170"/>
                  </a:lnTo>
                  <a:close/>
                </a:path>
              </a:pathLst>
            </a:custGeom>
            <a:solidFill>
              <a:srgbClr val="000000"/>
            </a:solidFill>
          </p:spPr>
          <p:txBody>
            <a:bodyPr wrap="square" lIns="0" tIns="0" rIns="0" bIns="0" rtlCol="0"/>
            <a:lstStyle/>
            <a:p>
              <a:endParaRPr sz="1588"/>
            </a:p>
          </p:txBody>
        </p:sp>
        <p:pic>
          <p:nvPicPr>
            <p:cNvPr id="12" name="object 12"/>
            <p:cNvPicPr/>
            <p:nvPr/>
          </p:nvPicPr>
          <p:blipFill>
            <a:blip r:embed="rId5" cstate="print"/>
            <a:stretch>
              <a:fillRect/>
            </a:stretch>
          </p:blipFill>
          <p:spPr>
            <a:xfrm>
              <a:off x="2250198" y="5353050"/>
              <a:ext cx="5219737" cy="979170"/>
            </a:xfrm>
            <a:prstGeom prst="rect">
              <a:avLst/>
            </a:prstGeom>
          </p:spPr>
        </p:pic>
        <p:sp>
          <p:nvSpPr>
            <p:cNvPr id="13" name="object 13"/>
            <p:cNvSpPr/>
            <p:nvPr/>
          </p:nvSpPr>
          <p:spPr>
            <a:xfrm>
              <a:off x="3153155" y="5353050"/>
              <a:ext cx="68580" cy="16510"/>
            </a:xfrm>
            <a:custGeom>
              <a:avLst/>
              <a:gdLst/>
              <a:ahLst/>
              <a:cxnLst/>
              <a:rect l="l" t="t" r="r" b="b"/>
              <a:pathLst>
                <a:path w="68580" h="16510">
                  <a:moveTo>
                    <a:pt x="68580" y="16001"/>
                  </a:moveTo>
                  <a:lnTo>
                    <a:pt x="68580" y="6095"/>
                  </a:lnTo>
                  <a:lnTo>
                    <a:pt x="55626" y="6095"/>
                  </a:lnTo>
                  <a:lnTo>
                    <a:pt x="44432" y="5457"/>
                  </a:lnTo>
                  <a:lnTo>
                    <a:pt x="33237" y="4552"/>
                  </a:lnTo>
                  <a:lnTo>
                    <a:pt x="22187" y="2895"/>
                  </a:lnTo>
                  <a:lnTo>
                    <a:pt x="11430" y="0"/>
                  </a:lnTo>
                  <a:lnTo>
                    <a:pt x="0" y="0"/>
                  </a:lnTo>
                  <a:lnTo>
                    <a:pt x="0" y="2285"/>
                  </a:lnTo>
                  <a:lnTo>
                    <a:pt x="3162" y="6197"/>
                  </a:lnTo>
                  <a:lnTo>
                    <a:pt x="3162" y="7753"/>
                  </a:lnTo>
                  <a:lnTo>
                    <a:pt x="8382" y="9143"/>
                  </a:lnTo>
                  <a:lnTo>
                    <a:pt x="11430" y="9906"/>
                  </a:lnTo>
                  <a:lnTo>
                    <a:pt x="14478" y="11429"/>
                  </a:lnTo>
                  <a:lnTo>
                    <a:pt x="55626" y="16001"/>
                  </a:lnTo>
                  <a:lnTo>
                    <a:pt x="68580" y="16001"/>
                  </a:lnTo>
                  <a:close/>
                </a:path>
                <a:path w="68580" h="16510">
                  <a:moveTo>
                    <a:pt x="3162" y="7753"/>
                  </a:moveTo>
                  <a:lnTo>
                    <a:pt x="3162" y="6197"/>
                  </a:lnTo>
                  <a:lnTo>
                    <a:pt x="1181" y="7226"/>
                  </a:lnTo>
                  <a:lnTo>
                    <a:pt x="3162" y="7753"/>
                  </a:lnTo>
                  <a:close/>
                </a:path>
              </a:pathLst>
            </a:custGeom>
            <a:solidFill>
              <a:srgbClr val="000000"/>
            </a:solidFill>
          </p:spPr>
          <p:txBody>
            <a:bodyPr wrap="square" lIns="0" tIns="0" rIns="0" bIns="0" rtlCol="0"/>
            <a:lstStyle/>
            <a:p>
              <a:endParaRPr sz="1588"/>
            </a:p>
          </p:txBody>
        </p:sp>
        <p:pic>
          <p:nvPicPr>
            <p:cNvPr id="14" name="object 14"/>
            <p:cNvPicPr/>
            <p:nvPr/>
          </p:nvPicPr>
          <p:blipFill>
            <a:blip r:embed="rId6" cstate="print"/>
            <a:stretch>
              <a:fillRect/>
            </a:stretch>
          </p:blipFill>
          <p:spPr>
            <a:xfrm>
              <a:off x="3161190" y="6332220"/>
              <a:ext cx="4308745" cy="149433"/>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Computer Networks 5, Tanenbaum, Andrew S., Wetherall, David J ...">
            <a:extLst>
              <a:ext uri="{FF2B5EF4-FFF2-40B4-BE49-F238E27FC236}">
                <a16:creationId xmlns:a16="http://schemas.microsoft.com/office/drawing/2014/main" id="{A7861E9E-F803-4992-BA5A-FFF22890E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727" y="288833"/>
            <a:ext cx="5004547" cy="594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4723" y="591926"/>
            <a:ext cx="7094443" cy="565313"/>
          </a:xfrm>
          <a:prstGeom prst="rect">
            <a:avLst/>
          </a:prstGeom>
        </p:spPr>
        <p:txBody>
          <a:bodyPr vert="horz" wrap="square" lIns="0" tIns="11206" rIns="0" bIns="0" rtlCol="0" anchor="ctr">
            <a:spAutoFit/>
          </a:bodyPr>
          <a:lstStyle/>
          <a:p>
            <a:pPr marL="11206">
              <a:lnSpc>
                <a:spcPct val="100000"/>
              </a:lnSpc>
              <a:spcBef>
                <a:spcPts val="88"/>
              </a:spcBef>
            </a:pPr>
            <a:r>
              <a:rPr sz="3600" dirty="0"/>
              <a:t>Service Primitives</a:t>
            </a:r>
            <a:r>
              <a:rPr lang="en-IN" sz="3600" dirty="0"/>
              <a:t> (or system calls)</a:t>
            </a:r>
            <a:endParaRPr sz="3600" dirty="0"/>
          </a:p>
        </p:txBody>
      </p:sp>
      <p:sp>
        <p:nvSpPr>
          <p:cNvPr id="3" name="object 3"/>
          <p:cNvSpPr txBox="1"/>
          <p:nvPr/>
        </p:nvSpPr>
        <p:spPr>
          <a:xfrm>
            <a:off x="1024722" y="1748118"/>
            <a:ext cx="7094444" cy="1194268"/>
          </a:xfrm>
          <a:prstGeom prst="rect">
            <a:avLst/>
          </a:prstGeom>
        </p:spPr>
        <p:txBody>
          <a:bodyPr vert="horz" wrap="square" lIns="0" tIns="11206" rIns="0" bIns="0" rtlCol="0">
            <a:spAutoFit/>
          </a:bodyPr>
          <a:lstStyle/>
          <a:p>
            <a:pPr marL="11206">
              <a:spcBef>
                <a:spcPts val="88"/>
              </a:spcBef>
            </a:pPr>
            <a:r>
              <a:rPr sz="2118" dirty="0">
                <a:latin typeface="Arial"/>
                <a:cs typeface="Arial"/>
              </a:rPr>
              <a:t>A </a:t>
            </a:r>
            <a:r>
              <a:rPr sz="2118" spc="-4" dirty="0">
                <a:latin typeface="Arial"/>
                <a:cs typeface="Arial"/>
              </a:rPr>
              <a:t>service is provided to the layer above as</a:t>
            </a:r>
            <a:r>
              <a:rPr sz="2118" spc="31" dirty="0">
                <a:latin typeface="Arial"/>
                <a:cs typeface="Arial"/>
              </a:rPr>
              <a:t> </a:t>
            </a:r>
            <a:r>
              <a:rPr sz="2118" spc="-4" dirty="0">
                <a:latin typeface="Arial"/>
                <a:cs typeface="Arial"/>
              </a:rPr>
              <a:t>primitives</a:t>
            </a:r>
            <a:endParaRPr sz="2118" dirty="0">
              <a:latin typeface="Arial"/>
              <a:cs typeface="Arial"/>
            </a:endParaRPr>
          </a:p>
          <a:p>
            <a:pPr marL="11206" marR="4483">
              <a:spcBef>
                <a:spcPts val="1588"/>
              </a:spcBef>
            </a:pPr>
            <a:r>
              <a:rPr sz="2118" spc="-4" dirty="0">
                <a:latin typeface="Arial"/>
                <a:cs typeface="Arial"/>
              </a:rPr>
              <a:t>Hypothetical example of service primitives that may provide  </a:t>
            </a:r>
            <a:r>
              <a:rPr sz="2118" dirty="0">
                <a:latin typeface="Arial"/>
                <a:cs typeface="Arial"/>
              </a:rPr>
              <a:t>a </a:t>
            </a:r>
            <a:r>
              <a:rPr sz="2118" spc="-4" dirty="0">
                <a:latin typeface="Arial"/>
                <a:cs typeface="Arial"/>
              </a:rPr>
              <a:t>reliable byte stream (connection-oriented)</a:t>
            </a:r>
            <a:r>
              <a:rPr sz="2118" spc="22" dirty="0">
                <a:latin typeface="Arial"/>
                <a:cs typeface="Arial"/>
              </a:rPr>
              <a:t> </a:t>
            </a:r>
            <a:r>
              <a:rPr sz="2118" spc="-4" dirty="0">
                <a:latin typeface="Arial"/>
                <a:cs typeface="Arial"/>
              </a:rPr>
              <a:t>service:</a:t>
            </a:r>
            <a:endParaRPr sz="2118" dirty="0">
              <a:latin typeface="Arial"/>
              <a:cs typeface="Arial"/>
            </a:endParaRPr>
          </a:p>
        </p:txBody>
      </p:sp>
      <p:pic>
        <p:nvPicPr>
          <p:cNvPr id="4" name="object 4"/>
          <p:cNvPicPr/>
          <p:nvPr/>
        </p:nvPicPr>
        <p:blipFill>
          <a:blip r:embed="rId2" cstate="print"/>
          <a:stretch>
            <a:fillRect/>
          </a:stretch>
        </p:blipFill>
        <p:spPr>
          <a:xfrm>
            <a:off x="1680882" y="3563471"/>
            <a:ext cx="5454127" cy="217237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5140" y="376915"/>
            <a:ext cx="5242000" cy="688424"/>
          </a:xfrm>
          <a:prstGeom prst="rect">
            <a:avLst/>
          </a:prstGeom>
        </p:spPr>
        <p:txBody>
          <a:bodyPr vert="horz" wrap="square" lIns="0" tIns="11206" rIns="0" bIns="0" rtlCol="0" anchor="ctr">
            <a:spAutoFit/>
          </a:bodyPr>
          <a:lstStyle/>
          <a:p>
            <a:pPr marL="11206">
              <a:lnSpc>
                <a:spcPct val="100000"/>
              </a:lnSpc>
              <a:spcBef>
                <a:spcPts val="88"/>
              </a:spcBef>
            </a:pPr>
            <a:r>
              <a:rPr dirty="0"/>
              <a:t>Service Primitives</a:t>
            </a:r>
            <a:r>
              <a:rPr spc="-101" dirty="0"/>
              <a:t> </a:t>
            </a:r>
            <a:endParaRPr dirty="0"/>
          </a:p>
        </p:txBody>
      </p:sp>
      <p:sp>
        <p:nvSpPr>
          <p:cNvPr id="3" name="object 3"/>
          <p:cNvSpPr/>
          <p:nvPr/>
        </p:nvSpPr>
        <p:spPr>
          <a:xfrm>
            <a:off x="3156025" y="2588558"/>
            <a:ext cx="2429435" cy="406773"/>
          </a:xfrm>
          <a:custGeom>
            <a:avLst/>
            <a:gdLst/>
            <a:ahLst/>
            <a:cxnLst/>
            <a:rect l="l" t="t" r="r" b="b"/>
            <a:pathLst>
              <a:path w="2753360" h="461010">
                <a:moveTo>
                  <a:pt x="9893" y="0"/>
                </a:moveTo>
                <a:lnTo>
                  <a:pt x="0" y="0"/>
                </a:lnTo>
                <a:lnTo>
                  <a:pt x="0" y="461010"/>
                </a:lnTo>
                <a:lnTo>
                  <a:pt x="9893" y="461010"/>
                </a:lnTo>
                <a:lnTo>
                  <a:pt x="9893" y="0"/>
                </a:lnTo>
                <a:close/>
              </a:path>
              <a:path w="2753360" h="461010">
                <a:moveTo>
                  <a:pt x="2753093" y="0"/>
                </a:moveTo>
                <a:lnTo>
                  <a:pt x="2743200" y="0"/>
                </a:lnTo>
                <a:lnTo>
                  <a:pt x="2743200" y="461010"/>
                </a:lnTo>
                <a:lnTo>
                  <a:pt x="2753093" y="461010"/>
                </a:lnTo>
                <a:lnTo>
                  <a:pt x="2753093" y="0"/>
                </a:lnTo>
                <a:close/>
              </a:path>
            </a:pathLst>
          </a:custGeom>
          <a:solidFill>
            <a:srgbClr val="000000"/>
          </a:solidFill>
        </p:spPr>
        <p:txBody>
          <a:bodyPr wrap="square" lIns="0" tIns="0" rIns="0" bIns="0" rtlCol="0"/>
          <a:lstStyle/>
          <a:p>
            <a:endParaRPr sz="1588"/>
          </a:p>
        </p:txBody>
      </p:sp>
      <p:sp>
        <p:nvSpPr>
          <p:cNvPr id="4" name="object 4"/>
          <p:cNvSpPr txBox="1"/>
          <p:nvPr/>
        </p:nvSpPr>
        <p:spPr>
          <a:xfrm>
            <a:off x="1010769" y="1433681"/>
            <a:ext cx="7017124" cy="1499736"/>
          </a:xfrm>
          <a:prstGeom prst="rect">
            <a:avLst/>
          </a:prstGeom>
        </p:spPr>
        <p:txBody>
          <a:bodyPr vert="horz" wrap="square" lIns="0" tIns="11206" rIns="0" bIns="0" rtlCol="0">
            <a:spAutoFit/>
          </a:bodyPr>
          <a:lstStyle/>
          <a:p>
            <a:pPr marL="11206" marR="4483">
              <a:spcBef>
                <a:spcPts val="88"/>
              </a:spcBef>
            </a:pPr>
            <a:r>
              <a:rPr sz="2118" spc="-4" dirty="0">
                <a:latin typeface="Arial"/>
                <a:cs typeface="Arial"/>
              </a:rPr>
              <a:t>Hypothetical example of how these primitives may be used  </a:t>
            </a:r>
            <a:r>
              <a:rPr sz="2118" dirty="0">
                <a:latin typeface="Arial"/>
                <a:cs typeface="Arial"/>
              </a:rPr>
              <a:t>for a </a:t>
            </a:r>
            <a:r>
              <a:rPr sz="2118" spc="-4" dirty="0">
                <a:latin typeface="Arial"/>
                <a:cs typeface="Arial"/>
              </a:rPr>
              <a:t>client-server interaction</a:t>
            </a:r>
            <a:endParaRPr sz="2118">
              <a:latin typeface="Arial"/>
              <a:cs typeface="Arial"/>
            </a:endParaRPr>
          </a:p>
          <a:p>
            <a:pPr marR="192751" algn="ctr">
              <a:spcBef>
                <a:spcPts val="1809"/>
              </a:spcBef>
              <a:tabLst>
                <a:tab pos="2369610" algn="l"/>
              </a:tabLst>
            </a:pPr>
            <a:r>
              <a:rPr sz="1765" spc="-4" dirty="0">
                <a:latin typeface="Arial"/>
                <a:cs typeface="Arial"/>
              </a:rPr>
              <a:t>Client	</a:t>
            </a:r>
            <a:r>
              <a:rPr sz="2647" spc="-13" baseline="1388" dirty="0">
                <a:latin typeface="Arial"/>
                <a:cs typeface="Arial"/>
              </a:rPr>
              <a:t>Server</a:t>
            </a:r>
            <a:endParaRPr sz="2647" baseline="1388">
              <a:latin typeface="Arial"/>
              <a:cs typeface="Arial"/>
            </a:endParaRPr>
          </a:p>
          <a:p>
            <a:pPr marR="1201335" algn="r">
              <a:spcBef>
                <a:spcPts val="666"/>
              </a:spcBef>
            </a:pPr>
            <a:r>
              <a:rPr sz="1588" spc="-4" dirty="0">
                <a:latin typeface="Arial"/>
                <a:cs typeface="Arial"/>
              </a:rPr>
              <a:t>LISTEN</a:t>
            </a:r>
            <a:r>
              <a:rPr sz="1588" spc="-13" dirty="0">
                <a:latin typeface="Arial"/>
                <a:cs typeface="Arial"/>
              </a:rPr>
              <a:t> </a:t>
            </a:r>
            <a:r>
              <a:rPr sz="1588" spc="-4" dirty="0">
                <a:latin typeface="Arial"/>
                <a:cs typeface="Arial"/>
              </a:rPr>
              <a:t>(0)</a:t>
            </a:r>
            <a:endParaRPr sz="1588">
              <a:latin typeface="Arial"/>
              <a:cs typeface="Arial"/>
            </a:endParaRPr>
          </a:p>
        </p:txBody>
      </p:sp>
      <p:sp>
        <p:nvSpPr>
          <p:cNvPr id="5" name="object 5"/>
          <p:cNvSpPr/>
          <p:nvPr/>
        </p:nvSpPr>
        <p:spPr>
          <a:xfrm>
            <a:off x="3151990" y="2994659"/>
            <a:ext cx="2433357" cy="865094"/>
          </a:xfrm>
          <a:custGeom>
            <a:avLst/>
            <a:gdLst/>
            <a:ahLst/>
            <a:cxnLst/>
            <a:rect l="l" t="t" r="r" b="b"/>
            <a:pathLst>
              <a:path w="2757804" h="980439">
                <a:moveTo>
                  <a:pt x="2757665" y="0"/>
                </a:moveTo>
                <a:lnTo>
                  <a:pt x="2747772" y="0"/>
                </a:lnTo>
                <a:lnTo>
                  <a:pt x="2747772" y="279234"/>
                </a:lnTo>
                <a:lnTo>
                  <a:pt x="2670048" y="228600"/>
                </a:lnTo>
                <a:lnTo>
                  <a:pt x="2667000" y="226314"/>
                </a:lnTo>
                <a:lnTo>
                  <a:pt x="2663190" y="227076"/>
                </a:lnTo>
                <a:lnTo>
                  <a:pt x="2660904" y="230124"/>
                </a:lnTo>
                <a:lnTo>
                  <a:pt x="2659380" y="233172"/>
                </a:lnTo>
                <a:lnTo>
                  <a:pt x="2660142" y="236982"/>
                </a:lnTo>
                <a:lnTo>
                  <a:pt x="2663190" y="239268"/>
                </a:lnTo>
                <a:lnTo>
                  <a:pt x="2715971" y="274459"/>
                </a:lnTo>
                <a:lnTo>
                  <a:pt x="14465" y="124460"/>
                </a:lnTo>
                <a:lnTo>
                  <a:pt x="14465" y="0"/>
                </a:lnTo>
                <a:lnTo>
                  <a:pt x="4572" y="0"/>
                </a:lnTo>
                <a:lnTo>
                  <a:pt x="4572" y="508304"/>
                </a:lnTo>
                <a:lnTo>
                  <a:pt x="0" y="511302"/>
                </a:lnTo>
                <a:lnTo>
                  <a:pt x="4572" y="513676"/>
                </a:lnTo>
                <a:lnTo>
                  <a:pt x="4572" y="979932"/>
                </a:lnTo>
                <a:lnTo>
                  <a:pt x="14465" y="979932"/>
                </a:lnTo>
                <a:lnTo>
                  <a:pt x="14465" y="518795"/>
                </a:lnTo>
                <a:lnTo>
                  <a:pt x="88392" y="557022"/>
                </a:lnTo>
                <a:lnTo>
                  <a:pt x="91440" y="558546"/>
                </a:lnTo>
                <a:lnTo>
                  <a:pt x="95250" y="557022"/>
                </a:lnTo>
                <a:lnTo>
                  <a:pt x="98298" y="550926"/>
                </a:lnTo>
                <a:lnTo>
                  <a:pt x="96774" y="547116"/>
                </a:lnTo>
                <a:lnTo>
                  <a:pt x="93726" y="545592"/>
                </a:lnTo>
                <a:lnTo>
                  <a:pt x="36398" y="516102"/>
                </a:lnTo>
                <a:lnTo>
                  <a:pt x="2743200" y="365760"/>
                </a:lnTo>
                <a:lnTo>
                  <a:pt x="2743200" y="352806"/>
                </a:lnTo>
                <a:lnTo>
                  <a:pt x="36525" y="503097"/>
                </a:lnTo>
                <a:lnTo>
                  <a:pt x="89916" y="467868"/>
                </a:lnTo>
                <a:lnTo>
                  <a:pt x="92202" y="465582"/>
                </a:lnTo>
                <a:lnTo>
                  <a:pt x="93726" y="461772"/>
                </a:lnTo>
                <a:lnTo>
                  <a:pt x="89154" y="455676"/>
                </a:lnTo>
                <a:lnTo>
                  <a:pt x="85344" y="454914"/>
                </a:lnTo>
                <a:lnTo>
                  <a:pt x="82296" y="457200"/>
                </a:lnTo>
                <a:lnTo>
                  <a:pt x="14465" y="501802"/>
                </a:lnTo>
                <a:lnTo>
                  <a:pt x="14465" y="137464"/>
                </a:lnTo>
                <a:lnTo>
                  <a:pt x="2716009" y="287464"/>
                </a:lnTo>
                <a:lnTo>
                  <a:pt x="2658618" y="316992"/>
                </a:lnTo>
                <a:lnTo>
                  <a:pt x="2655570" y="318516"/>
                </a:lnTo>
                <a:lnTo>
                  <a:pt x="2654046" y="322326"/>
                </a:lnTo>
                <a:lnTo>
                  <a:pt x="2655570" y="325374"/>
                </a:lnTo>
                <a:lnTo>
                  <a:pt x="2657856" y="328422"/>
                </a:lnTo>
                <a:lnTo>
                  <a:pt x="2661666" y="329946"/>
                </a:lnTo>
                <a:lnTo>
                  <a:pt x="2664714" y="328422"/>
                </a:lnTo>
                <a:lnTo>
                  <a:pt x="2740914" y="289013"/>
                </a:lnTo>
                <a:lnTo>
                  <a:pt x="2747772" y="285470"/>
                </a:lnTo>
                <a:lnTo>
                  <a:pt x="2747772" y="979932"/>
                </a:lnTo>
                <a:lnTo>
                  <a:pt x="2757665" y="979932"/>
                </a:lnTo>
                <a:lnTo>
                  <a:pt x="2757665" y="0"/>
                </a:lnTo>
                <a:close/>
              </a:path>
            </a:pathLst>
          </a:custGeom>
          <a:solidFill>
            <a:srgbClr val="000000"/>
          </a:solidFill>
        </p:spPr>
        <p:txBody>
          <a:bodyPr wrap="square" lIns="0" tIns="0" rIns="0" bIns="0" rtlCol="0"/>
          <a:lstStyle/>
          <a:p>
            <a:endParaRPr sz="1588"/>
          </a:p>
        </p:txBody>
      </p:sp>
      <p:sp>
        <p:nvSpPr>
          <p:cNvPr id="6" name="object 6"/>
          <p:cNvSpPr txBox="1"/>
          <p:nvPr/>
        </p:nvSpPr>
        <p:spPr>
          <a:xfrm>
            <a:off x="5801292" y="3318279"/>
            <a:ext cx="908237" cy="255678"/>
          </a:xfrm>
          <a:prstGeom prst="rect">
            <a:avLst/>
          </a:prstGeom>
        </p:spPr>
        <p:txBody>
          <a:bodyPr vert="horz" wrap="square" lIns="0" tIns="11206" rIns="0" bIns="0" rtlCol="0">
            <a:spAutoFit/>
          </a:bodyPr>
          <a:lstStyle/>
          <a:p>
            <a:pPr marL="11206">
              <a:spcBef>
                <a:spcPts val="88"/>
              </a:spcBef>
            </a:pPr>
            <a:r>
              <a:rPr sz="1588" spc="-4" dirty="0">
                <a:latin typeface="Arial"/>
                <a:cs typeface="Arial"/>
              </a:rPr>
              <a:t>RECEIVE</a:t>
            </a:r>
            <a:endParaRPr sz="1588">
              <a:latin typeface="Arial"/>
              <a:cs typeface="Arial"/>
            </a:endParaRPr>
          </a:p>
        </p:txBody>
      </p:sp>
      <p:sp>
        <p:nvSpPr>
          <p:cNvPr id="7" name="object 7"/>
          <p:cNvSpPr txBox="1"/>
          <p:nvPr/>
        </p:nvSpPr>
        <p:spPr>
          <a:xfrm>
            <a:off x="1733550" y="2965293"/>
            <a:ext cx="1318372" cy="255678"/>
          </a:xfrm>
          <a:prstGeom prst="rect">
            <a:avLst/>
          </a:prstGeom>
        </p:spPr>
        <p:txBody>
          <a:bodyPr vert="horz" wrap="square" lIns="0" tIns="11206" rIns="0" bIns="0" rtlCol="0">
            <a:spAutoFit/>
          </a:bodyPr>
          <a:lstStyle/>
          <a:p>
            <a:pPr marL="11206">
              <a:spcBef>
                <a:spcPts val="88"/>
              </a:spcBef>
            </a:pPr>
            <a:r>
              <a:rPr sz="1588" dirty="0">
                <a:latin typeface="Arial"/>
                <a:cs typeface="Arial"/>
              </a:rPr>
              <a:t>CONNECT</a:t>
            </a:r>
            <a:r>
              <a:rPr sz="1588" spc="-115" dirty="0">
                <a:latin typeface="Arial"/>
                <a:cs typeface="Arial"/>
              </a:rPr>
              <a:t> </a:t>
            </a:r>
            <a:r>
              <a:rPr sz="1588" dirty="0">
                <a:latin typeface="Arial"/>
                <a:cs typeface="Arial"/>
              </a:rPr>
              <a:t>(1)</a:t>
            </a:r>
            <a:endParaRPr sz="1588">
              <a:latin typeface="Arial"/>
              <a:cs typeface="Arial"/>
            </a:endParaRPr>
          </a:p>
        </p:txBody>
      </p:sp>
      <p:sp>
        <p:nvSpPr>
          <p:cNvPr id="8" name="object 8"/>
          <p:cNvSpPr txBox="1"/>
          <p:nvPr/>
        </p:nvSpPr>
        <p:spPr>
          <a:xfrm>
            <a:off x="3591261" y="2889996"/>
            <a:ext cx="1502149" cy="255678"/>
          </a:xfrm>
          <a:prstGeom prst="rect">
            <a:avLst/>
          </a:prstGeom>
        </p:spPr>
        <p:txBody>
          <a:bodyPr vert="horz" wrap="square" lIns="0" tIns="11206" rIns="0" bIns="0" rtlCol="0">
            <a:spAutoFit/>
          </a:bodyPr>
          <a:lstStyle/>
          <a:p>
            <a:pPr marL="11206">
              <a:spcBef>
                <a:spcPts val="88"/>
              </a:spcBef>
            </a:pPr>
            <a:r>
              <a:rPr sz="1588" dirty="0">
                <a:latin typeface="Arial"/>
                <a:cs typeface="Arial"/>
              </a:rPr>
              <a:t>Connect</a:t>
            </a:r>
            <a:r>
              <a:rPr sz="1588" spc="-71" dirty="0">
                <a:latin typeface="Arial"/>
                <a:cs typeface="Arial"/>
              </a:rPr>
              <a:t> </a:t>
            </a:r>
            <a:r>
              <a:rPr sz="1588" spc="-4" dirty="0">
                <a:latin typeface="Arial"/>
                <a:cs typeface="Arial"/>
              </a:rPr>
              <a:t>request</a:t>
            </a:r>
            <a:endParaRPr sz="1588">
              <a:latin typeface="Arial"/>
              <a:cs typeface="Arial"/>
            </a:endParaRPr>
          </a:p>
        </p:txBody>
      </p:sp>
      <p:sp>
        <p:nvSpPr>
          <p:cNvPr id="9" name="object 9"/>
          <p:cNvSpPr txBox="1"/>
          <p:nvPr/>
        </p:nvSpPr>
        <p:spPr>
          <a:xfrm>
            <a:off x="3608070" y="3300133"/>
            <a:ext cx="1540248" cy="622252"/>
          </a:xfrm>
          <a:prstGeom prst="rect">
            <a:avLst/>
          </a:prstGeom>
        </p:spPr>
        <p:txBody>
          <a:bodyPr vert="horz" wrap="square" lIns="0" tIns="11206" rIns="0" bIns="0" rtlCol="0">
            <a:spAutoFit/>
          </a:bodyPr>
          <a:lstStyle/>
          <a:p>
            <a:pPr marL="11206" marR="4483" indent="16810">
              <a:lnSpc>
                <a:spcPct val="131900"/>
              </a:lnSpc>
              <a:spcBef>
                <a:spcPts val="88"/>
              </a:spcBef>
            </a:pPr>
            <a:r>
              <a:rPr sz="1588" spc="-4" dirty="0">
                <a:latin typeface="Arial"/>
                <a:cs typeface="Arial"/>
              </a:rPr>
              <a:t>Accept</a:t>
            </a:r>
            <a:r>
              <a:rPr sz="1588" spc="-84" dirty="0">
                <a:latin typeface="Arial"/>
                <a:cs typeface="Arial"/>
              </a:rPr>
              <a:t> </a:t>
            </a:r>
            <a:r>
              <a:rPr sz="1588" spc="-4" dirty="0">
                <a:latin typeface="Arial"/>
                <a:cs typeface="Arial"/>
              </a:rPr>
              <a:t>response  </a:t>
            </a:r>
            <a:r>
              <a:rPr sz="1588" dirty="0">
                <a:latin typeface="Arial"/>
                <a:cs typeface="Arial"/>
              </a:rPr>
              <a:t>Request </a:t>
            </a:r>
            <a:r>
              <a:rPr sz="1588" spc="-4" dirty="0">
                <a:latin typeface="Arial"/>
                <a:cs typeface="Arial"/>
              </a:rPr>
              <a:t>for</a:t>
            </a:r>
            <a:r>
              <a:rPr sz="1588" spc="-84" dirty="0">
                <a:latin typeface="Arial"/>
                <a:cs typeface="Arial"/>
              </a:rPr>
              <a:t> </a:t>
            </a:r>
            <a:r>
              <a:rPr sz="1588" spc="-4" dirty="0">
                <a:latin typeface="Arial"/>
                <a:cs typeface="Arial"/>
              </a:rPr>
              <a:t>data</a:t>
            </a:r>
            <a:endParaRPr sz="1588" dirty="0">
              <a:latin typeface="Arial"/>
              <a:cs typeface="Arial"/>
            </a:endParaRPr>
          </a:p>
        </p:txBody>
      </p:sp>
      <p:sp>
        <p:nvSpPr>
          <p:cNvPr id="10" name="object 10"/>
          <p:cNvSpPr txBox="1"/>
          <p:nvPr/>
        </p:nvSpPr>
        <p:spPr>
          <a:xfrm>
            <a:off x="5787615" y="3142128"/>
            <a:ext cx="1246654" cy="255678"/>
          </a:xfrm>
          <a:prstGeom prst="rect">
            <a:avLst/>
          </a:prstGeom>
        </p:spPr>
        <p:txBody>
          <a:bodyPr vert="horz" wrap="square" lIns="0" tIns="11206" rIns="0" bIns="0" rtlCol="0">
            <a:spAutoFit/>
          </a:bodyPr>
          <a:lstStyle/>
          <a:p>
            <a:pPr marL="33619">
              <a:spcBef>
                <a:spcPts val="88"/>
              </a:spcBef>
              <a:tabLst>
                <a:tab pos="965999" algn="l"/>
              </a:tabLst>
            </a:pPr>
            <a:r>
              <a:rPr sz="1588" dirty="0">
                <a:latin typeface="Arial"/>
                <a:cs typeface="Arial"/>
              </a:rPr>
              <a:t>ACCEPT	</a:t>
            </a:r>
            <a:r>
              <a:rPr sz="2382" baseline="-21604" dirty="0">
                <a:latin typeface="Arial"/>
                <a:cs typeface="Arial"/>
              </a:rPr>
              <a:t>(2)</a:t>
            </a:r>
            <a:endParaRPr sz="2382" baseline="-21604">
              <a:latin typeface="Arial"/>
              <a:cs typeface="Arial"/>
            </a:endParaRPr>
          </a:p>
        </p:txBody>
      </p:sp>
      <p:grpSp>
        <p:nvGrpSpPr>
          <p:cNvPr id="11" name="object 11"/>
          <p:cNvGrpSpPr/>
          <p:nvPr/>
        </p:nvGrpSpPr>
        <p:grpSpPr>
          <a:xfrm>
            <a:off x="537826" y="3871855"/>
            <a:ext cx="8068235" cy="865094"/>
            <a:chOff x="457200" y="4373117"/>
            <a:chExt cx="9144000" cy="980440"/>
          </a:xfrm>
        </p:grpSpPr>
        <p:sp>
          <p:nvSpPr>
            <p:cNvPr id="12" name="object 12"/>
            <p:cNvSpPr/>
            <p:nvPr/>
          </p:nvSpPr>
          <p:spPr>
            <a:xfrm>
              <a:off x="457200" y="4373117"/>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sz="1588"/>
            </a:p>
          </p:txBody>
        </p:sp>
        <p:sp>
          <p:nvSpPr>
            <p:cNvPr id="13" name="object 13"/>
            <p:cNvSpPr/>
            <p:nvPr/>
          </p:nvSpPr>
          <p:spPr>
            <a:xfrm>
              <a:off x="3424428" y="4373117"/>
              <a:ext cx="2757805" cy="980440"/>
            </a:xfrm>
            <a:custGeom>
              <a:avLst/>
              <a:gdLst/>
              <a:ahLst/>
              <a:cxnLst/>
              <a:rect l="l" t="t" r="r" b="b"/>
              <a:pathLst>
                <a:path w="2757804" h="980439">
                  <a:moveTo>
                    <a:pt x="2757678" y="236982"/>
                  </a:moveTo>
                  <a:lnTo>
                    <a:pt x="2753093" y="233997"/>
                  </a:lnTo>
                  <a:lnTo>
                    <a:pt x="2753093" y="0"/>
                  </a:lnTo>
                  <a:lnTo>
                    <a:pt x="2743200" y="0"/>
                  </a:lnTo>
                  <a:lnTo>
                    <a:pt x="2743200" y="227558"/>
                  </a:lnTo>
                  <a:lnTo>
                    <a:pt x="2674620" y="182880"/>
                  </a:lnTo>
                  <a:lnTo>
                    <a:pt x="2672334" y="180594"/>
                  </a:lnTo>
                  <a:lnTo>
                    <a:pt x="2667762" y="181356"/>
                  </a:lnTo>
                  <a:lnTo>
                    <a:pt x="2666238" y="184404"/>
                  </a:lnTo>
                  <a:lnTo>
                    <a:pt x="2663952" y="187452"/>
                  </a:lnTo>
                  <a:lnTo>
                    <a:pt x="2664714" y="191262"/>
                  </a:lnTo>
                  <a:lnTo>
                    <a:pt x="2667762" y="193548"/>
                  </a:lnTo>
                  <a:lnTo>
                    <a:pt x="2721140" y="228777"/>
                  </a:lnTo>
                  <a:lnTo>
                    <a:pt x="14478" y="78486"/>
                  </a:lnTo>
                  <a:lnTo>
                    <a:pt x="14478" y="91440"/>
                  </a:lnTo>
                  <a:lnTo>
                    <a:pt x="2721267" y="241782"/>
                  </a:lnTo>
                  <a:lnTo>
                    <a:pt x="2663952" y="271272"/>
                  </a:lnTo>
                  <a:lnTo>
                    <a:pt x="2660904" y="272796"/>
                  </a:lnTo>
                  <a:lnTo>
                    <a:pt x="2659380" y="276606"/>
                  </a:lnTo>
                  <a:lnTo>
                    <a:pt x="2662428" y="282702"/>
                  </a:lnTo>
                  <a:lnTo>
                    <a:pt x="2666238" y="284226"/>
                  </a:lnTo>
                  <a:lnTo>
                    <a:pt x="2669286" y="282702"/>
                  </a:lnTo>
                  <a:lnTo>
                    <a:pt x="2743200" y="244487"/>
                  </a:lnTo>
                  <a:lnTo>
                    <a:pt x="2743200" y="412496"/>
                  </a:lnTo>
                  <a:lnTo>
                    <a:pt x="40449" y="562571"/>
                  </a:lnTo>
                  <a:lnTo>
                    <a:pt x="94488" y="526542"/>
                  </a:lnTo>
                  <a:lnTo>
                    <a:pt x="97536" y="525018"/>
                  </a:lnTo>
                  <a:lnTo>
                    <a:pt x="98298" y="521208"/>
                  </a:lnTo>
                  <a:lnTo>
                    <a:pt x="96774" y="518160"/>
                  </a:lnTo>
                  <a:lnTo>
                    <a:pt x="94488" y="515112"/>
                  </a:lnTo>
                  <a:lnTo>
                    <a:pt x="90678" y="514350"/>
                  </a:lnTo>
                  <a:lnTo>
                    <a:pt x="87630" y="515874"/>
                  </a:lnTo>
                  <a:lnTo>
                    <a:pt x="9893" y="567232"/>
                  </a:lnTo>
                  <a:lnTo>
                    <a:pt x="9893" y="0"/>
                  </a:lnTo>
                  <a:lnTo>
                    <a:pt x="0" y="0"/>
                  </a:lnTo>
                  <a:lnTo>
                    <a:pt x="0" y="979932"/>
                  </a:lnTo>
                  <a:lnTo>
                    <a:pt x="9893" y="979932"/>
                  </a:lnTo>
                  <a:lnTo>
                    <a:pt x="9893" y="573455"/>
                  </a:lnTo>
                  <a:lnTo>
                    <a:pt x="16764" y="576948"/>
                  </a:lnTo>
                  <a:lnTo>
                    <a:pt x="92964" y="615696"/>
                  </a:lnTo>
                  <a:lnTo>
                    <a:pt x="96012" y="617220"/>
                  </a:lnTo>
                  <a:lnTo>
                    <a:pt x="99822" y="616458"/>
                  </a:lnTo>
                  <a:lnTo>
                    <a:pt x="101346" y="613410"/>
                  </a:lnTo>
                  <a:lnTo>
                    <a:pt x="103632" y="609600"/>
                  </a:lnTo>
                  <a:lnTo>
                    <a:pt x="102108" y="605790"/>
                  </a:lnTo>
                  <a:lnTo>
                    <a:pt x="40665" y="574789"/>
                  </a:lnTo>
                  <a:lnTo>
                    <a:pt x="2743200" y="424738"/>
                  </a:lnTo>
                  <a:lnTo>
                    <a:pt x="2743200" y="979932"/>
                  </a:lnTo>
                  <a:lnTo>
                    <a:pt x="2753093" y="979932"/>
                  </a:lnTo>
                  <a:lnTo>
                    <a:pt x="2753093" y="239356"/>
                  </a:lnTo>
                  <a:lnTo>
                    <a:pt x="2757678" y="236982"/>
                  </a:lnTo>
                  <a:close/>
                </a:path>
              </a:pathLst>
            </a:custGeom>
            <a:solidFill>
              <a:srgbClr val="000000"/>
            </a:solidFill>
          </p:spPr>
          <p:txBody>
            <a:bodyPr wrap="square" lIns="0" tIns="0" rIns="0" bIns="0" rtlCol="0"/>
            <a:lstStyle/>
            <a:p>
              <a:endParaRPr sz="1588"/>
            </a:p>
          </p:txBody>
        </p:sp>
      </p:grpSp>
      <p:sp>
        <p:nvSpPr>
          <p:cNvPr id="14" name="object 14"/>
          <p:cNvSpPr txBox="1"/>
          <p:nvPr/>
        </p:nvSpPr>
        <p:spPr>
          <a:xfrm>
            <a:off x="5818094" y="4057873"/>
            <a:ext cx="885265" cy="255678"/>
          </a:xfrm>
          <a:prstGeom prst="rect">
            <a:avLst/>
          </a:prstGeom>
        </p:spPr>
        <p:txBody>
          <a:bodyPr vert="horz" wrap="square" lIns="0" tIns="11206" rIns="0" bIns="0" rtlCol="0">
            <a:spAutoFit/>
          </a:bodyPr>
          <a:lstStyle/>
          <a:p>
            <a:pPr marL="11206">
              <a:spcBef>
                <a:spcPts val="88"/>
              </a:spcBef>
            </a:pPr>
            <a:r>
              <a:rPr sz="1588" dirty="0">
                <a:latin typeface="Arial"/>
                <a:cs typeface="Arial"/>
              </a:rPr>
              <a:t>SEND</a:t>
            </a:r>
            <a:r>
              <a:rPr sz="1588" spc="-84" dirty="0">
                <a:latin typeface="Arial"/>
                <a:cs typeface="Arial"/>
              </a:rPr>
              <a:t> </a:t>
            </a:r>
            <a:r>
              <a:rPr sz="1588" dirty="0">
                <a:latin typeface="Arial"/>
                <a:cs typeface="Arial"/>
              </a:rPr>
              <a:t>(4)</a:t>
            </a:r>
            <a:endParaRPr sz="1588">
              <a:latin typeface="Arial"/>
              <a:cs typeface="Arial"/>
            </a:endParaRPr>
          </a:p>
        </p:txBody>
      </p:sp>
      <p:sp>
        <p:nvSpPr>
          <p:cNvPr id="15" name="object 15"/>
          <p:cNvSpPr txBox="1"/>
          <p:nvPr/>
        </p:nvSpPr>
        <p:spPr>
          <a:xfrm>
            <a:off x="1843143" y="3973829"/>
            <a:ext cx="908237" cy="255678"/>
          </a:xfrm>
          <a:prstGeom prst="rect">
            <a:avLst/>
          </a:prstGeom>
        </p:spPr>
        <p:txBody>
          <a:bodyPr vert="horz" wrap="square" lIns="0" tIns="11206" rIns="0" bIns="0" rtlCol="0">
            <a:spAutoFit/>
          </a:bodyPr>
          <a:lstStyle/>
          <a:p>
            <a:pPr marL="11206">
              <a:spcBef>
                <a:spcPts val="88"/>
              </a:spcBef>
            </a:pPr>
            <a:r>
              <a:rPr sz="1588" spc="-4" dirty="0">
                <a:latin typeface="Arial"/>
                <a:cs typeface="Arial"/>
              </a:rPr>
              <a:t>RECEIVE</a:t>
            </a:r>
            <a:endParaRPr sz="1588">
              <a:latin typeface="Arial"/>
              <a:cs typeface="Arial"/>
            </a:endParaRPr>
          </a:p>
        </p:txBody>
      </p:sp>
      <p:sp>
        <p:nvSpPr>
          <p:cNvPr id="16" name="object 16"/>
          <p:cNvSpPr txBox="1"/>
          <p:nvPr/>
        </p:nvSpPr>
        <p:spPr>
          <a:xfrm>
            <a:off x="2156908" y="3768762"/>
            <a:ext cx="919443" cy="255678"/>
          </a:xfrm>
          <a:prstGeom prst="rect">
            <a:avLst/>
          </a:prstGeom>
        </p:spPr>
        <p:txBody>
          <a:bodyPr vert="horz" wrap="square" lIns="0" tIns="11206" rIns="0" bIns="0" rtlCol="0">
            <a:spAutoFit/>
          </a:bodyPr>
          <a:lstStyle/>
          <a:p>
            <a:pPr marL="33619">
              <a:spcBef>
                <a:spcPts val="88"/>
              </a:spcBef>
            </a:pPr>
            <a:r>
              <a:rPr sz="1588" dirty="0">
                <a:latin typeface="Arial"/>
                <a:cs typeface="Arial"/>
              </a:rPr>
              <a:t>SEND</a:t>
            </a:r>
            <a:r>
              <a:rPr sz="1588" spc="-146" dirty="0">
                <a:latin typeface="Arial"/>
                <a:cs typeface="Arial"/>
              </a:rPr>
              <a:t> </a:t>
            </a:r>
            <a:r>
              <a:rPr sz="2382" baseline="-21604" dirty="0">
                <a:latin typeface="Arial"/>
                <a:cs typeface="Arial"/>
              </a:rPr>
              <a:t>(3)</a:t>
            </a:r>
            <a:endParaRPr sz="2382" baseline="-21604">
              <a:latin typeface="Arial"/>
              <a:cs typeface="Arial"/>
            </a:endParaRPr>
          </a:p>
        </p:txBody>
      </p:sp>
      <p:sp>
        <p:nvSpPr>
          <p:cNvPr id="17" name="object 17"/>
          <p:cNvSpPr/>
          <p:nvPr/>
        </p:nvSpPr>
        <p:spPr>
          <a:xfrm>
            <a:off x="3156025" y="4722607"/>
            <a:ext cx="2459131" cy="681878"/>
          </a:xfrm>
          <a:custGeom>
            <a:avLst/>
            <a:gdLst/>
            <a:ahLst/>
            <a:cxnLst/>
            <a:rect l="l" t="t" r="r" b="b"/>
            <a:pathLst>
              <a:path w="2787015" h="772795">
                <a:moveTo>
                  <a:pt x="9906" y="772668"/>
                </a:moveTo>
                <a:lnTo>
                  <a:pt x="9893" y="0"/>
                </a:lnTo>
                <a:lnTo>
                  <a:pt x="0" y="0"/>
                </a:lnTo>
                <a:lnTo>
                  <a:pt x="0" y="772668"/>
                </a:lnTo>
                <a:lnTo>
                  <a:pt x="9906" y="772668"/>
                </a:lnTo>
                <a:close/>
              </a:path>
              <a:path w="2787015" h="772795">
                <a:moveTo>
                  <a:pt x="2786634" y="239268"/>
                </a:moveTo>
                <a:lnTo>
                  <a:pt x="2753093" y="217119"/>
                </a:lnTo>
                <a:lnTo>
                  <a:pt x="2753093" y="0"/>
                </a:lnTo>
                <a:lnTo>
                  <a:pt x="2743200" y="0"/>
                </a:lnTo>
                <a:lnTo>
                  <a:pt x="2743200" y="210578"/>
                </a:lnTo>
                <a:lnTo>
                  <a:pt x="2703576" y="184404"/>
                </a:lnTo>
                <a:lnTo>
                  <a:pt x="2700528" y="182880"/>
                </a:lnTo>
                <a:lnTo>
                  <a:pt x="2696718" y="183642"/>
                </a:lnTo>
                <a:lnTo>
                  <a:pt x="2694432" y="186690"/>
                </a:lnTo>
                <a:lnTo>
                  <a:pt x="2692908" y="189738"/>
                </a:lnTo>
                <a:lnTo>
                  <a:pt x="2693670" y="193548"/>
                </a:lnTo>
                <a:lnTo>
                  <a:pt x="2696718" y="195072"/>
                </a:lnTo>
                <a:lnTo>
                  <a:pt x="2743200" y="226072"/>
                </a:lnTo>
                <a:lnTo>
                  <a:pt x="2743200" y="230695"/>
                </a:lnTo>
                <a:lnTo>
                  <a:pt x="43434" y="80772"/>
                </a:lnTo>
                <a:lnTo>
                  <a:pt x="42672" y="92964"/>
                </a:lnTo>
                <a:lnTo>
                  <a:pt x="2743200" y="242912"/>
                </a:lnTo>
                <a:lnTo>
                  <a:pt x="2743200" y="247027"/>
                </a:lnTo>
                <a:lnTo>
                  <a:pt x="2689098" y="274320"/>
                </a:lnTo>
                <a:lnTo>
                  <a:pt x="2687574" y="278130"/>
                </a:lnTo>
                <a:lnTo>
                  <a:pt x="2689098" y="281940"/>
                </a:lnTo>
                <a:lnTo>
                  <a:pt x="2691384" y="284988"/>
                </a:lnTo>
                <a:lnTo>
                  <a:pt x="2695194" y="285750"/>
                </a:lnTo>
                <a:lnTo>
                  <a:pt x="2698242" y="284226"/>
                </a:lnTo>
                <a:lnTo>
                  <a:pt x="2743200" y="261366"/>
                </a:lnTo>
                <a:lnTo>
                  <a:pt x="2743200" y="311238"/>
                </a:lnTo>
                <a:lnTo>
                  <a:pt x="68783" y="459740"/>
                </a:lnTo>
                <a:lnTo>
                  <a:pt x="125730" y="422148"/>
                </a:lnTo>
                <a:lnTo>
                  <a:pt x="127254" y="418338"/>
                </a:lnTo>
                <a:lnTo>
                  <a:pt x="122682" y="412242"/>
                </a:lnTo>
                <a:lnTo>
                  <a:pt x="118872" y="411480"/>
                </a:lnTo>
                <a:lnTo>
                  <a:pt x="115824" y="413004"/>
                </a:lnTo>
                <a:lnTo>
                  <a:pt x="33528" y="467868"/>
                </a:lnTo>
                <a:lnTo>
                  <a:pt x="45720" y="474078"/>
                </a:lnTo>
                <a:lnTo>
                  <a:pt x="121920" y="512826"/>
                </a:lnTo>
                <a:lnTo>
                  <a:pt x="124968" y="514350"/>
                </a:lnTo>
                <a:lnTo>
                  <a:pt x="128778" y="513588"/>
                </a:lnTo>
                <a:lnTo>
                  <a:pt x="130302" y="510540"/>
                </a:lnTo>
                <a:lnTo>
                  <a:pt x="131826" y="506730"/>
                </a:lnTo>
                <a:lnTo>
                  <a:pt x="130302" y="502920"/>
                </a:lnTo>
                <a:lnTo>
                  <a:pt x="68935" y="471957"/>
                </a:lnTo>
                <a:lnTo>
                  <a:pt x="2743200" y="323430"/>
                </a:lnTo>
                <a:lnTo>
                  <a:pt x="2743200" y="753618"/>
                </a:lnTo>
                <a:lnTo>
                  <a:pt x="2753106" y="753618"/>
                </a:lnTo>
                <a:lnTo>
                  <a:pt x="2753093" y="322884"/>
                </a:lnTo>
                <a:lnTo>
                  <a:pt x="2776728" y="321564"/>
                </a:lnTo>
                <a:lnTo>
                  <a:pt x="2776728" y="309372"/>
                </a:lnTo>
                <a:lnTo>
                  <a:pt x="2753093" y="310692"/>
                </a:lnTo>
                <a:lnTo>
                  <a:pt x="2753093" y="256336"/>
                </a:lnTo>
                <a:lnTo>
                  <a:pt x="2774442" y="245478"/>
                </a:lnTo>
                <a:lnTo>
                  <a:pt x="2786634" y="239268"/>
                </a:lnTo>
                <a:close/>
              </a:path>
            </a:pathLst>
          </a:custGeom>
          <a:solidFill>
            <a:srgbClr val="000000"/>
          </a:solidFill>
        </p:spPr>
        <p:txBody>
          <a:bodyPr wrap="square" lIns="0" tIns="0" rIns="0" bIns="0" rtlCol="0"/>
          <a:lstStyle/>
          <a:p>
            <a:endParaRPr sz="1588"/>
          </a:p>
        </p:txBody>
      </p:sp>
      <p:sp>
        <p:nvSpPr>
          <p:cNvPr id="18" name="object 18"/>
          <p:cNvSpPr txBox="1"/>
          <p:nvPr/>
        </p:nvSpPr>
        <p:spPr>
          <a:xfrm>
            <a:off x="1397373" y="4638114"/>
            <a:ext cx="1654549" cy="255678"/>
          </a:xfrm>
          <a:prstGeom prst="rect">
            <a:avLst/>
          </a:prstGeom>
        </p:spPr>
        <p:txBody>
          <a:bodyPr vert="horz" wrap="square" lIns="0" tIns="11206" rIns="0" bIns="0" rtlCol="0">
            <a:spAutoFit/>
          </a:bodyPr>
          <a:lstStyle/>
          <a:p>
            <a:pPr marL="11206">
              <a:spcBef>
                <a:spcPts val="88"/>
              </a:spcBef>
            </a:pPr>
            <a:r>
              <a:rPr sz="1588" dirty="0">
                <a:latin typeface="Arial"/>
                <a:cs typeface="Arial"/>
              </a:rPr>
              <a:t>DISCONNECT</a:t>
            </a:r>
            <a:r>
              <a:rPr sz="1588" spc="-115" dirty="0">
                <a:latin typeface="Arial"/>
                <a:cs typeface="Arial"/>
              </a:rPr>
              <a:t> </a:t>
            </a:r>
            <a:r>
              <a:rPr sz="1588" dirty="0">
                <a:latin typeface="Arial"/>
                <a:cs typeface="Arial"/>
              </a:rPr>
              <a:t>(5)</a:t>
            </a:r>
            <a:endParaRPr sz="1588">
              <a:latin typeface="Arial"/>
              <a:cs typeface="Arial"/>
            </a:endParaRPr>
          </a:p>
        </p:txBody>
      </p:sp>
      <p:sp>
        <p:nvSpPr>
          <p:cNvPr id="19" name="object 19"/>
          <p:cNvSpPr txBox="1"/>
          <p:nvPr/>
        </p:nvSpPr>
        <p:spPr>
          <a:xfrm>
            <a:off x="3809776" y="4207137"/>
            <a:ext cx="1021416" cy="609300"/>
          </a:xfrm>
          <a:prstGeom prst="rect">
            <a:avLst/>
          </a:prstGeom>
        </p:spPr>
        <p:txBody>
          <a:bodyPr vert="horz" wrap="square" lIns="0" tIns="11206" rIns="0" bIns="0" rtlCol="0">
            <a:spAutoFit/>
          </a:bodyPr>
          <a:lstStyle/>
          <a:p>
            <a:pPr marL="11206" marR="4483" indent="201717">
              <a:lnSpc>
                <a:spcPct val="128600"/>
              </a:lnSpc>
              <a:spcBef>
                <a:spcPts val="88"/>
              </a:spcBef>
            </a:pPr>
            <a:r>
              <a:rPr sz="1588" dirty="0">
                <a:latin typeface="Arial"/>
                <a:cs typeface="Arial"/>
              </a:rPr>
              <a:t>Reply  Disconnect</a:t>
            </a:r>
          </a:p>
        </p:txBody>
      </p:sp>
      <p:sp>
        <p:nvSpPr>
          <p:cNvPr id="20" name="object 20"/>
          <p:cNvSpPr txBox="1"/>
          <p:nvPr/>
        </p:nvSpPr>
        <p:spPr>
          <a:xfrm>
            <a:off x="3809776" y="4864697"/>
            <a:ext cx="3654798" cy="447332"/>
          </a:xfrm>
          <a:prstGeom prst="rect">
            <a:avLst/>
          </a:prstGeom>
        </p:spPr>
        <p:txBody>
          <a:bodyPr vert="horz" wrap="square" lIns="0" tIns="11206" rIns="0" bIns="0" rtlCol="0">
            <a:spAutoFit/>
          </a:bodyPr>
          <a:lstStyle/>
          <a:p>
            <a:pPr marL="2011003">
              <a:lnSpc>
                <a:spcPts val="1716"/>
              </a:lnSpc>
              <a:spcBef>
                <a:spcPts val="88"/>
              </a:spcBef>
            </a:pPr>
            <a:r>
              <a:rPr sz="1588" dirty="0">
                <a:latin typeface="Arial"/>
                <a:cs typeface="Arial"/>
              </a:rPr>
              <a:t>DISCONNECT</a:t>
            </a:r>
            <a:r>
              <a:rPr sz="1588" spc="-115" dirty="0">
                <a:latin typeface="Arial"/>
                <a:cs typeface="Arial"/>
              </a:rPr>
              <a:t> </a:t>
            </a:r>
            <a:r>
              <a:rPr sz="1588" dirty="0">
                <a:latin typeface="Arial"/>
                <a:cs typeface="Arial"/>
              </a:rPr>
              <a:t>(6)</a:t>
            </a:r>
            <a:endParaRPr sz="1588">
              <a:latin typeface="Arial"/>
              <a:cs typeface="Arial"/>
            </a:endParaRPr>
          </a:p>
          <a:p>
            <a:pPr marL="11206">
              <a:lnSpc>
                <a:spcPts val="1716"/>
              </a:lnSpc>
            </a:pPr>
            <a:r>
              <a:rPr sz="1588" dirty="0">
                <a:latin typeface="Arial"/>
                <a:cs typeface="Arial"/>
              </a:rPr>
              <a:t>Disconnect</a:t>
            </a:r>
            <a:endParaRPr sz="1588">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7022" y="644368"/>
            <a:ext cx="6589618" cy="503758"/>
          </a:xfrm>
          <a:prstGeom prst="rect">
            <a:avLst/>
          </a:prstGeom>
        </p:spPr>
        <p:txBody>
          <a:bodyPr vert="horz" wrap="square" lIns="0" tIns="11206" rIns="0" bIns="0" rtlCol="0" anchor="ctr">
            <a:spAutoFit/>
          </a:bodyPr>
          <a:lstStyle/>
          <a:p>
            <a:pPr marL="11206">
              <a:lnSpc>
                <a:spcPct val="100000"/>
              </a:lnSpc>
              <a:spcBef>
                <a:spcPts val="88"/>
              </a:spcBef>
            </a:pPr>
            <a:r>
              <a:rPr sz="3200" spc="-4" dirty="0"/>
              <a:t>Relationship of </a:t>
            </a:r>
            <a:r>
              <a:rPr sz="3200" dirty="0"/>
              <a:t>Services to</a:t>
            </a:r>
            <a:r>
              <a:rPr sz="3200" spc="-106" dirty="0"/>
              <a:t> </a:t>
            </a:r>
            <a:r>
              <a:rPr sz="3200" dirty="0"/>
              <a:t>Protocols</a:t>
            </a:r>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txBox="1"/>
          <p:nvPr/>
        </p:nvSpPr>
        <p:spPr>
          <a:xfrm>
            <a:off x="1414181" y="1779271"/>
            <a:ext cx="6735295" cy="1185215"/>
          </a:xfrm>
          <a:prstGeom prst="rect">
            <a:avLst/>
          </a:prstGeom>
        </p:spPr>
        <p:txBody>
          <a:bodyPr vert="horz" wrap="square" lIns="0" tIns="78441" rIns="0" bIns="0" rtlCol="0">
            <a:spAutoFit/>
          </a:bodyPr>
          <a:lstStyle/>
          <a:p>
            <a:pPr marL="11206">
              <a:spcBef>
                <a:spcPts val="618"/>
              </a:spcBef>
            </a:pPr>
            <a:r>
              <a:rPr sz="2118" spc="-4" dirty="0">
                <a:latin typeface="Arial"/>
                <a:cs typeface="Arial"/>
              </a:rPr>
              <a:t>Recap:</a:t>
            </a:r>
            <a:endParaRPr sz="2118">
              <a:latin typeface="Arial"/>
              <a:cs typeface="Arial"/>
            </a:endParaRPr>
          </a:p>
          <a:p>
            <a:pPr marL="414640" indent="-403433">
              <a:spcBef>
                <a:spcPts val="529"/>
              </a:spcBef>
              <a:buClr>
                <a:srgbClr val="0000FF"/>
              </a:buClr>
              <a:buChar char="•"/>
              <a:tabLst>
                <a:tab pos="414079" algn="l"/>
                <a:tab pos="414640" algn="l"/>
                <a:tab pos="5722029" algn="l"/>
              </a:tabLst>
            </a:pPr>
            <a:r>
              <a:rPr sz="2118" dirty="0">
                <a:latin typeface="Arial"/>
                <a:cs typeface="Arial"/>
              </a:rPr>
              <a:t>A </a:t>
            </a:r>
            <a:r>
              <a:rPr sz="2118" spc="-4" dirty="0">
                <a:latin typeface="Arial"/>
                <a:cs typeface="Arial"/>
              </a:rPr>
              <a:t>layer </a:t>
            </a:r>
            <a:r>
              <a:rPr sz="2118" dirty="0">
                <a:latin typeface="Arial"/>
                <a:cs typeface="Arial"/>
              </a:rPr>
              <a:t>provides a </a:t>
            </a:r>
            <a:r>
              <a:rPr sz="2118" u="heavy" dirty="0">
                <a:uFill>
                  <a:solidFill>
                    <a:srgbClr val="000000"/>
                  </a:solidFill>
                </a:uFill>
                <a:latin typeface="Arial"/>
                <a:cs typeface="Arial"/>
              </a:rPr>
              <a:t>service</a:t>
            </a:r>
            <a:r>
              <a:rPr sz="2118" dirty="0">
                <a:latin typeface="Arial"/>
                <a:cs typeface="Arial"/>
              </a:rPr>
              <a:t> to the</a:t>
            </a:r>
            <a:r>
              <a:rPr sz="2118" spc="18" dirty="0">
                <a:latin typeface="Arial"/>
                <a:cs typeface="Arial"/>
              </a:rPr>
              <a:t> </a:t>
            </a:r>
            <a:r>
              <a:rPr sz="2118" spc="-4" dirty="0">
                <a:latin typeface="Arial"/>
                <a:cs typeface="Arial"/>
              </a:rPr>
              <a:t>one above	[vertical]</a:t>
            </a:r>
            <a:endParaRPr sz="2118">
              <a:latin typeface="Arial"/>
              <a:cs typeface="Arial"/>
            </a:endParaRPr>
          </a:p>
          <a:p>
            <a:pPr marL="414640" indent="-403433">
              <a:spcBef>
                <a:spcPts val="529"/>
              </a:spcBef>
              <a:buClr>
                <a:srgbClr val="0000FF"/>
              </a:buClr>
              <a:buChar char="•"/>
              <a:tabLst>
                <a:tab pos="414079" algn="l"/>
                <a:tab pos="414640" algn="l"/>
                <a:tab pos="5409368" algn="l"/>
              </a:tabLst>
            </a:pPr>
            <a:r>
              <a:rPr sz="2118" dirty="0">
                <a:latin typeface="Arial"/>
                <a:cs typeface="Arial"/>
              </a:rPr>
              <a:t>A </a:t>
            </a:r>
            <a:r>
              <a:rPr sz="2118" spc="-4" dirty="0">
                <a:latin typeface="Arial"/>
                <a:cs typeface="Arial"/>
              </a:rPr>
              <a:t>layer </a:t>
            </a:r>
            <a:r>
              <a:rPr sz="2118" dirty="0">
                <a:latin typeface="Arial"/>
                <a:cs typeface="Arial"/>
              </a:rPr>
              <a:t>talks to </a:t>
            </a:r>
            <a:r>
              <a:rPr sz="2118" spc="-4" dirty="0">
                <a:latin typeface="Arial"/>
                <a:cs typeface="Arial"/>
              </a:rPr>
              <a:t>its peer using</a:t>
            </a:r>
            <a:r>
              <a:rPr sz="2118" spc="9" dirty="0">
                <a:latin typeface="Arial"/>
                <a:cs typeface="Arial"/>
              </a:rPr>
              <a:t> </a:t>
            </a:r>
            <a:r>
              <a:rPr sz="2118" dirty="0">
                <a:latin typeface="Arial"/>
                <a:cs typeface="Arial"/>
              </a:rPr>
              <a:t>a</a:t>
            </a:r>
            <a:r>
              <a:rPr sz="2118" spc="-4" dirty="0">
                <a:latin typeface="Arial"/>
                <a:cs typeface="Arial"/>
              </a:rPr>
              <a:t> </a:t>
            </a:r>
            <a:r>
              <a:rPr sz="2118" u="heavy" spc="-4" dirty="0">
                <a:uFill>
                  <a:solidFill>
                    <a:srgbClr val="000000"/>
                  </a:solidFill>
                </a:uFill>
                <a:latin typeface="Arial"/>
                <a:cs typeface="Arial"/>
              </a:rPr>
              <a:t>protocol</a:t>
            </a:r>
            <a:r>
              <a:rPr sz="2118" spc="-4" dirty="0">
                <a:latin typeface="Arial"/>
                <a:cs typeface="Arial"/>
              </a:rPr>
              <a:t>	[horizontal]</a:t>
            </a:r>
            <a:endParaRPr sz="2118">
              <a:latin typeface="Arial"/>
              <a:cs typeface="Arial"/>
            </a:endParaRPr>
          </a:p>
        </p:txBody>
      </p:sp>
      <p:pic>
        <p:nvPicPr>
          <p:cNvPr id="5" name="object 5"/>
          <p:cNvPicPr/>
          <p:nvPr/>
        </p:nvPicPr>
        <p:blipFill>
          <a:blip r:embed="rId2" cstate="print"/>
          <a:stretch>
            <a:fillRect/>
          </a:stretch>
        </p:blipFill>
        <p:spPr>
          <a:xfrm>
            <a:off x="2007646" y="3277721"/>
            <a:ext cx="5129380" cy="215354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4288" y="213482"/>
            <a:ext cx="3293969" cy="1365532"/>
          </a:xfrm>
          <a:prstGeom prst="rect">
            <a:avLst/>
          </a:prstGeom>
        </p:spPr>
        <p:txBody>
          <a:bodyPr vert="horz" wrap="square" lIns="0" tIns="11206" rIns="0" bIns="0" rtlCol="0" anchor="ctr">
            <a:spAutoFit/>
          </a:bodyPr>
          <a:lstStyle/>
          <a:p>
            <a:pPr marL="11206">
              <a:lnSpc>
                <a:spcPct val="100000"/>
              </a:lnSpc>
              <a:spcBef>
                <a:spcPts val="88"/>
              </a:spcBef>
            </a:pPr>
            <a:r>
              <a:rPr spc="-4" dirty="0"/>
              <a:t>Reference</a:t>
            </a:r>
            <a:r>
              <a:rPr spc="-101" dirty="0"/>
              <a:t> </a:t>
            </a:r>
            <a:r>
              <a:rPr dirty="0"/>
              <a:t>Models</a:t>
            </a:r>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p:nvPr/>
        </p:nvSpPr>
        <p:spPr>
          <a:xfrm>
            <a:off x="537883" y="3858633"/>
            <a:ext cx="8068235" cy="865094"/>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sz="1588"/>
          </a:p>
        </p:txBody>
      </p:sp>
      <p:sp>
        <p:nvSpPr>
          <p:cNvPr id="5" name="object 5"/>
          <p:cNvSpPr txBox="1"/>
          <p:nvPr/>
        </p:nvSpPr>
        <p:spPr>
          <a:xfrm>
            <a:off x="1008530" y="1546412"/>
            <a:ext cx="6064063" cy="3638719"/>
          </a:xfrm>
          <a:prstGeom prst="rect">
            <a:avLst/>
          </a:prstGeom>
        </p:spPr>
        <p:txBody>
          <a:bodyPr vert="horz" wrap="square" lIns="0" tIns="11206" rIns="0" bIns="0" rtlCol="0">
            <a:spAutoFit/>
          </a:bodyPr>
          <a:lstStyle/>
          <a:p>
            <a:pPr marL="11206" marR="4483">
              <a:spcBef>
                <a:spcPts val="88"/>
              </a:spcBef>
            </a:pPr>
            <a:r>
              <a:rPr sz="2118" spc="-4" dirty="0">
                <a:latin typeface="Arial"/>
                <a:cs typeface="Arial"/>
              </a:rPr>
              <a:t>Reference models describe the layers in </a:t>
            </a:r>
            <a:r>
              <a:rPr sz="2118" dirty="0">
                <a:latin typeface="Arial"/>
                <a:cs typeface="Arial"/>
              </a:rPr>
              <a:t>a </a:t>
            </a:r>
            <a:r>
              <a:rPr sz="2118" spc="-4" dirty="0">
                <a:latin typeface="Arial"/>
                <a:cs typeface="Arial"/>
              </a:rPr>
              <a:t>network  architecture</a:t>
            </a:r>
            <a:endParaRPr sz="2118" dirty="0">
              <a:latin typeface="Arial"/>
              <a:cs typeface="Arial"/>
            </a:endParaRPr>
          </a:p>
          <a:p>
            <a:pPr>
              <a:spcBef>
                <a:spcPts val="22"/>
              </a:spcBef>
            </a:pPr>
            <a:endParaRPr sz="2427" dirty="0">
              <a:latin typeface="Arial"/>
              <a:cs typeface="Arial"/>
            </a:endParaRPr>
          </a:p>
          <a:p>
            <a:pPr marL="414640" indent="-403433">
              <a:spcBef>
                <a:spcPts val="4"/>
              </a:spcBef>
              <a:buClr>
                <a:srgbClr val="0000FF"/>
              </a:buClr>
              <a:buChar char="•"/>
              <a:tabLst>
                <a:tab pos="414079" algn="l"/>
                <a:tab pos="414640" algn="l"/>
              </a:tabLst>
            </a:pPr>
            <a:r>
              <a:rPr sz="2118" dirty="0">
                <a:latin typeface="Arial"/>
                <a:cs typeface="Arial"/>
              </a:rPr>
              <a:t>OSI </a:t>
            </a:r>
            <a:r>
              <a:rPr sz="2118" spc="-4" dirty="0">
                <a:latin typeface="Arial"/>
                <a:cs typeface="Arial"/>
              </a:rPr>
              <a:t>reference model</a:t>
            </a:r>
            <a:r>
              <a:rPr sz="2118" dirty="0">
                <a:latin typeface="Arial"/>
                <a:cs typeface="Arial"/>
              </a:rPr>
              <a:t> </a:t>
            </a:r>
            <a:r>
              <a:rPr sz="2118" dirty="0">
                <a:solidFill>
                  <a:srgbClr val="0000FF"/>
                </a:solidFill>
                <a:latin typeface="Arial"/>
                <a:cs typeface="Arial"/>
              </a:rPr>
              <a:t>»</a:t>
            </a:r>
            <a:endParaRPr lang="en-US" sz="2118" dirty="0">
              <a:solidFill>
                <a:srgbClr val="0000FF"/>
              </a:solidFill>
              <a:latin typeface="Arial"/>
              <a:cs typeface="Arial"/>
            </a:endParaRPr>
          </a:p>
          <a:p>
            <a:pPr marL="414640" indent="-403433">
              <a:spcBef>
                <a:spcPts val="4"/>
              </a:spcBef>
              <a:buClr>
                <a:srgbClr val="0000FF"/>
              </a:buClr>
              <a:buChar char="•"/>
              <a:tabLst>
                <a:tab pos="414079" algn="l"/>
                <a:tab pos="414640" algn="l"/>
              </a:tabLst>
            </a:pP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TCP/IP reference model</a:t>
            </a:r>
            <a:r>
              <a:rPr sz="2118" spc="4" dirty="0">
                <a:latin typeface="Arial"/>
                <a:cs typeface="Arial"/>
              </a:rPr>
              <a:t> </a:t>
            </a:r>
            <a:r>
              <a:rPr sz="2118" dirty="0">
                <a:solidFill>
                  <a:srgbClr val="0000FF"/>
                </a:solidFill>
                <a:latin typeface="Arial"/>
                <a:cs typeface="Arial"/>
              </a:rPr>
              <a:t>»</a:t>
            </a:r>
            <a:endParaRPr sz="2118" dirty="0">
              <a:latin typeface="Arial"/>
              <a:cs typeface="Arial"/>
            </a:endParaRPr>
          </a:p>
          <a:p>
            <a:pPr marL="414640" indent="-403433">
              <a:spcBef>
                <a:spcPts val="529"/>
              </a:spcBef>
              <a:buClr>
                <a:srgbClr val="0000FF"/>
              </a:buClr>
              <a:buChar char="•"/>
              <a:tabLst>
                <a:tab pos="414079" algn="l"/>
                <a:tab pos="414640" algn="l"/>
              </a:tabLst>
            </a:pPr>
            <a:endParaRPr lang="en-US" sz="2118" spc="-4"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Model used for this text</a:t>
            </a:r>
            <a:r>
              <a:rPr sz="2118" spc="13" dirty="0">
                <a:latin typeface="Arial"/>
                <a:cs typeface="Arial"/>
              </a:rPr>
              <a:t> </a:t>
            </a:r>
            <a:r>
              <a:rPr sz="2118" dirty="0">
                <a:solidFill>
                  <a:srgbClr val="0000FF"/>
                </a:solidFill>
                <a:latin typeface="Arial"/>
                <a:cs typeface="Arial"/>
              </a:rPr>
              <a:t>»</a:t>
            </a:r>
            <a:endParaRPr sz="2118" dirty="0">
              <a:latin typeface="Arial"/>
              <a:cs typeface="Arial"/>
            </a:endParaRPr>
          </a:p>
          <a:p>
            <a:pPr marL="414640" indent="-403433">
              <a:spcBef>
                <a:spcPts val="529"/>
              </a:spcBef>
              <a:buClr>
                <a:srgbClr val="0000FF"/>
              </a:buClr>
              <a:buChar char="•"/>
              <a:tabLst>
                <a:tab pos="414079" algn="l"/>
                <a:tab pos="414640" algn="l"/>
              </a:tabLst>
            </a:pPr>
            <a:endParaRPr lang="en-US" sz="2118" spc="-4"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Critique of OSI and TCP/IP</a:t>
            </a:r>
            <a:r>
              <a:rPr sz="2118" dirty="0">
                <a:latin typeface="Arial"/>
                <a:cs typeface="Arial"/>
              </a:rPr>
              <a:t> </a:t>
            </a:r>
            <a:r>
              <a:rPr sz="2118" dirty="0">
                <a:solidFill>
                  <a:srgbClr val="0000FF"/>
                </a:solidFill>
                <a:latin typeface="Arial"/>
                <a:cs typeface="Arial"/>
              </a:rPr>
              <a:t>»</a:t>
            </a:r>
            <a:endParaRPr sz="2118"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5742" y="140203"/>
            <a:ext cx="7068670" cy="996200"/>
          </a:xfrm>
          <a:prstGeom prst="rect">
            <a:avLst/>
          </a:prstGeom>
        </p:spPr>
        <p:txBody>
          <a:bodyPr vert="horz" wrap="square" lIns="0" tIns="11206" rIns="0" bIns="0" rtlCol="0" anchor="ctr">
            <a:spAutoFit/>
          </a:bodyPr>
          <a:lstStyle/>
          <a:p>
            <a:pPr marL="11206" algn="ctr">
              <a:lnSpc>
                <a:spcPct val="100000"/>
              </a:lnSpc>
              <a:spcBef>
                <a:spcPts val="88"/>
              </a:spcBef>
            </a:pPr>
            <a:r>
              <a:rPr sz="3200" dirty="0"/>
              <a:t>OSI </a:t>
            </a:r>
            <a:r>
              <a:rPr lang="en-US" sz="3200" dirty="0"/>
              <a:t> (Open Systems Interconnection) </a:t>
            </a:r>
            <a:r>
              <a:rPr sz="3200" dirty="0"/>
              <a:t>Reference</a:t>
            </a:r>
            <a:r>
              <a:rPr sz="3200" spc="-115" dirty="0"/>
              <a:t> </a:t>
            </a:r>
            <a:r>
              <a:rPr sz="3200" dirty="0"/>
              <a:t>Model</a:t>
            </a:r>
          </a:p>
        </p:txBody>
      </p:sp>
      <p:grpSp>
        <p:nvGrpSpPr>
          <p:cNvPr id="3" name="object 3"/>
          <p:cNvGrpSpPr/>
          <p:nvPr/>
        </p:nvGrpSpPr>
        <p:grpSpPr>
          <a:xfrm>
            <a:off x="537883" y="2360830"/>
            <a:ext cx="8068235" cy="3226734"/>
            <a:chOff x="457200" y="2675607"/>
            <a:chExt cx="9144000" cy="3656965"/>
          </a:xfrm>
        </p:grpSpPr>
        <p:pic>
          <p:nvPicPr>
            <p:cNvPr id="4" name="object 4"/>
            <p:cNvPicPr/>
            <p:nvPr/>
          </p:nvPicPr>
          <p:blipFill>
            <a:blip r:embed="rId2" cstate="print"/>
            <a:stretch>
              <a:fillRect/>
            </a:stretch>
          </p:blipFill>
          <p:spPr>
            <a:xfrm>
              <a:off x="1817172" y="2675607"/>
              <a:ext cx="2146309" cy="719102"/>
            </a:xfrm>
            <a:prstGeom prst="rect">
              <a:avLst/>
            </a:prstGeom>
          </p:spPr>
        </p:pic>
        <p:sp>
          <p:nvSpPr>
            <p:cNvPr id="5" name="object 5"/>
            <p:cNvSpPr/>
            <p:nvPr/>
          </p:nvSpPr>
          <p:spPr>
            <a:xfrm>
              <a:off x="457200" y="3393948"/>
              <a:ext cx="9144000" cy="980440"/>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pic>
          <p:nvPicPr>
            <p:cNvPr id="6" name="object 6"/>
            <p:cNvPicPr/>
            <p:nvPr/>
          </p:nvPicPr>
          <p:blipFill>
            <a:blip r:embed="rId3" cstate="print"/>
            <a:stretch>
              <a:fillRect/>
            </a:stretch>
          </p:blipFill>
          <p:spPr>
            <a:xfrm>
              <a:off x="1733550" y="3394709"/>
              <a:ext cx="2257805" cy="979170"/>
            </a:xfrm>
            <a:prstGeom prst="rect">
              <a:avLst/>
            </a:prstGeom>
          </p:spPr>
        </p:pic>
        <p:sp>
          <p:nvSpPr>
            <p:cNvPr id="7" name="object 7"/>
            <p:cNvSpPr/>
            <p:nvPr/>
          </p:nvSpPr>
          <p:spPr>
            <a:xfrm>
              <a:off x="457200" y="4373117"/>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sz="1588"/>
            </a:p>
          </p:txBody>
        </p:sp>
        <p:pic>
          <p:nvPicPr>
            <p:cNvPr id="8" name="object 8"/>
            <p:cNvPicPr/>
            <p:nvPr/>
          </p:nvPicPr>
          <p:blipFill>
            <a:blip r:embed="rId4" cstate="print"/>
            <a:stretch>
              <a:fillRect/>
            </a:stretch>
          </p:blipFill>
          <p:spPr>
            <a:xfrm>
              <a:off x="1733550" y="4373879"/>
              <a:ext cx="2257805" cy="979170"/>
            </a:xfrm>
            <a:prstGeom prst="rect">
              <a:avLst/>
            </a:prstGeom>
          </p:spPr>
        </p:pic>
        <p:sp>
          <p:nvSpPr>
            <p:cNvPr id="9" name="object 9"/>
            <p:cNvSpPr/>
            <p:nvPr/>
          </p:nvSpPr>
          <p:spPr>
            <a:xfrm>
              <a:off x="457200" y="5352288"/>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sz="1588"/>
            </a:p>
          </p:txBody>
        </p:sp>
        <p:pic>
          <p:nvPicPr>
            <p:cNvPr id="10" name="object 10"/>
            <p:cNvPicPr/>
            <p:nvPr/>
          </p:nvPicPr>
          <p:blipFill>
            <a:blip r:embed="rId5" cstate="print"/>
            <a:stretch>
              <a:fillRect/>
            </a:stretch>
          </p:blipFill>
          <p:spPr>
            <a:xfrm>
              <a:off x="1733550" y="5353050"/>
              <a:ext cx="2257805" cy="714756"/>
            </a:xfrm>
            <a:prstGeom prst="rect">
              <a:avLst/>
            </a:prstGeom>
          </p:spPr>
        </p:pic>
      </p:grpSp>
      <p:sp>
        <p:nvSpPr>
          <p:cNvPr id="11" name="object 11"/>
          <p:cNvSpPr txBox="1"/>
          <p:nvPr/>
        </p:nvSpPr>
        <p:spPr>
          <a:xfrm>
            <a:off x="1010770" y="1433681"/>
            <a:ext cx="6797488" cy="3815690"/>
          </a:xfrm>
          <a:prstGeom prst="rect">
            <a:avLst/>
          </a:prstGeom>
        </p:spPr>
        <p:txBody>
          <a:bodyPr vert="horz" wrap="square" lIns="0" tIns="11206" rIns="0" bIns="0" rtlCol="0">
            <a:spAutoFit/>
          </a:bodyPr>
          <a:lstStyle/>
          <a:p>
            <a:pPr marL="11206" marR="4483">
              <a:spcBef>
                <a:spcPts val="88"/>
              </a:spcBef>
            </a:pPr>
            <a:r>
              <a:rPr sz="2118" dirty="0">
                <a:latin typeface="Arial"/>
                <a:cs typeface="Arial"/>
              </a:rPr>
              <a:t>A </a:t>
            </a:r>
            <a:r>
              <a:rPr sz="2118" spc="-4" dirty="0">
                <a:latin typeface="Arial"/>
                <a:cs typeface="Arial"/>
              </a:rPr>
              <a:t>principled, international standard, seven layer model </a:t>
            </a:r>
            <a:r>
              <a:rPr sz="2118" dirty="0">
                <a:latin typeface="Arial"/>
                <a:cs typeface="Arial"/>
              </a:rPr>
              <a:t>to  </a:t>
            </a:r>
            <a:r>
              <a:rPr sz="2118" spc="-4" dirty="0">
                <a:latin typeface="Arial"/>
                <a:cs typeface="Arial"/>
              </a:rPr>
              <a:t>connect different</a:t>
            </a:r>
            <a:r>
              <a:rPr sz="2118" spc="13" dirty="0">
                <a:latin typeface="Arial"/>
                <a:cs typeface="Arial"/>
              </a:rPr>
              <a:t> </a:t>
            </a:r>
            <a:r>
              <a:rPr sz="2118" spc="-4" dirty="0">
                <a:latin typeface="Arial"/>
                <a:cs typeface="Arial"/>
              </a:rPr>
              <a:t>systems</a:t>
            </a:r>
            <a:endParaRPr sz="2118" dirty="0">
              <a:latin typeface="Arial"/>
              <a:cs typeface="Arial"/>
            </a:endParaRPr>
          </a:p>
          <a:p>
            <a:pPr marL="2835800" marR="407356" indent="-186028">
              <a:lnSpc>
                <a:spcPct val="158200"/>
              </a:lnSpc>
              <a:spcBef>
                <a:spcPts val="1310"/>
              </a:spcBef>
              <a:buChar char="–"/>
              <a:tabLst>
                <a:tab pos="2836360" algn="l"/>
              </a:tabLst>
            </a:pPr>
            <a:r>
              <a:rPr sz="1765" spc="-9" dirty="0">
                <a:latin typeface="Arial"/>
                <a:cs typeface="Arial"/>
              </a:rPr>
              <a:t>Provides </a:t>
            </a:r>
            <a:r>
              <a:rPr sz="1765" spc="-4" dirty="0">
                <a:latin typeface="Arial"/>
                <a:cs typeface="Arial"/>
              </a:rPr>
              <a:t>functions </a:t>
            </a:r>
            <a:r>
              <a:rPr sz="1765" spc="-9" dirty="0">
                <a:latin typeface="Arial"/>
                <a:cs typeface="Arial"/>
              </a:rPr>
              <a:t>needed </a:t>
            </a:r>
            <a:r>
              <a:rPr sz="1765" spc="-4" dirty="0">
                <a:latin typeface="Arial"/>
                <a:cs typeface="Arial"/>
              </a:rPr>
              <a:t>by </a:t>
            </a:r>
            <a:r>
              <a:rPr sz="1765" spc="-9" dirty="0">
                <a:latin typeface="Arial"/>
                <a:cs typeface="Arial"/>
              </a:rPr>
              <a:t>users  Converts different</a:t>
            </a:r>
            <a:r>
              <a:rPr sz="1765" spc="-4" dirty="0">
                <a:latin typeface="Arial"/>
                <a:cs typeface="Arial"/>
              </a:rPr>
              <a:t> </a:t>
            </a:r>
            <a:r>
              <a:rPr sz="1765" spc="-9" dirty="0">
                <a:latin typeface="Arial"/>
                <a:cs typeface="Arial"/>
              </a:rPr>
              <a:t>representations</a:t>
            </a:r>
            <a:endParaRPr sz="1765" dirty="0">
              <a:latin typeface="Arial"/>
              <a:cs typeface="Arial"/>
            </a:endParaRPr>
          </a:p>
          <a:p>
            <a:pPr marL="2835800" indent="-186587">
              <a:spcBef>
                <a:spcPts val="1240"/>
              </a:spcBef>
              <a:buChar char="–"/>
              <a:tabLst>
                <a:tab pos="2836360" algn="l"/>
              </a:tabLst>
            </a:pPr>
            <a:r>
              <a:rPr sz="1765" spc="-9" dirty="0">
                <a:latin typeface="Arial"/>
                <a:cs typeface="Arial"/>
              </a:rPr>
              <a:t>Manages </a:t>
            </a:r>
            <a:r>
              <a:rPr sz="1765" spc="-4" dirty="0">
                <a:latin typeface="Arial"/>
                <a:cs typeface="Arial"/>
              </a:rPr>
              <a:t>task </a:t>
            </a:r>
            <a:r>
              <a:rPr sz="1765" spc="-9" dirty="0">
                <a:latin typeface="Arial"/>
                <a:cs typeface="Arial"/>
              </a:rPr>
              <a:t>dialogs</a:t>
            </a:r>
            <a:endParaRPr sz="1765" dirty="0">
              <a:latin typeface="Arial"/>
              <a:cs typeface="Arial"/>
            </a:endParaRPr>
          </a:p>
          <a:p>
            <a:pPr marL="2835800" indent="-186587">
              <a:spcBef>
                <a:spcPts val="1235"/>
              </a:spcBef>
              <a:buChar char="–"/>
              <a:tabLst>
                <a:tab pos="2836360" algn="l"/>
              </a:tabLst>
            </a:pPr>
            <a:r>
              <a:rPr sz="1765" spc="-9" dirty="0">
                <a:latin typeface="Arial"/>
                <a:cs typeface="Arial"/>
              </a:rPr>
              <a:t>Provides </a:t>
            </a:r>
            <a:r>
              <a:rPr sz="1765" spc="-4" dirty="0">
                <a:latin typeface="Arial"/>
                <a:cs typeface="Arial"/>
              </a:rPr>
              <a:t>end-to-end</a:t>
            </a:r>
            <a:r>
              <a:rPr sz="1765" spc="4" dirty="0">
                <a:latin typeface="Arial"/>
                <a:cs typeface="Arial"/>
              </a:rPr>
              <a:t> </a:t>
            </a:r>
            <a:r>
              <a:rPr sz="1765" spc="-9" dirty="0">
                <a:latin typeface="Arial"/>
                <a:cs typeface="Arial"/>
              </a:rPr>
              <a:t>delivery</a:t>
            </a:r>
            <a:endParaRPr sz="1765" dirty="0">
              <a:latin typeface="Arial"/>
              <a:cs typeface="Arial"/>
            </a:endParaRPr>
          </a:p>
          <a:p>
            <a:pPr marL="2835800" indent="-186587">
              <a:spcBef>
                <a:spcPts val="1231"/>
              </a:spcBef>
              <a:buChar char="–"/>
              <a:tabLst>
                <a:tab pos="2836360" algn="l"/>
              </a:tabLst>
            </a:pPr>
            <a:r>
              <a:rPr sz="1765" spc="-4" dirty="0">
                <a:latin typeface="Arial"/>
                <a:cs typeface="Arial"/>
              </a:rPr>
              <a:t>Sends packets over multiple</a:t>
            </a:r>
            <a:r>
              <a:rPr sz="1765" dirty="0">
                <a:latin typeface="Arial"/>
                <a:cs typeface="Arial"/>
              </a:rPr>
              <a:t> </a:t>
            </a:r>
            <a:r>
              <a:rPr sz="1765" spc="-4" dirty="0">
                <a:latin typeface="Arial"/>
                <a:cs typeface="Arial"/>
              </a:rPr>
              <a:t>links</a:t>
            </a:r>
            <a:endParaRPr sz="1765" dirty="0">
              <a:latin typeface="Arial"/>
              <a:cs typeface="Arial"/>
            </a:endParaRPr>
          </a:p>
          <a:p>
            <a:pPr marL="2835800" indent="-186587">
              <a:spcBef>
                <a:spcPts val="1240"/>
              </a:spcBef>
              <a:buChar char="–"/>
              <a:tabLst>
                <a:tab pos="2836360" algn="l"/>
              </a:tabLst>
            </a:pPr>
            <a:r>
              <a:rPr sz="1765" spc="-9" dirty="0">
                <a:latin typeface="Arial"/>
                <a:cs typeface="Arial"/>
              </a:rPr>
              <a:t>Sends frames </a:t>
            </a:r>
            <a:r>
              <a:rPr sz="1765" spc="-4" dirty="0">
                <a:latin typeface="Arial"/>
                <a:cs typeface="Arial"/>
              </a:rPr>
              <a:t>of</a:t>
            </a:r>
            <a:r>
              <a:rPr sz="1765" spc="4" dirty="0">
                <a:latin typeface="Arial"/>
                <a:cs typeface="Arial"/>
              </a:rPr>
              <a:t> </a:t>
            </a:r>
            <a:r>
              <a:rPr sz="1765" spc="-9" dirty="0">
                <a:latin typeface="Arial"/>
                <a:cs typeface="Arial"/>
              </a:rPr>
              <a:t>information</a:t>
            </a:r>
            <a:endParaRPr sz="1765" dirty="0">
              <a:latin typeface="Arial"/>
              <a:cs typeface="Arial"/>
            </a:endParaRPr>
          </a:p>
          <a:p>
            <a:pPr marL="2835800" indent="-186587">
              <a:spcBef>
                <a:spcPts val="1235"/>
              </a:spcBef>
              <a:buChar char="–"/>
              <a:tabLst>
                <a:tab pos="2836360" algn="l"/>
              </a:tabLst>
            </a:pPr>
            <a:r>
              <a:rPr sz="1765" spc="-9" dirty="0">
                <a:latin typeface="Arial"/>
                <a:cs typeface="Arial"/>
              </a:rPr>
              <a:t>Sends </a:t>
            </a:r>
            <a:r>
              <a:rPr sz="1765" spc="-4" dirty="0">
                <a:latin typeface="Arial"/>
                <a:cs typeface="Arial"/>
              </a:rPr>
              <a:t>bits as </a:t>
            </a:r>
            <a:r>
              <a:rPr sz="1765" spc="-9" dirty="0">
                <a:latin typeface="Arial"/>
                <a:cs typeface="Arial"/>
              </a:rPr>
              <a:t>signals</a:t>
            </a:r>
            <a:endParaRPr sz="1765" dirty="0">
              <a:latin typeface="Arial"/>
              <a:cs typeface="Arial"/>
            </a:endParaRPr>
          </a:p>
        </p:txBody>
      </p:sp>
      <p:sp>
        <p:nvSpPr>
          <p:cNvPr id="12" name="TextBox 11">
            <a:extLst>
              <a:ext uri="{FF2B5EF4-FFF2-40B4-BE49-F238E27FC236}">
                <a16:creationId xmlns:a16="http://schemas.microsoft.com/office/drawing/2014/main" id="{31F2424D-1E00-49EF-98F6-56F9B8EA133A}"/>
              </a:ext>
            </a:extLst>
          </p:cNvPr>
          <p:cNvSpPr txBox="1"/>
          <p:nvPr/>
        </p:nvSpPr>
        <p:spPr>
          <a:xfrm>
            <a:off x="1335742" y="6118412"/>
            <a:ext cx="6552948" cy="336695"/>
          </a:xfrm>
          <a:prstGeom prst="rect">
            <a:avLst/>
          </a:prstGeom>
          <a:noFill/>
        </p:spPr>
        <p:txBody>
          <a:bodyPr wrap="none" rtlCol="0">
            <a:spAutoFit/>
          </a:bodyPr>
          <a:lstStyle/>
          <a:p>
            <a:r>
              <a:rPr lang="en-US" sz="1588" dirty="0"/>
              <a:t>ISO OSI: International Standards Organization  Open Systems Interconnection</a:t>
            </a:r>
            <a:endParaRPr lang="en-IN" sz="1588"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5348-3864-4A96-AE9B-B40D289874A5}"/>
              </a:ext>
            </a:extLst>
          </p:cNvPr>
          <p:cNvSpPr>
            <a:spLocks noGrp="1"/>
          </p:cNvSpPr>
          <p:nvPr>
            <p:ph type="title"/>
          </p:nvPr>
        </p:nvSpPr>
        <p:spPr>
          <a:xfrm>
            <a:off x="2218765" y="201706"/>
            <a:ext cx="3889337" cy="488822"/>
          </a:xfrm>
        </p:spPr>
        <p:txBody>
          <a:bodyPr>
            <a:normAutofit fontScale="90000"/>
          </a:bodyPr>
          <a:lstStyle/>
          <a:p>
            <a:pPr algn="ctr"/>
            <a:r>
              <a:rPr lang="en-US" dirty="0"/>
              <a:t>About Layers</a:t>
            </a:r>
            <a:endParaRPr lang="en-IN" dirty="0"/>
          </a:p>
        </p:txBody>
      </p:sp>
      <p:sp>
        <p:nvSpPr>
          <p:cNvPr id="3" name="Text Placeholder 2">
            <a:extLst>
              <a:ext uri="{FF2B5EF4-FFF2-40B4-BE49-F238E27FC236}">
                <a16:creationId xmlns:a16="http://schemas.microsoft.com/office/drawing/2014/main" id="{03988346-9528-40A4-83FC-14D7AC5CB602}"/>
              </a:ext>
            </a:extLst>
          </p:cNvPr>
          <p:cNvSpPr>
            <a:spLocks noGrp="1"/>
          </p:cNvSpPr>
          <p:nvPr>
            <p:ph type="body" idx="1"/>
          </p:nvPr>
        </p:nvSpPr>
        <p:spPr>
          <a:xfrm>
            <a:off x="939388" y="833896"/>
            <a:ext cx="7935671" cy="5822398"/>
          </a:xfrm>
        </p:spPr>
        <p:txBody>
          <a:bodyPr>
            <a:normAutofit fontScale="92500" lnSpcReduction="10000"/>
          </a:bodyPr>
          <a:lstStyle/>
          <a:p>
            <a:pPr marL="252146" indent="-252146"/>
            <a:r>
              <a:rPr lang="en-US" sz="2118" dirty="0"/>
              <a:t>The Physical layer</a:t>
            </a:r>
          </a:p>
          <a:p>
            <a:pPr marL="655579" lvl="1" indent="-252146"/>
            <a:r>
              <a:rPr lang="en-US" sz="2118" dirty="0"/>
              <a:t>Transmitting raw bits over a communication channel</a:t>
            </a:r>
          </a:p>
          <a:p>
            <a:pPr marL="655579" lvl="1" indent="-252146"/>
            <a:r>
              <a:rPr lang="en-US" sz="2118" dirty="0"/>
              <a:t>One side sends 1/0 and  the other side receives 1/0</a:t>
            </a:r>
          </a:p>
          <a:p>
            <a:pPr marL="655579" lvl="1" indent="-252146"/>
            <a:r>
              <a:rPr lang="en-US" sz="2118" dirty="0"/>
              <a:t>Issue: What electrical signals should be used?</a:t>
            </a:r>
          </a:p>
          <a:p>
            <a:pPr marL="655579" lvl="1" indent="-252146"/>
            <a:r>
              <a:rPr lang="en-US" sz="2118" dirty="0"/>
              <a:t>Design issues</a:t>
            </a:r>
          </a:p>
          <a:p>
            <a:pPr marL="1059012" lvl="2" indent="-252146"/>
            <a:r>
              <a:rPr lang="en-US" sz="2118" dirty="0"/>
              <a:t>Mechanical, electrical and timing interfaces</a:t>
            </a:r>
          </a:p>
          <a:p>
            <a:pPr marL="252146" indent="-252146"/>
            <a:r>
              <a:rPr lang="en-US" sz="2118" dirty="0"/>
              <a:t>The Data Link Layer</a:t>
            </a:r>
          </a:p>
          <a:p>
            <a:pPr marL="655579" lvl="1" indent="-252146"/>
            <a:r>
              <a:rPr lang="en-US" sz="2118" dirty="0"/>
              <a:t>Transform a raw transmission facility into a like that appears free of undetected transmission errors.</a:t>
            </a:r>
          </a:p>
          <a:p>
            <a:pPr marL="655579" lvl="1" indent="-252146"/>
            <a:r>
              <a:rPr lang="en-US" sz="2118" dirty="0"/>
              <a:t>Data frame and ack. Frame</a:t>
            </a:r>
          </a:p>
          <a:p>
            <a:pPr marL="655579" lvl="1" indent="-252146"/>
            <a:r>
              <a:rPr lang="en-US" sz="2118" dirty="0"/>
              <a:t>Interface between fast transmitter and slow receiver</a:t>
            </a:r>
          </a:p>
          <a:p>
            <a:pPr marL="655579" lvl="1" indent="-252146"/>
            <a:r>
              <a:rPr lang="en-US" sz="2118" dirty="0"/>
              <a:t>Broadcast networks: How to control access to shared channel?</a:t>
            </a:r>
          </a:p>
          <a:p>
            <a:pPr marL="1059012" lvl="2" indent="-252146"/>
            <a:r>
              <a:rPr lang="en-US" sz="2118" dirty="0"/>
              <a:t>LAN</a:t>
            </a:r>
          </a:p>
          <a:p>
            <a:pPr marL="252146" indent="-252146"/>
            <a:r>
              <a:rPr lang="en-US" sz="2118" dirty="0"/>
              <a:t>The network layer</a:t>
            </a:r>
          </a:p>
          <a:p>
            <a:pPr marL="655579" lvl="1" indent="-252146"/>
            <a:r>
              <a:rPr lang="en-US" sz="2118" dirty="0"/>
              <a:t>Controls the operation of the subnet.</a:t>
            </a:r>
          </a:p>
          <a:p>
            <a:pPr marL="655579" lvl="1" indent="-252146"/>
            <a:r>
              <a:rPr lang="en-US" sz="2118" dirty="0"/>
              <a:t>Issue: how packets are routed from source to destination?</a:t>
            </a:r>
          </a:p>
          <a:p>
            <a:pPr marL="655579" lvl="1" indent="-252146"/>
            <a:r>
              <a:rPr lang="en-US" sz="2118" dirty="0"/>
              <a:t>Resolving bottlenecks; concession control</a:t>
            </a:r>
          </a:p>
          <a:p>
            <a:pPr marL="655579" lvl="1" indent="-252146"/>
            <a:r>
              <a:rPr lang="en-US" sz="2118" dirty="0"/>
              <a:t>In broadcast networks, network layer is absent</a:t>
            </a:r>
          </a:p>
          <a:p>
            <a:pPr marL="252146" indent="-252146"/>
            <a:endParaRPr lang="en-US" sz="2118" dirty="0"/>
          </a:p>
        </p:txBody>
      </p:sp>
    </p:spTree>
    <p:extLst>
      <p:ext uri="{BB962C8B-B14F-4D97-AF65-F5344CB8AC3E}">
        <p14:creationId xmlns:p14="http://schemas.microsoft.com/office/powerpoint/2010/main" val="362006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5348-3864-4A96-AE9B-B40D289874A5}"/>
              </a:ext>
            </a:extLst>
          </p:cNvPr>
          <p:cNvSpPr>
            <a:spLocks noGrp="1"/>
          </p:cNvSpPr>
          <p:nvPr>
            <p:ph type="title"/>
          </p:nvPr>
        </p:nvSpPr>
        <p:spPr>
          <a:xfrm>
            <a:off x="2218765" y="118323"/>
            <a:ext cx="3889337" cy="488822"/>
          </a:xfrm>
        </p:spPr>
        <p:txBody>
          <a:bodyPr>
            <a:normAutofit fontScale="90000"/>
          </a:bodyPr>
          <a:lstStyle/>
          <a:p>
            <a:pPr algn="ctr"/>
            <a:r>
              <a:rPr lang="en-US" dirty="0"/>
              <a:t>About Layers</a:t>
            </a:r>
            <a:endParaRPr lang="en-IN" dirty="0"/>
          </a:p>
        </p:txBody>
      </p:sp>
      <p:sp>
        <p:nvSpPr>
          <p:cNvPr id="3" name="Text Placeholder 2">
            <a:extLst>
              <a:ext uri="{FF2B5EF4-FFF2-40B4-BE49-F238E27FC236}">
                <a16:creationId xmlns:a16="http://schemas.microsoft.com/office/drawing/2014/main" id="{03988346-9528-40A4-83FC-14D7AC5CB602}"/>
              </a:ext>
            </a:extLst>
          </p:cNvPr>
          <p:cNvSpPr>
            <a:spLocks noGrp="1"/>
          </p:cNvSpPr>
          <p:nvPr>
            <p:ph type="body" idx="1"/>
          </p:nvPr>
        </p:nvSpPr>
        <p:spPr>
          <a:xfrm>
            <a:off x="403412" y="833897"/>
            <a:ext cx="4235824" cy="5498324"/>
          </a:xfrm>
        </p:spPr>
        <p:txBody>
          <a:bodyPr/>
          <a:lstStyle/>
          <a:p>
            <a:pPr marL="252146" indent="-252146"/>
            <a:r>
              <a:rPr lang="en-US" sz="2118" dirty="0"/>
              <a:t>The Transport layer</a:t>
            </a:r>
          </a:p>
          <a:p>
            <a:pPr marL="655579" lvl="1" indent="-252146"/>
            <a:r>
              <a:rPr lang="en-US" sz="2118" dirty="0"/>
              <a:t>Accept data split into small units, if required,  and pass it to network layer.</a:t>
            </a:r>
          </a:p>
          <a:p>
            <a:pPr marL="655579" lvl="1" indent="-252146"/>
            <a:r>
              <a:rPr lang="en-US" sz="2118" dirty="0"/>
              <a:t>It isolates upper layer with the possible changes in the hardware technology.</a:t>
            </a:r>
          </a:p>
          <a:p>
            <a:pPr marL="655579" lvl="1" indent="-252146"/>
            <a:r>
              <a:rPr lang="en-US" sz="2118" dirty="0"/>
              <a:t>It also determines the type of service: connection oriented or connectionless.</a:t>
            </a:r>
          </a:p>
          <a:p>
            <a:pPr marL="655579" lvl="1" indent="-252146"/>
            <a:r>
              <a:rPr lang="en-US" sz="2118" dirty="0"/>
              <a:t>It is an end to end layer</a:t>
            </a:r>
          </a:p>
          <a:p>
            <a:pPr marL="655579" lvl="1" indent="-252146"/>
            <a:r>
              <a:rPr lang="en-US" sz="2118" dirty="0"/>
              <a:t>One computer talks with other computer</a:t>
            </a:r>
          </a:p>
          <a:p>
            <a:pPr marL="655579" lvl="1" indent="-252146"/>
            <a:r>
              <a:rPr lang="en-US" sz="2118" dirty="0"/>
              <a:t>In the lower layers  the communication is between the source and intermediate computer.</a:t>
            </a:r>
          </a:p>
          <a:p>
            <a:pPr marL="252146" indent="-252146"/>
            <a:endParaRPr lang="en-US" sz="2118" dirty="0"/>
          </a:p>
        </p:txBody>
      </p:sp>
      <p:sp>
        <p:nvSpPr>
          <p:cNvPr id="4" name="Text Placeholder 2">
            <a:extLst>
              <a:ext uri="{FF2B5EF4-FFF2-40B4-BE49-F238E27FC236}">
                <a16:creationId xmlns:a16="http://schemas.microsoft.com/office/drawing/2014/main" id="{33537BF2-DF6E-4900-8AB9-C2ED7B964E15}"/>
              </a:ext>
            </a:extLst>
          </p:cNvPr>
          <p:cNvSpPr txBox="1">
            <a:spLocks/>
          </p:cNvSpPr>
          <p:nvPr/>
        </p:nvSpPr>
        <p:spPr>
          <a:xfrm>
            <a:off x="4773706" y="648372"/>
            <a:ext cx="4235824" cy="684437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52146" indent="-252146">
              <a:buFont typeface="Arial" panose="020B0604020202020204" pitchFamily="34" charset="0"/>
              <a:buChar char="•"/>
            </a:pPr>
            <a:r>
              <a:rPr lang="en-US" sz="2118" kern="0" dirty="0"/>
              <a:t>The Session Layer</a:t>
            </a:r>
          </a:p>
          <a:p>
            <a:pPr marL="655579" lvl="1" indent="-252146">
              <a:buFont typeface="Arial" panose="020B0604020202020204" pitchFamily="34" charset="0"/>
              <a:buChar char="•"/>
            </a:pPr>
            <a:r>
              <a:rPr lang="en-US" sz="2118" kern="0" dirty="0">
                <a:solidFill>
                  <a:sysClr val="windowText" lastClr="000000"/>
                </a:solidFill>
              </a:rPr>
              <a:t>Helps to establish sessions</a:t>
            </a:r>
          </a:p>
          <a:p>
            <a:pPr marL="655579" lvl="1" indent="-252146">
              <a:buFont typeface="Arial" panose="020B0604020202020204" pitchFamily="34" charset="0"/>
              <a:buChar char="•"/>
            </a:pPr>
            <a:r>
              <a:rPr lang="en-US" sz="2118" kern="0" dirty="0">
                <a:solidFill>
                  <a:sysClr val="windowText" lastClr="000000"/>
                </a:solidFill>
              </a:rPr>
              <a:t>Dialog control, token management, synchronization</a:t>
            </a:r>
          </a:p>
          <a:p>
            <a:pPr marL="252146" indent="-252146">
              <a:buFont typeface="Arial" panose="020B0604020202020204" pitchFamily="34" charset="0"/>
              <a:buChar char="•"/>
            </a:pPr>
            <a:endParaRPr lang="en-US" sz="2118" kern="0" dirty="0"/>
          </a:p>
          <a:p>
            <a:pPr marL="252146" indent="-252146">
              <a:buFont typeface="Arial" panose="020B0604020202020204" pitchFamily="34" charset="0"/>
              <a:buChar char="•"/>
            </a:pPr>
            <a:r>
              <a:rPr lang="en-US" sz="2118" kern="0" dirty="0"/>
              <a:t>The presentation layer</a:t>
            </a:r>
          </a:p>
          <a:p>
            <a:pPr marL="655579" lvl="1" indent="-252146">
              <a:buFont typeface="Arial" panose="020B0604020202020204" pitchFamily="34" charset="0"/>
              <a:buChar char="•"/>
            </a:pPr>
            <a:r>
              <a:rPr lang="en-US" sz="2118" kern="0" dirty="0">
                <a:solidFill>
                  <a:sysClr val="windowText" lastClr="000000"/>
                </a:solidFill>
              </a:rPr>
              <a:t>Syntax and semantics of the information</a:t>
            </a:r>
          </a:p>
          <a:p>
            <a:pPr marL="655579" lvl="1" indent="-252146">
              <a:buFont typeface="Arial" panose="020B0604020202020204" pitchFamily="34" charset="0"/>
              <a:buChar char="•"/>
            </a:pPr>
            <a:r>
              <a:rPr lang="en-US" sz="2118" kern="0" dirty="0">
                <a:solidFill>
                  <a:sysClr val="windowText" lastClr="000000"/>
                </a:solidFill>
              </a:rPr>
              <a:t>It allows computers with different data representations to communicate</a:t>
            </a:r>
          </a:p>
          <a:p>
            <a:pPr marL="252146" indent="-252146">
              <a:buFont typeface="Arial" panose="020B0604020202020204" pitchFamily="34" charset="0"/>
              <a:buChar char="•"/>
            </a:pPr>
            <a:endParaRPr lang="en-US" sz="2118" kern="0" dirty="0"/>
          </a:p>
          <a:p>
            <a:pPr marL="252146" indent="-252146">
              <a:buFont typeface="Arial" panose="020B0604020202020204" pitchFamily="34" charset="0"/>
              <a:buChar char="•"/>
            </a:pPr>
            <a:r>
              <a:rPr lang="en-US" sz="2118" kern="0" dirty="0"/>
              <a:t>The application layer</a:t>
            </a:r>
          </a:p>
          <a:p>
            <a:pPr marL="655579" lvl="1" indent="-252146">
              <a:buFont typeface="Arial" panose="020B0604020202020204" pitchFamily="34" charset="0"/>
              <a:buChar char="•"/>
            </a:pPr>
            <a:r>
              <a:rPr lang="en-US" sz="2118" kern="0" dirty="0">
                <a:solidFill>
                  <a:sysClr val="windowText" lastClr="000000"/>
                </a:solidFill>
              </a:rPr>
              <a:t>Set of protocols</a:t>
            </a:r>
          </a:p>
          <a:p>
            <a:pPr marL="655579" lvl="1" indent="-252146">
              <a:buFont typeface="Arial" panose="020B0604020202020204" pitchFamily="34" charset="0"/>
              <a:buChar char="•"/>
            </a:pPr>
            <a:r>
              <a:rPr lang="en-US" sz="2118" kern="0" dirty="0">
                <a:solidFill>
                  <a:sysClr val="windowText" lastClr="000000"/>
                </a:solidFill>
              </a:rPr>
              <a:t>Popular one is HTTP (Hypertext transfer protocol)</a:t>
            </a:r>
          </a:p>
          <a:p>
            <a:pPr marL="655579" lvl="1" indent="-252146">
              <a:buFont typeface="Arial" panose="020B0604020202020204" pitchFamily="34" charset="0"/>
              <a:buChar char="•"/>
            </a:pPr>
            <a:r>
              <a:rPr lang="en-US" sz="2118" kern="0" dirty="0">
                <a:solidFill>
                  <a:sysClr val="windowText" lastClr="000000"/>
                </a:solidFill>
              </a:rPr>
              <a:t>File transfer</a:t>
            </a:r>
          </a:p>
          <a:p>
            <a:pPr marL="655579" lvl="1" indent="-252146">
              <a:buFont typeface="Arial" panose="020B0604020202020204" pitchFamily="34" charset="0"/>
              <a:buChar char="•"/>
            </a:pPr>
            <a:r>
              <a:rPr lang="en-US" sz="2118" kern="0" dirty="0">
                <a:solidFill>
                  <a:sysClr val="windowText" lastClr="000000"/>
                </a:solidFill>
              </a:rPr>
              <a:t>Electronic mail</a:t>
            </a:r>
          </a:p>
          <a:p>
            <a:pPr marL="655579" lvl="1" indent="-252146">
              <a:buFont typeface="Arial" panose="020B0604020202020204" pitchFamily="34" charset="0"/>
              <a:buChar char="•"/>
            </a:pPr>
            <a:r>
              <a:rPr lang="en-US" sz="2118" kern="0" dirty="0">
                <a:solidFill>
                  <a:sysClr val="windowText" lastClr="000000"/>
                </a:solidFill>
              </a:rPr>
              <a:t>Network news</a:t>
            </a:r>
          </a:p>
          <a:p>
            <a:pPr marL="252146" indent="-252146">
              <a:buFont typeface="Arial" panose="020B0604020202020204" pitchFamily="34" charset="0"/>
              <a:buChar char="•"/>
            </a:pPr>
            <a:endParaRPr lang="en-US" sz="2118" kern="0" dirty="0"/>
          </a:p>
          <a:p>
            <a:pPr marL="252146" indent="-252146">
              <a:buFont typeface="Arial" panose="020B0604020202020204" pitchFamily="34" charset="0"/>
              <a:buChar char="•"/>
            </a:pPr>
            <a:endParaRPr lang="en-US" sz="2118" kern="0" dirty="0"/>
          </a:p>
        </p:txBody>
      </p:sp>
    </p:spTree>
    <p:extLst>
      <p:ext uri="{BB962C8B-B14F-4D97-AF65-F5344CB8AC3E}">
        <p14:creationId xmlns:p14="http://schemas.microsoft.com/office/powerpoint/2010/main" val="2129114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0C2CE8-12A2-4B1D-BA57-854BD9BF04E3}"/>
              </a:ext>
            </a:extLst>
          </p:cNvPr>
          <p:cNvGrpSpPr>
            <a:grpSpLocks noGrp="1" noUngrp="1" noChangeAspect="1"/>
          </p:cNvGrpSpPr>
          <p:nvPr/>
        </p:nvGrpSpPr>
        <p:grpSpPr>
          <a:xfrm>
            <a:off x="806823" y="495418"/>
            <a:ext cx="7732059" cy="6026405"/>
            <a:chOff x="1598613" y="685800"/>
            <a:chExt cx="5945187" cy="6055743"/>
          </a:xfrm>
        </p:grpSpPr>
        <p:pic>
          <p:nvPicPr>
            <p:cNvPr id="3" name="Picture 2" descr="01_Page_17.tif">
              <a:extLst>
                <a:ext uri="{FF2B5EF4-FFF2-40B4-BE49-F238E27FC236}">
                  <a16:creationId xmlns:a16="http://schemas.microsoft.com/office/drawing/2014/main" id="{2D5F374F-A2A0-4FCD-9684-74D6AB844EC3}"/>
                </a:ext>
              </a:extLst>
            </p:cNvPr>
            <p:cNvPicPr>
              <a:picLocks noRot="1" noChangeAspect="1" noMove="1" noResize="1"/>
            </p:cNvPicPr>
            <p:nvPr isPhoto="1"/>
          </p:nvPicPr>
          <p:blipFill>
            <a:blip r:embed="rId2" cstate="print">
              <a:lum/>
            </a:blip>
            <a:stretch>
              <a:fillRect/>
            </a:stretch>
          </p:blipFill>
          <p:spPr>
            <a:xfrm>
              <a:off x="1598613" y="685800"/>
              <a:ext cx="5945187" cy="5486400"/>
            </a:xfrm>
            <a:prstGeom prst="rect">
              <a:avLst/>
            </a:prstGeom>
            <a:noFill/>
            <a:ln>
              <a:noFill/>
            </a:ln>
          </p:spPr>
        </p:pic>
        <p:sp>
          <p:nvSpPr>
            <p:cNvPr id="4" name="Rectangle 3">
              <a:extLst>
                <a:ext uri="{FF2B5EF4-FFF2-40B4-BE49-F238E27FC236}">
                  <a16:creationId xmlns:a16="http://schemas.microsoft.com/office/drawing/2014/main" id="{42F542A1-2595-4F95-A198-53989260D12D}"/>
                </a:ext>
              </a:extLst>
            </p:cNvPr>
            <p:cNvSpPr/>
            <p:nvPr/>
          </p:nvSpPr>
          <p:spPr>
            <a:xfrm>
              <a:off x="1598613" y="6398643"/>
              <a:ext cx="5945187" cy="342900"/>
            </a:xfrm>
            <a:prstGeom prst="rect">
              <a:avLst/>
            </a:prstGeom>
            <a:noFill/>
            <a:ln>
              <a:noFill/>
            </a:ln>
          </p:spPr>
          <p:txBody>
            <a:bodyPr anchor="ctr">
              <a:noAutofit/>
            </a:bodyPr>
            <a:lstStyle/>
            <a:p>
              <a:pPr algn="ctr"/>
              <a:r>
                <a:rPr lang="en-US" sz="1765" dirty="0"/>
                <a:t>The OSI reference model.</a:t>
              </a:r>
            </a:p>
          </p:txBody>
        </p:sp>
      </p:grpSp>
    </p:spTree>
    <p:extLst>
      <p:ext uri="{BB962C8B-B14F-4D97-AF65-F5344CB8AC3E}">
        <p14:creationId xmlns:p14="http://schemas.microsoft.com/office/powerpoint/2010/main" val="481269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8740" y="70424"/>
            <a:ext cx="5475643" cy="688424"/>
          </a:xfrm>
          <a:prstGeom prst="rect">
            <a:avLst/>
          </a:prstGeom>
        </p:spPr>
        <p:txBody>
          <a:bodyPr vert="horz" wrap="square" lIns="0" tIns="11206" rIns="0" bIns="0" rtlCol="0" anchor="ctr">
            <a:spAutoFit/>
          </a:bodyPr>
          <a:lstStyle/>
          <a:p>
            <a:pPr marL="11206">
              <a:lnSpc>
                <a:spcPct val="100000"/>
              </a:lnSpc>
              <a:spcBef>
                <a:spcPts val="88"/>
              </a:spcBef>
            </a:pPr>
            <a:r>
              <a:rPr dirty="0"/>
              <a:t>TCP/IP </a:t>
            </a:r>
            <a:r>
              <a:rPr spc="-4" dirty="0"/>
              <a:t>Reference</a:t>
            </a:r>
            <a:r>
              <a:rPr spc="-110" dirty="0"/>
              <a:t> </a:t>
            </a:r>
            <a:r>
              <a:rPr dirty="0"/>
              <a:t>Model</a:t>
            </a:r>
          </a:p>
        </p:txBody>
      </p:sp>
      <p:sp>
        <p:nvSpPr>
          <p:cNvPr id="3" name="object 3"/>
          <p:cNvSpPr txBox="1"/>
          <p:nvPr/>
        </p:nvSpPr>
        <p:spPr>
          <a:xfrm>
            <a:off x="1026493" y="910984"/>
            <a:ext cx="7395882" cy="554541"/>
          </a:xfrm>
          <a:prstGeom prst="rect">
            <a:avLst/>
          </a:prstGeom>
        </p:spPr>
        <p:txBody>
          <a:bodyPr vert="horz" wrap="square" lIns="0" tIns="11206" rIns="0" bIns="0" rtlCol="0">
            <a:spAutoFit/>
          </a:bodyPr>
          <a:lstStyle/>
          <a:p>
            <a:pPr marL="11206" marR="4483">
              <a:spcBef>
                <a:spcPts val="88"/>
              </a:spcBef>
            </a:pPr>
            <a:r>
              <a:rPr sz="1765" dirty="0">
                <a:latin typeface="Arial"/>
                <a:cs typeface="Arial"/>
              </a:rPr>
              <a:t>A four </a:t>
            </a:r>
            <a:r>
              <a:rPr sz="1765" spc="-4" dirty="0">
                <a:latin typeface="Arial"/>
                <a:cs typeface="Arial"/>
              </a:rPr>
              <a:t>layer model derived </a:t>
            </a:r>
            <a:r>
              <a:rPr sz="1765" dirty="0">
                <a:latin typeface="Arial"/>
                <a:cs typeface="Arial"/>
              </a:rPr>
              <a:t>from </a:t>
            </a:r>
            <a:r>
              <a:rPr sz="1765" spc="-4" dirty="0">
                <a:latin typeface="Arial"/>
                <a:cs typeface="Arial"/>
              </a:rPr>
              <a:t>experimentation; omits  some OSI layers and uses the IP as the network</a:t>
            </a:r>
            <a:r>
              <a:rPr sz="1765" spc="4" dirty="0">
                <a:latin typeface="Arial"/>
                <a:cs typeface="Arial"/>
              </a:rPr>
              <a:t> </a:t>
            </a:r>
            <a:r>
              <a:rPr sz="1765" spc="-4" dirty="0">
                <a:latin typeface="Arial"/>
                <a:cs typeface="Arial"/>
              </a:rPr>
              <a:t>layer.</a:t>
            </a:r>
            <a:endParaRPr sz="1765" dirty="0">
              <a:latin typeface="Arial"/>
              <a:cs typeface="Arial"/>
            </a:endParaRPr>
          </a:p>
        </p:txBody>
      </p:sp>
      <p:sp>
        <p:nvSpPr>
          <p:cNvPr id="16" name="object 16"/>
          <p:cNvSpPr txBox="1"/>
          <p:nvPr/>
        </p:nvSpPr>
        <p:spPr>
          <a:xfrm>
            <a:off x="6485522" y="3758734"/>
            <a:ext cx="1266265" cy="230832"/>
          </a:xfrm>
          <a:prstGeom prst="rect">
            <a:avLst/>
          </a:prstGeom>
        </p:spPr>
        <p:txBody>
          <a:bodyPr vert="horz" wrap="square" lIns="0" tIns="0" rIns="0" bIns="0" rtlCol="0">
            <a:spAutoFit/>
          </a:bodyPr>
          <a:lstStyle/>
          <a:p>
            <a:pPr>
              <a:lnSpc>
                <a:spcPts val="1755"/>
              </a:lnSpc>
              <a:tabLst>
                <a:tab pos="1198533" algn="l"/>
              </a:tabLst>
            </a:pPr>
            <a:r>
              <a:rPr sz="1588" dirty="0">
                <a:latin typeface="Arial"/>
                <a:cs typeface="Arial"/>
              </a:rPr>
              <a:t>“	”</a:t>
            </a:r>
            <a:endParaRPr sz="1588">
              <a:latin typeface="Arial"/>
              <a:cs typeface="Arial"/>
            </a:endParaRPr>
          </a:p>
        </p:txBody>
      </p:sp>
      <p:sp>
        <p:nvSpPr>
          <p:cNvPr id="35" name="TextBox 34">
            <a:extLst>
              <a:ext uri="{FF2B5EF4-FFF2-40B4-BE49-F238E27FC236}">
                <a16:creationId xmlns:a16="http://schemas.microsoft.com/office/drawing/2014/main" id="{5D53254C-5B91-4954-A791-CF0E3E053373}"/>
              </a:ext>
            </a:extLst>
          </p:cNvPr>
          <p:cNvSpPr txBox="1"/>
          <p:nvPr/>
        </p:nvSpPr>
        <p:spPr>
          <a:xfrm>
            <a:off x="874058" y="1704397"/>
            <a:ext cx="7697043" cy="635559"/>
          </a:xfrm>
          <a:prstGeom prst="rect">
            <a:avLst/>
          </a:prstGeom>
          <a:noFill/>
        </p:spPr>
        <p:txBody>
          <a:bodyPr wrap="none" rtlCol="0">
            <a:spAutoFit/>
          </a:bodyPr>
          <a:lstStyle/>
          <a:p>
            <a:r>
              <a:rPr lang="en-US" sz="1765" dirty="0"/>
              <a:t>TCP/IP stands for Transmission Control Protocol/Internet Protocol and is a suite of </a:t>
            </a:r>
          </a:p>
          <a:p>
            <a:r>
              <a:rPr lang="en-US" sz="1765" dirty="0">
                <a:latin typeface="Arial"/>
                <a:cs typeface="Arial"/>
              </a:rPr>
              <a:t>communication</a:t>
            </a:r>
            <a:r>
              <a:rPr lang="en-US" sz="1765" dirty="0"/>
              <a:t> protocols used to interconnect network devices on the internet. </a:t>
            </a:r>
            <a:endParaRPr lang="en-IN" sz="1765" dirty="0"/>
          </a:p>
        </p:txBody>
      </p:sp>
      <p:grpSp>
        <p:nvGrpSpPr>
          <p:cNvPr id="36" name="Group 35">
            <a:extLst>
              <a:ext uri="{FF2B5EF4-FFF2-40B4-BE49-F238E27FC236}">
                <a16:creationId xmlns:a16="http://schemas.microsoft.com/office/drawing/2014/main" id="{C5981C2E-10EE-40FD-BC5D-DDF3AFBC734E}"/>
              </a:ext>
            </a:extLst>
          </p:cNvPr>
          <p:cNvGrpSpPr>
            <a:grpSpLocks noGrp="1" noUngrp="1" noChangeAspect="1"/>
          </p:cNvGrpSpPr>
          <p:nvPr/>
        </p:nvGrpSpPr>
        <p:grpSpPr>
          <a:xfrm>
            <a:off x="470647" y="2958353"/>
            <a:ext cx="5580529" cy="3697941"/>
            <a:chOff x="685800" y="1925638"/>
            <a:chExt cx="7772400" cy="4191000"/>
          </a:xfrm>
        </p:grpSpPr>
        <p:pic>
          <p:nvPicPr>
            <p:cNvPr id="37" name="Picture 36" descr="01_Page_19.tif">
              <a:extLst>
                <a:ext uri="{FF2B5EF4-FFF2-40B4-BE49-F238E27FC236}">
                  <a16:creationId xmlns:a16="http://schemas.microsoft.com/office/drawing/2014/main" id="{91CC8B18-08D1-41C6-996A-A50168F9B053}"/>
                </a:ext>
              </a:extLst>
            </p:cNvPr>
            <p:cNvPicPr>
              <a:picLocks noRot="1" noChangeAspect="1" noMove="1" noResize="1"/>
            </p:cNvPicPr>
            <p:nvPr isPhoto="1"/>
          </p:nvPicPr>
          <p:blipFill>
            <a:blip r:embed="rId2" cstate="print">
              <a:lum/>
            </a:blip>
            <a:stretch>
              <a:fillRect/>
            </a:stretch>
          </p:blipFill>
          <p:spPr>
            <a:xfrm>
              <a:off x="685800" y="1925638"/>
              <a:ext cx="7772400" cy="3005137"/>
            </a:xfrm>
            <a:prstGeom prst="rect">
              <a:avLst/>
            </a:prstGeom>
            <a:noFill/>
            <a:ln>
              <a:noFill/>
            </a:ln>
          </p:spPr>
        </p:pic>
        <p:sp>
          <p:nvSpPr>
            <p:cNvPr id="38" name="Rectangle 37">
              <a:extLst>
                <a:ext uri="{FF2B5EF4-FFF2-40B4-BE49-F238E27FC236}">
                  <a16:creationId xmlns:a16="http://schemas.microsoft.com/office/drawing/2014/main" id="{3688A714-C1EA-4021-B13F-84FF0908A680}"/>
                </a:ext>
              </a:extLst>
            </p:cNvPr>
            <p:cNvSpPr/>
            <p:nvPr/>
          </p:nvSpPr>
          <p:spPr>
            <a:xfrm>
              <a:off x="685800" y="5067300"/>
              <a:ext cx="7772400" cy="1049338"/>
            </a:xfrm>
            <a:prstGeom prst="rect">
              <a:avLst/>
            </a:prstGeom>
            <a:noFill/>
            <a:ln>
              <a:noFill/>
            </a:ln>
          </p:spPr>
          <p:txBody>
            <a:bodyPr anchor="ctr">
              <a:noAutofit/>
            </a:bodyPr>
            <a:lstStyle/>
            <a:p>
              <a:pPr algn="ctr"/>
              <a:r>
                <a:rPr lang="en-US" sz="1765" dirty="0"/>
                <a:t>The TCP/IP model with some protocols we will study.</a:t>
              </a:r>
            </a:p>
          </p:txBody>
        </p:sp>
      </p:grpSp>
      <p:sp>
        <p:nvSpPr>
          <p:cNvPr id="41" name="Text Placeholder 2">
            <a:extLst>
              <a:ext uri="{FF2B5EF4-FFF2-40B4-BE49-F238E27FC236}">
                <a16:creationId xmlns:a16="http://schemas.microsoft.com/office/drawing/2014/main" id="{6BB536EA-FB1C-41B7-9F30-2C3845762884}"/>
              </a:ext>
            </a:extLst>
          </p:cNvPr>
          <p:cNvSpPr>
            <a:spLocks noGrp="1"/>
          </p:cNvSpPr>
          <p:nvPr>
            <p:ph type="body" idx="1"/>
          </p:nvPr>
        </p:nvSpPr>
        <p:spPr>
          <a:xfrm>
            <a:off x="6337026" y="2763158"/>
            <a:ext cx="2457251" cy="3041981"/>
          </a:xfrm>
        </p:spPr>
        <p:txBody>
          <a:bodyPr>
            <a:normAutofit fontScale="47500" lnSpcReduction="20000"/>
          </a:bodyPr>
          <a:lstStyle/>
          <a:p>
            <a:pPr marL="252146" indent="-252146"/>
            <a:r>
              <a:rPr lang="en-IN" dirty="0"/>
              <a:t>ICMP: Internet Control Message </a:t>
            </a:r>
            <a:r>
              <a:rPr lang="en-IN" i="1" dirty="0"/>
              <a:t>Protocol</a:t>
            </a:r>
            <a:r>
              <a:rPr lang="en-IN" dirty="0"/>
              <a:t> </a:t>
            </a:r>
          </a:p>
          <a:p>
            <a:pPr marL="252146" indent="-252146"/>
            <a:r>
              <a:rPr lang="en-IN" dirty="0"/>
              <a:t>UDP: User Datagram Protocol</a:t>
            </a:r>
          </a:p>
          <a:p>
            <a:pPr marL="252146" indent="-252146"/>
            <a:r>
              <a:rPr lang="en-IN" dirty="0"/>
              <a:t>DSL: </a:t>
            </a:r>
            <a:r>
              <a:rPr lang="en-IN" b="1" dirty="0"/>
              <a:t>Digital subscriber line</a:t>
            </a:r>
            <a:r>
              <a:rPr lang="en-IN" dirty="0"/>
              <a:t> </a:t>
            </a:r>
          </a:p>
          <a:p>
            <a:pPr marL="252146" indent="-252146"/>
            <a:r>
              <a:rPr lang="en-US" dirty="0"/>
              <a:t>SONET: Synchronous Optical Network </a:t>
            </a:r>
          </a:p>
          <a:p>
            <a:pPr marL="252146" indent="-252146"/>
            <a:r>
              <a:rPr lang="en-IN" dirty="0"/>
              <a:t>SMTP: Simple Mail Transfer Protocol</a:t>
            </a:r>
          </a:p>
          <a:p>
            <a:pPr marL="252146" indent="-252146"/>
            <a:r>
              <a:rPr lang="en-IN" dirty="0"/>
              <a:t>RTP: Realtime transport protocol</a:t>
            </a:r>
          </a:p>
          <a:p>
            <a:pPr marL="252146" indent="-252146"/>
            <a:r>
              <a:rPr lang="en-IN" i="1" dirty="0"/>
              <a:t>DNS: Domain name system</a:t>
            </a:r>
            <a:endParaRPr lang="en-US" dirty="0">
              <a:hlinkClick r:id="rId3">
                <a:extLst>
                  <a:ext uri="{A12FA001-AC4F-418D-AE19-62706E023703}">
                    <ahyp:hlinkClr xmlns:ahyp="http://schemas.microsoft.com/office/drawing/2018/hyperlinkcolor" val="tx"/>
                  </a:ext>
                </a:extLst>
              </a:hlinkClick>
            </a:endParaRPr>
          </a:p>
          <a:p>
            <a:endParaRPr lang="en-IN" dirty="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78D3227-4943-41AE-815D-7E108562496F}"/>
              </a:ext>
            </a:extLst>
          </p:cNvPr>
          <p:cNvGrpSpPr>
            <a:grpSpLocks noGrp="1" noUngrp="1" noChangeAspect="1"/>
          </p:cNvGrpSpPr>
          <p:nvPr/>
        </p:nvGrpSpPr>
        <p:grpSpPr>
          <a:xfrm>
            <a:off x="739588" y="874059"/>
            <a:ext cx="6858000" cy="4598614"/>
            <a:chOff x="685800" y="1112838"/>
            <a:chExt cx="7772400" cy="5211762"/>
          </a:xfrm>
        </p:grpSpPr>
        <p:pic>
          <p:nvPicPr>
            <p:cNvPr id="3" name="Picture 2" descr="01_Page_18.tif">
              <a:extLst>
                <a:ext uri="{FF2B5EF4-FFF2-40B4-BE49-F238E27FC236}">
                  <a16:creationId xmlns:a16="http://schemas.microsoft.com/office/drawing/2014/main" id="{1534EA17-42B8-4EA7-B6EC-F63CF41FB134}"/>
                </a:ext>
              </a:extLst>
            </p:cNvPr>
            <p:cNvPicPr>
              <a:picLocks noRot="1" noChangeAspect="1" noMove="1" noResize="1"/>
            </p:cNvPicPr>
            <p:nvPr isPhoto="1"/>
          </p:nvPicPr>
          <p:blipFill>
            <a:blip r:embed="rId2" cstate="print">
              <a:lum/>
            </a:blip>
            <a:stretch>
              <a:fillRect/>
            </a:stretch>
          </p:blipFill>
          <p:spPr>
            <a:xfrm>
              <a:off x="685800" y="1112838"/>
              <a:ext cx="7772400" cy="4630737"/>
            </a:xfrm>
            <a:prstGeom prst="rect">
              <a:avLst/>
            </a:prstGeom>
            <a:noFill/>
            <a:ln>
              <a:noFill/>
            </a:ln>
          </p:spPr>
        </p:pic>
        <p:sp>
          <p:nvSpPr>
            <p:cNvPr id="4" name="Rectangle 3">
              <a:extLst>
                <a:ext uri="{FF2B5EF4-FFF2-40B4-BE49-F238E27FC236}">
                  <a16:creationId xmlns:a16="http://schemas.microsoft.com/office/drawing/2014/main" id="{9C553B18-11FF-476A-889B-18B651BFE881}"/>
                </a:ext>
              </a:extLst>
            </p:cNvPr>
            <p:cNvSpPr/>
            <p:nvPr/>
          </p:nvSpPr>
          <p:spPr>
            <a:xfrm>
              <a:off x="685800" y="5981700"/>
              <a:ext cx="7772400" cy="342900"/>
            </a:xfrm>
            <a:prstGeom prst="rect">
              <a:avLst/>
            </a:prstGeom>
            <a:noFill/>
            <a:ln>
              <a:noFill/>
            </a:ln>
          </p:spPr>
          <p:txBody>
            <a:bodyPr anchor="ctr">
              <a:noAutofit/>
            </a:bodyPr>
            <a:lstStyle/>
            <a:p>
              <a:pPr algn="ctr"/>
              <a:r>
                <a:rPr lang="en-US" sz="1765" dirty="0"/>
                <a:t>The TCP/IP reference model.</a:t>
              </a:r>
            </a:p>
          </p:txBody>
        </p:sp>
      </p:grpSp>
    </p:spTree>
    <p:extLst>
      <p:ext uri="{BB962C8B-B14F-4D97-AF65-F5344CB8AC3E}">
        <p14:creationId xmlns:p14="http://schemas.microsoft.com/office/powerpoint/2010/main" val="181650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FAEB9D5-00F9-4D53-86FB-9D7D337CDB82}"/>
              </a:ext>
            </a:extLst>
          </p:cNvPr>
          <p:cNvSpPr>
            <a:spLocks noGrp="1" noChangeArrowheads="1"/>
          </p:cNvSpPr>
          <p:nvPr>
            <p:ph type="title"/>
          </p:nvPr>
        </p:nvSpPr>
        <p:spPr>
          <a:xfrm>
            <a:off x="642227" y="642994"/>
            <a:ext cx="7627714" cy="970654"/>
          </a:xfrm>
        </p:spPr>
        <p:txBody>
          <a:bodyPr>
            <a:normAutofit fontScale="90000"/>
          </a:bodyPr>
          <a:lstStyle/>
          <a:p>
            <a:r>
              <a:rPr lang="en-US" altLang="en-US" dirty="0"/>
              <a:t>Topics completed: Operating system</a:t>
            </a:r>
          </a:p>
        </p:txBody>
      </p:sp>
      <p:pic>
        <p:nvPicPr>
          <p:cNvPr id="5123" name="Picture 3" descr="1_0001">
            <a:extLst>
              <a:ext uri="{FF2B5EF4-FFF2-40B4-BE49-F238E27FC236}">
                <a16:creationId xmlns:a16="http://schemas.microsoft.com/office/drawing/2014/main" id="{25CF113F-962C-4D89-9B24-E25A222D8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325033"/>
            <a:ext cx="3832412" cy="2984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243885BE-B769-4E3F-8009-C27328C36C03}"/>
              </a:ext>
            </a:extLst>
          </p:cNvPr>
          <p:cNvSpPr>
            <a:spLocks noGrp="1"/>
          </p:cNvSpPr>
          <p:nvPr>
            <p:ph idx="1"/>
          </p:nvPr>
        </p:nvSpPr>
        <p:spPr>
          <a:xfrm>
            <a:off x="642227" y="1613649"/>
            <a:ext cx="3526361" cy="4942529"/>
          </a:xfrm>
        </p:spPr>
        <p:txBody>
          <a:bodyPr/>
          <a:lstStyle/>
          <a:p>
            <a:pPr marL="403433" indent="-403433"/>
            <a:r>
              <a:rPr lang="en-US" sz="2471" dirty="0"/>
              <a:t>Input: hardware</a:t>
            </a:r>
          </a:p>
          <a:p>
            <a:pPr marL="403433" indent="-403433"/>
            <a:r>
              <a:rPr lang="en-US" sz="2471" dirty="0"/>
              <a:t> </a:t>
            </a:r>
          </a:p>
          <a:p>
            <a:pPr marL="403433" indent="-403433"/>
            <a:r>
              <a:rPr lang="en-US" sz="2471" dirty="0"/>
              <a:t>Output is system calls to develop applications</a:t>
            </a:r>
          </a:p>
          <a:p>
            <a:pPr marL="403433" indent="-403433"/>
            <a:endParaRPr lang="en-US" sz="2471" dirty="0"/>
          </a:p>
          <a:p>
            <a:pPr marL="403433" indent="-403433"/>
            <a:r>
              <a:rPr lang="en-US" sz="2471" dirty="0"/>
              <a:t>Objectives: to improve throughput and response time, deadlines, waiting time</a:t>
            </a:r>
          </a:p>
          <a:p>
            <a:endParaRPr lang="en-IN" sz="247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86405" y="642993"/>
            <a:ext cx="4368613" cy="500232"/>
          </a:xfrm>
          <a:prstGeom prst="rect">
            <a:avLst/>
          </a:prstGeom>
        </p:spPr>
        <p:txBody>
          <a:bodyPr vert="horz" wrap="square" lIns="0" tIns="11206" rIns="0" bIns="0" rtlCol="0">
            <a:spAutoFit/>
          </a:bodyPr>
          <a:lstStyle/>
          <a:p>
            <a:pPr marL="11206" algn="ctr">
              <a:spcBef>
                <a:spcPts val="88"/>
              </a:spcBef>
            </a:pPr>
            <a:r>
              <a:rPr lang="en-IN" sz="3177" spc="-4" dirty="0">
                <a:solidFill>
                  <a:srgbClr val="FF0000"/>
                </a:solidFill>
                <a:latin typeface="Arial"/>
                <a:cs typeface="Arial"/>
              </a:rPr>
              <a:t>TCP/IP model</a:t>
            </a:r>
            <a:endParaRPr sz="3177" dirty="0">
              <a:latin typeface="Arial"/>
              <a:cs typeface="Arial"/>
            </a:endParaRPr>
          </a:p>
        </p:txBody>
      </p:sp>
      <p:sp>
        <p:nvSpPr>
          <p:cNvPr id="3" name="object 3"/>
          <p:cNvSpPr txBox="1"/>
          <p:nvPr/>
        </p:nvSpPr>
        <p:spPr>
          <a:xfrm>
            <a:off x="1429365" y="1404545"/>
            <a:ext cx="6060701" cy="663161"/>
          </a:xfrm>
          <a:prstGeom prst="rect">
            <a:avLst/>
          </a:prstGeom>
        </p:spPr>
        <p:txBody>
          <a:bodyPr vert="horz" wrap="square" lIns="0" tIns="11206" rIns="0" bIns="0" rtlCol="0">
            <a:spAutoFit/>
          </a:bodyPr>
          <a:lstStyle/>
          <a:p>
            <a:pPr marL="11206" marR="4483">
              <a:spcBef>
                <a:spcPts val="88"/>
              </a:spcBef>
            </a:pPr>
            <a:r>
              <a:rPr sz="2118" spc="-4" dirty="0">
                <a:latin typeface="Arial"/>
                <a:cs typeface="Arial"/>
              </a:rPr>
              <a:t>It is based on the TCP/IP model but we call out the  physical layer and look beyond Internet</a:t>
            </a:r>
            <a:r>
              <a:rPr sz="2118" spc="26" dirty="0">
                <a:latin typeface="Arial"/>
                <a:cs typeface="Arial"/>
              </a:rPr>
              <a:t> </a:t>
            </a:r>
            <a:r>
              <a:rPr sz="2118" spc="-4" dirty="0">
                <a:latin typeface="Arial"/>
                <a:cs typeface="Arial"/>
              </a:rPr>
              <a:t>protocols.</a:t>
            </a:r>
            <a:endParaRPr sz="2118" dirty="0">
              <a:latin typeface="Arial"/>
              <a:cs typeface="Arial"/>
            </a:endParaRPr>
          </a:p>
        </p:txBody>
      </p:sp>
      <p:pic>
        <p:nvPicPr>
          <p:cNvPr id="4" name="object 4"/>
          <p:cNvPicPr/>
          <p:nvPr/>
        </p:nvPicPr>
        <p:blipFill>
          <a:blip r:embed="rId2" cstate="print"/>
          <a:stretch>
            <a:fillRect/>
          </a:stretch>
        </p:blipFill>
        <p:spPr>
          <a:xfrm>
            <a:off x="2386853" y="2327461"/>
            <a:ext cx="4370294" cy="358733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9162" y="562765"/>
            <a:ext cx="6958853" cy="688424"/>
          </a:xfrm>
          <a:prstGeom prst="rect">
            <a:avLst/>
          </a:prstGeom>
        </p:spPr>
        <p:txBody>
          <a:bodyPr vert="horz" wrap="square" lIns="0" tIns="11206" rIns="0" bIns="0" rtlCol="0" anchor="ctr">
            <a:spAutoFit/>
          </a:bodyPr>
          <a:lstStyle/>
          <a:p>
            <a:pPr marL="11767" algn="ctr">
              <a:lnSpc>
                <a:spcPct val="100000"/>
              </a:lnSpc>
              <a:spcBef>
                <a:spcPts val="88"/>
              </a:spcBef>
            </a:pPr>
            <a:r>
              <a:rPr dirty="0"/>
              <a:t>Internet</a:t>
            </a:r>
          </a:p>
        </p:txBody>
      </p:sp>
      <p:sp>
        <p:nvSpPr>
          <p:cNvPr id="3" name="object 3"/>
          <p:cNvSpPr/>
          <p:nvPr/>
        </p:nvSpPr>
        <p:spPr>
          <a:xfrm>
            <a:off x="537883" y="2994659"/>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txBox="1"/>
          <p:nvPr/>
        </p:nvSpPr>
        <p:spPr>
          <a:xfrm>
            <a:off x="672354" y="1527138"/>
            <a:ext cx="8068234" cy="4174302"/>
          </a:xfrm>
          <a:prstGeom prst="rect">
            <a:avLst/>
          </a:prstGeom>
        </p:spPr>
        <p:txBody>
          <a:bodyPr vert="horz" wrap="square" lIns="0" tIns="78441" rIns="0" bIns="0" rtlCol="0">
            <a:spAutoFit/>
          </a:bodyPr>
          <a:lstStyle/>
          <a:p>
            <a:pPr marL="11206">
              <a:spcBef>
                <a:spcPts val="618"/>
              </a:spcBef>
            </a:pPr>
            <a:r>
              <a:rPr sz="2118" spc="-4" dirty="0">
                <a:latin typeface="Arial"/>
                <a:cs typeface="Arial"/>
              </a:rPr>
              <a:t>The modern Internet is more</a:t>
            </a:r>
            <a:r>
              <a:rPr sz="2118" spc="22" dirty="0">
                <a:latin typeface="Arial"/>
                <a:cs typeface="Arial"/>
              </a:rPr>
              <a:t> </a:t>
            </a:r>
            <a:r>
              <a:rPr sz="2118" spc="-4" dirty="0">
                <a:latin typeface="Arial"/>
                <a:cs typeface="Arial"/>
              </a:rPr>
              <a:t>complex:</a:t>
            </a:r>
            <a:endParaRPr sz="2118" dirty="0">
              <a:latin typeface="Arial"/>
              <a:cs typeface="Arial"/>
            </a:endParaRPr>
          </a:p>
          <a:p>
            <a:pPr marL="414640" indent="-403433">
              <a:spcBef>
                <a:spcPts val="529"/>
              </a:spcBef>
              <a:buClr>
                <a:srgbClr val="0000FF"/>
              </a:buClr>
              <a:buChar char="•"/>
              <a:tabLst>
                <a:tab pos="414079" algn="l"/>
                <a:tab pos="414640" algn="l"/>
              </a:tabLst>
            </a:pPr>
            <a:r>
              <a:rPr sz="2118" dirty="0">
                <a:latin typeface="Arial"/>
                <a:cs typeface="Arial"/>
              </a:rPr>
              <a:t>ISP </a:t>
            </a:r>
            <a:r>
              <a:rPr sz="2118" spc="-4" dirty="0">
                <a:latin typeface="Arial"/>
                <a:cs typeface="Arial"/>
              </a:rPr>
              <a:t>networks serve as the Internet backbone</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ISPs connect or peer to exchange traffic at</a:t>
            </a:r>
            <a:r>
              <a:rPr sz="2118" spc="9" dirty="0">
                <a:latin typeface="Arial"/>
                <a:cs typeface="Arial"/>
              </a:rPr>
              <a:t> </a:t>
            </a:r>
            <a:r>
              <a:rPr sz="2118" spc="-4" dirty="0">
                <a:latin typeface="Arial"/>
                <a:cs typeface="Arial"/>
              </a:rPr>
              <a:t>IXPs</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Within each network routers switch</a:t>
            </a:r>
            <a:r>
              <a:rPr sz="2118" spc="22" dirty="0">
                <a:latin typeface="Arial"/>
                <a:cs typeface="Arial"/>
              </a:rPr>
              <a:t> </a:t>
            </a:r>
            <a:r>
              <a:rPr sz="2118" spc="-4" dirty="0">
                <a:latin typeface="Arial"/>
                <a:cs typeface="Arial"/>
              </a:rPr>
              <a:t>packets</a:t>
            </a:r>
            <a:endParaRPr sz="2118" dirty="0">
              <a:latin typeface="Arial"/>
              <a:cs typeface="Arial"/>
            </a:endParaRPr>
          </a:p>
          <a:p>
            <a:pPr marL="414640" marR="916130" indent="-403433">
              <a:spcBef>
                <a:spcPts val="529"/>
              </a:spcBef>
              <a:buClr>
                <a:srgbClr val="0000FF"/>
              </a:buClr>
              <a:buChar char="•"/>
              <a:tabLst>
                <a:tab pos="414079" algn="l"/>
                <a:tab pos="414640" algn="l"/>
              </a:tabLst>
            </a:pPr>
            <a:r>
              <a:rPr sz="2118" spc="-4" dirty="0">
                <a:latin typeface="Arial"/>
                <a:cs typeface="Arial"/>
              </a:rPr>
              <a:t>Between networks, traffic exchange is set by  business</a:t>
            </a:r>
            <a:r>
              <a:rPr sz="2118" spc="9" dirty="0">
                <a:latin typeface="Arial"/>
                <a:cs typeface="Arial"/>
              </a:rPr>
              <a:t> </a:t>
            </a:r>
            <a:r>
              <a:rPr sz="2118" spc="-4" dirty="0">
                <a:latin typeface="Arial"/>
                <a:cs typeface="Arial"/>
              </a:rPr>
              <a:t>agreements</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Customers connect at the edge by many</a:t>
            </a:r>
            <a:r>
              <a:rPr sz="2118" spc="26" dirty="0">
                <a:latin typeface="Arial"/>
                <a:cs typeface="Arial"/>
              </a:rPr>
              <a:t> </a:t>
            </a:r>
            <a:r>
              <a:rPr sz="2118" spc="-4" dirty="0">
                <a:latin typeface="Arial"/>
                <a:cs typeface="Arial"/>
              </a:rPr>
              <a:t>means</a:t>
            </a:r>
            <a:endParaRPr sz="2118" dirty="0">
              <a:latin typeface="Arial"/>
              <a:cs typeface="Arial"/>
            </a:endParaRPr>
          </a:p>
          <a:p>
            <a:pPr marL="414640">
              <a:spcBef>
                <a:spcPts val="431"/>
              </a:spcBef>
              <a:tabLst>
                <a:tab pos="716654" algn="l"/>
              </a:tabLst>
            </a:pPr>
            <a:r>
              <a:rPr sz="1765" spc="-4" dirty="0">
                <a:solidFill>
                  <a:srgbClr val="0000FF"/>
                </a:solidFill>
                <a:latin typeface="Arial"/>
                <a:cs typeface="Arial"/>
              </a:rPr>
              <a:t>−	</a:t>
            </a:r>
            <a:r>
              <a:rPr sz="1765" spc="-9" dirty="0">
                <a:latin typeface="Arial"/>
                <a:cs typeface="Arial"/>
              </a:rPr>
              <a:t>Cable, </a:t>
            </a:r>
            <a:r>
              <a:rPr sz="1765" spc="-4" dirty="0">
                <a:latin typeface="Arial"/>
                <a:cs typeface="Arial"/>
              </a:rPr>
              <a:t>DSL, Fiber-to-the-Home, </a:t>
            </a:r>
            <a:r>
              <a:rPr sz="1765" spc="-9" dirty="0">
                <a:latin typeface="Arial"/>
                <a:cs typeface="Arial"/>
              </a:rPr>
              <a:t>3G/4G wireless,</a:t>
            </a:r>
            <a:r>
              <a:rPr sz="1765" spc="40" dirty="0">
                <a:latin typeface="Arial"/>
                <a:cs typeface="Arial"/>
              </a:rPr>
              <a:t> </a:t>
            </a:r>
            <a:r>
              <a:rPr sz="1765" spc="-9" dirty="0">
                <a:latin typeface="Arial"/>
                <a:cs typeface="Arial"/>
              </a:rPr>
              <a:t>dialup</a:t>
            </a:r>
            <a:endParaRPr sz="1765" dirty="0">
              <a:latin typeface="Arial"/>
              <a:cs typeface="Arial"/>
            </a:endParaRPr>
          </a:p>
          <a:p>
            <a:pPr marL="414640" indent="-403433">
              <a:spcBef>
                <a:spcPts val="521"/>
              </a:spcBef>
              <a:buClr>
                <a:srgbClr val="0000FF"/>
              </a:buClr>
              <a:buChar char="•"/>
              <a:tabLst>
                <a:tab pos="414079" algn="l"/>
                <a:tab pos="414640" algn="l"/>
              </a:tabLst>
            </a:pPr>
            <a:r>
              <a:rPr sz="2118" spc="-4" dirty="0">
                <a:latin typeface="Arial"/>
                <a:cs typeface="Arial"/>
              </a:rPr>
              <a:t>Data centers concentrate many servers (“the</a:t>
            </a:r>
            <a:r>
              <a:rPr sz="2118" spc="-9" dirty="0">
                <a:latin typeface="Arial"/>
                <a:cs typeface="Arial"/>
              </a:rPr>
              <a:t> </a:t>
            </a:r>
            <a:r>
              <a:rPr sz="2118" spc="-4" dirty="0">
                <a:latin typeface="Arial"/>
                <a:cs typeface="Arial"/>
              </a:rPr>
              <a:t>cloud”)</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Most traffic is content from data centers (esp.</a:t>
            </a:r>
            <a:r>
              <a:rPr sz="2118" spc="-18" dirty="0">
                <a:latin typeface="Arial"/>
                <a:cs typeface="Arial"/>
              </a:rPr>
              <a:t> </a:t>
            </a:r>
            <a:r>
              <a:rPr sz="2118" spc="-4" dirty="0">
                <a:latin typeface="Arial"/>
                <a:cs typeface="Arial"/>
              </a:rPr>
              <a:t>video)</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The architecture continues to</a:t>
            </a:r>
            <a:r>
              <a:rPr sz="2118" spc="13" dirty="0">
                <a:latin typeface="Arial"/>
                <a:cs typeface="Arial"/>
              </a:rPr>
              <a:t> </a:t>
            </a:r>
            <a:r>
              <a:rPr sz="2118" spc="-4" dirty="0">
                <a:latin typeface="Arial"/>
                <a:cs typeface="Arial"/>
              </a:rPr>
              <a:t>evolve</a:t>
            </a:r>
            <a:endParaRPr sz="2118" dirty="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5880" y="334002"/>
            <a:ext cx="6958853" cy="688424"/>
          </a:xfrm>
          <a:prstGeom prst="rect">
            <a:avLst/>
          </a:prstGeom>
        </p:spPr>
        <p:txBody>
          <a:bodyPr vert="horz" wrap="square" lIns="0" tIns="11206" rIns="0" bIns="0" rtlCol="0" anchor="ctr">
            <a:spAutoFit/>
          </a:bodyPr>
          <a:lstStyle/>
          <a:p>
            <a:pPr marL="11767" algn="ctr">
              <a:lnSpc>
                <a:spcPct val="100000"/>
              </a:lnSpc>
              <a:spcBef>
                <a:spcPts val="88"/>
              </a:spcBef>
            </a:pPr>
            <a:r>
              <a:rPr dirty="0"/>
              <a:t>Internet</a:t>
            </a:r>
            <a:r>
              <a:rPr spc="-97" dirty="0"/>
              <a:t> </a:t>
            </a:r>
            <a:endParaRPr dirty="0"/>
          </a:p>
        </p:txBody>
      </p:sp>
      <p:pic>
        <p:nvPicPr>
          <p:cNvPr id="3" name="object 3"/>
          <p:cNvPicPr/>
          <p:nvPr/>
        </p:nvPicPr>
        <p:blipFill>
          <a:blip r:embed="rId2" cstate="print"/>
          <a:stretch>
            <a:fillRect/>
          </a:stretch>
        </p:blipFill>
        <p:spPr>
          <a:xfrm>
            <a:off x="1008529" y="1421355"/>
            <a:ext cx="7276204" cy="3285116"/>
          </a:xfrm>
          <a:prstGeom prst="rect">
            <a:avLst/>
          </a:prstGeom>
        </p:spPr>
      </p:pic>
      <p:sp>
        <p:nvSpPr>
          <p:cNvPr id="4" name="object 4"/>
          <p:cNvSpPr txBox="1"/>
          <p:nvPr/>
        </p:nvSpPr>
        <p:spPr>
          <a:xfrm>
            <a:off x="3160059" y="4733365"/>
            <a:ext cx="3188634" cy="337238"/>
          </a:xfrm>
          <a:prstGeom prst="rect">
            <a:avLst/>
          </a:prstGeom>
        </p:spPr>
        <p:txBody>
          <a:bodyPr vert="horz" wrap="square" lIns="0" tIns="11206" rIns="0" bIns="0" rtlCol="0">
            <a:spAutoFit/>
          </a:bodyPr>
          <a:lstStyle/>
          <a:p>
            <a:pPr marL="11206">
              <a:spcBef>
                <a:spcPts val="88"/>
              </a:spcBef>
            </a:pPr>
            <a:r>
              <a:rPr sz="2118" spc="-4" dirty="0">
                <a:latin typeface="Arial"/>
                <a:cs typeface="Arial"/>
              </a:rPr>
              <a:t>Architecture of the</a:t>
            </a:r>
            <a:r>
              <a:rPr sz="2118" spc="-49" dirty="0">
                <a:latin typeface="Arial"/>
                <a:cs typeface="Arial"/>
              </a:rPr>
              <a:t> </a:t>
            </a:r>
            <a:r>
              <a:rPr sz="2118" spc="-4" dirty="0">
                <a:latin typeface="Arial"/>
                <a:cs typeface="Arial"/>
              </a:rPr>
              <a:t>Internet</a:t>
            </a:r>
            <a:endParaRPr sz="2118" dirty="0">
              <a:latin typeface="Arial"/>
              <a:cs typeface="Arial"/>
            </a:endParaRPr>
          </a:p>
        </p:txBody>
      </p:sp>
      <p:sp>
        <p:nvSpPr>
          <p:cNvPr id="6" name="TextBox 5">
            <a:extLst>
              <a:ext uri="{FF2B5EF4-FFF2-40B4-BE49-F238E27FC236}">
                <a16:creationId xmlns:a16="http://schemas.microsoft.com/office/drawing/2014/main" id="{7FF8B41C-D2E8-4045-BEB6-7BDEBA3E5EB9}"/>
              </a:ext>
            </a:extLst>
          </p:cNvPr>
          <p:cNvSpPr txBox="1"/>
          <p:nvPr/>
        </p:nvSpPr>
        <p:spPr>
          <a:xfrm>
            <a:off x="1256403" y="4965494"/>
            <a:ext cx="6780456" cy="1558504"/>
          </a:xfrm>
          <a:prstGeom prst="rect">
            <a:avLst/>
          </a:prstGeom>
          <a:noFill/>
        </p:spPr>
        <p:txBody>
          <a:bodyPr wrap="square">
            <a:spAutoFit/>
          </a:bodyPr>
          <a:lstStyle/>
          <a:p>
            <a:pPr marL="252146" indent="-252146">
              <a:buFont typeface="Arial" panose="020B0604020202020204" pitchFamily="34" charset="0"/>
              <a:buChar char="•"/>
            </a:pPr>
            <a:r>
              <a:rPr lang="en-IN" sz="1588" dirty="0"/>
              <a:t>DSLAM (Digital Subscriber Line Access Multiplexer)</a:t>
            </a:r>
          </a:p>
          <a:p>
            <a:pPr marL="252146" indent="-252146">
              <a:buFont typeface="Arial" panose="020B0604020202020204" pitchFamily="34" charset="0"/>
              <a:buChar char="•"/>
            </a:pPr>
            <a:r>
              <a:rPr lang="en-US" sz="1588" i="1" dirty="0"/>
              <a:t>Fiber to the home</a:t>
            </a:r>
            <a:r>
              <a:rPr lang="en-US" sz="1588" dirty="0"/>
              <a:t> (</a:t>
            </a:r>
            <a:r>
              <a:rPr lang="en-US" sz="1588" i="1" dirty="0"/>
              <a:t>FTTH</a:t>
            </a:r>
            <a:r>
              <a:rPr lang="en-US" sz="1588" dirty="0"/>
              <a:t>)</a:t>
            </a:r>
          </a:p>
          <a:p>
            <a:pPr marL="252146" indent="-252146">
              <a:buFont typeface="Arial" panose="020B0604020202020204" pitchFamily="34" charset="0"/>
              <a:buChar char="•"/>
            </a:pPr>
            <a:r>
              <a:rPr lang="en-US" sz="1588" dirty="0"/>
              <a:t>A cable modem termination system (</a:t>
            </a:r>
            <a:r>
              <a:rPr lang="en-US" sz="1588" i="1" dirty="0"/>
              <a:t>CMTS</a:t>
            </a:r>
            <a:r>
              <a:rPr lang="en-US" sz="1588" dirty="0"/>
              <a:t>)</a:t>
            </a:r>
          </a:p>
          <a:p>
            <a:pPr marL="252146" indent="-252146">
              <a:buFont typeface="Arial" panose="020B0604020202020204" pitchFamily="34" charset="0"/>
              <a:buChar char="•"/>
            </a:pPr>
            <a:r>
              <a:rPr lang="en-IN" sz="1588" dirty="0"/>
              <a:t>Internet </a:t>
            </a:r>
            <a:r>
              <a:rPr lang="en-IN" sz="1588" dirty="0" err="1"/>
              <a:t>eXchange</a:t>
            </a:r>
            <a:r>
              <a:rPr lang="en-IN" sz="1588" dirty="0"/>
              <a:t> Point (IXP) : </a:t>
            </a:r>
            <a:r>
              <a:rPr lang="en-US" sz="1588" dirty="0"/>
              <a:t> Internet Exchange Point (IXP) can earn money by charging each ISP that connects to it. The IXP charges each ISP based on the amount of traffic sent to or received from the IXP.</a:t>
            </a:r>
            <a:endParaRPr lang="en-IN" sz="1588"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6D73-DA0A-B2BA-0782-DFB5809C6F5F}"/>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BAAC1385-F965-D67C-283A-CA88A6352799}"/>
              </a:ext>
            </a:extLst>
          </p:cNvPr>
          <p:cNvSpPr>
            <a:spLocks noGrp="1"/>
          </p:cNvSpPr>
          <p:nvPr>
            <p:ph idx="1"/>
          </p:nvPr>
        </p:nvSpPr>
        <p:spPr/>
        <p:txBody>
          <a:bodyPr/>
          <a:lstStyle/>
          <a:p>
            <a:r>
              <a:rPr lang="en-IN" dirty="0"/>
              <a:t>Introduction</a:t>
            </a:r>
          </a:p>
          <a:p>
            <a:r>
              <a:rPr lang="en-IN" b="1" dirty="0"/>
              <a:t>Data link layer: An overview </a:t>
            </a:r>
          </a:p>
          <a:p>
            <a:r>
              <a:rPr lang="en-IN" dirty="0"/>
              <a:t>Medium Access layer: An overview</a:t>
            </a:r>
          </a:p>
          <a:p>
            <a:r>
              <a:rPr lang="en-IN" dirty="0"/>
              <a:t>Network layer: An overview</a:t>
            </a:r>
          </a:p>
          <a:p>
            <a:r>
              <a:rPr lang="en-IN" dirty="0"/>
              <a:t>Transport layer: An overview</a:t>
            </a:r>
          </a:p>
        </p:txBody>
      </p:sp>
    </p:spTree>
    <p:extLst>
      <p:ext uri="{BB962C8B-B14F-4D97-AF65-F5344CB8AC3E}">
        <p14:creationId xmlns:p14="http://schemas.microsoft.com/office/powerpoint/2010/main" val="1189638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7706" y="313415"/>
            <a:ext cx="4504765" cy="1365532"/>
          </a:xfrm>
          <a:prstGeom prst="rect">
            <a:avLst/>
          </a:prstGeom>
        </p:spPr>
        <p:txBody>
          <a:bodyPr vert="horz" wrap="square" lIns="0" tIns="11206" rIns="0" bIns="0" rtlCol="0" anchor="ctr">
            <a:spAutoFit/>
          </a:bodyPr>
          <a:lstStyle/>
          <a:p>
            <a:pPr marL="11206" algn="ctr">
              <a:lnSpc>
                <a:spcPct val="100000"/>
              </a:lnSpc>
              <a:spcBef>
                <a:spcPts val="88"/>
              </a:spcBef>
            </a:pPr>
            <a:r>
              <a:rPr lang="en-US" dirty="0"/>
              <a:t>The Datalink Layer</a:t>
            </a:r>
            <a:br>
              <a:rPr lang="en-US" dirty="0"/>
            </a:br>
            <a:endParaRPr dirty="0"/>
          </a:p>
        </p:txBody>
      </p:sp>
      <p:sp>
        <p:nvSpPr>
          <p:cNvPr id="3" name="object 3"/>
          <p:cNvSpPr txBox="1"/>
          <p:nvPr/>
        </p:nvSpPr>
        <p:spPr>
          <a:xfrm>
            <a:off x="672353" y="2151529"/>
            <a:ext cx="8001000" cy="2401457"/>
          </a:xfrm>
          <a:prstGeom prst="rect">
            <a:avLst/>
          </a:prstGeom>
        </p:spPr>
        <p:txBody>
          <a:bodyPr vert="horz" wrap="square" lIns="0" tIns="11206" rIns="0" bIns="0" rtlCol="0">
            <a:spAutoFit/>
          </a:bodyPr>
          <a:lstStyle/>
          <a:p>
            <a:pPr marL="313781" indent="-302575">
              <a:buClr>
                <a:srgbClr val="0000FF"/>
              </a:buClr>
              <a:buFont typeface="Arial" panose="020B0604020202020204" pitchFamily="34" charset="0"/>
              <a:buChar char="•"/>
              <a:tabLst>
                <a:tab pos="414079" algn="l"/>
                <a:tab pos="414640" algn="l"/>
              </a:tabLst>
            </a:pPr>
            <a:r>
              <a:rPr lang="en-US" sz="2824" spc="-4" dirty="0">
                <a:latin typeface="Times New Roman" panose="02020603050405020304" pitchFamily="18" charset="0"/>
                <a:cs typeface="Times New Roman" panose="02020603050405020304" pitchFamily="18" charset="0"/>
              </a:rPr>
              <a:t>How to transmit information  between two adjacent machines in a reliable and efficient manner?</a:t>
            </a:r>
          </a:p>
          <a:p>
            <a:pPr marL="717215" lvl="1" indent="-302575">
              <a:buClr>
                <a:srgbClr val="0000FF"/>
              </a:buClr>
              <a:buFont typeface="Arial" panose="020B0604020202020204" pitchFamily="34" charset="0"/>
              <a:buChar char="•"/>
              <a:tabLst>
                <a:tab pos="414079" algn="l"/>
                <a:tab pos="414640" algn="l"/>
              </a:tabLst>
            </a:pPr>
            <a:r>
              <a:rPr lang="en-US" sz="2471" spc="-4" dirty="0">
                <a:latin typeface="Times New Roman" panose="02020603050405020304" pitchFamily="18" charset="0"/>
                <a:cs typeface="Times New Roman" panose="02020603050405020304" pitchFamily="18" charset="0"/>
              </a:rPr>
              <a:t>Conceptually two machines are connected like a wire (coaxial cable, telephone line, or wireless channel)</a:t>
            </a:r>
          </a:p>
          <a:p>
            <a:pPr marL="717215" lvl="1" indent="-302575">
              <a:buClr>
                <a:srgbClr val="0000FF"/>
              </a:buClr>
              <a:buFont typeface="Arial" panose="020B0604020202020204" pitchFamily="34" charset="0"/>
              <a:buChar char="•"/>
              <a:tabLst>
                <a:tab pos="414079" algn="l"/>
                <a:tab pos="414640" algn="l"/>
              </a:tabLst>
            </a:pPr>
            <a:r>
              <a:rPr lang="en-US" sz="2471" spc="-4" dirty="0">
                <a:latin typeface="Times New Roman" panose="02020603050405020304" pitchFamily="18" charset="0"/>
                <a:cs typeface="Times New Roman" panose="02020603050405020304" pitchFamily="18" charset="0"/>
              </a:rPr>
              <a:t>There is a non-zero propagation delay  </a:t>
            </a:r>
          </a:p>
          <a:p>
            <a:pPr marL="717215" lvl="1" indent="-302575">
              <a:buClr>
                <a:srgbClr val="0000FF"/>
              </a:buClr>
              <a:buFont typeface="Arial" panose="020B0604020202020204" pitchFamily="34" charset="0"/>
              <a:buChar char="•"/>
              <a:tabLst>
                <a:tab pos="414079" algn="l"/>
                <a:tab pos="414640" algn="l"/>
              </a:tabLst>
            </a:pPr>
            <a:r>
              <a:rPr lang="en-US" sz="2471" spc="-4" dirty="0">
                <a:latin typeface="Times New Roman" panose="02020603050405020304" pitchFamily="18" charset="0"/>
                <a:cs typeface="Times New Roman" panose="02020603050405020304" pitchFamily="18" charset="0"/>
              </a:rPr>
              <a:t>Communication channel makes errors</a:t>
            </a:r>
          </a:p>
        </p:txBody>
      </p:sp>
    </p:spTree>
    <p:extLst>
      <p:ext uri="{BB962C8B-B14F-4D97-AF65-F5344CB8AC3E}">
        <p14:creationId xmlns:p14="http://schemas.microsoft.com/office/powerpoint/2010/main" val="4105601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2586" y="278625"/>
            <a:ext cx="5927912" cy="1839508"/>
          </a:xfrm>
          <a:prstGeom prst="rect">
            <a:avLst/>
          </a:prstGeom>
        </p:spPr>
        <p:txBody>
          <a:bodyPr vert="horz" wrap="square" lIns="0" tIns="11206" rIns="0" bIns="0" rtlCol="0" anchor="ctr">
            <a:spAutoFit/>
          </a:bodyPr>
          <a:lstStyle/>
          <a:p>
            <a:pPr marL="11206">
              <a:spcBef>
                <a:spcPts val="88"/>
              </a:spcBef>
            </a:pPr>
            <a:r>
              <a:rPr dirty="0"/>
              <a:t>The </a:t>
            </a:r>
            <a:r>
              <a:rPr spc="-4" dirty="0"/>
              <a:t>Data </a:t>
            </a:r>
            <a:r>
              <a:rPr dirty="0"/>
              <a:t>Link</a:t>
            </a:r>
            <a:r>
              <a:rPr spc="-106" dirty="0"/>
              <a:t> </a:t>
            </a:r>
            <a:r>
              <a:rPr dirty="0"/>
              <a:t>Layer</a:t>
            </a:r>
            <a:br>
              <a:rPr lang="en-US" dirty="0"/>
            </a:br>
            <a:r>
              <a:rPr lang="en-US" dirty="0"/>
              <a:t>      </a:t>
            </a:r>
            <a:br>
              <a:rPr lang="en-IN" dirty="0"/>
            </a:br>
            <a:endParaRPr dirty="0"/>
          </a:p>
        </p:txBody>
      </p:sp>
      <p:sp>
        <p:nvSpPr>
          <p:cNvPr id="3" name="object 3"/>
          <p:cNvSpPr/>
          <p:nvPr/>
        </p:nvSpPr>
        <p:spPr>
          <a:xfrm>
            <a:off x="6568994" y="3245448"/>
            <a:ext cx="1285875" cy="587188"/>
          </a:xfrm>
          <a:custGeom>
            <a:avLst/>
            <a:gdLst/>
            <a:ahLst/>
            <a:cxnLst/>
            <a:rect l="l" t="t" r="r" b="b"/>
            <a:pathLst>
              <a:path w="1457325" h="665479">
                <a:moveTo>
                  <a:pt x="1456944" y="0"/>
                </a:moveTo>
                <a:lnTo>
                  <a:pt x="1447800" y="0"/>
                </a:lnTo>
                <a:lnTo>
                  <a:pt x="1447800" y="9144"/>
                </a:lnTo>
                <a:lnTo>
                  <a:pt x="1447800" y="377952"/>
                </a:lnTo>
                <a:lnTo>
                  <a:pt x="9144" y="377952"/>
                </a:lnTo>
                <a:lnTo>
                  <a:pt x="9144" y="9144"/>
                </a:lnTo>
                <a:lnTo>
                  <a:pt x="1447800" y="9144"/>
                </a:lnTo>
                <a:lnTo>
                  <a:pt x="1447800" y="0"/>
                </a:lnTo>
                <a:lnTo>
                  <a:pt x="0" y="0"/>
                </a:lnTo>
                <a:lnTo>
                  <a:pt x="0" y="377952"/>
                </a:lnTo>
                <a:lnTo>
                  <a:pt x="0" y="390144"/>
                </a:lnTo>
                <a:lnTo>
                  <a:pt x="0" y="665226"/>
                </a:lnTo>
                <a:lnTo>
                  <a:pt x="4572" y="665226"/>
                </a:lnTo>
                <a:lnTo>
                  <a:pt x="9144" y="665226"/>
                </a:lnTo>
                <a:lnTo>
                  <a:pt x="9144" y="390144"/>
                </a:lnTo>
                <a:lnTo>
                  <a:pt x="1447800" y="390144"/>
                </a:lnTo>
                <a:lnTo>
                  <a:pt x="1447800" y="665226"/>
                </a:lnTo>
                <a:lnTo>
                  <a:pt x="1452372" y="665226"/>
                </a:lnTo>
                <a:lnTo>
                  <a:pt x="1456944" y="665226"/>
                </a:lnTo>
                <a:lnTo>
                  <a:pt x="1456944" y="390144"/>
                </a:lnTo>
                <a:lnTo>
                  <a:pt x="1456944" y="377952"/>
                </a:lnTo>
                <a:lnTo>
                  <a:pt x="1456944" y="0"/>
                </a:lnTo>
                <a:close/>
              </a:path>
            </a:pathLst>
          </a:custGeom>
          <a:solidFill>
            <a:srgbClr val="000000"/>
          </a:solidFill>
        </p:spPr>
        <p:txBody>
          <a:bodyPr wrap="square" lIns="0" tIns="0" rIns="0" bIns="0" rtlCol="0"/>
          <a:lstStyle/>
          <a:p>
            <a:endParaRPr sz="1588"/>
          </a:p>
        </p:txBody>
      </p:sp>
      <p:sp>
        <p:nvSpPr>
          <p:cNvPr id="4" name="object 4"/>
          <p:cNvSpPr txBox="1"/>
          <p:nvPr/>
        </p:nvSpPr>
        <p:spPr>
          <a:xfrm>
            <a:off x="6676121" y="3174807"/>
            <a:ext cx="1118347" cy="680794"/>
          </a:xfrm>
          <a:prstGeom prst="rect">
            <a:avLst/>
          </a:prstGeom>
        </p:spPr>
        <p:txBody>
          <a:bodyPr vert="horz" wrap="square" lIns="0" tIns="11206" rIns="0" bIns="0" rtlCol="0">
            <a:spAutoFit/>
          </a:bodyPr>
          <a:lstStyle/>
          <a:p>
            <a:pPr marL="34740" marR="4483" indent="-23534">
              <a:lnSpc>
                <a:spcPct val="130000"/>
              </a:lnSpc>
              <a:spcBef>
                <a:spcPts val="88"/>
              </a:spcBef>
            </a:pPr>
            <a:r>
              <a:rPr sz="1765" spc="-4" dirty="0">
                <a:latin typeface="Arial"/>
                <a:cs typeface="Arial"/>
              </a:rPr>
              <a:t>Application  </a:t>
            </a:r>
            <a:r>
              <a:rPr sz="1765" spc="-13" dirty="0">
                <a:latin typeface="Arial"/>
                <a:cs typeface="Arial"/>
              </a:rPr>
              <a:t>Transport</a:t>
            </a:r>
            <a:endParaRPr sz="1765" dirty="0">
              <a:latin typeface="Arial"/>
              <a:cs typeface="Arial"/>
            </a:endParaRPr>
          </a:p>
        </p:txBody>
      </p:sp>
      <p:sp>
        <p:nvSpPr>
          <p:cNvPr id="5" name="object 5"/>
          <p:cNvSpPr/>
          <p:nvPr/>
        </p:nvSpPr>
        <p:spPr>
          <a:xfrm>
            <a:off x="1003220" y="4360544"/>
            <a:ext cx="8068235" cy="336177"/>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6" name="object 6"/>
          <p:cNvSpPr txBox="1"/>
          <p:nvPr/>
        </p:nvSpPr>
        <p:spPr>
          <a:xfrm>
            <a:off x="470647" y="1175973"/>
            <a:ext cx="8068235" cy="2223331"/>
          </a:xfrm>
          <a:prstGeom prst="rect">
            <a:avLst/>
          </a:prstGeom>
        </p:spPr>
        <p:txBody>
          <a:bodyPr vert="horz" wrap="square" lIns="0" tIns="11206" rIns="0" bIns="0" rtlCol="0">
            <a:spAutoFit/>
          </a:bodyPr>
          <a:lstStyle/>
          <a:p>
            <a:pPr marL="11206" marR="4483">
              <a:spcBef>
                <a:spcPts val="88"/>
              </a:spcBef>
            </a:pPr>
            <a:r>
              <a:rPr sz="2118" spc="-4" dirty="0">
                <a:latin typeface="Arial"/>
                <a:cs typeface="Arial"/>
              </a:rPr>
              <a:t>Responsible </a:t>
            </a:r>
            <a:r>
              <a:rPr sz="2118" dirty="0">
                <a:latin typeface="Arial"/>
                <a:cs typeface="Arial"/>
              </a:rPr>
              <a:t>for </a:t>
            </a:r>
            <a:r>
              <a:rPr sz="2118" spc="-4" dirty="0">
                <a:latin typeface="Arial"/>
                <a:cs typeface="Arial"/>
              </a:rPr>
              <a:t>delivering </a:t>
            </a:r>
            <a:r>
              <a:rPr sz="2118" b="1" dirty="0">
                <a:latin typeface="Arial"/>
                <a:cs typeface="Arial"/>
              </a:rPr>
              <a:t>frames</a:t>
            </a:r>
            <a:r>
              <a:rPr sz="2118" dirty="0">
                <a:latin typeface="Arial"/>
                <a:cs typeface="Arial"/>
              </a:rPr>
              <a:t> </a:t>
            </a:r>
            <a:r>
              <a:rPr sz="2118" spc="-4" dirty="0">
                <a:latin typeface="Arial"/>
                <a:cs typeface="Arial"/>
              </a:rPr>
              <a:t>of  information over </a:t>
            </a:r>
            <a:r>
              <a:rPr sz="2118" dirty="0">
                <a:latin typeface="Arial"/>
                <a:cs typeface="Arial"/>
              </a:rPr>
              <a:t>a </a:t>
            </a:r>
            <a:r>
              <a:rPr sz="2118" spc="-4" dirty="0">
                <a:latin typeface="Arial"/>
                <a:cs typeface="Arial"/>
              </a:rPr>
              <a:t>single</a:t>
            </a:r>
            <a:r>
              <a:rPr sz="2118" spc="22" dirty="0">
                <a:latin typeface="Arial"/>
                <a:cs typeface="Arial"/>
              </a:rPr>
              <a:t> </a:t>
            </a:r>
            <a:r>
              <a:rPr sz="2118" spc="-4" dirty="0">
                <a:latin typeface="Arial"/>
                <a:cs typeface="Arial"/>
              </a:rPr>
              <a:t>link</a:t>
            </a:r>
            <a:endParaRPr sz="2118" dirty="0">
              <a:latin typeface="Arial"/>
              <a:cs typeface="Arial"/>
            </a:endParaRPr>
          </a:p>
          <a:p>
            <a:pPr marL="414640" marR="20732" indent="-403433">
              <a:spcBef>
                <a:spcPts val="529"/>
              </a:spcBef>
              <a:buClr>
                <a:srgbClr val="0000FF"/>
              </a:buClr>
              <a:buChar char="•"/>
              <a:tabLst>
                <a:tab pos="414079" algn="l"/>
                <a:tab pos="414640" algn="l"/>
              </a:tabLst>
            </a:pPr>
            <a:r>
              <a:rPr sz="2118" spc="-4" dirty="0">
                <a:latin typeface="Arial"/>
                <a:cs typeface="Arial"/>
              </a:rPr>
              <a:t>Handles transmission errors and  regulates the flow of</a:t>
            </a:r>
            <a:r>
              <a:rPr sz="2118" spc="9" dirty="0">
                <a:latin typeface="Arial"/>
                <a:cs typeface="Arial"/>
              </a:rPr>
              <a:t> </a:t>
            </a:r>
            <a:r>
              <a:rPr sz="2118" spc="-4" dirty="0">
                <a:latin typeface="Arial"/>
                <a:cs typeface="Arial"/>
              </a:rPr>
              <a:t>data</a:t>
            </a:r>
            <a:endParaRPr lang="en-US" sz="2118" spc="-4" dirty="0">
              <a:latin typeface="Arial"/>
              <a:cs typeface="Arial"/>
            </a:endParaRPr>
          </a:p>
          <a:p>
            <a:pPr marL="414640" marR="20732" indent="-403433">
              <a:spcBef>
                <a:spcPts val="529"/>
              </a:spcBef>
              <a:buClr>
                <a:srgbClr val="0000FF"/>
              </a:buClr>
              <a:buChar char="•"/>
              <a:tabLst>
                <a:tab pos="414079" algn="l"/>
                <a:tab pos="414640" algn="l"/>
              </a:tabLst>
            </a:pPr>
            <a:r>
              <a:rPr lang="en-IN" sz="2118" spc="-4" dirty="0">
                <a:latin typeface="Arial"/>
                <a:cs typeface="Arial"/>
              </a:rPr>
              <a:t>Provides well-defined service to network layer</a:t>
            </a:r>
          </a:p>
          <a:p>
            <a:pPr marL="414640" marR="20732" indent="-403433">
              <a:spcBef>
                <a:spcPts val="529"/>
              </a:spcBef>
              <a:buClr>
                <a:srgbClr val="0000FF"/>
              </a:buClr>
              <a:buChar char="•"/>
              <a:tabLst>
                <a:tab pos="414079" algn="l"/>
                <a:tab pos="414640" algn="l"/>
              </a:tabLst>
            </a:pPr>
            <a:r>
              <a:rPr lang="en-IN" sz="2118" spc="-4" dirty="0">
                <a:latin typeface="Arial"/>
                <a:cs typeface="Arial"/>
              </a:rPr>
              <a:t>Dealing with transmission errors</a:t>
            </a:r>
          </a:p>
          <a:p>
            <a:pPr marL="414640" marR="20732" indent="-403433">
              <a:spcBef>
                <a:spcPts val="529"/>
              </a:spcBef>
              <a:buClr>
                <a:srgbClr val="0000FF"/>
              </a:buClr>
              <a:buChar char="•"/>
              <a:tabLst>
                <a:tab pos="414079" algn="l"/>
                <a:tab pos="414640" algn="l"/>
              </a:tabLst>
            </a:pPr>
            <a:r>
              <a:rPr lang="en-IN" sz="2118" spc="-4" dirty="0">
                <a:latin typeface="Arial"/>
                <a:cs typeface="Arial"/>
              </a:rPr>
              <a:t>Regulates data between high-speed sender  and slow speed receiver</a:t>
            </a:r>
            <a:endParaRPr sz="2118" dirty="0">
              <a:latin typeface="Arial"/>
              <a:cs typeface="Arial"/>
            </a:endParaRPr>
          </a:p>
        </p:txBody>
      </p:sp>
      <p:grpSp>
        <p:nvGrpSpPr>
          <p:cNvPr id="7" name="object 7"/>
          <p:cNvGrpSpPr/>
          <p:nvPr/>
        </p:nvGrpSpPr>
        <p:grpSpPr>
          <a:xfrm>
            <a:off x="613963" y="3832412"/>
            <a:ext cx="8068235" cy="1727946"/>
            <a:chOff x="457200" y="3394709"/>
            <a:chExt cx="9144000" cy="1958339"/>
          </a:xfrm>
        </p:grpSpPr>
        <p:sp>
          <p:nvSpPr>
            <p:cNvPr id="8" name="object 8"/>
            <p:cNvSpPr/>
            <p:nvPr/>
          </p:nvSpPr>
          <p:spPr>
            <a:xfrm>
              <a:off x="7206233" y="4259579"/>
              <a:ext cx="1457325" cy="114300"/>
            </a:xfrm>
            <a:custGeom>
              <a:avLst/>
              <a:gdLst/>
              <a:ahLst/>
              <a:cxnLst/>
              <a:rect l="l" t="t" r="r" b="b"/>
              <a:pathLst>
                <a:path w="1457325" h="114300">
                  <a:moveTo>
                    <a:pt x="1456944" y="114300"/>
                  </a:moveTo>
                  <a:lnTo>
                    <a:pt x="1456944" y="0"/>
                  </a:lnTo>
                  <a:lnTo>
                    <a:pt x="0" y="0"/>
                  </a:lnTo>
                  <a:lnTo>
                    <a:pt x="0" y="114300"/>
                  </a:lnTo>
                  <a:lnTo>
                    <a:pt x="4572" y="114300"/>
                  </a:lnTo>
                  <a:lnTo>
                    <a:pt x="4572" y="9906"/>
                  </a:lnTo>
                  <a:lnTo>
                    <a:pt x="9144" y="4572"/>
                  </a:lnTo>
                  <a:lnTo>
                    <a:pt x="9144" y="9906"/>
                  </a:lnTo>
                  <a:lnTo>
                    <a:pt x="1447800" y="9906"/>
                  </a:lnTo>
                  <a:lnTo>
                    <a:pt x="1447800" y="4572"/>
                  </a:lnTo>
                  <a:lnTo>
                    <a:pt x="1452372" y="9906"/>
                  </a:lnTo>
                  <a:lnTo>
                    <a:pt x="1452372" y="114300"/>
                  </a:lnTo>
                  <a:lnTo>
                    <a:pt x="1456944" y="114300"/>
                  </a:lnTo>
                  <a:close/>
                </a:path>
                <a:path w="1457325" h="114300">
                  <a:moveTo>
                    <a:pt x="9144" y="9906"/>
                  </a:moveTo>
                  <a:lnTo>
                    <a:pt x="9144" y="4572"/>
                  </a:lnTo>
                  <a:lnTo>
                    <a:pt x="4572" y="9906"/>
                  </a:lnTo>
                  <a:lnTo>
                    <a:pt x="9144" y="9906"/>
                  </a:lnTo>
                  <a:close/>
                </a:path>
                <a:path w="1457325" h="114300">
                  <a:moveTo>
                    <a:pt x="9144" y="114300"/>
                  </a:moveTo>
                  <a:lnTo>
                    <a:pt x="9144" y="9906"/>
                  </a:lnTo>
                  <a:lnTo>
                    <a:pt x="4572" y="9906"/>
                  </a:lnTo>
                  <a:lnTo>
                    <a:pt x="4572" y="114300"/>
                  </a:lnTo>
                  <a:lnTo>
                    <a:pt x="9144" y="114300"/>
                  </a:lnTo>
                  <a:close/>
                </a:path>
                <a:path w="1457325" h="114300">
                  <a:moveTo>
                    <a:pt x="1452372" y="9906"/>
                  </a:moveTo>
                  <a:lnTo>
                    <a:pt x="1447800" y="4572"/>
                  </a:lnTo>
                  <a:lnTo>
                    <a:pt x="1447800" y="9906"/>
                  </a:lnTo>
                  <a:lnTo>
                    <a:pt x="1452372" y="9906"/>
                  </a:lnTo>
                  <a:close/>
                </a:path>
                <a:path w="1457325" h="114300">
                  <a:moveTo>
                    <a:pt x="1452372" y="114300"/>
                  </a:moveTo>
                  <a:lnTo>
                    <a:pt x="1452372" y="9906"/>
                  </a:lnTo>
                  <a:lnTo>
                    <a:pt x="1447800" y="9906"/>
                  </a:lnTo>
                  <a:lnTo>
                    <a:pt x="1447800" y="114300"/>
                  </a:lnTo>
                  <a:lnTo>
                    <a:pt x="1452372" y="114300"/>
                  </a:lnTo>
                  <a:close/>
                </a:path>
              </a:pathLst>
            </a:custGeom>
            <a:solidFill>
              <a:srgbClr val="000000"/>
            </a:solidFill>
          </p:spPr>
          <p:txBody>
            <a:bodyPr wrap="square" lIns="0" tIns="0" rIns="0" bIns="0" rtlCol="0"/>
            <a:lstStyle/>
            <a:p>
              <a:endParaRPr sz="1588"/>
            </a:p>
          </p:txBody>
        </p:sp>
        <p:pic>
          <p:nvPicPr>
            <p:cNvPr id="9" name="object 9"/>
            <p:cNvPicPr/>
            <p:nvPr/>
          </p:nvPicPr>
          <p:blipFill>
            <a:blip r:embed="rId3" cstate="print"/>
            <a:stretch>
              <a:fillRect/>
            </a:stretch>
          </p:blipFill>
          <p:spPr>
            <a:xfrm>
              <a:off x="7210806" y="3883151"/>
              <a:ext cx="1447800" cy="381000"/>
            </a:xfrm>
            <a:prstGeom prst="rect">
              <a:avLst/>
            </a:prstGeom>
          </p:spPr>
        </p:pic>
        <p:sp>
          <p:nvSpPr>
            <p:cNvPr id="10" name="object 10"/>
            <p:cNvSpPr/>
            <p:nvPr/>
          </p:nvSpPr>
          <p:spPr>
            <a:xfrm>
              <a:off x="7206234" y="3394709"/>
              <a:ext cx="1457325" cy="875030"/>
            </a:xfrm>
            <a:custGeom>
              <a:avLst/>
              <a:gdLst/>
              <a:ahLst/>
              <a:cxnLst/>
              <a:rect l="l" t="t" r="r" b="b"/>
              <a:pathLst>
                <a:path w="1457325" h="875029">
                  <a:moveTo>
                    <a:pt x="1456944" y="0"/>
                  </a:moveTo>
                  <a:lnTo>
                    <a:pt x="1447800" y="0"/>
                  </a:lnTo>
                  <a:lnTo>
                    <a:pt x="1447800" y="93726"/>
                  </a:lnTo>
                  <a:lnTo>
                    <a:pt x="1447800" y="102870"/>
                  </a:lnTo>
                  <a:lnTo>
                    <a:pt x="1447800" y="474726"/>
                  </a:lnTo>
                  <a:lnTo>
                    <a:pt x="1447800" y="493776"/>
                  </a:lnTo>
                  <a:lnTo>
                    <a:pt x="1447800" y="864870"/>
                  </a:lnTo>
                  <a:lnTo>
                    <a:pt x="9144" y="864870"/>
                  </a:lnTo>
                  <a:lnTo>
                    <a:pt x="9144" y="493776"/>
                  </a:lnTo>
                  <a:lnTo>
                    <a:pt x="1447800" y="493776"/>
                  </a:lnTo>
                  <a:lnTo>
                    <a:pt x="1447800" y="474726"/>
                  </a:lnTo>
                  <a:lnTo>
                    <a:pt x="9144" y="474726"/>
                  </a:lnTo>
                  <a:lnTo>
                    <a:pt x="9144" y="102870"/>
                  </a:lnTo>
                  <a:lnTo>
                    <a:pt x="1447800" y="102870"/>
                  </a:lnTo>
                  <a:lnTo>
                    <a:pt x="1447800" y="93726"/>
                  </a:lnTo>
                  <a:lnTo>
                    <a:pt x="9144" y="93726"/>
                  </a:lnTo>
                  <a:lnTo>
                    <a:pt x="9144" y="0"/>
                  </a:lnTo>
                  <a:lnTo>
                    <a:pt x="0" y="0"/>
                  </a:lnTo>
                  <a:lnTo>
                    <a:pt x="0" y="93726"/>
                  </a:lnTo>
                  <a:lnTo>
                    <a:pt x="0" y="102870"/>
                  </a:lnTo>
                  <a:lnTo>
                    <a:pt x="0" y="483870"/>
                  </a:lnTo>
                  <a:lnTo>
                    <a:pt x="0" y="874776"/>
                  </a:lnTo>
                  <a:lnTo>
                    <a:pt x="4572" y="874776"/>
                  </a:lnTo>
                  <a:lnTo>
                    <a:pt x="9144" y="874776"/>
                  </a:lnTo>
                  <a:lnTo>
                    <a:pt x="1447800" y="874776"/>
                  </a:lnTo>
                  <a:lnTo>
                    <a:pt x="1452372" y="874776"/>
                  </a:lnTo>
                  <a:lnTo>
                    <a:pt x="1456944" y="874776"/>
                  </a:lnTo>
                  <a:lnTo>
                    <a:pt x="1456944" y="483870"/>
                  </a:lnTo>
                  <a:lnTo>
                    <a:pt x="1456944" y="102870"/>
                  </a:lnTo>
                  <a:lnTo>
                    <a:pt x="1456944" y="93726"/>
                  </a:lnTo>
                  <a:lnTo>
                    <a:pt x="1456944" y="0"/>
                  </a:lnTo>
                  <a:close/>
                </a:path>
              </a:pathLst>
            </a:custGeom>
            <a:solidFill>
              <a:srgbClr val="000000"/>
            </a:solidFill>
          </p:spPr>
          <p:txBody>
            <a:bodyPr wrap="square" lIns="0" tIns="0" rIns="0" bIns="0" rtlCol="0"/>
            <a:lstStyle/>
            <a:p>
              <a:endParaRPr sz="1588"/>
            </a:p>
          </p:txBody>
        </p:sp>
        <p:sp>
          <p:nvSpPr>
            <p:cNvPr id="11" name="object 11"/>
            <p:cNvSpPr/>
            <p:nvPr/>
          </p:nvSpPr>
          <p:spPr>
            <a:xfrm>
              <a:off x="457200" y="4373117"/>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sz="1588"/>
            </a:p>
          </p:txBody>
        </p:sp>
        <p:sp>
          <p:nvSpPr>
            <p:cNvPr id="12" name="object 12"/>
            <p:cNvSpPr/>
            <p:nvPr/>
          </p:nvSpPr>
          <p:spPr>
            <a:xfrm>
              <a:off x="7206233" y="4373879"/>
              <a:ext cx="1457325" cy="276860"/>
            </a:xfrm>
            <a:custGeom>
              <a:avLst/>
              <a:gdLst/>
              <a:ahLst/>
              <a:cxnLst/>
              <a:rect l="l" t="t" r="r" b="b"/>
              <a:pathLst>
                <a:path w="1457325" h="276860">
                  <a:moveTo>
                    <a:pt x="9144" y="266700"/>
                  </a:moveTo>
                  <a:lnTo>
                    <a:pt x="9144" y="0"/>
                  </a:lnTo>
                  <a:lnTo>
                    <a:pt x="0" y="0"/>
                  </a:lnTo>
                  <a:lnTo>
                    <a:pt x="0" y="276606"/>
                  </a:lnTo>
                  <a:lnTo>
                    <a:pt x="4572" y="276606"/>
                  </a:lnTo>
                  <a:lnTo>
                    <a:pt x="4572" y="266700"/>
                  </a:lnTo>
                  <a:lnTo>
                    <a:pt x="9144" y="266700"/>
                  </a:lnTo>
                  <a:close/>
                </a:path>
                <a:path w="1457325" h="276860">
                  <a:moveTo>
                    <a:pt x="1452372" y="266700"/>
                  </a:moveTo>
                  <a:lnTo>
                    <a:pt x="4572" y="266700"/>
                  </a:lnTo>
                  <a:lnTo>
                    <a:pt x="9144" y="271272"/>
                  </a:lnTo>
                  <a:lnTo>
                    <a:pt x="9144" y="276606"/>
                  </a:lnTo>
                  <a:lnTo>
                    <a:pt x="1447800" y="276606"/>
                  </a:lnTo>
                  <a:lnTo>
                    <a:pt x="1447800" y="271272"/>
                  </a:lnTo>
                  <a:lnTo>
                    <a:pt x="1452372" y="266700"/>
                  </a:lnTo>
                  <a:close/>
                </a:path>
                <a:path w="1457325" h="276860">
                  <a:moveTo>
                    <a:pt x="9144" y="276606"/>
                  </a:moveTo>
                  <a:lnTo>
                    <a:pt x="9144" y="271272"/>
                  </a:lnTo>
                  <a:lnTo>
                    <a:pt x="4572" y="266700"/>
                  </a:lnTo>
                  <a:lnTo>
                    <a:pt x="4572" y="276606"/>
                  </a:lnTo>
                  <a:lnTo>
                    <a:pt x="9144" y="276606"/>
                  </a:lnTo>
                  <a:close/>
                </a:path>
                <a:path w="1457325" h="276860">
                  <a:moveTo>
                    <a:pt x="1456944" y="276606"/>
                  </a:moveTo>
                  <a:lnTo>
                    <a:pt x="1456944" y="0"/>
                  </a:lnTo>
                  <a:lnTo>
                    <a:pt x="1447800" y="0"/>
                  </a:lnTo>
                  <a:lnTo>
                    <a:pt x="1447800" y="266700"/>
                  </a:lnTo>
                  <a:lnTo>
                    <a:pt x="1452372" y="266700"/>
                  </a:lnTo>
                  <a:lnTo>
                    <a:pt x="1452372" y="276606"/>
                  </a:lnTo>
                  <a:lnTo>
                    <a:pt x="1456944" y="276606"/>
                  </a:lnTo>
                  <a:close/>
                </a:path>
                <a:path w="1457325" h="276860">
                  <a:moveTo>
                    <a:pt x="1452372" y="276606"/>
                  </a:moveTo>
                  <a:lnTo>
                    <a:pt x="1452372" y="266700"/>
                  </a:lnTo>
                  <a:lnTo>
                    <a:pt x="1447800" y="271272"/>
                  </a:lnTo>
                  <a:lnTo>
                    <a:pt x="1447800" y="276606"/>
                  </a:lnTo>
                  <a:lnTo>
                    <a:pt x="1452372" y="276606"/>
                  </a:lnTo>
                  <a:close/>
                </a:path>
              </a:pathLst>
            </a:custGeom>
            <a:solidFill>
              <a:srgbClr val="000000"/>
            </a:solidFill>
          </p:spPr>
          <p:txBody>
            <a:bodyPr wrap="square" lIns="0" tIns="0" rIns="0" bIns="0" rtlCol="0"/>
            <a:lstStyle/>
            <a:p>
              <a:endParaRPr sz="1588"/>
            </a:p>
          </p:txBody>
        </p:sp>
      </p:grpSp>
      <p:sp>
        <p:nvSpPr>
          <p:cNvPr id="13" name="object 13"/>
          <p:cNvSpPr txBox="1"/>
          <p:nvPr/>
        </p:nvSpPr>
        <p:spPr>
          <a:xfrm>
            <a:off x="6774947" y="3902309"/>
            <a:ext cx="868456" cy="958574"/>
          </a:xfrm>
          <a:prstGeom prst="rect">
            <a:avLst/>
          </a:prstGeom>
        </p:spPr>
        <p:txBody>
          <a:bodyPr vert="horz" wrap="square" lIns="0" tIns="10646" rIns="0" bIns="0" rtlCol="0">
            <a:spAutoFit/>
          </a:bodyPr>
          <a:lstStyle/>
          <a:p>
            <a:pPr marL="11206" marR="4483" indent="-25774" algn="ctr">
              <a:lnSpc>
                <a:spcPct val="119900"/>
              </a:lnSpc>
              <a:spcBef>
                <a:spcPts val="84"/>
              </a:spcBef>
            </a:pPr>
            <a:r>
              <a:rPr sz="1765" spc="-9" dirty="0">
                <a:latin typeface="Arial"/>
                <a:cs typeface="Arial"/>
              </a:rPr>
              <a:t>Network  Link  </a:t>
            </a:r>
            <a:r>
              <a:rPr sz="1765" spc="-4" dirty="0">
                <a:latin typeface="Arial"/>
                <a:cs typeface="Arial"/>
              </a:rPr>
              <a:t>Physical</a:t>
            </a:r>
            <a:endParaRPr sz="1765" dirty="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7279" y="422889"/>
            <a:ext cx="3741644" cy="688424"/>
          </a:xfrm>
          <a:prstGeom prst="rect">
            <a:avLst/>
          </a:prstGeom>
        </p:spPr>
        <p:txBody>
          <a:bodyPr vert="horz" wrap="square" lIns="0" tIns="11206" rIns="0" bIns="0" rtlCol="0" anchor="ctr">
            <a:spAutoFit/>
          </a:bodyPr>
          <a:lstStyle/>
          <a:p>
            <a:pPr marL="11206" algn="ctr">
              <a:lnSpc>
                <a:spcPct val="100000"/>
              </a:lnSpc>
              <a:spcBef>
                <a:spcPts val="88"/>
              </a:spcBef>
            </a:pPr>
            <a:r>
              <a:rPr dirty="0"/>
              <a:t>Frames</a:t>
            </a:r>
          </a:p>
        </p:txBody>
      </p:sp>
      <p:sp>
        <p:nvSpPr>
          <p:cNvPr id="3" name="object 3"/>
          <p:cNvSpPr txBox="1"/>
          <p:nvPr/>
        </p:nvSpPr>
        <p:spPr>
          <a:xfrm>
            <a:off x="1251196" y="1460344"/>
            <a:ext cx="7354922" cy="989084"/>
          </a:xfrm>
          <a:prstGeom prst="rect">
            <a:avLst/>
          </a:prstGeom>
        </p:spPr>
        <p:txBody>
          <a:bodyPr vert="horz" wrap="square" lIns="0" tIns="11206" rIns="0" bIns="0" rtlCol="0">
            <a:spAutoFit/>
          </a:bodyPr>
          <a:lstStyle/>
          <a:p>
            <a:pPr marL="313781" marR="4483" indent="-302575">
              <a:spcBef>
                <a:spcPts val="88"/>
              </a:spcBef>
              <a:buFont typeface="Arial" panose="020B0604020202020204" pitchFamily="34" charset="0"/>
              <a:buChar char="•"/>
            </a:pPr>
            <a:r>
              <a:rPr sz="2118" spc="-4" dirty="0">
                <a:latin typeface="Arial"/>
                <a:cs typeface="Arial"/>
              </a:rPr>
              <a:t>Link layer accepts </a:t>
            </a:r>
            <a:r>
              <a:rPr sz="2118" u="heavy" spc="-4" dirty="0">
                <a:uFill>
                  <a:solidFill>
                    <a:srgbClr val="000000"/>
                  </a:solidFill>
                </a:uFill>
                <a:latin typeface="Arial"/>
                <a:cs typeface="Arial"/>
              </a:rPr>
              <a:t>packets</a:t>
            </a:r>
            <a:r>
              <a:rPr sz="2118" spc="-4" dirty="0">
                <a:latin typeface="Arial"/>
                <a:cs typeface="Arial"/>
              </a:rPr>
              <a:t> from the network layer, and  encapsulates them into </a:t>
            </a:r>
            <a:r>
              <a:rPr sz="2118" u="heavy" spc="-4" dirty="0">
                <a:uFill>
                  <a:solidFill>
                    <a:srgbClr val="000000"/>
                  </a:solidFill>
                </a:uFill>
                <a:latin typeface="Arial"/>
                <a:cs typeface="Arial"/>
              </a:rPr>
              <a:t>frames</a:t>
            </a:r>
            <a:r>
              <a:rPr sz="2118" spc="-4" dirty="0">
                <a:latin typeface="Arial"/>
                <a:cs typeface="Arial"/>
              </a:rPr>
              <a:t> that </a:t>
            </a:r>
            <a:r>
              <a:rPr sz="2118" dirty="0">
                <a:latin typeface="Arial"/>
                <a:cs typeface="Arial"/>
              </a:rPr>
              <a:t>it </a:t>
            </a:r>
            <a:r>
              <a:rPr sz="2118" spc="-4" dirty="0">
                <a:latin typeface="Arial"/>
                <a:cs typeface="Arial"/>
              </a:rPr>
              <a:t>sends using the  physical layer; reception is the opposite</a:t>
            </a:r>
            <a:r>
              <a:rPr sz="2118" spc="26" dirty="0">
                <a:latin typeface="Arial"/>
                <a:cs typeface="Arial"/>
              </a:rPr>
              <a:t> </a:t>
            </a:r>
            <a:r>
              <a:rPr sz="2118" spc="-4" dirty="0">
                <a:latin typeface="Arial"/>
                <a:cs typeface="Arial"/>
              </a:rPr>
              <a:t>process</a:t>
            </a:r>
            <a:endParaRPr sz="2118" dirty="0">
              <a:latin typeface="Arial"/>
              <a:cs typeface="Arial"/>
            </a:endParaRPr>
          </a:p>
        </p:txBody>
      </p:sp>
      <p:grpSp>
        <p:nvGrpSpPr>
          <p:cNvPr id="4" name="object 4"/>
          <p:cNvGrpSpPr/>
          <p:nvPr/>
        </p:nvGrpSpPr>
        <p:grpSpPr>
          <a:xfrm>
            <a:off x="1319828" y="3130563"/>
            <a:ext cx="6488206" cy="1592916"/>
            <a:chOff x="1343405" y="3547971"/>
            <a:chExt cx="7353300" cy="1805305"/>
          </a:xfrm>
        </p:grpSpPr>
        <p:pic>
          <p:nvPicPr>
            <p:cNvPr id="5" name="object 5"/>
            <p:cNvPicPr/>
            <p:nvPr/>
          </p:nvPicPr>
          <p:blipFill>
            <a:blip r:embed="rId2" cstate="print"/>
            <a:stretch>
              <a:fillRect/>
            </a:stretch>
          </p:blipFill>
          <p:spPr>
            <a:xfrm>
              <a:off x="3399635" y="3547971"/>
              <a:ext cx="4541266" cy="825908"/>
            </a:xfrm>
            <a:prstGeom prst="rect">
              <a:avLst/>
            </a:prstGeom>
          </p:spPr>
        </p:pic>
        <p:sp>
          <p:nvSpPr>
            <p:cNvPr id="6" name="object 6"/>
            <p:cNvSpPr/>
            <p:nvPr/>
          </p:nvSpPr>
          <p:spPr>
            <a:xfrm>
              <a:off x="1343406" y="4262627"/>
              <a:ext cx="7353300" cy="1090930"/>
            </a:xfrm>
            <a:custGeom>
              <a:avLst/>
              <a:gdLst/>
              <a:ahLst/>
              <a:cxnLst/>
              <a:rect l="l" t="t" r="r" b="b"/>
              <a:pathLst>
                <a:path w="7353300" h="1090929">
                  <a:moveTo>
                    <a:pt x="5978652" y="1000506"/>
                  </a:moveTo>
                  <a:lnTo>
                    <a:pt x="5977890" y="990600"/>
                  </a:lnTo>
                  <a:lnTo>
                    <a:pt x="5977890" y="981456"/>
                  </a:lnTo>
                  <a:lnTo>
                    <a:pt x="5967819" y="938428"/>
                  </a:lnTo>
                  <a:lnTo>
                    <a:pt x="5948578" y="900226"/>
                  </a:lnTo>
                  <a:lnTo>
                    <a:pt x="5921426" y="867943"/>
                  </a:lnTo>
                  <a:lnTo>
                    <a:pt x="5887593" y="842683"/>
                  </a:lnTo>
                  <a:lnTo>
                    <a:pt x="5848337" y="825538"/>
                  </a:lnTo>
                  <a:lnTo>
                    <a:pt x="5804916" y="817626"/>
                  </a:lnTo>
                  <a:lnTo>
                    <a:pt x="2776728" y="817638"/>
                  </a:lnTo>
                  <a:lnTo>
                    <a:pt x="2732773" y="823010"/>
                  </a:lnTo>
                  <a:lnTo>
                    <a:pt x="2692755" y="838009"/>
                  </a:lnTo>
                  <a:lnTo>
                    <a:pt x="2657894" y="861529"/>
                  </a:lnTo>
                  <a:lnTo>
                    <a:pt x="2629357" y="892479"/>
                  </a:lnTo>
                  <a:lnTo>
                    <a:pt x="2608364" y="929779"/>
                  </a:lnTo>
                  <a:lnTo>
                    <a:pt x="2596134" y="972324"/>
                  </a:lnTo>
                  <a:lnTo>
                    <a:pt x="2593848" y="991374"/>
                  </a:lnTo>
                  <a:lnTo>
                    <a:pt x="2593848" y="1090434"/>
                  </a:lnTo>
                  <a:lnTo>
                    <a:pt x="2606802" y="1090434"/>
                  </a:lnTo>
                  <a:lnTo>
                    <a:pt x="2606802" y="991374"/>
                  </a:lnTo>
                  <a:lnTo>
                    <a:pt x="2608326" y="974610"/>
                  </a:lnTo>
                  <a:lnTo>
                    <a:pt x="2628823" y="916254"/>
                  </a:lnTo>
                  <a:lnTo>
                    <a:pt x="2662428" y="874788"/>
                  </a:lnTo>
                  <a:lnTo>
                    <a:pt x="2698267" y="849566"/>
                  </a:lnTo>
                  <a:lnTo>
                    <a:pt x="2749651" y="832459"/>
                  </a:lnTo>
                  <a:lnTo>
                    <a:pt x="5804916" y="830580"/>
                  </a:lnTo>
                  <a:lnTo>
                    <a:pt x="5813298" y="831342"/>
                  </a:lnTo>
                  <a:lnTo>
                    <a:pt x="5860516" y="843013"/>
                  </a:lnTo>
                  <a:lnTo>
                    <a:pt x="5901626" y="867384"/>
                  </a:lnTo>
                  <a:lnTo>
                    <a:pt x="5934341" y="901992"/>
                  </a:lnTo>
                  <a:lnTo>
                    <a:pt x="5956452" y="944397"/>
                  </a:lnTo>
                  <a:lnTo>
                    <a:pt x="5965698" y="992124"/>
                  </a:lnTo>
                  <a:lnTo>
                    <a:pt x="5965698" y="1090434"/>
                  </a:lnTo>
                  <a:lnTo>
                    <a:pt x="5978652" y="1090434"/>
                  </a:lnTo>
                  <a:lnTo>
                    <a:pt x="5978652" y="1000506"/>
                  </a:lnTo>
                  <a:close/>
                </a:path>
                <a:path w="7353300" h="1090929">
                  <a:moveTo>
                    <a:pt x="7353300" y="0"/>
                  </a:moveTo>
                  <a:lnTo>
                    <a:pt x="0" y="0"/>
                  </a:lnTo>
                  <a:lnTo>
                    <a:pt x="0" y="9906"/>
                  </a:lnTo>
                  <a:lnTo>
                    <a:pt x="7353300" y="9906"/>
                  </a:lnTo>
                  <a:lnTo>
                    <a:pt x="7353300" y="0"/>
                  </a:lnTo>
                  <a:close/>
                </a:path>
              </a:pathLst>
            </a:custGeom>
            <a:solidFill>
              <a:srgbClr val="000000"/>
            </a:solidFill>
          </p:spPr>
          <p:txBody>
            <a:bodyPr wrap="square" lIns="0" tIns="0" rIns="0" bIns="0" rtlCol="0"/>
            <a:lstStyle/>
            <a:p>
              <a:endParaRPr sz="1588"/>
            </a:p>
          </p:txBody>
        </p:sp>
        <p:sp>
          <p:nvSpPr>
            <p:cNvPr id="7" name="object 7"/>
            <p:cNvSpPr/>
            <p:nvPr/>
          </p:nvSpPr>
          <p:spPr>
            <a:xfrm>
              <a:off x="3848100" y="5020055"/>
              <a:ext cx="3695700" cy="257175"/>
            </a:xfrm>
            <a:custGeom>
              <a:avLst/>
              <a:gdLst/>
              <a:ahLst/>
              <a:cxnLst/>
              <a:rect l="l" t="t" r="r" b="b"/>
              <a:pathLst>
                <a:path w="3695700" h="257175">
                  <a:moveTo>
                    <a:pt x="3695700" y="256794"/>
                  </a:moveTo>
                  <a:lnTo>
                    <a:pt x="3695700" y="0"/>
                  </a:lnTo>
                  <a:lnTo>
                    <a:pt x="0" y="0"/>
                  </a:lnTo>
                  <a:lnTo>
                    <a:pt x="0" y="256794"/>
                  </a:lnTo>
                  <a:lnTo>
                    <a:pt x="3695700" y="256794"/>
                  </a:lnTo>
                  <a:close/>
                </a:path>
              </a:pathLst>
            </a:custGeom>
            <a:solidFill>
              <a:srgbClr val="FFFFFF"/>
            </a:solidFill>
          </p:spPr>
          <p:txBody>
            <a:bodyPr wrap="square" lIns="0" tIns="0" rIns="0" bIns="0" rtlCol="0"/>
            <a:lstStyle/>
            <a:p>
              <a:endParaRPr sz="1588"/>
            </a:p>
          </p:txBody>
        </p:sp>
        <p:pic>
          <p:nvPicPr>
            <p:cNvPr id="8" name="object 8"/>
            <p:cNvPicPr/>
            <p:nvPr/>
          </p:nvPicPr>
          <p:blipFill>
            <a:blip r:embed="rId3" cstate="print"/>
            <a:stretch>
              <a:fillRect/>
            </a:stretch>
          </p:blipFill>
          <p:spPr>
            <a:xfrm>
              <a:off x="2609850" y="4373880"/>
              <a:ext cx="6069329" cy="979170"/>
            </a:xfrm>
            <a:prstGeom prst="rect">
              <a:avLst/>
            </a:prstGeom>
          </p:spPr>
        </p:pic>
        <p:pic>
          <p:nvPicPr>
            <p:cNvPr id="9" name="object 9"/>
            <p:cNvPicPr/>
            <p:nvPr/>
          </p:nvPicPr>
          <p:blipFill>
            <a:blip r:embed="rId4" cstate="print"/>
            <a:stretch>
              <a:fillRect/>
            </a:stretch>
          </p:blipFill>
          <p:spPr>
            <a:xfrm>
              <a:off x="2753867" y="4634484"/>
              <a:ext cx="2423922" cy="435863"/>
            </a:xfrm>
            <a:prstGeom prst="rect">
              <a:avLst/>
            </a:prstGeom>
          </p:spPr>
        </p:pic>
        <p:sp>
          <p:nvSpPr>
            <p:cNvPr id="10" name="object 10"/>
            <p:cNvSpPr/>
            <p:nvPr/>
          </p:nvSpPr>
          <p:spPr>
            <a:xfrm>
              <a:off x="2749295" y="4629912"/>
              <a:ext cx="2433320" cy="445134"/>
            </a:xfrm>
            <a:custGeom>
              <a:avLst/>
              <a:gdLst/>
              <a:ahLst/>
              <a:cxnLst/>
              <a:rect l="l" t="t" r="r" b="b"/>
              <a:pathLst>
                <a:path w="2433320" h="445135">
                  <a:moveTo>
                    <a:pt x="2433066" y="440436"/>
                  </a:moveTo>
                  <a:lnTo>
                    <a:pt x="2433066" y="4572"/>
                  </a:lnTo>
                  <a:lnTo>
                    <a:pt x="2431542" y="1524"/>
                  </a:lnTo>
                  <a:lnTo>
                    <a:pt x="2428494" y="0"/>
                  </a:lnTo>
                  <a:lnTo>
                    <a:pt x="4572" y="0"/>
                  </a:lnTo>
                  <a:lnTo>
                    <a:pt x="1523" y="1524"/>
                  </a:lnTo>
                  <a:lnTo>
                    <a:pt x="0" y="4572"/>
                  </a:lnTo>
                  <a:lnTo>
                    <a:pt x="0" y="440436"/>
                  </a:lnTo>
                  <a:lnTo>
                    <a:pt x="1524" y="443484"/>
                  </a:lnTo>
                  <a:lnTo>
                    <a:pt x="4572" y="445008"/>
                  </a:lnTo>
                  <a:lnTo>
                    <a:pt x="4572" y="9144"/>
                  </a:lnTo>
                  <a:lnTo>
                    <a:pt x="9905" y="4572"/>
                  </a:lnTo>
                  <a:lnTo>
                    <a:pt x="9905" y="9144"/>
                  </a:lnTo>
                  <a:lnTo>
                    <a:pt x="2423160" y="9144"/>
                  </a:lnTo>
                  <a:lnTo>
                    <a:pt x="2423160" y="4572"/>
                  </a:lnTo>
                  <a:lnTo>
                    <a:pt x="2428494" y="9144"/>
                  </a:lnTo>
                  <a:lnTo>
                    <a:pt x="2428494" y="445008"/>
                  </a:lnTo>
                  <a:lnTo>
                    <a:pt x="2431542" y="443484"/>
                  </a:lnTo>
                  <a:lnTo>
                    <a:pt x="2433066" y="440436"/>
                  </a:lnTo>
                  <a:close/>
                </a:path>
                <a:path w="2433320" h="445135">
                  <a:moveTo>
                    <a:pt x="9905" y="9144"/>
                  </a:moveTo>
                  <a:lnTo>
                    <a:pt x="9905" y="4572"/>
                  </a:lnTo>
                  <a:lnTo>
                    <a:pt x="4572" y="9144"/>
                  </a:lnTo>
                  <a:lnTo>
                    <a:pt x="9905" y="9144"/>
                  </a:lnTo>
                  <a:close/>
                </a:path>
                <a:path w="2433320" h="445135">
                  <a:moveTo>
                    <a:pt x="9905" y="435864"/>
                  </a:moveTo>
                  <a:lnTo>
                    <a:pt x="9905" y="9144"/>
                  </a:lnTo>
                  <a:lnTo>
                    <a:pt x="4572" y="9144"/>
                  </a:lnTo>
                  <a:lnTo>
                    <a:pt x="4572" y="435864"/>
                  </a:lnTo>
                  <a:lnTo>
                    <a:pt x="9905" y="435864"/>
                  </a:lnTo>
                  <a:close/>
                </a:path>
                <a:path w="2433320" h="445135">
                  <a:moveTo>
                    <a:pt x="2428494" y="435864"/>
                  </a:moveTo>
                  <a:lnTo>
                    <a:pt x="4572" y="435864"/>
                  </a:lnTo>
                  <a:lnTo>
                    <a:pt x="9905" y="440435"/>
                  </a:lnTo>
                  <a:lnTo>
                    <a:pt x="9905" y="445008"/>
                  </a:lnTo>
                  <a:lnTo>
                    <a:pt x="2423160" y="445008"/>
                  </a:lnTo>
                  <a:lnTo>
                    <a:pt x="2423160" y="440436"/>
                  </a:lnTo>
                  <a:lnTo>
                    <a:pt x="2428494" y="435864"/>
                  </a:lnTo>
                  <a:close/>
                </a:path>
                <a:path w="2433320" h="445135">
                  <a:moveTo>
                    <a:pt x="9905" y="445008"/>
                  </a:moveTo>
                  <a:lnTo>
                    <a:pt x="9905" y="440435"/>
                  </a:lnTo>
                  <a:lnTo>
                    <a:pt x="4572" y="435864"/>
                  </a:lnTo>
                  <a:lnTo>
                    <a:pt x="4572" y="445008"/>
                  </a:lnTo>
                  <a:lnTo>
                    <a:pt x="9905" y="445008"/>
                  </a:lnTo>
                  <a:close/>
                </a:path>
                <a:path w="2433320" h="445135">
                  <a:moveTo>
                    <a:pt x="2428494" y="9144"/>
                  </a:moveTo>
                  <a:lnTo>
                    <a:pt x="2423160" y="4572"/>
                  </a:lnTo>
                  <a:lnTo>
                    <a:pt x="2423160" y="9144"/>
                  </a:lnTo>
                  <a:lnTo>
                    <a:pt x="2428494" y="9144"/>
                  </a:lnTo>
                  <a:close/>
                </a:path>
                <a:path w="2433320" h="445135">
                  <a:moveTo>
                    <a:pt x="2428494" y="435864"/>
                  </a:moveTo>
                  <a:lnTo>
                    <a:pt x="2428494" y="9144"/>
                  </a:lnTo>
                  <a:lnTo>
                    <a:pt x="2423160" y="9144"/>
                  </a:lnTo>
                  <a:lnTo>
                    <a:pt x="2423160" y="435864"/>
                  </a:lnTo>
                  <a:lnTo>
                    <a:pt x="2428494" y="435864"/>
                  </a:lnTo>
                  <a:close/>
                </a:path>
                <a:path w="2433320" h="445135">
                  <a:moveTo>
                    <a:pt x="2428494" y="445008"/>
                  </a:moveTo>
                  <a:lnTo>
                    <a:pt x="2428494" y="435864"/>
                  </a:lnTo>
                  <a:lnTo>
                    <a:pt x="2423160" y="440436"/>
                  </a:lnTo>
                  <a:lnTo>
                    <a:pt x="2423160" y="445008"/>
                  </a:lnTo>
                  <a:lnTo>
                    <a:pt x="2428494" y="445008"/>
                  </a:lnTo>
                  <a:close/>
                </a:path>
              </a:pathLst>
            </a:custGeom>
            <a:solidFill>
              <a:srgbClr val="000000"/>
            </a:solidFill>
          </p:spPr>
          <p:txBody>
            <a:bodyPr wrap="square" lIns="0" tIns="0" rIns="0" bIns="0" rtlCol="0"/>
            <a:lstStyle/>
            <a:p>
              <a:endParaRPr sz="1588"/>
            </a:p>
          </p:txBody>
        </p:sp>
      </p:grpSp>
      <p:sp>
        <p:nvSpPr>
          <p:cNvPr id="11" name="object 11"/>
          <p:cNvSpPr txBox="1"/>
          <p:nvPr/>
        </p:nvSpPr>
        <p:spPr>
          <a:xfrm>
            <a:off x="1391995" y="3230880"/>
            <a:ext cx="762560" cy="255678"/>
          </a:xfrm>
          <a:prstGeom prst="rect">
            <a:avLst/>
          </a:prstGeom>
        </p:spPr>
        <p:txBody>
          <a:bodyPr vert="horz" wrap="square" lIns="0" tIns="11206" rIns="0" bIns="0" rtlCol="0">
            <a:spAutoFit/>
          </a:bodyPr>
          <a:lstStyle/>
          <a:p>
            <a:pPr marL="11206">
              <a:spcBef>
                <a:spcPts val="88"/>
              </a:spcBef>
            </a:pPr>
            <a:r>
              <a:rPr sz="1588" dirty="0">
                <a:latin typeface="Arial"/>
                <a:cs typeface="Arial"/>
              </a:rPr>
              <a:t>Network</a:t>
            </a:r>
            <a:endParaRPr sz="1588">
              <a:latin typeface="Arial"/>
              <a:cs typeface="Arial"/>
            </a:endParaRPr>
          </a:p>
        </p:txBody>
      </p:sp>
      <p:sp>
        <p:nvSpPr>
          <p:cNvPr id="12" name="object 12"/>
          <p:cNvSpPr txBox="1"/>
          <p:nvPr/>
        </p:nvSpPr>
        <p:spPr>
          <a:xfrm>
            <a:off x="1526466" y="4147303"/>
            <a:ext cx="393326" cy="255678"/>
          </a:xfrm>
          <a:prstGeom prst="rect">
            <a:avLst/>
          </a:prstGeom>
        </p:spPr>
        <p:txBody>
          <a:bodyPr vert="horz" wrap="square" lIns="0" tIns="11206" rIns="0" bIns="0" rtlCol="0">
            <a:spAutoFit/>
          </a:bodyPr>
          <a:lstStyle/>
          <a:p>
            <a:pPr marL="11206">
              <a:spcBef>
                <a:spcPts val="88"/>
              </a:spcBef>
            </a:pPr>
            <a:r>
              <a:rPr sz="1588" dirty="0">
                <a:latin typeface="Arial"/>
                <a:cs typeface="Arial"/>
              </a:rPr>
              <a:t>Link</a:t>
            </a:r>
            <a:endParaRPr sz="1588">
              <a:latin typeface="Arial"/>
              <a:cs typeface="Arial"/>
            </a:endParaRPr>
          </a:p>
        </p:txBody>
      </p:sp>
      <p:sp>
        <p:nvSpPr>
          <p:cNvPr id="13" name="object 13"/>
          <p:cNvSpPr txBox="1"/>
          <p:nvPr/>
        </p:nvSpPr>
        <p:spPr>
          <a:xfrm>
            <a:off x="4275044" y="4486834"/>
            <a:ext cx="1652868" cy="255678"/>
          </a:xfrm>
          <a:prstGeom prst="rect">
            <a:avLst/>
          </a:prstGeom>
        </p:spPr>
        <p:txBody>
          <a:bodyPr vert="horz" wrap="square" lIns="0" tIns="11206" rIns="0" bIns="0" rtlCol="0">
            <a:spAutoFit/>
          </a:bodyPr>
          <a:lstStyle/>
          <a:p>
            <a:pPr marL="11206">
              <a:spcBef>
                <a:spcPts val="88"/>
              </a:spcBef>
            </a:pPr>
            <a:r>
              <a:rPr sz="1588" u="heavy" dirty="0">
                <a:uFill>
                  <a:solidFill>
                    <a:srgbClr val="FFFFFF"/>
                  </a:solidFill>
                </a:uFill>
                <a:latin typeface="Arial"/>
                <a:cs typeface="Arial"/>
              </a:rPr>
              <a:t> </a:t>
            </a:r>
            <a:r>
              <a:rPr sz="1588" u="heavy" spc="-163" dirty="0">
                <a:uFill>
                  <a:solidFill>
                    <a:srgbClr val="FFFFFF"/>
                  </a:solidFill>
                </a:uFill>
                <a:latin typeface="Arial"/>
                <a:cs typeface="Arial"/>
              </a:rPr>
              <a:t> </a:t>
            </a:r>
            <a:r>
              <a:rPr sz="1588" u="heavy" spc="-4" dirty="0">
                <a:uFill>
                  <a:solidFill>
                    <a:srgbClr val="FFFFFF"/>
                  </a:solidFill>
                </a:uFill>
                <a:latin typeface="Arial"/>
                <a:cs typeface="Arial"/>
              </a:rPr>
              <a:t>Virtual data</a:t>
            </a:r>
            <a:r>
              <a:rPr sz="1588" u="heavy" spc="-57" dirty="0">
                <a:uFill>
                  <a:solidFill>
                    <a:srgbClr val="FFFFFF"/>
                  </a:solidFill>
                </a:uFill>
                <a:latin typeface="Arial"/>
                <a:cs typeface="Arial"/>
              </a:rPr>
              <a:t> </a:t>
            </a:r>
            <a:r>
              <a:rPr sz="1588" u="heavy" spc="-4" dirty="0">
                <a:uFill>
                  <a:solidFill>
                    <a:srgbClr val="FFFFFF"/>
                  </a:solidFill>
                </a:uFill>
                <a:latin typeface="Arial"/>
                <a:cs typeface="Arial"/>
              </a:rPr>
              <a:t>path</a:t>
            </a:r>
            <a:r>
              <a:rPr sz="1588" u="heavy" spc="146" dirty="0">
                <a:uFill>
                  <a:solidFill>
                    <a:srgbClr val="FFFFFF"/>
                  </a:solidFill>
                </a:uFill>
                <a:latin typeface="Arial"/>
                <a:cs typeface="Arial"/>
              </a:rPr>
              <a:t> </a:t>
            </a:r>
            <a:endParaRPr sz="1588">
              <a:latin typeface="Arial"/>
              <a:cs typeface="Arial"/>
            </a:endParaRPr>
          </a:p>
        </p:txBody>
      </p:sp>
      <p:grpSp>
        <p:nvGrpSpPr>
          <p:cNvPr id="14" name="object 14"/>
          <p:cNvGrpSpPr/>
          <p:nvPr/>
        </p:nvGrpSpPr>
        <p:grpSpPr>
          <a:xfrm>
            <a:off x="537883" y="4722607"/>
            <a:ext cx="8068235" cy="865094"/>
            <a:chOff x="457200" y="5352288"/>
            <a:chExt cx="9144000" cy="980440"/>
          </a:xfrm>
        </p:grpSpPr>
        <p:sp>
          <p:nvSpPr>
            <p:cNvPr id="15" name="object 15"/>
            <p:cNvSpPr/>
            <p:nvPr/>
          </p:nvSpPr>
          <p:spPr>
            <a:xfrm>
              <a:off x="457200" y="5352288"/>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sz="1588"/>
            </a:p>
          </p:txBody>
        </p:sp>
        <p:sp>
          <p:nvSpPr>
            <p:cNvPr id="16" name="object 16"/>
            <p:cNvSpPr/>
            <p:nvPr/>
          </p:nvSpPr>
          <p:spPr>
            <a:xfrm>
              <a:off x="3937253" y="5353050"/>
              <a:ext cx="3385185" cy="797560"/>
            </a:xfrm>
            <a:custGeom>
              <a:avLst/>
              <a:gdLst/>
              <a:ahLst/>
              <a:cxnLst/>
              <a:rect l="l" t="t" r="r" b="b"/>
              <a:pathLst>
                <a:path w="3385184" h="797560">
                  <a:moveTo>
                    <a:pt x="3384804" y="614933"/>
                  </a:moveTo>
                  <a:lnTo>
                    <a:pt x="3384804" y="0"/>
                  </a:lnTo>
                  <a:lnTo>
                    <a:pt x="3371850" y="0"/>
                  </a:lnTo>
                  <a:lnTo>
                    <a:pt x="3371850" y="623315"/>
                  </a:lnTo>
                  <a:lnTo>
                    <a:pt x="3371088" y="632459"/>
                  </a:lnTo>
                  <a:lnTo>
                    <a:pt x="3359592" y="679206"/>
                  </a:lnTo>
                  <a:lnTo>
                    <a:pt x="3335024" y="720399"/>
                  </a:lnTo>
                  <a:lnTo>
                    <a:pt x="3300126" y="753382"/>
                  </a:lnTo>
                  <a:lnTo>
                    <a:pt x="3257640" y="775500"/>
                  </a:lnTo>
                  <a:lnTo>
                    <a:pt x="3210306" y="784097"/>
                  </a:lnTo>
                  <a:lnTo>
                    <a:pt x="182880" y="784859"/>
                  </a:lnTo>
                  <a:lnTo>
                    <a:pt x="134074" y="777544"/>
                  </a:lnTo>
                  <a:lnTo>
                    <a:pt x="91037" y="757757"/>
                  </a:lnTo>
                  <a:lnTo>
                    <a:pt x="55562" y="727225"/>
                  </a:lnTo>
                  <a:lnTo>
                    <a:pt x="29444" y="687677"/>
                  </a:lnTo>
                  <a:lnTo>
                    <a:pt x="14478" y="640841"/>
                  </a:lnTo>
                  <a:lnTo>
                    <a:pt x="12954" y="0"/>
                  </a:lnTo>
                  <a:lnTo>
                    <a:pt x="0" y="0"/>
                  </a:lnTo>
                  <a:lnTo>
                    <a:pt x="0" y="624077"/>
                  </a:lnTo>
                  <a:lnTo>
                    <a:pt x="11881" y="679049"/>
                  </a:lnTo>
                  <a:lnTo>
                    <a:pt x="40325" y="729169"/>
                  </a:lnTo>
                  <a:lnTo>
                    <a:pt x="73914" y="761237"/>
                  </a:lnTo>
                  <a:lnTo>
                    <a:pt x="125439" y="788265"/>
                  </a:lnTo>
                  <a:lnTo>
                    <a:pt x="182880" y="797051"/>
                  </a:lnTo>
                  <a:lnTo>
                    <a:pt x="3211830" y="797051"/>
                  </a:lnTo>
                  <a:lnTo>
                    <a:pt x="3263309" y="786889"/>
                  </a:lnTo>
                  <a:lnTo>
                    <a:pt x="3301641" y="767698"/>
                  </a:lnTo>
                  <a:lnTo>
                    <a:pt x="3334426" y="740268"/>
                  </a:lnTo>
                  <a:lnTo>
                    <a:pt x="3360118" y="706153"/>
                  </a:lnTo>
                  <a:lnTo>
                    <a:pt x="3377171" y="666906"/>
                  </a:lnTo>
                  <a:lnTo>
                    <a:pt x="3384041" y="624077"/>
                  </a:lnTo>
                  <a:lnTo>
                    <a:pt x="3384804" y="614933"/>
                  </a:lnTo>
                  <a:close/>
                </a:path>
              </a:pathLst>
            </a:custGeom>
            <a:solidFill>
              <a:srgbClr val="000000"/>
            </a:solidFill>
          </p:spPr>
          <p:txBody>
            <a:bodyPr wrap="square" lIns="0" tIns="0" rIns="0" bIns="0" rtlCol="0"/>
            <a:lstStyle/>
            <a:p>
              <a:endParaRPr sz="1588"/>
            </a:p>
          </p:txBody>
        </p:sp>
        <p:pic>
          <p:nvPicPr>
            <p:cNvPr id="17" name="object 17"/>
            <p:cNvPicPr/>
            <p:nvPr/>
          </p:nvPicPr>
          <p:blipFill>
            <a:blip r:embed="rId5" cstate="print"/>
            <a:stretch>
              <a:fillRect/>
            </a:stretch>
          </p:blipFill>
          <p:spPr>
            <a:xfrm>
              <a:off x="2609850" y="5353050"/>
              <a:ext cx="6069329" cy="76200"/>
            </a:xfrm>
            <a:prstGeom prst="rect">
              <a:avLst/>
            </a:prstGeom>
          </p:spPr>
        </p:pic>
        <p:sp>
          <p:nvSpPr>
            <p:cNvPr id="18" name="object 18"/>
            <p:cNvSpPr/>
            <p:nvPr/>
          </p:nvSpPr>
          <p:spPr>
            <a:xfrm>
              <a:off x="4705350" y="5352288"/>
              <a:ext cx="1847850" cy="163195"/>
            </a:xfrm>
            <a:custGeom>
              <a:avLst/>
              <a:gdLst/>
              <a:ahLst/>
              <a:cxnLst/>
              <a:rect l="l" t="t" r="r" b="b"/>
              <a:pathLst>
                <a:path w="1847850" h="163195">
                  <a:moveTo>
                    <a:pt x="1847850" y="163067"/>
                  </a:moveTo>
                  <a:lnTo>
                    <a:pt x="1847850" y="0"/>
                  </a:lnTo>
                  <a:lnTo>
                    <a:pt x="0" y="0"/>
                  </a:lnTo>
                  <a:lnTo>
                    <a:pt x="0" y="163068"/>
                  </a:lnTo>
                  <a:lnTo>
                    <a:pt x="1847850" y="163067"/>
                  </a:lnTo>
                  <a:close/>
                </a:path>
              </a:pathLst>
            </a:custGeom>
            <a:solidFill>
              <a:srgbClr val="FFFFFF"/>
            </a:solidFill>
          </p:spPr>
          <p:txBody>
            <a:bodyPr wrap="square" lIns="0" tIns="0" rIns="0" bIns="0" rtlCol="0"/>
            <a:lstStyle/>
            <a:p>
              <a:endParaRPr sz="1588"/>
            </a:p>
          </p:txBody>
        </p:sp>
        <p:sp>
          <p:nvSpPr>
            <p:cNvPr id="19" name="object 19"/>
            <p:cNvSpPr/>
            <p:nvPr/>
          </p:nvSpPr>
          <p:spPr>
            <a:xfrm>
              <a:off x="4705350" y="5364480"/>
              <a:ext cx="1849120" cy="110489"/>
            </a:xfrm>
            <a:custGeom>
              <a:avLst/>
              <a:gdLst/>
              <a:ahLst/>
              <a:cxnLst/>
              <a:rect l="l" t="t" r="r" b="b"/>
              <a:pathLst>
                <a:path w="1849120" h="110489">
                  <a:moveTo>
                    <a:pt x="76962" y="36575"/>
                  </a:moveTo>
                  <a:lnTo>
                    <a:pt x="762" y="36575"/>
                  </a:lnTo>
                  <a:lnTo>
                    <a:pt x="0" y="55625"/>
                  </a:lnTo>
                  <a:lnTo>
                    <a:pt x="76200" y="55625"/>
                  </a:lnTo>
                  <a:lnTo>
                    <a:pt x="76962" y="36575"/>
                  </a:lnTo>
                  <a:close/>
                </a:path>
                <a:path w="1849120" h="110489">
                  <a:moveTo>
                    <a:pt x="210312" y="37337"/>
                  </a:moveTo>
                  <a:lnTo>
                    <a:pt x="134112" y="37337"/>
                  </a:lnTo>
                  <a:lnTo>
                    <a:pt x="133350" y="56387"/>
                  </a:lnTo>
                  <a:lnTo>
                    <a:pt x="209550" y="56387"/>
                  </a:lnTo>
                  <a:lnTo>
                    <a:pt x="210312" y="37337"/>
                  </a:lnTo>
                  <a:close/>
                </a:path>
                <a:path w="1849120" h="110489">
                  <a:moveTo>
                    <a:pt x="343662" y="38099"/>
                  </a:moveTo>
                  <a:lnTo>
                    <a:pt x="267462" y="38099"/>
                  </a:lnTo>
                  <a:lnTo>
                    <a:pt x="266700" y="57149"/>
                  </a:lnTo>
                  <a:lnTo>
                    <a:pt x="342900" y="57149"/>
                  </a:lnTo>
                  <a:lnTo>
                    <a:pt x="343662" y="38099"/>
                  </a:lnTo>
                  <a:close/>
                </a:path>
                <a:path w="1849120" h="110489">
                  <a:moveTo>
                    <a:pt x="477012" y="38861"/>
                  </a:moveTo>
                  <a:lnTo>
                    <a:pt x="400812" y="38861"/>
                  </a:lnTo>
                  <a:lnTo>
                    <a:pt x="400050" y="57911"/>
                  </a:lnTo>
                  <a:lnTo>
                    <a:pt x="476250" y="57911"/>
                  </a:lnTo>
                  <a:lnTo>
                    <a:pt x="477012" y="38861"/>
                  </a:lnTo>
                  <a:close/>
                </a:path>
                <a:path w="1849120" h="110489">
                  <a:moveTo>
                    <a:pt x="610362" y="39623"/>
                  </a:moveTo>
                  <a:lnTo>
                    <a:pt x="534162" y="39623"/>
                  </a:lnTo>
                  <a:lnTo>
                    <a:pt x="533400" y="58673"/>
                  </a:lnTo>
                  <a:lnTo>
                    <a:pt x="609600" y="58673"/>
                  </a:lnTo>
                  <a:lnTo>
                    <a:pt x="610362" y="39623"/>
                  </a:lnTo>
                  <a:close/>
                </a:path>
                <a:path w="1849120" h="110489">
                  <a:moveTo>
                    <a:pt x="743712" y="40385"/>
                  </a:moveTo>
                  <a:lnTo>
                    <a:pt x="667512" y="39623"/>
                  </a:lnTo>
                  <a:lnTo>
                    <a:pt x="666750" y="58673"/>
                  </a:lnTo>
                  <a:lnTo>
                    <a:pt x="742950" y="59435"/>
                  </a:lnTo>
                  <a:lnTo>
                    <a:pt x="743712" y="40385"/>
                  </a:lnTo>
                  <a:close/>
                </a:path>
                <a:path w="1849120" h="110489">
                  <a:moveTo>
                    <a:pt x="877062" y="41147"/>
                  </a:moveTo>
                  <a:lnTo>
                    <a:pt x="800862" y="40385"/>
                  </a:lnTo>
                  <a:lnTo>
                    <a:pt x="800100" y="59435"/>
                  </a:lnTo>
                  <a:lnTo>
                    <a:pt x="876300" y="60197"/>
                  </a:lnTo>
                  <a:lnTo>
                    <a:pt x="877062" y="41147"/>
                  </a:lnTo>
                  <a:close/>
                </a:path>
                <a:path w="1849120" h="110489">
                  <a:moveTo>
                    <a:pt x="1010412" y="41909"/>
                  </a:moveTo>
                  <a:lnTo>
                    <a:pt x="934212" y="41147"/>
                  </a:lnTo>
                  <a:lnTo>
                    <a:pt x="933450" y="60197"/>
                  </a:lnTo>
                  <a:lnTo>
                    <a:pt x="1009650" y="60959"/>
                  </a:lnTo>
                  <a:lnTo>
                    <a:pt x="1010412" y="41909"/>
                  </a:lnTo>
                  <a:close/>
                </a:path>
                <a:path w="1849120" h="110489">
                  <a:moveTo>
                    <a:pt x="1143762" y="42671"/>
                  </a:moveTo>
                  <a:lnTo>
                    <a:pt x="1067562" y="41909"/>
                  </a:lnTo>
                  <a:lnTo>
                    <a:pt x="1066800" y="60959"/>
                  </a:lnTo>
                  <a:lnTo>
                    <a:pt x="1143000" y="61721"/>
                  </a:lnTo>
                  <a:lnTo>
                    <a:pt x="1143762" y="42671"/>
                  </a:lnTo>
                  <a:close/>
                </a:path>
                <a:path w="1849120" h="110489">
                  <a:moveTo>
                    <a:pt x="1277112" y="43433"/>
                  </a:moveTo>
                  <a:lnTo>
                    <a:pt x="1200912" y="42671"/>
                  </a:lnTo>
                  <a:lnTo>
                    <a:pt x="1200150" y="61721"/>
                  </a:lnTo>
                  <a:lnTo>
                    <a:pt x="1276350" y="62483"/>
                  </a:lnTo>
                  <a:lnTo>
                    <a:pt x="1277112" y="43433"/>
                  </a:lnTo>
                  <a:close/>
                </a:path>
                <a:path w="1849120" h="110489">
                  <a:moveTo>
                    <a:pt x="1410462" y="43433"/>
                  </a:moveTo>
                  <a:lnTo>
                    <a:pt x="1334262" y="43433"/>
                  </a:lnTo>
                  <a:lnTo>
                    <a:pt x="1333500" y="62483"/>
                  </a:lnTo>
                  <a:lnTo>
                    <a:pt x="1409700" y="62483"/>
                  </a:lnTo>
                  <a:lnTo>
                    <a:pt x="1410462" y="43433"/>
                  </a:lnTo>
                  <a:close/>
                </a:path>
                <a:path w="1849120" h="110489">
                  <a:moveTo>
                    <a:pt x="1543812" y="44195"/>
                  </a:moveTo>
                  <a:lnTo>
                    <a:pt x="1467612" y="44195"/>
                  </a:lnTo>
                  <a:lnTo>
                    <a:pt x="1466850" y="63245"/>
                  </a:lnTo>
                  <a:lnTo>
                    <a:pt x="1543050" y="63245"/>
                  </a:lnTo>
                  <a:lnTo>
                    <a:pt x="1543812" y="44195"/>
                  </a:lnTo>
                  <a:close/>
                </a:path>
                <a:path w="1849120" h="110489">
                  <a:moveTo>
                    <a:pt x="1677162" y="44957"/>
                  </a:moveTo>
                  <a:lnTo>
                    <a:pt x="1600962" y="44957"/>
                  </a:lnTo>
                  <a:lnTo>
                    <a:pt x="1600200" y="64007"/>
                  </a:lnTo>
                  <a:lnTo>
                    <a:pt x="1676400" y="64007"/>
                  </a:lnTo>
                  <a:lnTo>
                    <a:pt x="1677162" y="44957"/>
                  </a:lnTo>
                  <a:close/>
                </a:path>
                <a:path w="1849120" h="110489">
                  <a:moveTo>
                    <a:pt x="1809750" y="55641"/>
                  </a:moveTo>
                  <a:lnTo>
                    <a:pt x="1809750" y="55379"/>
                  </a:lnTo>
                  <a:lnTo>
                    <a:pt x="1793541" y="45719"/>
                  </a:lnTo>
                  <a:lnTo>
                    <a:pt x="1733550" y="45719"/>
                  </a:lnTo>
                  <a:lnTo>
                    <a:pt x="1733550" y="64769"/>
                  </a:lnTo>
                  <a:lnTo>
                    <a:pt x="1794010" y="64769"/>
                  </a:lnTo>
                  <a:lnTo>
                    <a:pt x="1809750" y="55641"/>
                  </a:lnTo>
                  <a:close/>
                </a:path>
                <a:path w="1849120" h="110489">
                  <a:moveTo>
                    <a:pt x="1809750" y="77832"/>
                  </a:moveTo>
                  <a:lnTo>
                    <a:pt x="1809750" y="64769"/>
                  </a:lnTo>
                  <a:lnTo>
                    <a:pt x="1794010" y="64769"/>
                  </a:lnTo>
                  <a:lnTo>
                    <a:pt x="1748028" y="91439"/>
                  </a:lnTo>
                  <a:lnTo>
                    <a:pt x="1743456" y="93725"/>
                  </a:lnTo>
                  <a:lnTo>
                    <a:pt x="1741932" y="99821"/>
                  </a:lnTo>
                  <a:lnTo>
                    <a:pt x="1744980" y="104393"/>
                  </a:lnTo>
                  <a:lnTo>
                    <a:pt x="1747266" y="108965"/>
                  </a:lnTo>
                  <a:lnTo>
                    <a:pt x="1753362" y="110489"/>
                  </a:lnTo>
                  <a:lnTo>
                    <a:pt x="1757934" y="107441"/>
                  </a:lnTo>
                  <a:lnTo>
                    <a:pt x="1809750" y="77832"/>
                  </a:lnTo>
                  <a:close/>
                </a:path>
                <a:path w="1849120" h="110489">
                  <a:moveTo>
                    <a:pt x="1848612" y="55625"/>
                  </a:moveTo>
                  <a:lnTo>
                    <a:pt x="1757934" y="2285"/>
                  </a:lnTo>
                  <a:lnTo>
                    <a:pt x="1753362" y="0"/>
                  </a:lnTo>
                  <a:lnTo>
                    <a:pt x="1748028" y="1523"/>
                  </a:lnTo>
                  <a:lnTo>
                    <a:pt x="1744980" y="6095"/>
                  </a:lnTo>
                  <a:lnTo>
                    <a:pt x="1742694" y="10667"/>
                  </a:lnTo>
                  <a:lnTo>
                    <a:pt x="1744218" y="16001"/>
                  </a:lnTo>
                  <a:lnTo>
                    <a:pt x="1748789" y="19049"/>
                  </a:lnTo>
                  <a:lnTo>
                    <a:pt x="1793541" y="45719"/>
                  </a:lnTo>
                  <a:lnTo>
                    <a:pt x="1809750" y="45719"/>
                  </a:lnTo>
                  <a:lnTo>
                    <a:pt x="1809750" y="55379"/>
                  </a:lnTo>
                  <a:lnTo>
                    <a:pt x="1809972" y="55512"/>
                  </a:lnTo>
                  <a:lnTo>
                    <a:pt x="1824228" y="47243"/>
                  </a:lnTo>
                  <a:lnTo>
                    <a:pt x="1824228" y="69559"/>
                  </a:lnTo>
                  <a:lnTo>
                    <a:pt x="1848612" y="55625"/>
                  </a:lnTo>
                  <a:close/>
                </a:path>
                <a:path w="1849120" h="110489">
                  <a:moveTo>
                    <a:pt x="1809750" y="55379"/>
                  </a:moveTo>
                  <a:lnTo>
                    <a:pt x="1809750" y="45719"/>
                  </a:lnTo>
                  <a:lnTo>
                    <a:pt x="1793541" y="45719"/>
                  </a:lnTo>
                  <a:lnTo>
                    <a:pt x="1809750" y="55379"/>
                  </a:lnTo>
                  <a:close/>
                </a:path>
                <a:path w="1849120" h="110489">
                  <a:moveTo>
                    <a:pt x="1824228" y="69559"/>
                  </a:moveTo>
                  <a:lnTo>
                    <a:pt x="1824228" y="64007"/>
                  </a:lnTo>
                  <a:lnTo>
                    <a:pt x="1809972" y="55512"/>
                  </a:lnTo>
                  <a:lnTo>
                    <a:pt x="1794010" y="64769"/>
                  </a:lnTo>
                  <a:lnTo>
                    <a:pt x="1809750" y="64769"/>
                  </a:lnTo>
                  <a:lnTo>
                    <a:pt x="1809750" y="77832"/>
                  </a:lnTo>
                  <a:lnTo>
                    <a:pt x="1824228" y="69559"/>
                  </a:lnTo>
                  <a:close/>
                </a:path>
                <a:path w="1849120" h="110489">
                  <a:moveTo>
                    <a:pt x="1824228" y="64007"/>
                  </a:moveTo>
                  <a:lnTo>
                    <a:pt x="1824228" y="47243"/>
                  </a:lnTo>
                  <a:lnTo>
                    <a:pt x="1809972" y="55512"/>
                  </a:lnTo>
                  <a:lnTo>
                    <a:pt x="1824228" y="64007"/>
                  </a:lnTo>
                  <a:close/>
                </a:path>
              </a:pathLst>
            </a:custGeom>
            <a:solidFill>
              <a:srgbClr val="FF2BD8"/>
            </a:solidFill>
          </p:spPr>
          <p:txBody>
            <a:bodyPr wrap="square" lIns="0" tIns="0" rIns="0" bIns="0" rtlCol="0"/>
            <a:lstStyle/>
            <a:p>
              <a:endParaRPr sz="1588"/>
            </a:p>
          </p:txBody>
        </p:sp>
        <p:sp>
          <p:nvSpPr>
            <p:cNvPr id="20" name="object 20"/>
            <p:cNvSpPr/>
            <p:nvPr/>
          </p:nvSpPr>
          <p:spPr>
            <a:xfrm>
              <a:off x="4696205" y="6019800"/>
              <a:ext cx="1847850" cy="209550"/>
            </a:xfrm>
            <a:custGeom>
              <a:avLst/>
              <a:gdLst/>
              <a:ahLst/>
              <a:cxnLst/>
              <a:rect l="l" t="t" r="r" b="b"/>
              <a:pathLst>
                <a:path w="1847850" h="209550">
                  <a:moveTo>
                    <a:pt x="1847849" y="209550"/>
                  </a:moveTo>
                  <a:lnTo>
                    <a:pt x="1847849" y="0"/>
                  </a:lnTo>
                  <a:lnTo>
                    <a:pt x="0" y="0"/>
                  </a:lnTo>
                  <a:lnTo>
                    <a:pt x="0" y="209550"/>
                  </a:lnTo>
                  <a:lnTo>
                    <a:pt x="1847849" y="209550"/>
                  </a:lnTo>
                  <a:close/>
                </a:path>
              </a:pathLst>
            </a:custGeom>
            <a:solidFill>
              <a:srgbClr val="FFFFFF"/>
            </a:solidFill>
          </p:spPr>
          <p:txBody>
            <a:bodyPr wrap="square" lIns="0" tIns="0" rIns="0" bIns="0" rtlCol="0"/>
            <a:lstStyle/>
            <a:p>
              <a:endParaRPr sz="1588"/>
            </a:p>
          </p:txBody>
        </p:sp>
        <p:sp>
          <p:nvSpPr>
            <p:cNvPr id="21" name="object 21"/>
            <p:cNvSpPr/>
            <p:nvPr/>
          </p:nvSpPr>
          <p:spPr>
            <a:xfrm>
              <a:off x="4696205" y="6097524"/>
              <a:ext cx="1847850" cy="110489"/>
            </a:xfrm>
            <a:custGeom>
              <a:avLst/>
              <a:gdLst/>
              <a:ahLst/>
              <a:cxnLst/>
              <a:rect l="l" t="t" r="r" b="b"/>
              <a:pathLst>
                <a:path w="1847850" h="110489">
                  <a:moveTo>
                    <a:pt x="1810433" y="55869"/>
                  </a:moveTo>
                  <a:lnTo>
                    <a:pt x="1794205" y="46294"/>
                  </a:lnTo>
                  <a:lnTo>
                    <a:pt x="0" y="36575"/>
                  </a:lnTo>
                  <a:lnTo>
                    <a:pt x="0" y="55625"/>
                  </a:lnTo>
                  <a:lnTo>
                    <a:pt x="1793813" y="65342"/>
                  </a:lnTo>
                  <a:lnTo>
                    <a:pt x="1810433" y="55869"/>
                  </a:lnTo>
                  <a:close/>
                </a:path>
                <a:path w="1847850" h="110489">
                  <a:moveTo>
                    <a:pt x="1847850" y="55625"/>
                  </a:moveTo>
                  <a:lnTo>
                    <a:pt x="1757933" y="3047"/>
                  </a:lnTo>
                  <a:lnTo>
                    <a:pt x="1753362" y="0"/>
                  </a:lnTo>
                  <a:lnTo>
                    <a:pt x="1747266" y="1523"/>
                  </a:lnTo>
                  <a:lnTo>
                    <a:pt x="1744980" y="6095"/>
                  </a:lnTo>
                  <a:lnTo>
                    <a:pt x="1741932" y="10667"/>
                  </a:lnTo>
                  <a:lnTo>
                    <a:pt x="1743456" y="16763"/>
                  </a:lnTo>
                  <a:lnTo>
                    <a:pt x="1748027" y="19049"/>
                  </a:lnTo>
                  <a:lnTo>
                    <a:pt x="1794205" y="46294"/>
                  </a:lnTo>
                  <a:lnTo>
                    <a:pt x="1828800" y="46481"/>
                  </a:lnTo>
                  <a:lnTo>
                    <a:pt x="1828800" y="66671"/>
                  </a:lnTo>
                  <a:lnTo>
                    <a:pt x="1847850" y="55625"/>
                  </a:lnTo>
                  <a:close/>
                </a:path>
                <a:path w="1847850" h="110489">
                  <a:moveTo>
                    <a:pt x="1828800" y="66671"/>
                  </a:moveTo>
                  <a:lnTo>
                    <a:pt x="1828800" y="65531"/>
                  </a:lnTo>
                  <a:lnTo>
                    <a:pt x="1793813" y="65342"/>
                  </a:lnTo>
                  <a:lnTo>
                    <a:pt x="1748027" y="91439"/>
                  </a:lnTo>
                  <a:lnTo>
                    <a:pt x="1743456" y="94487"/>
                  </a:lnTo>
                  <a:lnTo>
                    <a:pt x="1741932" y="99821"/>
                  </a:lnTo>
                  <a:lnTo>
                    <a:pt x="1744218" y="104393"/>
                  </a:lnTo>
                  <a:lnTo>
                    <a:pt x="1747266" y="108965"/>
                  </a:lnTo>
                  <a:lnTo>
                    <a:pt x="1752600" y="110489"/>
                  </a:lnTo>
                  <a:lnTo>
                    <a:pt x="1757172" y="108203"/>
                  </a:lnTo>
                  <a:lnTo>
                    <a:pt x="1828800" y="66671"/>
                  </a:lnTo>
                  <a:close/>
                </a:path>
                <a:path w="1847850" h="110489">
                  <a:moveTo>
                    <a:pt x="1824227" y="65507"/>
                  </a:moveTo>
                  <a:lnTo>
                    <a:pt x="1824227" y="64007"/>
                  </a:lnTo>
                  <a:lnTo>
                    <a:pt x="1810433" y="55869"/>
                  </a:lnTo>
                  <a:lnTo>
                    <a:pt x="1793813" y="65342"/>
                  </a:lnTo>
                  <a:lnTo>
                    <a:pt x="1824227" y="65507"/>
                  </a:lnTo>
                  <a:close/>
                </a:path>
                <a:path w="1847850" h="110489">
                  <a:moveTo>
                    <a:pt x="1828800" y="65531"/>
                  </a:moveTo>
                  <a:lnTo>
                    <a:pt x="1828800" y="46481"/>
                  </a:lnTo>
                  <a:lnTo>
                    <a:pt x="1794205" y="46294"/>
                  </a:lnTo>
                  <a:lnTo>
                    <a:pt x="1810433" y="55869"/>
                  </a:lnTo>
                  <a:lnTo>
                    <a:pt x="1824227" y="48005"/>
                  </a:lnTo>
                  <a:lnTo>
                    <a:pt x="1824227" y="65507"/>
                  </a:lnTo>
                  <a:lnTo>
                    <a:pt x="1828800" y="65531"/>
                  </a:lnTo>
                  <a:close/>
                </a:path>
                <a:path w="1847850" h="110489">
                  <a:moveTo>
                    <a:pt x="1824227" y="64007"/>
                  </a:moveTo>
                  <a:lnTo>
                    <a:pt x="1824227" y="48005"/>
                  </a:lnTo>
                  <a:lnTo>
                    <a:pt x="1810433" y="55869"/>
                  </a:lnTo>
                  <a:lnTo>
                    <a:pt x="1824227" y="64007"/>
                  </a:lnTo>
                  <a:close/>
                </a:path>
              </a:pathLst>
            </a:custGeom>
            <a:solidFill>
              <a:srgbClr val="000000"/>
            </a:solidFill>
          </p:spPr>
          <p:txBody>
            <a:bodyPr wrap="square" lIns="0" tIns="0" rIns="0" bIns="0" rtlCol="0"/>
            <a:lstStyle/>
            <a:p>
              <a:endParaRPr sz="1588"/>
            </a:p>
          </p:txBody>
        </p:sp>
      </p:grpSp>
      <p:sp>
        <p:nvSpPr>
          <p:cNvPr id="22" name="object 22"/>
          <p:cNvSpPr txBox="1"/>
          <p:nvPr/>
        </p:nvSpPr>
        <p:spPr>
          <a:xfrm>
            <a:off x="4379258" y="5100020"/>
            <a:ext cx="1478056" cy="255678"/>
          </a:xfrm>
          <a:prstGeom prst="rect">
            <a:avLst/>
          </a:prstGeom>
        </p:spPr>
        <p:txBody>
          <a:bodyPr vert="horz" wrap="square" lIns="0" tIns="11206" rIns="0" bIns="0" rtlCol="0">
            <a:spAutoFit/>
          </a:bodyPr>
          <a:lstStyle/>
          <a:p>
            <a:pPr marL="11206">
              <a:spcBef>
                <a:spcPts val="88"/>
              </a:spcBef>
            </a:pPr>
            <a:r>
              <a:rPr sz="1588" spc="-4" dirty="0">
                <a:latin typeface="Arial"/>
                <a:cs typeface="Arial"/>
              </a:rPr>
              <a:t>Actual data</a:t>
            </a:r>
            <a:r>
              <a:rPr sz="1588" spc="-84" dirty="0">
                <a:latin typeface="Arial"/>
                <a:cs typeface="Arial"/>
              </a:rPr>
              <a:t> </a:t>
            </a:r>
            <a:r>
              <a:rPr sz="1588" spc="-4" dirty="0">
                <a:latin typeface="Arial"/>
                <a:cs typeface="Arial"/>
              </a:rPr>
              <a:t>path</a:t>
            </a:r>
            <a:endParaRPr sz="1588">
              <a:latin typeface="Arial"/>
              <a:cs typeface="Arial"/>
            </a:endParaRPr>
          </a:p>
        </p:txBody>
      </p:sp>
      <p:sp>
        <p:nvSpPr>
          <p:cNvPr id="23" name="object 23"/>
          <p:cNvSpPr/>
          <p:nvPr/>
        </p:nvSpPr>
        <p:spPr>
          <a:xfrm>
            <a:off x="1327897" y="4946501"/>
            <a:ext cx="6454588" cy="8404"/>
          </a:xfrm>
          <a:custGeom>
            <a:avLst/>
            <a:gdLst/>
            <a:ahLst/>
            <a:cxnLst/>
            <a:rect l="l" t="t" r="r" b="b"/>
            <a:pathLst>
              <a:path w="7315200" h="9525">
                <a:moveTo>
                  <a:pt x="7315200" y="9143"/>
                </a:moveTo>
                <a:lnTo>
                  <a:pt x="7315200" y="0"/>
                </a:lnTo>
                <a:lnTo>
                  <a:pt x="0" y="0"/>
                </a:lnTo>
                <a:lnTo>
                  <a:pt x="0" y="9143"/>
                </a:lnTo>
                <a:lnTo>
                  <a:pt x="7315200" y="9143"/>
                </a:lnTo>
                <a:close/>
              </a:path>
            </a:pathLst>
          </a:custGeom>
          <a:solidFill>
            <a:srgbClr val="000000"/>
          </a:solidFill>
        </p:spPr>
        <p:txBody>
          <a:bodyPr wrap="square" lIns="0" tIns="0" rIns="0" bIns="0" rtlCol="0"/>
          <a:lstStyle/>
          <a:p>
            <a:endParaRPr sz="1588"/>
          </a:p>
        </p:txBody>
      </p:sp>
      <p:sp>
        <p:nvSpPr>
          <p:cNvPr id="24" name="object 24"/>
          <p:cNvSpPr txBox="1"/>
          <p:nvPr/>
        </p:nvSpPr>
        <p:spPr>
          <a:xfrm>
            <a:off x="1377875" y="5113468"/>
            <a:ext cx="774326" cy="255678"/>
          </a:xfrm>
          <a:prstGeom prst="rect">
            <a:avLst/>
          </a:prstGeom>
        </p:spPr>
        <p:txBody>
          <a:bodyPr vert="horz" wrap="square" lIns="0" tIns="11206" rIns="0" bIns="0" rtlCol="0">
            <a:spAutoFit/>
          </a:bodyPr>
          <a:lstStyle/>
          <a:p>
            <a:pPr marL="11206">
              <a:spcBef>
                <a:spcPts val="88"/>
              </a:spcBef>
            </a:pPr>
            <a:r>
              <a:rPr sz="1588" dirty="0">
                <a:latin typeface="Arial"/>
                <a:cs typeface="Arial"/>
              </a:rPr>
              <a:t>Physical</a:t>
            </a:r>
            <a:endParaRPr sz="1588">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7380" y="292091"/>
            <a:ext cx="4803177" cy="688424"/>
          </a:xfrm>
          <a:prstGeom prst="rect">
            <a:avLst/>
          </a:prstGeom>
        </p:spPr>
        <p:txBody>
          <a:bodyPr vert="horz" wrap="square" lIns="0" tIns="11206" rIns="0" bIns="0" rtlCol="0" anchor="ctr">
            <a:spAutoFit/>
          </a:bodyPr>
          <a:lstStyle/>
          <a:p>
            <a:pPr marL="11206">
              <a:lnSpc>
                <a:spcPct val="100000"/>
              </a:lnSpc>
              <a:spcBef>
                <a:spcPts val="88"/>
              </a:spcBef>
            </a:pPr>
            <a:r>
              <a:rPr dirty="0"/>
              <a:t>Possible</a:t>
            </a:r>
            <a:r>
              <a:rPr spc="-97" dirty="0"/>
              <a:t> </a:t>
            </a:r>
            <a:r>
              <a:rPr dirty="0"/>
              <a:t>Services</a:t>
            </a:r>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p:nvPr/>
        </p:nvSpPr>
        <p:spPr>
          <a:xfrm>
            <a:off x="537883" y="3858632"/>
            <a:ext cx="8068235" cy="1729068"/>
          </a:xfrm>
          <a:custGeom>
            <a:avLst/>
            <a:gdLst/>
            <a:ahLst/>
            <a:cxnLst/>
            <a:rect l="l" t="t" r="r" b="b"/>
            <a:pathLst>
              <a:path w="9144000" h="1959610">
                <a:moveTo>
                  <a:pt x="9144000" y="0"/>
                </a:moveTo>
                <a:lnTo>
                  <a:pt x="0" y="0"/>
                </a:lnTo>
                <a:lnTo>
                  <a:pt x="0" y="979170"/>
                </a:lnTo>
                <a:lnTo>
                  <a:pt x="0" y="979932"/>
                </a:lnTo>
                <a:lnTo>
                  <a:pt x="0" y="1959102"/>
                </a:lnTo>
                <a:lnTo>
                  <a:pt x="9144000" y="1959102"/>
                </a:lnTo>
                <a:lnTo>
                  <a:pt x="9144000" y="979932"/>
                </a:lnTo>
                <a:lnTo>
                  <a:pt x="9144000" y="979170"/>
                </a:lnTo>
                <a:lnTo>
                  <a:pt x="914400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1210236" y="1411941"/>
            <a:ext cx="7057466" cy="4620835"/>
          </a:xfrm>
          <a:prstGeom prst="rect">
            <a:avLst/>
          </a:prstGeom>
        </p:spPr>
        <p:txBody>
          <a:bodyPr vert="horz" wrap="square" lIns="0" tIns="78441" rIns="0" bIns="0" rtlCol="0">
            <a:spAutoFit/>
          </a:bodyPr>
          <a:lstStyle/>
          <a:p>
            <a:pPr marL="11206">
              <a:spcBef>
                <a:spcPts val="618"/>
              </a:spcBef>
            </a:pPr>
            <a:r>
              <a:rPr sz="2118" spc="-4" dirty="0">
                <a:latin typeface="Arial"/>
                <a:cs typeface="Arial"/>
              </a:rPr>
              <a:t>Unacknowledged connectionless</a:t>
            </a:r>
            <a:r>
              <a:rPr sz="2118" spc="26" dirty="0">
                <a:latin typeface="Arial"/>
                <a:cs typeface="Arial"/>
              </a:rPr>
              <a:t> </a:t>
            </a:r>
            <a:r>
              <a:rPr sz="2118" spc="-4" dirty="0">
                <a:latin typeface="Arial"/>
                <a:cs typeface="Arial"/>
              </a:rPr>
              <a:t>service</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Frame is sent with no connection </a:t>
            </a:r>
            <a:r>
              <a:rPr sz="2118" dirty="0">
                <a:latin typeface="Arial"/>
                <a:cs typeface="Arial"/>
              </a:rPr>
              <a:t>/ </a:t>
            </a:r>
            <a:r>
              <a:rPr sz="2118" spc="-4" dirty="0">
                <a:latin typeface="Arial"/>
                <a:cs typeface="Arial"/>
              </a:rPr>
              <a:t>error recovery</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Ethernet is</a:t>
            </a:r>
            <a:r>
              <a:rPr sz="2118" dirty="0">
                <a:latin typeface="Arial"/>
                <a:cs typeface="Arial"/>
              </a:rPr>
              <a:t> </a:t>
            </a:r>
            <a:r>
              <a:rPr lang="en-US" sz="2118" dirty="0">
                <a:latin typeface="Arial"/>
                <a:cs typeface="Arial"/>
              </a:rPr>
              <a:t>an </a:t>
            </a:r>
            <a:r>
              <a:rPr sz="2118" spc="-4" dirty="0">
                <a:latin typeface="Arial"/>
                <a:cs typeface="Arial"/>
              </a:rPr>
              <a:t>example</a:t>
            </a:r>
            <a:endParaRPr sz="2118" dirty="0">
              <a:latin typeface="Arial"/>
              <a:cs typeface="Arial"/>
            </a:endParaRPr>
          </a:p>
          <a:p>
            <a:pPr marL="11206">
              <a:spcBef>
                <a:spcPts val="1588"/>
              </a:spcBef>
            </a:pPr>
            <a:r>
              <a:rPr sz="2118" spc="-4" dirty="0">
                <a:latin typeface="Arial"/>
                <a:cs typeface="Arial"/>
              </a:rPr>
              <a:t>Acknowledged connectionless</a:t>
            </a:r>
            <a:r>
              <a:rPr sz="2118" spc="31" dirty="0">
                <a:latin typeface="Arial"/>
                <a:cs typeface="Arial"/>
              </a:rPr>
              <a:t> </a:t>
            </a:r>
            <a:r>
              <a:rPr sz="2118" spc="-4" dirty="0">
                <a:latin typeface="Arial"/>
                <a:cs typeface="Arial"/>
              </a:rPr>
              <a:t>service</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Frame is sent with retransmissions if</a:t>
            </a:r>
            <a:r>
              <a:rPr sz="2118" spc="-9" dirty="0">
                <a:latin typeface="Arial"/>
                <a:cs typeface="Arial"/>
              </a:rPr>
              <a:t> </a:t>
            </a:r>
            <a:r>
              <a:rPr sz="2118" spc="-4" dirty="0">
                <a:latin typeface="Arial"/>
                <a:cs typeface="Arial"/>
              </a:rPr>
              <a:t>needed</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Example is</a:t>
            </a:r>
            <a:r>
              <a:rPr sz="2118" dirty="0">
                <a:latin typeface="Arial"/>
                <a:cs typeface="Arial"/>
              </a:rPr>
              <a:t> </a:t>
            </a:r>
            <a:r>
              <a:rPr sz="2118" spc="-4" dirty="0">
                <a:latin typeface="Arial"/>
                <a:cs typeface="Arial"/>
              </a:rPr>
              <a:t>802.11</a:t>
            </a:r>
            <a:r>
              <a:rPr lang="en-US" sz="2118" spc="-4" dirty="0">
                <a:latin typeface="Arial"/>
                <a:cs typeface="Arial"/>
              </a:rPr>
              <a:t> (</a:t>
            </a:r>
            <a:r>
              <a:rPr lang="en-US" sz="2118" spc="-4" dirty="0" err="1">
                <a:latin typeface="Arial"/>
                <a:cs typeface="Arial"/>
              </a:rPr>
              <a:t>WiFi</a:t>
            </a:r>
            <a:r>
              <a:rPr lang="en-US" sz="2118" spc="-4" dirty="0">
                <a:latin typeface="Arial"/>
                <a:cs typeface="Arial"/>
              </a:rPr>
              <a:t>)</a:t>
            </a:r>
            <a:endParaRPr sz="2118" dirty="0">
              <a:latin typeface="Arial"/>
              <a:cs typeface="Arial"/>
            </a:endParaRPr>
          </a:p>
          <a:p>
            <a:pPr marL="11206">
              <a:spcBef>
                <a:spcPts val="1588"/>
              </a:spcBef>
            </a:pPr>
            <a:r>
              <a:rPr sz="2118" spc="-4" dirty="0">
                <a:latin typeface="Arial"/>
                <a:cs typeface="Arial"/>
              </a:rPr>
              <a:t>Acknowledged connection-oriented</a:t>
            </a:r>
            <a:r>
              <a:rPr sz="2118" spc="31" dirty="0">
                <a:latin typeface="Arial"/>
                <a:cs typeface="Arial"/>
              </a:rPr>
              <a:t> </a:t>
            </a:r>
            <a:r>
              <a:rPr sz="2118" dirty="0">
                <a:latin typeface="Arial"/>
                <a:cs typeface="Arial"/>
              </a:rPr>
              <a:t>servi</a:t>
            </a:r>
            <a:r>
              <a:rPr lang="en-US" sz="2118" dirty="0">
                <a:latin typeface="Arial"/>
                <a:cs typeface="Arial"/>
              </a:rPr>
              <a:t>ce</a:t>
            </a:r>
          </a:p>
          <a:p>
            <a:pPr marL="717215" lvl="1" indent="-302575">
              <a:spcBef>
                <a:spcPts val="1588"/>
              </a:spcBef>
              <a:buFont typeface="Arial" panose="020B0604020202020204" pitchFamily="34" charset="0"/>
              <a:buChar char="•"/>
            </a:pPr>
            <a:r>
              <a:rPr lang="en-US" sz="2118" dirty="0">
                <a:latin typeface="Arial"/>
                <a:cs typeface="Arial"/>
              </a:rPr>
              <a:t>First phase: Connection is set-up</a:t>
            </a:r>
          </a:p>
          <a:p>
            <a:pPr marL="717215" lvl="1" indent="-302575">
              <a:spcBef>
                <a:spcPts val="1588"/>
              </a:spcBef>
              <a:buFont typeface="Arial" panose="020B0604020202020204" pitchFamily="34" charset="0"/>
              <a:buChar char="•"/>
            </a:pPr>
            <a:r>
              <a:rPr lang="en-US" sz="2118" dirty="0">
                <a:latin typeface="Arial"/>
                <a:cs typeface="Arial"/>
              </a:rPr>
              <a:t>Second phase: Frames are transmitted</a:t>
            </a:r>
          </a:p>
          <a:p>
            <a:pPr marL="717215" lvl="1" indent="-302575">
              <a:spcBef>
                <a:spcPts val="1588"/>
              </a:spcBef>
              <a:buFont typeface="Arial" panose="020B0604020202020204" pitchFamily="34" charset="0"/>
              <a:buChar char="•"/>
            </a:pPr>
            <a:r>
              <a:rPr lang="en-US" sz="2118" dirty="0">
                <a:latin typeface="Arial"/>
                <a:cs typeface="Arial"/>
              </a:rPr>
              <a:t>Third phase: connection is released.</a:t>
            </a:r>
            <a:endParaRPr sz="2118" dirty="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4A99-B883-D56E-E1AF-762B869F25D7}"/>
              </a:ext>
            </a:extLst>
          </p:cNvPr>
          <p:cNvSpPr>
            <a:spLocks noGrp="1"/>
          </p:cNvSpPr>
          <p:nvPr>
            <p:ph type="title"/>
          </p:nvPr>
        </p:nvSpPr>
        <p:spPr/>
        <p:txBody>
          <a:bodyPr/>
          <a:lstStyle/>
          <a:p>
            <a:pPr algn="ctr"/>
            <a:r>
              <a:rPr lang="en-IN" dirty="0"/>
              <a:t>Algorithms</a:t>
            </a:r>
          </a:p>
        </p:txBody>
      </p:sp>
      <p:sp>
        <p:nvSpPr>
          <p:cNvPr id="3" name="Text Placeholder 2">
            <a:extLst>
              <a:ext uri="{FF2B5EF4-FFF2-40B4-BE49-F238E27FC236}">
                <a16:creationId xmlns:a16="http://schemas.microsoft.com/office/drawing/2014/main" id="{9E98854D-DDF8-BB07-DB43-4872A73DE536}"/>
              </a:ext>
            </a:extLst>
          </p:cNvPr>
          <p:cNvSpPr>
            <a:spLocks noGrp="1"/>
          </p:cNvSpPr>
          <p:nvPr>
            <p:ph type="body" idx="1"/>
          </p:nvPr>
        </p:nvSpPr>
        <p:spPr>
          <a:xfrm>
            <a:off x="1210236" y="1613647"/>
            <a:ext cx="6348131" cy="3448908"/>
          </a:xfrm>
        </p:spPr>
        <p:txBody>
          <a:bodyPr>
            <a:normAutofit lnSpcReduction="10000"/>
          </a:bodyPr>
          <a:lstStyle/>
          <a:p>
            <a:pPr marL="302575" indent="-302575"/>
            <a:r>
              <a:rPr lang="en-IN" sz="3530" dirty="0"/>
              <a:t>Framing method</a:t>
            </a:r>
          </a:p>
          <a:p>
            <a:pPr marL="706008" lvl="1" indent="-302575"/>
            <a:r>
              <a:rPr lang="en-IN" sz="3000" dirty="0"/>
              <a:t>Bit stuffing</a:t>
            </a:r>
          </a:p>
          <a:p>
            <a:pPr marL="302575" indent="-302575"/>
            <a:r>
              <a:rPr lang="en-IN" sz="3530" dirty="0"/>
              <a:t>Error control</a:t>
            </a:r>
          </a:p>
          <a:p>
            <a:pPr marL="706008" lvl="1" indent="-302575"/>
            <a:r>
              <a:rPr lang="en-IN" sz="3000" dirty="0"/>
              <a:t>Error detection and correction</a:t>
            </a:r>
          </a:p>
          <a:p>
            <a:pPr marL="706008" lvl="1" indent="-302575"/>
            <a:r>
              <a:rPr lang="en-IN" sz="3000" dirty="0"/>
              <a:t>Checksum-based protocols</a:t>
            </a:r>
          </a:p>
          <a:p>
            <a:pPr marL="302575" indent="-302575"/>
            <a:r>
              <a:rPr lang="en-IN" sz="3530" dirty="0"/>
              <a:t>Flow control</a:t>
            </a:r>
          </a:p>
          <a:p>
            <a:pPr marL="706008" lvl="1" indent="-302575"/>
            <a:r>
              <a:rPr lang="en-IN" sz="2824" dirty="0"/>
              <a:t>Sliding window protocols.</a:t>
            </a:r>
          </a:p>
        </p:txBody>
      </p:sp>
    </p:spTree>
    <p:extLst>
      <p:ext uri="{BB962C8B-B14F-4D97-AF65-F5344CB8AC3E}">
        <p14:creationId xmlns:p14="http://schemas.microsoft.com/office/powerpoint/2010/main" val="1851142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8310" y="430571"/>
            <a:ext cx="6858840" cy="688424"/>
          </a:xfrm>
          <a:prstGeom prst="rect">
            <a:avLst/>
          </a:prstGeom>
        </p:spPr>
        <p:txBody>
          <a:bodyPr vert="horz" wrap="square" lIns="0" tIns="11206" rIns="0" bIns="0" rtlCol="0" anchor="ctr">
            <a:spAutoFit/>
          </a:bodyPr>
          <a:lstStyle/>
          <a:p>
            <a:pPr marL="11206">
              <a:lnSpc>
                <a:spcPct val="100000"/>
              </a:lnSpc>
              <a:spcBef>
                <a:spcPts val="88"/>
              </a:spcBef>
            </a:pPr>
            <a:r>
              <a:rPr dirty="0"/>
              <a:t>Sliding Window</a:t>
            </a:r>
            <a:r>
              <a:rPr spc="-101" dirty="0"/>
              <a:t> </a:t>
            </a:r>
            <a:r>
              <a:rPr dirty="0"/>
              <a:t>Protocols</a:t>
            </a:r>
          </a:p>
        </p:txBody>
      </p:sp>
      <p:sp>
        <p:nvSpPr>
          <p:cNvPr id="3" name="object 3"/>
          <p:cNvSpPr txBox="1"/>
          <p:nvPr/>
        </p:nvSpPr>
        <p:spPr>
          <a:xfrm>
            <a:off x="356347" y="1704002"/>
            <a:ext cx="8269941" cy="4723427"/>
          </a:xfrm>
          <a:prstGeom prst="rect">
            <a:avLst/>
          </a:prstGeom>
        </p:spPr>
        <p:txBody>
          <a:bodyPr vert="horz" wrap="square" lIns="0" tIns="78441" rIns="0" bIns="0" rtlCol="0">
            <a:spAutoFit/>
          </a:bodyPr>
          <a:lstStyle/>
          <a:p>
            <a:pPr marL="414640" indent="-403433">
              <a:spcBef>
                <a:spcPts val="618"/>
              </a:spcBef>
              <a:buClr>
                <a:srgbClr val="0000FF"/>
              </a:buClr>
              <a:buChar char="•"/>
              <a:tabLst>
                <a:tab pos="414079" algn="l"/>
                <a:tab pos="414640" algn="l"/>
              </a:tabLst>
            </a:pPr>
            <a:r>
              <a:rPr lang="en-US" sz="2471" spc="-4" dirty="0">
                <a:latin typeface="Arial"/>
                <a:cs typeface="Arial"/>
              </a:rPr>
              <a:t>Summary of sliding window protocols</a:t>
            </a:r>
          </a:p>
          <a:p>
            <a:pPr marL="818073" lvl="1" indent="-403433">
              <a:spcBef>
                <a:spcPts val="618"/>
              </a:spcBef>
              <a:buClr>
                <a:srgbClr val="0000FF"/>
              </a:buClr>
              <a:buChar char="•"/>
              <a:tabLst>
                <a:tab pos="414079" algn="l"/>
                <a:tab pos="414640" algn="l"/>
              </a:tabLst>
            </a:pPr>
            <a:r>
              <a:rPr lang="en-US" sz="2471" spc="-4" dirty="0">
                <a:latin typeface="Arial"/>
                <a:cs typeface="Arial"/>
              </a:rPr>
              <a:t>Sender maintains a sequence numbers for frames (sending window) </a:t>
            </a:r>
          </a:p>
          <a:p>
            <a:pPr marL="818073" lvl="1" indent="-403433">
              <a:spcBef>
                <a:spcPts val="618"/>
              </a:spcBef>
              <a:buClr>
                <a:srgbClr val="0000FF"/>
              </a:buClr>
              <a:buChar char="•"/>
              <a:tabLst>
                <a:tab pos="414079" algn="l"/>
                <a:tab pos="414640" algn="l"/>
              </a:tabLst>
            </a:pPr>
            <a:r>
              <a:rPr lang="en-US" sz="2471" spc="-4" dirty="0">
                <a:latin typeface="Arial"/>
                <a:cs typeface="Arial"/>
              </a:rPr>
              <a:t>Receiver also maintains a receiving window.</a:t>
            </a:r>
          </a:p>
          <a:p>
            <a:pPr marL="818073" lvl="1" indent="-403433">
              <a:spcBef>
                <a:spcPts val="618"/>
              </a:spcBef>
              <a:buClr>
                <a:srgbClr val="0000FF"/>
              </a:buClr>
              <a:buChar char="•"/>
              <a:tabLst>
                <a:tab pos="414079" algn="l"/>
                <a:tab pos="414640" algn="l"/>
              </a:tabLst>
            </a:pPr>
            <a:r>
              <a:rPr lang="en-US" sz="2471" spc="-4" dirty="0">
                <a:latin typeface="Arial"/>
                <a:cs typeface="Arial"/>
              </a:rPr>
              <a:t>Whenever a packet is received from network layer, it gives a highest sequence number and the upper edge of the window is advanced by one.</a:t>
            </a:r>
          </a:p>
          <a:p>
            <a:pPr marL="818073" lvl="1" indent="-403433">
              <a:spcBef>
                <a:spcPts val="618"/>
              </a:spcBef>
              <a:buClr>
                <a:srgbClr val="0000FF"/>
              </a:buClr>
              <a:buChar char="•"/>
              <a:tabLst>
                <a:tab pos="414079" algn="l"/>
                <a:tab pos="414640" algn="l"/>
              </a:tabLst>
            </a:pPr>
            <a:r>
              <a:rPr lang="en-US" sz="2471" spc="-4" dirty="0">
                <a:latin typeface="Arial"/>
                <a:cs typeface="Arial"/>
              </a:rPr>
              <a:t>When ack, arrives lower edge of the window is advanced by one.</a:t>
            </a:r>
          </a:p>
          <a:p>
            <a:pPr marL="818073" lvl="1" indent="-403433">
              <a:spcBef>
                <a:spcPts val="618"/>
              </a:spcBef>
              <a:buClr>
                <a:srgbClr val="0000FF"/>
              </a:buClr>
              <a:buChar char="•"/>
              <a:tabLst>
                <a:tab pos="414079" algn="l"/>
                <a:tab pos="414640" algn="l"/>
              </a:tabLst>
            </a:pPr>
            <a:r>
              <a:rPr lang="en-US" sz="2471" spc="-4" dirty="0">
                <a:latin typeface="Arial"/>
                <a:cs typeface="Arial"/>
              </a:rPr>
              <a:t>Sender needs n buffers to hold </a:t>
            </a:r>
            <a:r>
              <a:rPr lang="en-US" sz="2471" spc="-4" dirty="0" err="1">
                <a:latin typeface="Arial"/>
                <a:cs typeface="Arial"/>
              </a:rPr>
              <a:t>unack</a:t>
            </a:r>
            <a:r>
              <a:rPr lang="en-US" sz="2471" spc="-4" dirty="0">
                <a:latin typeface="Arial"/>
                <a:cs typeface="Arial"/>
              </a:rPr>
              <a:t> frames</a:t>
            </a:r>
          </a:p>
          <a:p>
            <a:pPr marL="414640" indent="-403433">
              <a:spcBef>
                <a:spcPts val="618"/>
              </a:spcBef>
              <a:buClr>
                <a:srgbClr val="0000FF"/>
              </a:buClr>
              <a:buChar char="•"/>
              <a:tabLst>
                <a:tab pos="414079" algn="l"/>
                <a:tab pos="414640" algn="l"/>
              </a:tabLst>
            </a:pPr>
            <a:endParaRPr lang="en-US" sz="2471" spc="-4" dirty="0">
              <a:latin typeface="Arial"/>
              <a:cs typeface="Arial"/>
            </a:endParaRPr>
          </a:p>
        </p:txBody>
      </p:sp>
    </p:spTree>
    <p:extLst>
      <p:ext uri="{BB962C8B-B14F-4D97-AF65-F5344CB8AC3E}">
        <p14:creationId xmlns:p14="http://schemas.microsoft.com/office/powerpoint/2010/main" val="24942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6D73-DA0A-B2BA-0782-DFB5809C6F5F}"/>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BAAC1385-F965-D67C-283A-CA88A6352799}"/>
              </a:ext>
            </a:extLst>
          </p:cNvPr>
          <p:cNvSpPr>
            <a:spLocks noGrp="1"/>
          </p:cNvSpPr>
          <p:nvPr>
            <p:ph idx="1"/>
          </p:nvPr>
        </p:nvSpPr>
        <p:spPr/>
        <p:txBody>
          <a:bodyPr/>
          <a:lstStyle/>
          <a:p>
            <a:r>
              <a:rPr lang="en-IN" b="1" dirty="0"/>
              <a:t>Introduction</a:t>
            </a:r>
          </a:p>
          <a:p>
            <a:r>
              <a:rPr lang="en-IN" dirty="0"/>
              <a:t>Data link layer: An overview </a:t>
            </a:r>
          </a:p>
          <a:p>
            <a:r>
              <a:rPr lang="en-IN" dirty="0"/>
              <a:t>Medium Access layer: An overview</a:t>
            </a:r>
          </a:p>
          <a:p>
            <a:r>
              <a:rPr lang="en-IN" dirty="0"/>
              <a:t>Network layer: An overview</a:t>
            </a:r>
          </a:p>
          <a:p>
            <a:r>
              <a:rPr lang="en-IN" dirty="0"/>
              <a:t>Transport layer: An overview</a:t>
            </a:r>
          </a:p>
        </p:txBody>
      </p:sp>
    </p:spTree>
    <p:extLst>
      <p:ext uri="{BB962C8B-B14F-4D97-AF65-F5344CB8AC3E}">
        <p14:creationId xmlns:p14="http://schemas.microsoft.com/office/powerpoint/2010/main" val="3334619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6D73-DA0A-B2BA-0782-DFB5809C6F5F}"/>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BAAC1385-F965-D67C-283A-CA88A6352799}"/>
              </a:ext>
            </a:extLst>
          </p:cNvPr>
          <p:cNvSpPr>
            <a:spLocks noGrp="1"/>
          </p:cNvSpPr>
          <p:nvPr>
            <p:ph idx="1"/>
          </p:nvPr>
        </p:nvSpPr>
        <p:spPr/>
        <p:txBody>
          <a:bodyPr/>
          <a:lstStyle/>
          <a:p>
            <a:r>
              <a:rPr lang="en-IN" dirty="0"/>
              <a:t>Introduction</a:t>
            </a:r>
          </a:p>
          <a:p>
            <a:r>
              <a:rPr lang="en-IN" dirty="0"/>
              <a:t>Data link layer: An overview </a:t>
            </a:r>
          </a:p>
          <a:p>
            <a:r>
              <a:rPr lang="en-IN" b="1" dirty="0"/>
              <a:t>Medium Access layer: An overview</a:t>
            </a:r>
          </a:p>
          <a:p>
            <a:r>
              <a:rPr lang="en-IN" dirty="0"/>
              <a:t>Network layer: An overview</a:t>
            </a:r>
          </a:p>
          <a:p>
            <a:r>
              <a:rPr lang="en-IN" dirty="0"/>
              <a:t>Transport layer: An overview</a:t>
            </a:r>
          </a:p>
        </p:txBody>
      </p:sp>
    </p:spTree>
    <p:extLst>
      <p:ext uri="{BB962C8B-B14F-4D97-AF65-F5344CB8AC3E}">
        <p14:creationId xmlns:p14="http://schemas.microsoft.com/office/powerpoint/2010/main" val="1871786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904" y="215661"/>
            <a:ext cx="7682193" cy="509913"/>
          </a:xfrm>
          <a:prstGeom prst="rect">
            <a:avLst/>
          </a:prstGeom>
        </p:spPr>
        <p:txBody>
          <a:bodyPr vert="horz" wrap="square" lIns="0" tIns="11206" rIns="0" bIns="0" rtlCol="0" anchor="ctr">
            <a:spAutoFit/>
          </a:bodyPr>
          <a:lstStyle/>
          <a:p>
            <a:pPr marL="11206" algn="ctr">
              <a:spcBef>
                <a:spcPts val="88"/>
              </a:spcBef>
            </a:pPr>
            <a:r>
              <a:rPr lang="en-US" sz="3600" spc="-4" dirty="0"/>
              <a:t>The Medium Access Control Sublayer</a:t>
            </a:r>
            <a:endParaRPr sz="3600" dirty="0"/>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dirty="0"/>
          </a:p>
        </p:txBody>
      </p:sp>
      <p:sp>
        <p:nvSpPr>
          <p:cNvPr id="4" name="object 4"/>
          <p:cNvSpPr txBox="1"/>
          <p:nvPr/>
        </p:nvSpPr>
        <p:spPr>
          <a:xfrm>
            <a:off x="336178" y="941294"/>
            <a:ext cx="8269940" cy="5162586"/>
          </a:xfrm>
          <a:prstGeom prst="rect">
            <a:avLst/>
          </a:prstGeom>
        </p:spPr>
        <p:txBody>
          <a:bodyPr vert="horz" wrap="square" lIns="0" tIns="78441" rIns="0" bIns="0" rtlCol="0">
            <a:spAutoFit/>
          </a:bodyPr>
          <a:lstStyle/>
          <a:p>
            <a:pPr marL="313781" indent="-302575">
              <a:spcBef>
                <a:spcPts val="618"/>
              </a:spcBef>
              <a:buFont typeface="Arial" panose="020B0604020202020204" pitchFamily="34" charset="0"/>
              <a:buChar char="•"/>
            </a:pPr>
            <a:r>
              <a:rPr lang="en-US" sz="2118" spc="-4" dirty="0">
                <a:latin typeface="Arial"/>
                <a:cs typeface="Arial"/>
              </a:rPr>
              <a:t>Networks links can be divided into two categories:</a:t>
            </a:r>
          </a:p>
          <a:p>
            <a:pPr marL="717215" lvl="1" indent="-302575">
              <a:spcBef>
                <a:spcPts val="618"/>
              </a:spcBef>
              <a:buFont typeface="Arial" panose="020B0604020202020204" pitchFamily="34" charset="0"/>
              <a:buChar char="•"/>
            </a:pPr>
            <a:r>
              <a:rPr lang="en-US" sz="2118" spc="-4" dirty="0">
                <a:latin typeface="Arial"/>
                <a:cs typeface="Arial"/>
              </a:rPr>
              <a:t>Point-to-point connections</a:t>
            </a:r>
          </a:p>
          <a:p>
            <a:pPr marL="1120648" lvl="2" indent="-302575">
              <a:spcBef>
                <a:spcPts val="618"/>
              </a:spcBef>
              <a:buFont typeface="Arial" panose="020B0604020202020204" pitchFamily="34" charset="0"/>
              <a:buChar char="•"/>
            </a:pPr>
            <a:r>
              <a:rPr lang="en-US" sz="2118" spc="-4" dirty="0">
                <a:latin typeface="Arial"/>
                <a:cs typeface="Arial"/>
              </a:rPr>
              <a:t>WAN is point-to-point links </a:t>
            </a:r>
          </a:p>
          <a:p>
            <a:pPr marL="717215" lvl="1" indent="-302575">
              <a:spcBef>
                <a:spcPts val="618"/>
              </a:spcBef>
              <a:buFont typeface="Arial" panose="020B0604020202020204" pitchFamily="34" charset="0"/>
              <a:buChar char="•"/>
            </a:pPr>
            <a:r>
              <a:rPr lang="en-US" sz="2118" spc="-4" dirty="0">
                <a:latin typeface="Arial"/>
                <a:cs typeface="Arial"/>
              </a:rPr>
              <a:t>Broadcast channels/multiaccess channels or random access channels</a:t>
            </a:r>
          </a:p>
          <a:p>
            <a:pPr marL="1120648" lvl="2" indent="-302575">
              <a:spcBef>
                <a:spcPts val="618"/>
              </a:spcBef>
              <a:buFont typeface="Arial" panose="020B0604020202020204" pitchFamily="34" charset="0"/>
              <a:buChar char="•"/>
            </a:pPr>
            <a:r>
              <a:rPr sz="2118" spc="-4" dirty="0">
                <a:latin typeface="Arial"/>
                <a:cs typeface="Arial"/>
              </a:rPr>
              <a:t>For fixed channel and traffic from </a:t>
            </a:r>
            <a:r>
              <a:rPr sz="2118" dirty="0">
                <a:latin typeface="Arial"/>
                <a:cs typeface="Arial"/>
              </a:rPr>
              <a:t>N</a:t>
            </a:r>
            <a:r>
              <a:rPr sz="2118" spc="22" dirty="0">
                <a:latin typeface="Arial"/>
                <a:cs typeface="Arial"/>
              </a:rPr>
              <a:t> </a:t>
            </a:r>
            <a:r>
              <a:rPr sz="2118" spc="-4" dirty="0">
                <a:latin typeface="Arial"/>
                <a:cs typeface="Arial"/>
              </a:rPr>
              <a:t>users</a:t>
            </a:r>
            <a:endParaRPr lang="en-US" sz="2118" spc="-4" dirty="0">
              <a:latin typeface="Arial"/>
              <a:cs typeface="Arial"/>
            </a:endParaRPr>
          </a:p>
          <a:p>
            <a:pPr marL="1120648" lvl="2" indent="-302575">
              <a:spcBef>
                <a:spcPts val="618"/>
              </a:spcBef>
              <a:buFont typeface="Arial" panose="020B0604020202020204" pitchFamily="34" charset="0"/>
              <a:buChar char="•"/>
            </a:pPr>
            <a:r>
              <a:rPr lang="en-IN" sz="2118" spc="-4" dirty="0">
                <a:latin typeface="Arial"/>
                <a:cs typeface="Arial"/>
              </a:rPr>
              <a:t>Wireless is a broadcast channel</a:t>
            </a:r>
            <a:endParaRPr lang="en-US" sz="2118" spc="-4" dirty="0">
              <a:latin typeface="Arial"/>
              <a:cs typeface="Arial"/>
            </a:endParaRPr>
          </a:p>
          <a:p>
            <a:pPr marL="717215" lvl="1" indent="-302575">
              <a:spcBef>
                <a:spcPts val="618"/>
              </a:spcBef>
              <a:buFont typeface="Arial" panose="020B0604020202020204" pitchFamily="34" charset="0"/>
              <a:buChar char="•"/>
            </a:pPr>
            <a:r>
              <a:rPr lang="en-IN" sz="2118" spc="-4" dirty="0">
                <a:latin typeface="Arial"/>
                <a:cs typeface="Arial"/>
              </a:rPr>
              <a:t>Analogy</a:t>
            </a:r>
          </a:p>
          <a:p>
            <a:pPr marL="1120648" lvl="2" indent="-302575">
              <a:spcBef>
                <a:spcPts val="618"/>
              </a:spcBef>
              <a:buFont typeface="Arial" panose="020B0604020202020204" pitchFamily="34" charset="0"/>
              <a:buChar char="•"/>
            </a:pPr>
            <a:r>
              <a:rPr lang="en-IN" sz="2118" spc="-4" dirty="0">
                <a:latin typeface="Arial"/>
                <a:cs typeface="Arial"/>
              </a:rPr>
              <a:t>Conference call with six people with different telephones</a:t>
            </a:r>
          </a:p>
          <a:p>
            <a:pPr marL="313781" indent="-302575">
              <a:spcBef>
                <a:spcPts val="618"/>
              </a:spcBef>
              <a:buFont typeface="Arial" panose="020B0604020202020204" pitchFamily="34" charset="0"/>
              <a:buChar char="•"/>
            </a:pPr>
            <a:r>
              <a:rPr lang="en-IN" sz="2118" spc="-4" dirty="0">
                <a:latin typeface="Arial"/>
                <a:cs typeface="Arial"/>
              </a:rPr>
              <a:t>Medium access control sublayer is a sublayer in data link layer</a:t>
            </a:r>
          </a:p>
          <a:p>
            <a:pPr marL="313781" indent="-302575">
              <a:spcBef>
                <a:spcPts val="618"/>
              </a:spcBef>
              <a:buFont typeface="Arial" panose="020B0604020202020204" pitchFamily="34" charset="0"/>
              <a:buChar char="•"/>
            </a:pPr>
            <a:r>
              <a:rPr lang="en-IN" sz="2118" spc="-4" dirty="0">
                <a:latin typeface="Arial"/>
                <a:cs typeface="Arial"/>
              </a:rPr>
              <a:t>Multi-access channels and LANs are closely related</a:t>
            </a:r>
          </a:p>
          <a:p>
            <a:pPr marL="313781" indent="-302575">
              <a:spcBef>
                <a:spcPts val="618"/>
              </a:spcBef>
              <a:buFont typeface="Arial" panose="020B0604020202020204" pitchFamily="34" charset="0"/>
              <a:buChar char="•"/>
            </a:pPr>
            <a:r>
              <a:rPr lang="en-IN" sz="2118" spc="-4" dirty="0">
                <a:latin typeface="Arial"/>
                <a:cs typeface="Arial"/>
              </a:rPr>
              <a:t>MAC sublayer is the bottom of the datalink layer</a:t>
            </a:r>
          </a:p>
          <a:p>
            <a:pPr marL="313781" indent="-302575">
              <a:spcBef>
                <a:spcPts val="618"/>
              </a:spcBef>
              <a:buFont typeface="Arial" panose="020B0604020202020204" pitchFamily="34" charset="0"/>
              <a:buChar char="•"/>
            </a:pPr>
            <a:endParaRPr sz="2118" dirty="0">
              <a:latin typeface="Arial"/>
              <a:cs typeface="Arial"/>
            </a:endParaRPr>
          </a:p>
        </p:txBody>
      </p:sp>
    </p:spTree>
    <p:extLst>
      <p:ext uri="{BB962C8B-B14F-4D97-AF65-F5344CB8AC3E}">
        <p14:creationId xmlns:p14="http://schemas.microsoft.com/office/powerpoint/2010/main" val="3439112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2891" y="614372"/>
            <a:ext cx="5018218" cy="688424"/>
          </a:xfrm>
          <a:prstGeom prst="rect">
            <a:avLst/>
          </a:prstGeom>
        </p:spPr>
        <p:txBody>
          <a:bodyPr vert="horz" wrap="square" lIns="0" tIns="11206" rIns="0" bIns="0" rtlCol="0" anchor="ctr">
            <a:spAutoFit/>
          </a:bodyPr>
          <a:lstStyle/>
          <a:p>
            <a:pPr marL="11206">
              <a:lnSpc>
                <a:spcPct val="100000"/>
              </a:lnSpc>
              <a:spcBef>
                <a:spcPts val="88"/>
              </a:spcBef>
            </a:pPr>
            <a:r>
              <a:rPr dirty="0"/>
              <a:t>The MAC</a:t>
            </a:r>
            <a:r>
              <a:rPr spc="-97" dirty="0"/>
              <a:t> </a:t>
            </a:r>
            <a:r>
              <a:rPr dirty="0"/>
              <a:t>Sublayer</a:t>
            </a:r>
          </a:p>
        </p:txBody>
      </p:sp>
      <p:sp>
        <p:nvSpPr>
          <p:cNvPr id="3" name="object 3"/>
          <p:cNvSpPr/>
          <p:nvPr/>
        </p:nvSpPr>
        <p:spPr>
          <a:xfrm>
            <a:off x="6492913" y="2408367"/>
            <a:ext cx="1285875" cy="587188"/>
          </a:xfrm>
          <a:custGeom>
            <a:avLst/>
            <a:gdLst/>
            <a:ahLst/>
            <a:cxnLst/>
            <a:rect l="l" t="t" r="r" b="b"/>
            <a:pathLst>
              <a:path w="1457325" h="665479">
                <a:moveTo>
                  <a:pt x="1456944" y="0"/>
                </a:moveTo>
                <a:lnTo>
                  <a:pt x="1447800" y="0"/>
                </a:lnTo>
                <a:lnTo>
                  <a:pt x="1447800" y="9144"/>
                </a:lnTo>
                <a:lnTo>
                  <a:pt x="1447800" y="377952"/>
                </a:lnTo>
                <a:lnTo>
                  <a:pt x="9144" y="377952"/>
                </a:lnTo>
                <a:lnTo>
                  <a:pt x="9144" y="9144"/>
                </a:lnTo>
                <a:lnTo>
                  <a:pt x="1447800" y="9144"/>
                </a:lnTo>
                <a:lnTo>
                  <a:pt x="1447800" y="0"/>
                </a:lnTo>
                <a:lnTo>
                  <a:pt x="0" y="0"/>
                </a:lnTo>
                <a:lnTo>
                  <a:pt x="0" y="377952"/>
                </a:lnTo>
                <a:lnTo>
                  <a:pt x="0" y="390144"/>
                </a:lnTo>
                <a:lnTo>
                  <a:pt x="0" y="665226"/>
                </a:lnTo>
                <a:lnTo>
                  <a:pt x="4572" y="665226"/>
                </a:lnTo>
                <a:lnTo>
                  <a:pt x="9144" y="665226"/>
                </a:lnTo>
                <a:lnTo>
                  <a:pt x="9144" y="390144"/>
                </a:lnTo>
                <a:lnTo>
                  <a:pt x="1447800" y="390144"/>
                </a:lnTo>
                <a:lnTo>
                  <a:pt x="1447800" y="665226"/>
                </a:lnTo>
                <a:lnTo>
                  <a:pt x="1452372" y="665226"/>
                </a:lnTo>
                <a:lnTo>
                  <a:pt x="1456944" y="665226"/>
                </a:lnTo>
                <a:lnTo>
                  <a:pt x="1456944" y="390144"/>
                </a:lnTo>
                <a:lnTo>
                  <a:pt x="1456944" y="377952"/>
                </a:lnTo>
                <a:lnTo>
                  <a:pt x="1456944" y="0"/>
                </a:lnTo>
                <a:close/>
              </a:path>
            </a:pathLst>
          </a:custGeom>
          <a:solidFill>
            <a:srgbClr val="000000"/>
          </a:solidFill>
        </p:spPr>
        <p:txBody>
          <a:bodyPr wrap="square" lIns="0" tIns="0" rIns="0" bIns="0" rtlCol="0"/>
          <a:lstStyle/>
          <a:p>
            <a:endParaRPr sz="1588" dirty="0"/>
          </a:p>
        </p:txBody>
      </p:sp>
      <p:sp>
        <p:nvSpPr>
          <p:cNvPr id="4" name="object 4"/>
          <p:cNvSpPr txBox="1"/>
          <p:nvPr/>
        </p:nvSpPr>
        <p:spPr>
          <a:xfrm>
            <a:off x="6600040" y="2337727"/>
            <a:ext cx="1118347" cy="680794"/>
          </a:xfrm>
          <a:prstGeom prst="rect">
            <a:avLst/>
          </a:prstGeom>
        </p:spPr>
        <p:txBody>
          <a:bodyPr vert="horz" wrap="square" lIns="0" tIns="11206" rIns="0" bIns="0" rtlCol="0">
            <a:spAutoFit/>
          </a:bodyPr>
          <a:lstStyle/>
          <a:p>
            <a:pPr marL="34740" marR="4483" indent="-23534">
              <a:lnSpc>
                <a:spcPct val="130000"/>
              </a:lnSpc>
              <a:spcBef>
                <a:spcPts val="88"/>
              </a:spcBef>
            </a:pPr>
            <a:r>
              <a:rPr sz="1765" spc="-4" dirty="0">
                <a:latin typeface="Arial"/>
                <a:cs typeface="Arial"/>
              </a:rPr>
              <a:t>Application  </a:t>
            </a:r>
            <a:r>
              <a:rPr sz="1765" spc="-13" dirty="0">
                <a:latin typeface="Arial"/>
                <a:cs typeface="Arial"/>
              </a:rPr>
              <a:t>Transport</a:t>
            </a:r>
            <a:endParaRPr sz="1765" dirty="0">
              <a:latin typeface="Arial"/>
              <a:cs typeface="Arial"/>
            </a:endParaRPr>
          </a:p>
        </p:txBody>
      </p:sp>
      <p:sp>
        <p:nvSpPr>
          <p:cNvPr id="5" name="object 5"/>
          <p:cNvSpPr/>
          <p:nvPr/>
        </p:nvSpPr>
        <p:spPr>
          <a:xfrm>
            <a:off x="537883" y="2994659"/>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dirty="0"/>
          </a:p>
        </p:txBody>
      </p:sp>
      <p:sp>
        <p:nvSpPr>
          <p:cNvPr id="6" name="object 6"/>
          <p:cNvSpPr txBox="1"/>
          <p:nvPr/>
        </p:nvSpPr>
        <p:spPr>
          <a:xfrm>
            <a:off x="1576679" y="2166770"/>
            <a:ext cx="4329393" cy="1379126"/>
          </a:xfrm>
          <a:prstGeom prst="rect">
            <a:avLst/>
          </a:prstGeom>
        </p:spPr>
        <p:txBody>
          <a:bodyPr vert="horz" wrap="square" lIns="0" tIns="11206" rIns="0" bIns="0" rtlCol="0">
            <a:spAutoFit/>
          </a:bodyPr>
          <a:lstStyle/>
          <a:p>
            <a:pPr marL="11206" marR="4483">
              <a:spcBef>
                <a:spcPts val="88"/>
              </a:spcBef>
            </a:pPr>
            <a:r>
              <a:rPr sz="2118" spc="-4" dirty="0">
                <a:latin typeface="Arial"/>
                <a:cs typeface="Arial"/>
              </a:rPr>
              <a:t>Responsible for deciding who sends  next on </a:t>
            </a:r>
            <a:r>
              <a:rPr sz="2118" dirty="0">
                <a:latin typeface="Arial"/>
                <a:cs typeface="Arial"/>
              </a:rPr>
              <a:t>a </a:t>
            </a:r>
            <a:r>
              <a:rPr sz="2118" spc="-4" dirty="0">
                <a:latin typeface="Arial"/>
                <a:cs typeface="Arial"/>
              </a:rPr>
              <a:t>multi-access</a:t>
            </a:r>
            <a:r>
              <a:rPr sz="2118" dirty="0">
                <a:latin typeface="Arial"/>
                <a:cs typeface="Arial"/>
              </a:rPr>
              <a:t> </a:t>
            </a:r>
            <a:r>
              <a:rPr sz="2118" spc="-4" dirty="0">
                <a:latin typeface="Arial"/>
                <a:cs typeface="Arial"/>
              </a:rPr>
              <a:t>link</a:t>
            </a:r>
            <a:endParaRPr sz="2118" dirty="0">
              <a:latin typeface="Arial"/>
              <a:cs typeface="Arial"/>
            </a:endParaRPr>
          </a:p>
          <a:p>
            <a:pPr marL="414640" marR="621960" indent="-403433">
              <a:spcBef>
                <a:spcPts val="529"/>
              </a:spcBef>
              <a:buClr>
                <a:srgbClr val="0000FF"/>
              </a:buClr>
              <a:buChar char="•"/>
              <a:tabLst>
                <a:tab pos="414079" algn="l"/>
                <a:tab pos="414640" algn="l"/>
              </a:tabLst>
            </a:pPr>
            <a:r>
              <a:rPr sz="2118" spc="-4" dirty="0">
                <a:latin typeface="Arial"/>
                <a:cs typeface="Arial"/>
              </a:rPr>
              <a:t>An important part of the link  layer, especially </a:t>
            </a:r>
            <a:r>
              <a:rPr sz="2118" dirty="0">
                <a:latin typeface="Arial"/>
                <a:cs typeface="Arial"/>
              </a:rPr>
              <a:t>for </a:t>
            </a:r>
            <a:r>
              <a:rPr sz="2118" spc="-4" dirty="0">
                <a:latin typeface="Arial"/>
                <a:cs typeface="Arial"/>
              </a:rPr>
              <a:t>LANs</a:t>
            </a:r>
            <a:endParaRPr sz="2118" dirty="0">
              <a:latin typeface="Arial"/>
              <a:cs typeface="Arial"/>
            </a:endParaRPr>
          </a:p>
        </p:txBody>
      </p:sp>
      <p:grpSp>
        <p:nvGrpSpPr>
          <p:cNvPr id="7" name="object 7"/>
          <p:cNvGrpSpPr/>
          <p:nvPr/>
        </p:nvGrpSpPr>
        <p:grpSpPr>
          <a:xfrm>
            <a:off x="537883" y="2995332"/>
            <a:ext cx="8068235" cy="1727946"/>
            <a:chOff x="457200" y="3394709"/>
            <a:chExt cx="9144000" cy="1958339"/>
          </a:xfrm>
        </p:grpSpPr>
        <p:sp>
          <p:nvSpPr>
            <p:cNvPr id="8" name="object 8"/>
            <p:cNvSpPr/>
            <p:nvPr/>
          </p:nvSpPr>
          <p:spPr>
            <a:xfrm>
              <a:off x="7206233" y="4259579"/>
              <a:ext cx="1457325" cy="114300"/>
            </a:xfrm>
            <a:custGeom>
              <a:avLst/>
              <a:gdLst/>
              <a:ahLst/>
              <a:cxnLst/>
              <a:rect l="l" t="t" r="r" b="b"/>
              <a:pathLst>
                <a:path w="1457325" h="114300">
                  <a:moveTo>
                    <a:pt x="1456944" y="114300"/>
                  </a:moveTo>
                  <a:lnTo>
                    <a:pt x="1456944" y="0"/>
                  </a:lnTo>
                  <a:lnTo>
                    <a:pt x="0" y="0"/>
                  </a:lnTo>
                  <a:lnTo>
                    <a:pt x="0" y="114300"/>
                  </a:lnTo>
                  <a:lnTo>
                    <a:pt x="4572" y="114300"/>
                  </a:lnTo>
                  <a:lnTo>
                    <a:pt x="4572" y="9906"/>
                  </a:lnTo>
                  <a:lnTo>
                    <a:pt x="9144" y="4572"/>
                  </a:lnTo>
                  <a:lnTo>
                    <a:pt x="9144" y="9906"/>
                  </a:lnTo>
                  <a:lnTo>
                    <a:pt x="1447800" y="9906"/>
                  </a:lnTo>
                  <a:lnTo>
                    <a:pt x="1447800" y="4572"/>
                  </a:lnTo>
                  <a:lnTo>
                    <a:pt x="1452372" y="9906"/>
                  </a:lnTo>
                  <a:lnTo>
                    <a:pt x="1452372" y="114300"/>
                  </a:lnTo>
                  <a:lnTo>
                    <a:pt x="1456944" y="114300"/>
                  </a:lnTo>
                  <a:close/>
                </a:path>
                <a:path w="1457325" h="114300">
                  <a:moveTo>
                    <a:pt x="9144" y="9906"/>
                  </a:moveTo>
                  <a:lnTo>
                    <a:pt x="9144" y="4572"/>
                  </a:lnTo>
                  <a:lnTo>
                    <a:pt x="4572" y="9906"/>
                  </a:lnTo>
                  <a:lnTo>
                    <a:pt x="9144" y="9906"/>
                  </a:lnTo>
                  <a:close/>
                </a:path>
                <a:path w="1457325" h="114300">
                  <a:moveTo>
                    <a:pt x="9144" y="114300"/>
                  </a:moveTo>
                  <a:lnTo>
                    <a:pt x="9144" y="9906"/>
                  </a:lnTo>
                  <a:lnTo>
                    <a:pt x="4572" y="9906"/>
                  </a:lnTo>
                  <a:lnTo>
                    <a:pt x="4572" y="114300"/>
                  </a:lnTo>
                  <a:lnTo>
                    <a:pt x="9144" y="114300"/>
                  </a:lnTo>
                  <a:close/>
                </a:path>
                <a:path w="1457325" h="114300">
                  <a:moveTo>
                    <a:pt x="1452372" y="9906"/>
                  </a:moveTo>
                  <a:lnTo>
                    <a:pt x="1447800" y="4572"/>
                  </a:lnTo>
                  <a:lnTo>
                    <a:pt x="1447800" y="9906"/>
                  </a:lnTo>
                  <a:lnTo>
                    <a:pt x="1452372" y="9906"/>
                  </a:lnTo>
                  <a:close/>
                </a:path>
                <a:path w="1457325" h="114300">
                  <a:moveTo>
                    <a:pt x="1452372" y="114300"/>
                  </a:moveTo>
                  <a:lnTo>
                    <a:pt x="1452372" y="9906"/>
                  </a:lnTo>
                  <a:lnTo>
                    <a:pt x="1447800" y="9906"/>
                  </a:lnTo>
                  <a:lnTo>
                    <a:pt x="1447800" y="114300"/>
                  </a:lnTo>
                  <a:lnTo>
                    <a:pt x="1452372" y="114300"/>
                  </a:lnTo>
                  <a:close/>
                </a:path>
              </a:pathLst>
            </a:custGeom>
            <a:solidFill>
              <a:srgbClr val="000000"/>
            </a:solidFill>
          </p:spPr>
          <p:txBody>
            <a:bodyPr wrap="square" lIns="0" tIns="0" rIns="0" bIns="0" rtlCol="0"/>
            <a:lstStyle/>
            <a:p>
              <a:endParaRPr sz="1588" dirty="0"/>
            </a:p>
          </p:txBody>
        </p:sp>
        <p:pic>
          <p:nvPicPr>
            <p:cNvPr id="9" name="object 9"/>
            <p:cNvPicPr/>
            <p:nvPr/>
          </p:nvPicPr>
          <p:blipFill>
            <a:blip r:embed="rId2" cstate="print"/>
            <a:stretch>
              <a:fillRect/>
            </a:stretch>
          </p:blipFill>
          <p:spPr>
            <a:xfrm>
              <a:off x="7210806" y="3883151"/>
              <a:ext cx="1447800" cy="381000"/>
            </a:xfrm>
            <a:prstGeom prst="rect">
              <a:avLst/>
            </a:prstGeom>
          </p:spPr>
        </p:pic>
        <p:sp>
          <p:nvSpPr>
            <p:cNvPr id="10" name="object 10"/>
            <p:cNvSpPr/>
            <p:nvPr/>
          </p:nvSpPr>
          <p:spPr>
            <a:xfrm>
              <a:off x="7206234" y="3394709"/>
              <a:ext cx="1457325" cy="875030"/>
            </a:xfrm>
            <a:custGeom>
              <a:avLst/>
              <a:gdLst/>
              <a:ahLst/>
              <a:cxnLst/>
              <a:rect l="l" t="t" r="r" b="b"/>
              <a:pathLst>
                <a:path w="1457325" h="875029">
                  <a:moveTo>
                    <a:pt x="1456944" y="0"/>
                  </a:moveTo>
                  <a:lnTo>
                    <a:pt x="1447800" y="0"/>
                  </a:lnTo>
                  <a:lnTo>
                    <a:pt x="1447800" y="93726"/>
                  </a:lnTo>
                  <a:lnTo>
                    <a:pt x="1447800" y="102870"/>
                  </a:lnTo>
                  <a:lnTo>
                    <a:pt x="1447800" y="474726"/>
                  </a:lnTo>
                  <a:lnTo>
                    <a:pt x="1447800" y="493776"/>
                  </a:lnTo>
                  <a:lnTo>
                    <a:pt x="1447800" y="864870"/>
                  </a:lnTo>
                  <a:lnTo>
                    <a:pt x="9144" y="864870"/>
                  </a:lnTo>
                  <a:lnTo>
                    <a:pt x="9144" y="493776"/>
                  </a:lnTo>
                  <a:lnTo>
                    <a:pt x="1447800" y="493776"/>
                  </a:lnTo>
                  <a:lnTo>
                    <a:pt x="1447800" y="474726"/>
                  </a:lnTo>
                  <a:lnTo>
                    <a:pt x="9144" y="474726"/>
                  </a:lnTo>
                  <a:lnTo>
                    <a:pt x="9144" y="102870"/>
                  </a:lnTo>
                  <a:lnTo>
                    <a:pt x="1447800" y="102870"/>
                  </a:lnTo>
                  <a:lnTo>
                    <a:pt x="1447800" y="93726"/>
                  </a:lnTo>
                  <a:lnTo>
                    <a:pt x="9144" y="93726"/>
                  </a:lnTo>
                  <a:lnTo>
                    <a:pt x="9144" y="0"/>
                  </a:lnTo>
                  <a:lnTo>
                    <a:pt x="0" y="0"/>
                  </a:lnTo>
                  <a:lnTo>
                    <a:pt x="0" y="93726"/>
                  </a:lnTo>
                  <a:lnTo>
                    <a:pt x="0" y="102870"/>
                  </a:lnTo>
                  <a:lnTo>
                    <a:pt x="0" y="483870"/>
                  </a:lnTo>
                  <a:lnTo>
                    <a:pt x="0" y="874776"/>
                  </a:lnTo>
                  <a:lnTo>
                    <a:pt x="4572" y="874776"/>
                  </a:lnTo>
                  <a:lnTo>
                    <a:pt x="9144" y="874776"/>
                  </a:lnTo>
                  <a:lnTo>
                    <a:pt x="1447800" y="874776"/>
                  </a:lnTo>
                  <a:lnTo>
                    <a:pt x="1452372" y="874776"/>
                  </a:lnTo>
                  <a:lnTo>
                    <a:pt x="1456944" y="874776"/>
                  </a:lnTo>
                  <a:lnTo>
                    <a:pt x="1456944" y="483870"/>
                  </a:lnTo>
                  <a:lnTo>
                    <a:pt x="1456944" y="102870"/>
                  </a:lnTo>
                  <a:lnTo>
                    <a:pt x="1456944" y="93726"/>
                  </a:lnTo>
                  <a:lnTo>
                    <a:pt x="1456944" y="0"/>
                  </a:lnTo>
                  <a:close/>
                </a:path>
              </a:pathLst>
            </a:custGeom>
            <a:solidFill>
              <a:srgbClr val="000000"/>
            </a:solidFill>
          </p:spPr>
          <p:txBody>
            <a:bodyPr wrap="square" lIns="0" tIns="0" rIns="0" bIns="0" rtlCol="0"/>
            <a:lstStyle/>
            <a:p>
              <a:endParaRPr sz="1588" dirty="0"/>
            </a:p>
          </p:txBody>
        </p:sp>
        <p:sp>
          <p:nvSpPr>
            <p:cNvPr id="11" name="object 11"/>
            <p:cNvSpPr/>
            <p:nvPr/>
          </p:nvSpPr>
          <p:spPr>
            <a:xfrm>
              <a:off x="6544817" y="4101083"/>
              <a:ext cx="647065" cy="273050"/>
            </a:xfrm>
            <a:custGeom>
              <a:avLst/>
              <a:gdLst/>
              <a:ahLst/>
              <a:cxnLst/>
              <a:rect l="l" t="t" r="r" b="b"/>
              <a:pathLst>
                <a:path w="647065" h="273050">
                  <a:moveTo>
                    <a:pt x="524216" y="71315"/>
                  </a:moveTo>
                  <a:lnTo>
                    <a:pt x="520538" y="53150"/>
                  </a:lnTo>
                  <a:lnTo>
                    <a:pt x="519683" y="53339"/>
                  </a:lnTo>
                  <a:lnTo>
                    <a:pt x="496823" y="57150"/>
                  </a:lnTo>
                  <a:lnTo>
                    <a:pt x="444532" y="66177"/>
                  </a:lnTo>
                  <a:lnTo>
                    <a:pt x="394789" y="74673"/>
                  </a:lnTo>
                  <a:lnTo>
                    <a:pt x="347243" y="83508"/>
                  </a:lnTo>
                  <a:lnTo>
                    <a:pt x="301544" y="93551"/>
                  </a:lnTo>
                  <a:lnTo>
                    <a:pt x="257341" y="105670"/>
                  </a:lnTo>
                  <a:lnTo>
                    <a:pt x="214283" y="120735"/>
                  </a:lnTo>
                  <a:lnTo>
                    <a:pt x="172019" y="139615"/>
                  </a:lnTo>
                  <a:lnTo>
                    <a:pt x="130198" y="163180"/>
                  </a:lnTo>
                  <a:lnTo>
                    <a:pt x="88469" y="192297"/>
                  </a:lnTo>
                  <a:lnTo>
                    <a:pt x="46481" y="227837"/>
                  </a:lnTo>
                  <a:lnTo>
                    <a:pt x="14477" y="258317"/>
                  </a:lnTo>
                  <a:lnTo>
                    <a:pt x="0" y="272795"/>
                  </a:lnTo>
                  <a:lnTo>
                    <a:pt x="27483" y="272795"/>
                  </a:lnTo>
                  <a:lnTo>
                    <a:pt x="43433" y="256031"/>
                  </a:lnTo>
                  <a:lnTo>
                    <a:pt x="59435" y="241553"/>
                  </a:lnTo>
                  <a:lnTo>
                    <a:pt x="100545" y="207046"/>
                  </a:lnTo>
                  <a:lnTo>
                    <a:pt x="141414" y="178768"/>
                  </a:lnTo>
                  <a:lnTo>
                    <a:pt x="182386" y="155882"/>
                  </a:lnTo>
                  <a:lnTo>
                    <a:pt x="223799" y="137548"/>
                  </a:lnTo>
                  <a:lnTo>
                    <a:pt x="265995" y="122929"/>
                  </a:lnTo>
                  <a:lnTo>
                    <a:pt x="309314" y="111186"/>
                  </a:lnTo>
                  <a:lnTo>
                    <a:pt x="354096" y="101479"/>
                  </a:lnTo>
                  <a:lnTo>
                    <a:pt x="400683" y="92972"/>
                  </a:lnTo>
                  <a:lnTo>
                    <a:pt x="449416" y="84825"/>
                  </a:lnTo>
                  <a:lnTo>
                    <a:pt x="500633" y="76199"/>
                  </a:lnTo>
                  <a:lnTo>
                    <a:pt x="524216" y="71315"/>
                  </a:lnTo>
                  <a:close/>
                </a:path>
                <a:path w="647065" h="273050">
                  <a:moveTo>
                    <a:pt x="646937" y="36575"/>
                  </a:moveTo>
                  <a:lnTo>
                    <a:pt x="509777" y="0"/>
                  </a:lnTo>
                  <a:lnTo>
                    <a:pt x="520538" y="53150"/>
                  </a:lnTo>
                  <a:lnTo>
                    <a:pt x="533399" y="50291"/>
                  </a:lnTo>
                  <a:lnTo>
                    <a:pt x="537209" y="68579"/>
                  </a:lnTo>
                  <a:lnTo>
                    <a:pt x="537209" y="122417"/>
                  </a:lnTo>
                  <a:lnTo>
                    <a:pt x="646937" y="36575"/>
                  </a:lnTo>
                  <a:close/>
                </a:path>
                <a:path w="647065" h="273050">
                  <a:moveTo>
                    <a:pt x="537209" y="68579"/>
                  </a:moveTo>
                  <a:lnTo>
                    <a:pt x="533399" y="50291"/>
                  </a:lnTo>
                  <a:lnTo>
                    <a:pt x="520538" y="53150"/>
                  </a:lnTo>
                  <a:lnTo>
                    <a:pt x="524216" y="71315"/>
                  </a:lnTo>
                  <a:lnTo>
                    <a:pt x="537209" y="68579"/>
                  </a:lnTo>
                  <a:close/>
                </a:path>
                <a:path w="647065" h="273050">
                  <a:moveTo>
                    <a:pt x="537209" y="122417"/>
                  </a:moveTo>
                  <a:lnTo>
                    <a:pt x="537209" y="68579"/>
                  </a:lnTo>
                  <a:lnTo>
                    <a:pt x="524216" y="71315"/>
                  </a:lnTo>
                  <a:lnTo>
                    <a:pt x="534923" y="124205"/>
                  </a:lnTo>
                  <a:lnTo>
                    <a:pt x="537209" y="122417"/>
                  </a:lnTo>
                  <a:close/>
                </a:path>
              </a:pathLst>
            </a:custGeom>
            <a:solidFill>
              <a:srgbClr val="FF2BD8"/>
            </a:solidFill>
          </p:spPr>
          <p:txBody>
            <a:bodyPr wrap="square" lIns="0" tIns="0" rIns="0" bIns="0" rtlCol="0"/>
            <a:lstStyle/>
            <a:p>
              <a:endParaRPr sz="1588" dirty="0"/>
            </a:p>
          </p:txBody>
        </p:sp>
        <p:sp>
          <p:nvSpPr>
            <p:cNvPr id="12" name="object 12"/>
            <p:cNvSpPr/>
            <p:nvPr/>
          </p:nvSpPr>
          <p:spPr>
            <a:xfrm>
              <a:off x="457200" y="4373117"/>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sz="1588" dirty="0"/>
            </a:p>
          </p:txBody>
        </p:sp>
        <p:sp>
          <p:nvSpPr>
            <p:cNvPr id="13" name="object 13"/>
            <p:cNvSpPr/>
            <p:nvPr/>
          </p:nvSpPr>
          <p:spPr>
            <a:xfrm>
              <a:off x="7206233" y="4373879"/>
              <a:ext cx="1457325" cy="276860"/>
            </a:xfrm>
            <a:custGeom>
              <a:avLst/>
              <a:gdLst/>
              <a:ahLst/>
              <a:cxnLst/>
              <a:rect l="l" t="t" r="r" b="b"/>
              <a:pathLst>
                <a:path w="1457325" h="276860">
                  <a:moveTo>
                    <a:pt x="9144" y="266700"/>
                  </a:moveTo>
                  <a:lnTo>
                    <a:pt x="9144" y="0"/>
                  </a:lnTo>
                  <a:lnTo>
                    <a:pt x="0" y="0"/>
                  </a:lnTo>
                  <a:lnTo>
                    <a:pt x="0" y="276606"/>
                  </a:lnTo>
                  <a:lnTo>
                    <a:pt x="4572" y="276606"/>
                  </a:lnTo>
                  <a:lnTo>
                    <a:pt x="4572" y="266700"/>
                  </a:lnTo>
                  <a:lnTo>
                    <a:pt x="9144" y="266700"/>
                  </a:lnTo>
                  <a:close/>
                </a:path>
                <a:path w="1457325" h="276860">
                  <a:moveTo>
                    <a:pt x="1452372" y="266700"/>
                  </a:moveTo>
                  <a:lnTo>
                    <a:pt x="4572" y="266700"/>
                  </a:lnTo>
                  <a:lnTo>
                    <a:pt x="9144" y="271272"/>
                  </a:lnTo>
                  <a:lnTo>
                    <a:pt x="9144" y="276606"/>
                  </a:lnTo>
                  <a:lnTo>
                    <a:pt x="1447800" y="276606"/>
                  </a:lnTo>
                  <a:lnTo>
                    <a:pt x="1447800" y="271272"/>
                  </a:lnTo>
                  <a:lnTo>
                    <a:pt x="1452372" y="266700"/>
                  </a:lnTo>
                  <a:close/>
                </a:path>
                <a:path w="1457325" h="276860">
                  <a:moveTo>
                    <a:pt x="9144" y="276606"/>
                  </a:moveTo>
                  <a:lnTo>
                    <a:pt x="9144" y="271272"/>
                  </a:lnTo>
                  <a:lnTo>
                    <a:pt x="4572" y="266700"/>
                  </a:lnTo>
                  <a:lnTo>
                    <a:pt x="4572" y="276606"/>
                  </a:lnTo>
                  <a:lnTo>
                    <a:pt x="9144" y="276606"/>
                  </a:lnTo>
                  <a:close/>
                </a:path>
                <a:path w="1457325" h="276860">
                  <a:moveTo>
                    <a:pt x="1456944" y="276606"/>
                  </a:moveTo>
                  <a:lnTo>
                    <a:pt x="1456944" y="0"/>
                  </a:lnTo>
                  <a:lnTo>
                    <a:pt x="1447800" y="0"/>
                  </a:lnTo>
                  <a:lnTo>
                    <a:pt x="1447800" y="266700"/>
                  </a:lnTo>
                  <a:lnTo>
                    <a:pt x="1452372" y="266700"/>
                  </a:lnTo>
                  <a:lnTo>
                    <a:pt x="1452372" y="276606"/>
                  </a:lnTo>
                  <a:lnTo>
                    <a:pt x="1456944" y="276606"/>
                  </a:lnTo>
                  <a:close/>
                </a:path>
                <a:path w="1457325" h="276860">
                  <a:moveTo>
                    <a:pt x="1452372" y="276606"/>
                  </a:moveTo>
                  <a:lnTo>
                    <a:pt x="1452372" y="266700"/>
                  </a:lnTo>
                  <a:lnTo>
                    <a:pt x="1447800" y="271272"/>
                  </a:lnTo>
                  <a:lnTo>
                    <a:pt x="1447800" y="276606"/>
                  </a:lnTo>
                  <a:lnTo>
                    <a:pt x="1452372" y="276606"/>
                  </a:lnTo>
                  <a:close/>
                </a:path>
              </a:pathLst>
            </a:custGeom>
            <a:solidFill>
              <a:srgbClr val="000000"/>
            </a:solidFill>
          </p:spPr>
          <p:txBody>
            <a:bodyPr wrap="square" lIns="0" tIns="0" rIns="0" bIns="0" rtlCol="0"/>
            <a:lstStyle/>
            <a:p>
              <a:endParaRPr sz="1588" dirty="0"/>
            </a:p>
          </p:txBody>
        </p:sp>
      </p:grpSp>
      <p:sp>
        <p:nvSpPr>
          <p:cNvPr id="14" name="object 14"/>
          <p:cNvSpPr txBox="1"/>
          <p:nvPr/>
        </p:nvSpPr>
        <p:spPr>
          <a:xfrm>
            <a:off x="6698866" y="3065229"/>
            <a:ext cx="868456" cy="958574"/>
          </a:xfrm>
          <a:prstGeom prst="rect">
            <a:avLst/>
          </a:prstGeom>
        </p:spPr>
        <p:txBody>
          <a:bodyPr vert="horz" wrap="square" lIns="0" tIns="10646" rIns="0" bIns="0" rtlCol="0">
            <a:spAutoFit/>
          </a:bodyPr>
          <a:lstStyle/>
          <a:p>
            <a:pPr marL="11206" marR="4483" indent="-25774" algn="ctr">
              <a:lnSpc>
                <a:spcPct val="119900"/>
              </a:lnSpc>
              <a:spcBef>
                <a:spcPts val="84"/>
              </a:spcBef>
            </a:pPr>
            <a:r>
              <a:rPr sz="1765" spc="-9" dirty="0">
                <a:latin typeface="Arial"/>
                <a:cs typeface="Arial"/>
              </a:rPr>
              <a:t>Network  Link  </a:t>
            </a:r>
            <a:r>
              <a:rPr sz="1765" spc="-4" dirty="0">
                <a:latin typeface="Arial"/>
                <a:cs typeface="Arial"/>
              </a:rPr>
              <a:t>Physical</a:t>
            </a:r>
            <a:endParaRPr sz="1765" dirty="0">
              <a:latin typeface="Arial"/>
              <a:cs typeface="Arial"/>
            </a:endParaRPr>
          </a:p>
        </p:txBody>
      </p:sp>
      <p:sp>
        <p:nvSpPr>
          <p:cNvPr id="15" name="object 15"/>
          <p:cNvSpPr txBox="1"/>
          <p:nvPr/>
        </p:nvSpPr>
        <p:spPr>
          <a:xfrm>
            <a:off x="5060352" y="4387999"/>
            <a:ext cx="1400175" cy="255678"/>
          </a:xfrm>
          <a:prstGeom prst="rect">
            <a:avLst/>
          </a:prstGeom>
        </p:spPr>
        <p:txBody>
          <a:bodyPr vert="horz" wrap="square" lIns="0" tIns="11206" rIns="0" bIns="0" rtlCol="0">
            <a:spAutoFit/>
          </a:bodyPr>
          <a:lstStyle/>
          <a:p>
            <a:pPr marL="11206">
              <a:spcBef>
                <a:spcPts val="88"/>
              </a:spcBef>
            </a:pPr>
            <a:r>
              <a:rPr sz="1588" dirty="0">
                <a:latin typeface="Arial"/>
                <a:cs typeface="Arial"/>
              </a:rPr>
              <a:t>MAC </a:t>
            </a:r>
            <a:r>
              <a:rPr sz="1588" spc="-4" dirty="0">
                <a:latin typeface="Arial"/>
                <a:cs typeface="Arial"/>
              </a:rPr>
              <a:t>is in</a:t>
            </a:r>
            <a:r>
              <a:rPr sz="1588" spc="-84" dirty="0">
                <a:latin typeface="Arial"/>
                <a:cs typeface="Arial"/>
              </a:rPr>
              <a:t> </a:t>
            </a:r>
            <a:r>
              <a:rPr sz="1588" dirty="0">
                <a:latin typeface="Arial"/>
                <a:cs typeface="Arial"/>
              </a:rPr>
              <a:t>here!</a:t>
            </a:r>
          </a:p>
        </p:txBody>
      </p:sp>
      <p:sp>
        <p:nvSpPr>
          <p:cNvPr id="16" name="object 16"/>
          <p:cNvSpPr/>
          <p:nvPr/>
        </p:nvSpPr>
        <p:spPr>
          <a:xfrm>
            <a:off x="5595994" y="3859305"/>
            <a:ext cx="337857" cy="535641"/>
          </a:xfrm>
          <a:custGeom>
            <a:avLst/>
            <a:gdLst/>
            <a:ahLst/>
            <a:cxnLst/>
            <a:rect l="l" t="t" r="r" b="b"/>
            <a:pathLst>
              <a:path w="382904" h="607060">
                <a:moveTo>
                  <a:pt x="382575" y="0"/>
                </a:moveTo>
                <a:lnTo>
                  <a:pt x="355092" y="0"/>
                </a:lnTo>
                <a:lnTo>
                  <a:pt x="352805" y="2286"/>
                </a:lnTo>
                <a:lnTo>
                  <a:pt x="317783" y="41911"/>
                </a:lnTo>
                <a:lnTo>
                  <a:pt x="284598" y="82208"/>
                </a:lnTo>
                <a:lnTo>
                  <a:pt x="252969" y="123320"/>
                </a:lnTo>
                <a:lnTo>
                  <a:pt x="222614" y="165390"/>
                </a:lnTo>
                <a:lnTo>
                  <a:pt x="193249" y="208564"/>
                </a:lnTo>
                <a:lnTo>
                  <a:pt x="164592" y="252984"/>
                </a:lnTo>
                <a:lnTo>
                  <a:pt x="136397" y="299466"/>
                </a:lnTo>
                <a:lnTo>
                  <a:pt x="110241" y="345805"/>
                </a:lnTo>
                <a:lnTo>
                  <a:pt x="84338" y="394400"/>
                </a:lnTo>
                <a:lnTo>
                  <a:pt x="59703" y="444286"/>
                </a:lnTo>
                <a:lnTo>
                  <a:pt x="37348" y="494497"/>
                </a:lnTo>
                <a:lnTo>
                  <a:pt x="18287" y="544068"/>
                </a:lnTo>
                <a:lnTo>
                  <a:pt x="5333" y="582930"/>
                </a:lnTo>
                <a:lnTo>
                  <a:pt x="0" y="601218"/>
                </a:lnTo>
                <a:lnTo>
                  <a:pt x="18288" y="606552"/>
                </a:lnTo>
                <a:lnTo>
                  <a:pt x="28956" y="569976"/>
                </a:lnTo>
                <a:lnTo>
                  <a:pt x="46142" y="524394"/>
                </a:lnTo>
                <a:lnTo>
                  <a:pt x="65697" y="477985"/>
                </a:lnTo>
                <a:lnTo>
                  <a:pt x="87431" y="431049"/>
                </a:lnTo>
                <a:lnTo>
                  <a:pt x="111157" y="383890"/>
                </a:lnTo>
                <a:lnTo>
                  <a:pt x="136686" y="336809"/>
                </a:lnTo>
                <a:lnTo>
                  <a:pt x="163831" y="290108"/>
                </a:lnTo>
                <a:lnTo>
                  <a:pt x="192403" y="244090"/>
                </a:lnTo>
                <a:lnTo>
                  <a:pt x="222215" y="199057"/>
                </a:lnTo>
                <a:lnTo>
                  <a:pt x="253078" y="155310"/>
                </a:lnTo>
                <a:lnTo>
                  <a:pt x="284805" y="113153"/>
                </a:lnTo>
                <a:lnTo>
                  <a:pt x="317207" y="72887"/>
                </a:lnTo>
                <a:lnTo>
                  <a:pt x="350097" y="34815"/>
                </a:lnTo>
                <a:lnTo>
                  <a:pt x="382575" y="0"/>
                </a:lnTo>
                <a:close/>
              </a:path>
            </a:pathLst>
          </a:custGeom>
          <a:solidFill>
            <a:srgbClr val="FF2BD8"/>
          </a:solidFill>
        </p:spPr>
        <p:txBody>
          <a:bodyPr wrap="square" lIns="0" tIns="0" rIns="0" bIns="0" rtlCol="0"/>
          <a:lstStyle/>
          <a:p>
            <a:endParaRPr sz="1588"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4835" y="213482"/>
            <a:ext cx="6633322" cy="1365532"/>
          </a:xfrm>
          <a:prstGeom prst="rect">
            <a:avLst/>
          </a:prstGeom>
        </p:spPr>
        <p:txBody>
          <a:bodyPr vert="horz" wrap="square" lIns="0" tIns="11206" rIns="0" bIns="0" rtlCol="0" anchor="ctr">
            <a:spAutoFit/>
          </a:bodyPr>
          <a:lstStyle/>
          <a:p>
            <a:pPr marL="11206" algn="ctr">
              <a:lnSpc>
                <a:spcPct val="100000"/>
              </a:lnSpc>
              <a:spcBef>
                <a:spcPts val="88"/>
              </a:spcBef>
            </a:pPr>
            <a:r>
              <a:rPr spc="-4" dirty="0"/>
              <a:t>Classic </a:t>
            </a:r>
            <a:r>
              <a:rPr dirty="0"/>
              <a:t>Ethernet (1) – </a:t>
            </a:r>
            <a:r>
              <a:rPr spc="-4" dirty="0"/>
              <a:t>Physical</a:t>
            </a:r>
            <a:r>
              <a:rPr spc="-115" dirty="0"/>
              <a:t> </a:t>
            </a:r>
            <a:r>
              <a:rPr dirty="0"/>
              <a:t>Layer</a:t>
            </a:r>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txBox="1"/>
          <p:nvPr/>
        </p:nvSpPr>
        <p:spPr>
          <a:xfrm>
            <a:off x="1414182" y="1779271"/>
            <a:ext cx="6329643" cy="1185215"/>
          </a:xfrm>
          <a:prstGeom prst="rect">
            <a:avLst/>
          </a:prstGeom>
        </p:spPr>
        <p:txBody>
          <a:bodyPr vert="horz" wrap="square" lIns="0" tIns="78441" rIns="0" bIns="0" rtlCol="0">
            <a:spAutoFit/>
          </a:bodyPr>
          <a:lstStyle/>
          <a:p>
            <a:pPr marL="11206">
              <a:spcBef>
                <a:spcPts val="618"/>
              </a:spcBef>
            </a:pPr>
            <a:r>
              <a:rPr sz="2118" spc="-4" dirty="0">
                <a:latin typeface="Arial"/>
                <a:cs typeface="Arial"/>
              </a:rPr>
              <a:t>One shared coaxial cable to which all hosts</a:t>
            </a:r>
            <a:r>
              <a:rPr sz="2118" spc="26" dirty="0">
                <a:latin typeface="Arial"/>
                <a:cs typeface="Arial"/>
              </a:rPr>
              <a:t> </a:t>
            </a:r>
            <a:r>
              <a:rPr sz="2118" spc="-4" dirty="0">
                <a:latin typeface="Arial"/>
                <a:cs typeface="Arial"/>
              </a:rPr>
              <a:t>attached</a:t>
            </a:r>
            <a:endParaRPr sz="2118">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Up to 10 Mbps, with Manchester</a:t>
            </a:r>
            <a:r>
              <a:rPr sz="2118" spc="4" dirty="0">
                <a:latin typeface="Arial"/>
                <a:cs typeface="Arial"/>
              </a:rPr>
              <a:t> </a:t>
            </a:r>
            <a:r>
              <a:rPr sz="2118" spc="-4" dirty="0">
                <a:latin typeface="Arial"/>
                <a:cs typeface="Arial"/>
              </a:rPr>
              <a:t>encoding</a:t>
            </a:r>
            <a:endParaRPr sz="2118">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Hosts ran the classic Ethernet protocol for</a:t>
            </a:r>
            <a:r>
              <a:rPr sz="2118" dirty="0">
                <a:latin typeface="Arial"/>
                <a:cs typeface="Arial"/>
              </a:rPr>
              <a:t> </a:t>
            </a:r>
            <a:r>
              <a:rPr sz="2118" spc="-4" dirty="0">
                <a:latin typeface="Arial"/>
                <a:cs typeface="Arial"/>
              </a:rPr>
              <a:t>access</a:t>
            </a:r>
            <a:endParaRPr sz="2118">
              <a:latin typeface="Arial"/>
              <a:cs typeface="Arial"/>
            </a:endParaRPr>
          </a:p>
        </p:txBody>
      </p:sp>
      <p:pic>
        <p:nvPicPr>
          <p:cNvPr id="5" name="object 5"/>
          <p:cNvPicPr/>
          <p:nvPr/>
        </p:nvPicPr>
        <p:blipFill>
          <a:blip r:embed="rId2" cstate="print"/>
          <a:stretch>
            <a:fillRect/>
          </a:stretch>
        </p:blipFill>
        <p:spPr>
          <a:xfrm>
            <a:off x="845147" y="3252843"/>
            <a:ext cx="7454376" cy="2286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2147" y="37951"/>
            <a:ext cx="7059706" cy="1365532"/>
          </a:xfrm>
          <a:prstGeom prst="rect">
            <a:avLst/>
          </a:prstGeom>
        </p:spPr>
        <p:txBody>
          <a:bodyPr vert="horz" wrap="square" lIns="0" tIns="11206" rIns="0" bIns="0" rtlCol="0" anchor="ctr">
            <a:spAutoFit/>
          </a:bodyPr>
          <a:lstStyle/>
          <a:p>
            <a:pPr marL="11206" algn="ctr">
              <a:lnSpc>
                <a:spcPct val="100000"/>
              </a:lnSpc>
              <a:spcBef>
                <a:spcPts val="88"/>
              </a:spcBef>
            </a:pPr>
            <a:r>
              <a:rPr lang="en-US" spc="-4" dirty="0"/>
              <a:t>Carrier Sense Multiple Access (</a:t>
            </a:r>
            <a:r>
              <a:rPr spc="-4" dirty="0"/>
              <a:t>CSMA</a:t>
            </a:r>
            <a:r>
              <a:rPr lang="en-US" spc="-84" dirty="0"/>
              <a:t>)</a:t>
            </a:r>
            <a:endParaRPr spc="-4" dirty="0"/>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txBox="1"/>
          <p:nvPr/>
        </p:nvSpPr>
        <p:spPr>
          <a:xfrm>
            <a:off x="1042147" y="2563233"/>
            <a:ext cx="7446034" cy="3390370"/>
          </a:xfrm>
          <a:prstGeom prst="rect">
            <a:avLst/>
          </a:prstGeom>
        </p:spPr>
        <p:txBody>
          <a:bodyPr vert="horz" wrap="square" lIns="0" tIns="78441" rIns="0" bIns="0" rtlCol="0">
            <a:spAutoFit/>
          </a:bodyPr>
          <a:lstStyle/>
          <a:p>
            <a:pPr marL="313781" indent="-302575">
              <a:spcBef>
                <a:spcPts val="618"/>
              </a:spcBef>
              <a:buFont typeface="Arial" panose="020B0604020202020204" pitchFamily="34" charset="0"/>
              <a:buChar char="•"/>
            </a:pPr>
            <a:r>
              <a:rPr sz="2118" spc="-4" dirty="0">
                <a:latin typeface="Arial"/>
                <a:cs typeface="Arial"/>
              </a:rPr>
              <a:t>CSMA</a:t>
            </a:r>
            <a:r>
              <a:rPr lang="en-US" sz="2118" spc="-4" dirty="0">
                <a:latin typeface="Arial"/>
                <a:cs typeface="Arial"/>
              </a:rPr>
              <a:t> (Carrier Sense Multiple Access)</a:t>
            </a:r>
            <a:r>
              <a:rPr sz="2118" spc="-4" dirty="0">
                <a:latin typeface="Arial"/>
                <a:cs typeface="Arial"/>
              </a:rPr>
              <a:t> improves on ALOHA by sensing the</a:t>
            </a:r>
            <a:r>
              <a:rPr sz="2118" spc="9" dirty="0">
                <a:latin typeface="Arial"/>
                <a:cs typeface="Arial"/>
              </a:rPr>
              <a:t> </a:t>
            </a:r>
            <a:r>
              <a:rPr sz="2118" spc="-4" dirty="0">
                <a:latin typeface="Arial"/>
                <a:cs typeface="Arial"/>
              </a:rPr>
              <a:t>channel!</a:t>
            </a:r>
            <a:endParaRPr lang="en-US" sz="2118" dirty="0">
              <a:latin typeface="Arial"/>
              <a:cs typeface="Arial"/>
            </a:endParaRPr>
          </a:p>
          <a:p>
            <a:pPr marL="313781" indent="-302575">
              <a:spcBef>
                <a:spcPts val="618"/>
              </a:spcBef>
              <a:buFont typeface="Arial" panose="020B0604020202020204" pitchFamily="34" charset="0"/>
              <a:buChar char="•"/>
            </a:pPr>
            <a:r>
              <a:rPr sz="2118" spc="-4" dirty="0">
                <a:latin typeface="Arial"/>
                <a:cs typeface="Arial"/>
              </a:rPr>
              <a:t>User doesn’t send if it senses someone</a:t>
            </a:r>
            <a:r>
              <a:rPr sz="2118" spc="22" dirty="0">
                <a:latin typeface="Arial"/>
                <a:cs typeface="Arial"/>
              </a:rPr>
              <a:t> </a:t>
            </a:r>
            <a:r>
              <a:rPr sz="2118" spc="-4" dirty="0">
                <a:latin typeface="Arial"/>
                <a:cs typeface="Arial"/>
              </a:rPr>
              <a:t>else</a:t>
            </a:r>
            <a:endParaRPr sz="2118" dirty="0">
              <a:latin typeface="Arial"/>
              <a:cs typeface="Arial"/>
            </a:endParaRPr>
          </a:p>
          <a:p>
            <a:pPr>
              <a:lnSpc>
                <a:spcPct val="100000"/>
              </a:lnSpc>
              <a:buClr>
                <a:srgbClr val="0000FF"/>
              </a:buClr>
              <a:buFont typeface="Arial"/>
              <a:buChar char="•"/>
            </a:pPr>
            <a:endParaRPr sz="2382" dirty="0">
              <a:latin typeface="Arial"/>
              <a:cs typeface="Arial"/>
            </a:endParaRPr>
          </a:p>
          <a:p>
            <a:pPr>
              <a:spcBef>
                <a:spcPts val="35"/>
              </a:spcBef>
              <a:buClr>
                <a:srgbClr val="0000FF"/>
              </a:buClr>
              <a:buFont typeface="Arial"/>
              <a:buChar char="•"/>
            </a:pPr>
            <a:endParaRPr sz="2559" dirty="0">
              <a:latin typeface="Arial"/>
              <a:cs typeface="Arial"/>
            </a:endParaRPr>
          </a:p>
          <a:p>
            <a:pPr marL="11206"/>
            <a:r>
              <a:rPr sz="2118" spc="-4" dirty="0">
                <a:latin typeface="Arial"/>
                <a:cs typeface="Arial"/>
              </a:rPr>
              <a:t>Variations on what to do if the channel is</a:t>
            </a:r>
            <a:r>
              <a:rPr sz="2118" spc="44" dirty="0">
                <a:latin typeface="Arial"/>
                <a:cs typeface="Arial"/>
              </a:rPr>
              <a:t> </a:t>
            </a:r>
            <a:r>
              <a:rPr sz="2118" spc="-4" dirty="0">
                <a:latin typeface="Arial"/>
                <a:cs typeface="Arial"/>
              </a:rPr>
              <a:t>busy:</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1-persistent (greedy) sends as soon as</a:t>
            </a:r>
            <a:r>
              <a:rPr sz="2118" spc="44" dirty="0">
                <a:latin typeface="Arial"/>
                <a:cs typeface="Arial"/>
              </a:rPr>
              <a:t> </a:t>
            </a:r>
            <a:r>
              <a:rPr sz="2118" spc="-4" dirty="0">
                <a:latin typeface="Arial"/>
                <a:cs typeface="Arial"/>
              </a:rPr>
              <a:t>idle</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Nonpersistent waits </a:t>
            </a:r>
            <a:r>
              <a:rPr sz="2118" dirty="0">
                <a:latin typeface="Arial"/>
                <a:cs typeface="Arial"/>
              </a:rPr>
              <a:t>a </a:t>
            </a:r>
            <a:r>
              <a:rPr sz="2118" spc="-4" dirty="0">
                <a:latin typeface="Arial"/>
                <a:cs typeface="Arial"/>
              </a:rPr>
              <a:t>random time then tries</a:t>
            </a:r>
            <a:r>
              <a:rPr sz="2118" dirty="0">
                <a:latin typeface="Arial"/>
                <a:cs typeface="Arial"/>
              </a:rPr>
              <a:t> </a:t>
            </a:r>
            <a:r>
              <a:rPr sz="2118" spc="-4" dirty="0">
                <a:latin typeface="Arial"/>
                <a:cs typeface="Arial"/>
              </a:rPr>
              <a:t>again</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p-persistent sends with probability </a:t>
            </a:r>
            <a:r>
              <a:rPr sz="2118" dirty="0">
                <a:latin typeface="Arial"/>
                <a:cs typeface="Arial"/>
              </a:rPr>
              <a:t>p </a:t>
            </a:r>
            <a:r>
              <a:rPr sz="2118" spc="-4" dirty="0">
                <a:latin typeface="Arial"/>
                <a:cs typeface="Arial"/>
              </a:rPr>
              <a:t>when</a:t>
            </a:r>
            <a:r>
              <a:rPr sz="2118" spc="26" dirty="0">
                <a:latin typeface="Arial"/>
                <a:cs typeface="Arial"/>
              </a:rPr>
              <a:t> </a:t>
            </a:r>
            <a:r>
              <a:rPr sz="2118" spc="-4" dirty="0">
                <a:latin typeface="Arial"/>
                <a:cs typeface="Arial"/>
              </a:rPr>
              <a:t>idle</a:t>
            </a:r>
            <a:endParaRPr sz="2118" dirty="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2147" y="376504"/>
            <a:ext cx="7059706" cy="688424"/>
          </a:xfrm>
          <a:prstGeom prst="rect">
            <a:avLst/>
          </a:prstGeom>
        </p:spPr>
        <p:txBody>
          <a:bodyPr vert="horz" wrap="square" lIns="0" tIns="11206" rIns="0" bIns="0" rtlCol="0" anchor="ctr">
            <a:spAutoFit/>
          </a:bodyPr>
          <a:lstStyle/>
          <a:p>
            <a:pPr marL="11206" algn="ctr">
              <a:lnSpc>
                <a:spcPct val="100000"/>
              </a:lnSpc>
              <a:spcBef>
                <a:spcPts val="88"/>
              </a:spcBef>
            </a:pPr>
            <a:r>
              <a:rPr lang="en-US" spc="-4" dirty="0"/>
              <a:t>1-Persistent </a:t>
            </a:r>
            <a:r>
              <a:rPr spc="-4" dirty="0"/>
              <a:t>CSMA</a:t>
            </a:r>
            <a:r>
              <a:rPr lang="en-US" spc="-4" dirty="0"/>
              <a:t> Protocol </a:t>
            </a:r>
            <a:endParaRPr spc="-4" dirty="0"/>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txBox="1"/>
          <p:nvPr/>
        </p:nvSpPr>
        <p:spPr>
          <a:xfrm>
            <a:off x="1025613" y="1299614"/>
            <a:ext cx="7446034" cy="3791057"/>
          </a:xfrm>
          <a:prstGeom prst="rect">
            <a:avLst/>
          </a:prstGeom>
        </p:spPr>
        <p:txBody>
          <a:bodyPr vert="horz" wrap="square" lIns="0" tIns="78441" rIns="0" bIns="0" rtlCol="0">
            <a:spAutoFit/>
          </a:bodyPr>
          <a:lstStyle/>
          <a:p>
            <a:pPr marL="313781" indent="-302575">
              <a:spcBef>
                <a:spcPts val="618"/>
              </a:spcBef>
              <a:buFont typeface="Arial" panose="020B0604020202020204" pitchFamily="34" charset="0"/>
              <a:buChar char="•"/>
            </a:pPr>
            <a:r>
              <a:rPr lang="en-US" sz="2118" spc="-4" dirty="0">
                <a:latin typeface="Arial"/>
                <a:cs typeface="Arial"/>
              </a:rPr>
              <a:t>When a station has data to send, it listens to the channel</a:t>
            </a:r>
          </a:p>
          <a:p>
            <a:pPr marL="313781" indent="-302575">
              <a:spcBef>
                <a:spcPts val="618"/>
              </a:spcBef>
              <a:buFont typeface="Arial" panose="020B0604020202020204" pitchFamily="34" charset="0"/>
              <a:buChar char="•"/>
            </a:pPr>
            <a:r>
              <a:rPr lang="en-US" sz="2118" spc="-4" dirty="0">
                <a:latin typeface="Arial"/>
                <a:cs typeface="Arial"/>
              </a:rPr>
              <a:t>If the channel is idle, the station sends the data</a:t>
            </a:r>
          </a:p>
          <a:p>
            <a:pPr marL="313781" indent="-302575">
              <a:spcBef>
                <a:spcPts val="618"/>
              </a:spcBef>
              <a:buFont typeface="Arial" panose="020B0604020202020204" pitchFamily="34" charset="0"/>
              <a:buChar char="•"/>
            </a:pPr>
            <a:r>
              <a:rPr lang="en-US" sz="2118" spc="-4" dirty="0">
                <a:latin typeface="Arial"/>
                <a:cs typeface="Arial"/>
              </a:rPr>
              <a:t>If the channel is busy, the station waits until it becomes idle.</a:t>
            </a:r>
          </a:p>
          <a:p>
            <a:pPr marL="313781" indent="-302575">
              <a:spcBef>
                <a:spcPts val="618"/>
              </a:spcBef>
              <a:buFont typeface="Arial" panose="020B0604020202020204" pitchFamily="34" charset="0"/>
              <a:buChar char="•"/>
            </a:pPr>
            <a:r>
              <a:rPr lang="en-US" sz="2118" spc="-4" dirty="0">
                <a:latin typeface="Arial"/>
                <a:cs typeface="Arial"/>
              </a:rPr>
              <a:t>If the collision occurs,  the station waits for random amount of time  and starts over again.</a:t>
            </a:r>
          </a:p>
          <a:p>
            <a:pPr marL="313781" indent="-302575">
              <a:spcBef>
                <a:spcPts val="618"/>
              </a:spcBef>
              <a:buFont typeface="Arial" panose="020B0604020202020204" pitchFamily="34" charset="0"/>
              <a:buChar char="•"/>
            </a:pPr>
            <a:r>
              <a:rPr lang="en-US" sz="2118" spc="-4" dirty="0">
                <a:latin typeface="Arial"/>
                <a:cs typeface="Arial"/>
              </a:rPr>
              <a:t>It is called 1-persistent, because, the station transmits with a probability of 1 when it finds the channel idle.</a:t>
            </a:r>
          </a:p>
          <a:p>
            <a:pPr marL="313781" indent="-302575">
              <a:spcBef>
                <a:spcPts val="618"/>
              </a:spcBef>
              <a:buFont typeface="Arial" panose="020B0604020202020204" pitchFamily="34" charset="0"/>
              <a:buChar char="•"/>
            </a:pPr>
            <a:r>
              <a:rPr lang="en-US" sz="2118" spc="-4" dirty="0">
                <a:latin typeface="Arial"/>
                <a:cs typeface="Arial"/>
              </a:rPr>
              <a:t>Issues: when two stations ready, collisions occur, if they are not so impatient. </a:t>
            </a:r>
            <a:endParaRPr sz="2382" dirty="0">
              <a:latin typeface="Arial"/>
              <a:cs typeface="Arial"/>
            </a:endParaRPr>
          </a:p>
          <a:p>
            <a:pPr>
              <a:spcBef>
                <a:spcPts val="35"/>
              </a:spcBef>
              <a:buClr>
                <a:srgbClr val="0000FF"/>
              </a:buClr>
              <a:buFont typeface="Arial"/>
              <a:buChar char="•"/>
            </a:pPr>
            <a:endParaRPr sz="2559" dirty="0">
              <a:latin typeface="Arial"/>
              <a:cs typeface="Arial"/>
            </a:endParaRPr>
          </a:p>
        </p:txBody>
      </p:sp>
    </p:spTree>
    <p:extLst>
      <p:ext uri="{BB962C8B-B14F-4D97-AF65-F5344CB8AC3E}">
        <p14:creationId xmlns:p14="http://schemas.microsoft.com/office/powerpoint/2010/main" val="2308184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4912" y="43427"/>
            <a:ext cx="7059706" cy="1365532"/>
          </a:xfrm>
          <a:prstGeom prst="rect">
            <a:avLst/>
          </a:prstGeom>
        </p:spPr>
        <p:txBody>
          <a:bodyPr vert="horz" wrap="square" lIns="0" tIns="11206" rIns="0" bIns="0" rtlCol="0" anchor="ctr">
            <a:spAutoFit/>
          </a:bodyPr>
          <a:lstStyle/>
          <a:p>
            <a:pPr marL="11206" algn="ctr">
              <a:lnSpc>
                <a:spcPct val="100000"/>
              </a:lnSpc>
              <a:spcBef>
                <a:spcPts val="88"/>
              </a:spcBef>
            </a:pPr>
            <a:r>
              <a:rPr lang="en-IN" spc="-4" dirty="0"/>
              <a:t>CSMA/CD: </a:t>
            </a:r>
            <a:r>
              <a:rPr spc="-4" dirty="0"/>
              <a:t>CSMA</a:t>
            </a:r>
            <a:r>
              <a:rPr lang="en-US" spc="-4" dirty="0"/>
              <a:t> with Collision Detection </a:t>
            </a:r>
            <a:endParaRPr spc="-4" dirty="0"/>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txBox="1"/>
          <p:nvPr/>
        </p:nvSpPr>
        <p:spPr>
          <a:xfrm>
            <a:off x="537882" y="1299614"/>
            <a:ext cx="7933765" cy="5397971"/>
          </a:xfrm>
          <a:prstGeom prst="rect">
            <a:avLst/>
          </a:prstGeom>
        </p:spPr>
        <p:txBody>
          <a:bodyPr vert="horz" wrap="square" lIns="0" tIns="78441" rIns="0" bIns="0" rtlCol="0">
            <a:spAutoFit/>
          </a:bodyPr>
          <a:lstStyle/>
          <a:p>
            <a:pPr marL="313781" indent="-302575">
              <a:spcBef>
                <a:spcPts val="618"/>
              </a:spcBef>
              <a:buFont typeface="Arial" panose="020B0604020202020204" pitchFamily="34" charset="0"/>
              <a:buChar char="•"/>
            </a:pPr>
            <a:r>
              <a:rPr lang="en-US" sz="2471" spc="-4" dirty="0">
                <a:latin typeface="Times New Roman" panose="02020603050405020304" pitchFamily="18" charset="0"/>
                <a:cs typeface="Times New Roman" panose="02020603050405020304" pitchFamily="18" charset="0"/>
              </a:rPr>
              <a:t>In CSMA, if two stations sense a channel to be idle and begin transmitting, the signals will collide.</a:t>
            </a:r>
          </a:p>
          <a:p>
            <a:pPr marL="313781" indent="-302575">
              <a:spcBef>
                <a:spcPts val="618"/>
              </a:spcBef>
              <a:buFont typeface="Arial" panose="020B0604020202020204" pitchFamily="34" charset="0"/>
              <a:buChar char="•"/>
            </a:pPr>
            <a:r>
              <a:rPr lang="en-US" sz="2471" spc="-4" dirty="0">
                <a:latin typeface="Times New Roman" panose="02020603050405020304" pitchFamily="18" charset="0"/>
                <a:cs typeface="Times New Roman" panose="02020603050405020304" pitchFamily="18" charset="0"/>
              </a:rPr>
              <a:t>Alternative: Stations quickly detect collision and abruptly stop transmitting.</a:t>
            </a:r>
          </a:p>
          <a:p>
            <a:pPr marL="717215" lvl="1" indent="-302575">
              <a:spcBef>
                <a:spcPts val="61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It saves time and bandwidth</a:t>
            </a:r>
          </a:p>
          <a:p>
            <a:pPr marL="313781" indent="-302575">
              <a:spcBef>
                <a:spcPts val="61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If a station detects collision, it aborts its transmission, waits a random period of time and tries again.</a:t>
            </a:r>
          </a:p>
          <a:p>
            <a:pPr marL="313781" indent="-302575">
              <a:spcBef>
                <a:spcPts val="61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CSMA/CD consists of alternating contention and transmission periods and idle periods (when all stations are quiet).</a:t>
            </a:r>
          </a:p>
          <a:p>
            <a:pPr marL="313781" indent="-302575">
              <a:spcBef>
                <a:spcPts val="61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If the channel transmits 2*t, whether t is the signal propagation time between the two farthest stations. (for 1KM co-axial cable, t=5 µsec).</a:t>
            </a:r>
          </a:p>
          <a:p>
            <a:pPr marL="313781" indent="-302575">
              <a:spcBef>
                <a:spcPts val="61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Performance is greatly improved if frame time is much larger than the propagation time. </a:t>
            </a:r>
          </a:p>
          <a:p>
            <a:pPr marL="313781" indent="-302575">
              <a:spcBef>
                <a:spcPts val="618"/>
              </a:spcBef>
              <a:buFont typeface="Arial" panose="020B0604020202020204" pitchFamily="34" charset="0"/>
              <a:buChar char="•"/>
            </a:pPr>
            <a:endParaRPr sz="211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1477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4182" y="504777"/>
            <a:ext cx="6327402" cy="688424"/>
          </a:xfrm>
          <a:prstGeom prst="rect">
            <a:avLst/>
          </a:prstGeom>
        </p:spPr>
        <p:txBody>
          <a:bodyPr vert="horz" wrap="square" lIns="0" tIns="11206" rIns="0" bIns="0" rtlCol="0" anchor="ctr">
            <a:spAutoFit/>
          </a:bodyPr>
          <a:lstStyle/>
          <a:p>
            <a:pPr marL="11206">
              <a:lnSpc>
                <a:spcPct val="100000"/>
              </a:lnSpc>
              <a:spcBef>
                <a:spcPts val="88"/>
              </a:spcBef>
            </a:pPr>
            <a:r>
              <a:rPr spc="-4" dirty="0"/>
              <a:t>Classic </a:t>
            </a:r>
            <a:r>
              <a:rPr dirty="0"/>
              <a:t>Ethernet (2) –</a:t>
            </a:r>
            <a:r>
              <a:rPr spc="-115" dirty="0"/>
              <a:t> </a:t>
            </a:r>
            <a:r>
              <a:rPr dirty="0"/>
              <a:t>MAC</a:t>
            </a:r>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txBox="1"/>
          <p:nvPr/>
        </p:nvSpPr>
        <p:spPr>
          <a:xfrm>
            <a:off x="1414182" y="1779270"/>
            <a:ext cx="6451226" cy="1511137"/>
          </a:xfrm>
          <a:prstGeom prst="rect">
            <a:avLst/>
          </a:prstGeom>
        </p:spPr>
        <p:txBody>
          <a:bodyPr vert="horz" wrap="square" lIns="0" tIns="78441" rIns="0" bIns="0" rtlCol="0">
            <a:spAutoFit/>
          </a:bodyPr>
          <a:lstStyle/>
          <a:p>
            <a:pPr marL="11206">
              <a:spcBef>
                <a:spcPts val="618"/>
              </a:spcBef>
            </a:pPr>
            <a:r>
              <a:rPr sz="2118" dirty="0">
                <a:latin typeface="Arial"/>
                <a:cs typeface="Arial"/>
              </a:rPr>
              <a:t>MAC </a:t>
            </a:r>
            <a:r>
              <a:rPr sz="2118" spc="-4" dirty="0">
                <a:latin typeface="Arial"/>
                <a:cs typeface="Arial"/>
              </a:rPr>
              <a:t>protocol </a:t>
            </a:r>
            <a:r>
              <a:rPr sz="2118" dirty="0">
                <a:latin typeface="Arial"/>
                <a:cs typeface="Arial"/>
              </a:rPr>
              <a:t>is </a:t>
            </a:r>
            <a:r>
              <a:rPr sz="2118" spc="-4" dirty="0">
                <a:latin typeface="Arial"/>
                <a:cs typeface="Arial"/>
              </a:rPr>
              <a:t>1-persistent CSMA/CD</a:t>
            </a:r>
            <a:r>
              <a:rPr sz="2118" spc="9" dirty="0">
                <a:latin typeface="Arial"/>
                <a:cs typeface="Arial"/>
              </a:rPr>
              <a:t> </a:t>
            </a:r>
            <a:r>
              <a:rPr sz="2118" spc="-4" dirty="0">
                <a:latin typeface="Arial"/>
                <a:cs typeface="Arial"/>
              </a:rPr>
              <a:t>(earlier)</a:t>
            </a:r>
            <a:endParaRPr sz="2118" dirty="0">
              <a:latin typeface="Arial"/>
              <a:cs typeface="Arial"/>
            </a:endParaRPr>
          </a:p>
          <a:p>
            <a:pPr marL="414640" marR="4483" indent="-403433">
              <a:spcBef>
                <a:spcPts val="529"/>
              </a:spcBef>
              <a:buClr>
                <a:srgbClr val="0000FF"/>
              </a:buClr>
              <a:buChar char="•"/>
              <a:tabLst>
                <a:tab pos="414079" algn="l"/>
                <a:tab pos="414640" algn="l"/>
              </a:tabLst>
            </a:pPr>
            <a:r>
              <a:rPr sz="2118" spc="-4" dirty="0">
                <a:latin typeface="Arial"/>
                <a:cs typeface="Arial"/>
              </a:rPr>
              <a:t>Random delay (backoff) after collision is computed  with BEB (Binary Exponential</a:t>
            </a:r>
            <a:r>
              <a:rPr sz="2118" spc="13" dirty="0">
                <a:latin typeface="Arial"/>
                <a:cs typeface="Arial"/>
              </a:rPr>
              <a:t> </a:t>
            </a:r>
            <a:r>
              <a:rPr sz="2118" spc="-4" dirty="0">
                <a:latin typeface="Arial"/>
                <a:cs typeface="Arial"/>
              </a:rPr>
              <a:t>Backoff)</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Frame format is still used with modern</a:t>
            </a:r>
            <a:r>
              <a:rPr sz="2118" spc="13" dirty="0">
                <a:latin typeface="Arial"/>
                <a:cs typeface="Arial"/>
              </a:rPr>
              <a:t> </a:t>
            </a:r>
            <a:r>
              <a:rPr sz="2118" spc="-4" dirty="0">
                <a:latin typeface="Arial"/>
                <a:cs typeface="Arial"/>
              </a:rPr>
              <a:t>Ethernet.</a:t>
            </a:r>
            <a:endParaRPr sz="2118" dirty="0">
              <a:latin typeface="Arial"/>
              <a:cs typeface="Arial"/>
            </a:endParaRPr>
          </a:p>
        </p:txBody>
      </p:sp>
      <p:grpSp>
        <p:nvGrpSpPr>
          <p:cNvPr id="5" name="object 5"/>
          <p:cNvGrpSpPr/>
          <p:nvPr/>
        </p:nvGrpSpPr>
        <p:grpSpPr>
          <a:xfrm>
            <a:off x="1008530" y="3504975"/>
            <a:ext cx="7126941" cy="1770529"/>
            <a:chOff x="990600" y="3972305"/>
            <a:chExt cx="8077200" cy="2006600"/>
          </a:xfrm>
        </p:grpSpPr>
        <p:pic>
          <p:nvPicPr>
            <p:cNvPr id="6" name="object 6"/>
            <p:cNvPicPr/>
            <p:nvPr/>
          </p:nvPicPr>
          <p:blipFill>
            <a:blip r:embed="rId2" cstate="print"/>
            <a:stretch>
              <a:fillRect/>
            </a:stretch>
          </p:blipFill>
          <p:spPr>
            <a:xfrm>
              <a:off x="1343406" y="3972305"/>
              <a:ext cx="7724393" cy="1380744"/>
            </a:xfrm>
            <a:prstGeom prst="rect">
              <a:avLst/>
            </a:prstGeom>
          </p:spPr>
        </p:pic>
        <p:sp>
          <p:nvSpPr>
            <p:cNvPr id="7" name="object 7"/>
            <p:cNvSpPr/>
            <p:nvPr/>
          </p:nvSpPr>
          <p:spPr>
            <a:xfrm>
              <a:off x="990600" y="4457700"/>
              <a:ext cx="1057275" cy="647065"/>
            </a:xfrm>
            <a:custGeom>
              <a:avLst/>
              <a:gdLst/>
              <a:ahLst/>
              <a:cxnLst/>
              <a:rect l="l" t="t" r="r" b="b"/>
              <a:pathLst>
                <a:path w="1057275" h="647064">
                  <a:moveTo>
                    <a:pt x="1056894" y="646938"/>
                  </a:moveTo>
                  <a:lnTo>
                    <a:pt x="1056894" y="0"/>
                  </a:lnTo>
                  <a:lnTo>
                    <a:pt x="0" y="0"/>
                  </a:lnTo>
                  <a:lnTo>
                    <a:pt x="0" y="646938"/>
                  </a:lnTo>
                  <a:lnTo>
                    <a:pt x="1056894" y="646938"/>
                  </a:lnTo>
                  <a:close/>
                </a:path>
              </a:pathLst>
            </a:custGeom>
            <a:solidFill>
              <a:srgbClr val="FFFFFF"/>
            </a:solidFill>
          </p:spPr>
          <p:txBody>
            <a:bodyPr wrap="square" lIns="0" tIns="0" rIns="0" bIns="0" rtlCol="0"/>
            <a:lstStyle/>
            <a:p>
              <a:endParaRPr sz="1588"/>
            </a:p>
          </p:txBody>
        </p:sp>
        <p:pic>
          <p:nvPicPr>
            <p:cNvPr id="8" name="object 8"/>
            <p:cNvPicPr/>
            <p:nvPr/>
          </p:nvPicPr>
          <p:blipFill>
            <a:blip r:embed="rId3" cstate="print"/>
            <a:stretch>
              <a:fillRect/>
            </a:stretch>
          </p:blipFill>
          <p:spPr>
            <a:xfrm>
              <a:off x="1647375" y="5353050"/>
              <a:ext cx="7107514" cy="625240"/>
            </a:xfrm>
            <a:prstGeom prst="rect">
              <a:avLst/>
            </a:prstGeom>
          </p:spPr>
        </p:pic>
        <p:sp>
          <p:nvSpPr>
            <p:cNvPr id="9" name="object 9"/>
            <p:cNvSpPr/>
            <p:nvPr/>
          </p:nvSpPr>
          <p:spPr>
            <a:xfrm>
              <a:off x="1114805" y="5352288"/>
              <a:ext cx="790575" cy="600075"/>
            </a:xfrm>
            <a:custGeom>
              <a:avLst/>
              <a:gdLst/>
              <a:ahLst/>
              <a:cxnLst/>
              <a:rect l="l" t="t" r="r" b="b"/>
              <a:pathLst>
                <a:path w="790575" h="600075">
                  <a:moveTo>
                    <a:pt x="790194" y="599693"/>
                  </a:moveTo>
                  <a:lnTo>
                    <a:pt x="790194" y="0"/>
                  </a:lnTo>
                  <a:lnTo>
                    <a:pt x="0" y="0"/>
                  </a:lnTo>
                  <a:lnTo>
                    <a:pt x="0" y="599693"/>
                  </a:lnTo>
                  <a:lnTo>
                    <a:pt x="790194" y="599693"/>
                  </a:lnTo>
                  <a:close/>
                </a:path>
              </a:pathLst>
            </a:custGeom>
            <a:solidFill>
              <a:srgbClr val="FFFFFF"/>
            </a:solidFill>
          </p:spPr>
          <p:txBody>
            <a:bodyPr wrap="square" lIns="0" tIns="0" rIns="0" bIns="0" rtlCol="0"/>
            <a:lstStyle/>
            <a:p>
              <a:endParaRPr sz="1588"/>
            </a:p>
          </p:txBody>
        </p:sp>
      </p:grpSp>
      <p:sp>
        <p:nvSpPr>
          <p:cNvPr id="10" name="object 10"/>
          <p:cNvSpPr txBox="1"/>
          <p:nvPr/>
        </p:nvSpPr>
        <p:spPr>
          <a:xfrm>
            <a:off x="1078006" y="3957021"/>
            <a:ext cx="785531" cy="1267172"/>
          </a:xfrm>
          <a:prstGeom prst="rect">
            <a:avLst/>
          </a:prstGeom>
        </p:spPr>
        <p:txBody>
          <a:bodyPr vert="horz" wrap="square" lIns="0" tIns="11206" rIns="0" bIns="0" rtlCol="0">
            <a:spAutoFit/>
          </a:bodyPr>
          <a:lstStyle/>
          <a:p>
            <a:pPr marL="11206" marR="4483" algn="ctr">
              <a:spcBef>
                <a:spcPts val="88"/>
              </a:spcBef>
            </a:pPr>
            <a:r>
              <a:rPr sz="1588" dirty="0">
                <a:latin typeface="Arial"/>
                <a:cs typeface="Arial"/>
              </a:rPr>
              <a:t>Ethernet  (DIX)</a:t>
            </a:r>
            <a:endParaRPr sz="1588">
              <a:latin typeface="Arial"/>
              <a:cs typeface="Arial"/>
            </a:endParaRPr>
          </a:p>
          <a:p>
            <a:pPr>
              <a:lnSpc>
                <a:spcPct val="100000"/>
              </a:lnSpc>
            </a:pPr>
            <a:endParaRPr sz="1809">
              <a:latin typeface="Arial"/>
              <a:cs typeface="Arial"/>
            </a:endParaRPr>
          </a:p>
          <a:p>
            <a:pPr marL="135598" marR="137840" algn="ctr"/>
            <a:r>
              <a:rPr sz="1588" spc="-4" dirty="0">
                <a:latin typeface="Arial"/>
                <a:cs typeface="Arial"/>
              </a:rPr>
              <a:t>IEEE  802.3</a:t>
            </a:r>
            <a:endParaRPr sz="1588">
              <a:latin typeface="Arial"/>
              <a:cs typeface="Arial"/>
            </a:endParaRPr>
          </a:p>
        </p:txBody>
      </p:sp>
    </p:spTree>
    <p:extLst>
      <p:ext uri="{BB962C8B-B14F-4D97-AF65-F5344CB8AC3E}">
        <p14:creationId xmlns:p14="http://schemas.microsoft.com/office/powerpoint/2010/main" val="1210369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9207" y="586326"/>
            <a:ext cx="6125585" cy="688424"/>
          </a:xfrm>
          <a:prstGeom prst="rect">
            <a:avLst/>
          </a:prstGeom>
        </p:spPr>
        <p:txBody>
          <a:bodyPr vert="horz" wrap="square" lIns="0" tIns="11206" rIns="0" bIns="0" rtlCol="0" anchor="ctr">
            <a:spAutoFit/>
          </a:bodyPr>
          <a:lstStyle/>
          <a:p>
            <a:pPr marL="11206">
              <a:lnSpc>
                <a:spcPct val="100000"/>
              </a:lnSpc>
              <a:spcBef>
                <a:spcPts val="88"/>
              </a:spcBef>
            </a:pPr>
            <a:r>
              <a:rPr spc="-4" dirty="0"/>
              <a:t>Data Link Layer</a:t>
            </a:r>
            <a:r>
              <a:rPr spc="-106" dirty="0"/>
              <a:t> </a:t>
            </a:r>
            <a:r>
              <a:rPr dirty="0"/>
              <a:t>Switching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665-2A3F-2E37-B144-983FF03293C8}"/>
              </a:ext>
            </a:extLst>
          </p:cNvPr>
          <p:cNvSpPr>
            <a:spLocks noGrp="1"/>
          </p:cNvSpPr>
          <p:nvPr>
            <p:ph type="ctrTitle"/>
          </p:nvPr>
        </p:nvSpPr>
        <p:spPr>
          <a:xfrm>
            <a:off x="757411" y="91617"/>
            <a:ext cx="7328646" cy="440057"/>
          </a:xfrm>
        </p:spPr>
        <p:txBody>
          <a:bodyPr/>
          <a:lstStyle/>
          <a:p>
            <a:pPr algn="ctr"/>
            <a:r>
              <a:rPr lang="en-IN" dirty="0"/>
              <a:t>Repeater, Hub, Bridge and switch</a:t>
            </a:r>
          </a:p>
        </p:txBody>
      </p:sp>
      <p:sp>
        <p:nvSpPr>
          <p:cNvPr id="3" name="Subtitle 2">
            <a:extLst>
              <a:ext uri="{FF2B5EF4-FFF2-40B4-BE49-F238E27FC236}">
                <a16:creationId xmlns:a16="http://schemas.microsoft.com/office/drawing/2014/main" id="{8AF20EF7-9F4E-D76B-386D-85852A9B031B}"/>
              </a:ext>
            </a:extLst>
          </p:cNvPr>
          <p:cNvSpPr>
            <a:spLocks noGrp="1"/>
          </p:cNvSpPr>
          <p:nvPr>
            <p:ph type="subTitle" idx="4"/>
          </p:nvPr>
        </p:nvSpPr>
        <p:spPr>
          <a:xfrm>
            <a:off x="572514" y="868578"/>
            <a:ext cx="4251620" cy="3345018"/>
          </a:xfrm>
        </p:spPr>
        <p:txBody>
          <a:bodyPr/>
          <a:lstStyle/>
          <a:p>
            <a:pPr marL="252146" indent="-252146"/>
            <a:r>
              <a:rPr lang="en-IN" sz="1765" dirty="0"/>
              <a:t>Repeaters</a:t>
            </a:r>
          </a:p>
          <a:p>
            <a:pPr marL="655579" lvl="1" indent="-252146"/>
            <a:r>
              <a:rPr lang="en-IN" sz="1765" dirty="0"/>
              <a:t>They amplify signals</a:t>
            </a:r>
          </a:p>
          <a:p>
            <a:pPr marL="252146" indent="-252146"/>
            <a:r>
              <a:rPr lang="en-IN" sz="1765" dirty="0"/>
              <a:t>Hub:  It has several input lines and joins electrically</a:t>
            </a:r>
          </a:p>
          <a:p>
            <a:pPr marL="655579" lvl="1" indent="-252146"/>
            <a:r>
              <a:rPr lang="en-IN" sz="1765" dirty="0"/>
              <a:t>Frames arriving on any of the line are sent to all other lines</a:t>
            </a:r>
          </a:p>
          <a:p>
            <a:pPr marL="655579" lvl="1" indent="-252146"/>
            <a:r>
              <a:rPr lang="en-IN" sz="1765" dirty="0"/>
              <a:t>Two frames which arrive same time collide</a:t>
            </a:r>
          </a:p>
          <a:p>
            <a:pPr marL="655579" lvl="1" indent="-252146"/>
            <a:r>
              <a:rPr lang="en-IN" sz="1765" dirty="0"/>
              <a:t>Entire hub forms a single Collison domain</a:t>
            </a:r>
          </a:p>
          <a:p>
            <a:pPr marL="252146" indent="-252146"/>
            <a:endParaRPr lang="en-IN" dirty="0"/>
          </a:p>
        </p:txBody>
      </p:sp>
      <p:pic>
        <p:nvPicPr>
          <p:cNvPr id="5" name="Picture 4">
            <a:extLst>
              <a:ext uri="{FF2B5EF4-FFF2-40B4-BE49-F238E27FC236}">
                <a16:creationId xmlns:a16="http://schemas.microsoft.com/office/drawing/2014/main" id="{4AAED3DF-E9B9-D0F5-6AE6-78AB3792A084}"/>
              </a:ext>
            </a:extLst>
          </p:cNvPr>
          <p:cNvPicPr>
            <a:picLocks noChangeAspect="1"/>
          </p:cNvPicPr>
          <p:nvPr/>
        </p:nvPicPr>
        <p:blipFill>
          <a:blip r:embed="rId2"/>
          <a:stretch>
            <a:fillRect/>
          </a:stretch>
        </p:blipFill>
        <p:spPr>
          <a:xfrm>
            <a:off x="757410" y="4273922"/>
            <a:ext cx="7176355" cy="2584078"/>
          </a:xfrm>
          <a:prstGeom prst="rect">
            <a:avLst/>
          </a:prstGeom>
        </p:spPr>
      </p:pic>
      <p:sp>
        <p:nvSpPr>
          <p:cNvPr id="6" name="Subtitle 2">
            <a:extLst>
              <a:ext uri="{FF2B5EF4-FFF2-40B4-BE49-F238E27FC236}">
                <a16:creationId xmlns:a16="http://schemas.microsoft.com/office/drawing/2014/main" id="{EDDD5610-FFDA-8A9F-E401-1C67BEFFBB34}"/>
              </a:ext>
            </a:extLst>
          </p:cNvPr>
          <p:cNvSpPr txBox="1">
            <a:spLocks/>
          </p:cNvSpPr>
          <p:nvPr/>
        </p:nvSpPr>
        <p:spPr>
          <a:xfrm>
            <a:off x="4639236" y="854981"/>
            <a:ext cx="4101353" cy="3503716"/>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52146" indent="-252146">
              <a:buFont typeface="Arial" panose="020B0604020202020204" pitchFamily="34" charset="0"/>
              <a:buChar char="•"/>
            </a:pPr>
            <a:r>
              <a:rPr lang="en-IN" sz="1765" kern="0" dirty="0">
                <a:solidFill>
                  <a:sysClr val="windowText" lastClr="000000"/>
                </a:solidFill>
              </a:rPr>
              <a:t>Bridge</a:t>
            </a:r>
          </a:p>
          <a:p>
            <a:pPr marL="655579" lvl="1" indent="-252146">
              <a:buFont typeface="Arial" panose="020B0604020202020204" pitchFamily="34" charset="0"/>
              <a:buChar char="•"/>
            </a:pPr>
            <a:r>
              <a:rPr lang="en-IN" sz="1765" kern="0" dirty="0">
                <a:solidFill>
                  <a:sysClr val="windowText" lastClr="000000"/>
                </a:solidFill>
              </a:rPr>
              <a:t>Connects two or more LANs</a:t>
            </a:r>
          </a:p>
          <a:p>
            <a:pPr marL="655579" lvl="1" indent="-252146">
              <a:buFont typeface="Arial" panose="020B0604020202020204" pitchFamily="34" charset="0"/>
              <a:buChar char="•"/>
            </a:pPr>
            <a:r>
              <a:rPr lang="en-IN" sz="1765" kern="0" dirty="0">
                <a:solidFill>
                  <a:sysClr val="windowText" lastClr="000000"/>
                </a:solidFill>
              </a:rPr>
              <a:t>A software in the bridge examines the destination address and decides where to send the frame</a:t>
            </a:r>
          </a:p>
          <a:p>
            <a:pPr marL="655579" lvl="1" indent="-252146">
              <a:buFont typeface="Arial" panose="020B0604020202020204" pitchFamily="34" charset="0"/>
              <a:buChar char="•"/>
            </a:pPr>
            <a:r>
              <a:rPr lang="en-IN" sz="1765" kern="0" dirty="0">
                <a:solidFill>
                  <a:sysClr val="windowText" lastClr="000000"/>
                </a:solidFill>
              </a:rPr>
              <a:t>With a bridge each line is a Collison domain</a:t>
            </a:r>
          </a:p>
          <a:p>
            <a:pPr marL="252146" indent="-252146">
              <a:buFont typeface="Arial" panose="020B0604020202020204" pitchFamily="34" charset="0"/>
              <a:buChar char="•"/>
            </a:pPr>
            <a:r>
              <a:rPr lang="en-IN" sz="1765" kern="0" dirty="0"/>
              <a:t>Switches</a:t>
            </a:r>
          </a:p>
          <a:p>
            <a:pPr marL="655579" lvl="1" indent="-252146">
              <a:buFont typeface="Arial" panose="020B0604020202020204" pitchFamily="34" charset="0"/>
              <a:buChar char="•"/>
            </a:pPr>
            <a:r>
              <a:rPr lang="en-IN" sz="1765" kern="0" dirty="0">
                <a:solidFill>
                  <a:sysClr val="windowText" lastClr="000000"/>
                </a:solidFill>
              </a:rPr>
              <a:t>Similar to bridges</a:t>
            </a:r>
          </a:p>
          <a:p>
            <a:pPr marL="655579" lvl="1" indent="-252146">
              <a:buFont typeface="Arial" panose="020B0604020202020204" pitchFamily="34" charset="0"/>
              <a:buChar char="•"/>
            </a:pPr>
            <a:r>
              <a:rPr lang="en-IN" sz="1765" kern="0" dirty="0">
                <a:solidFill>
                  <a:sysClr val="windowText" lastClr="000000"/>
                </a:solidFill>
              </a:rPr>
              <a:t>Used to connect several individual computers</a:t>
            </a:r>
          </a:p>
          <a:p>
            <a:pPr marL="655579" lvl="1" indent="-252146">
              <a:buFont typeface="Arial" panose="020B0604020202020204" pitchFamily="34" charset="0"/>
              <a:buChar char="•"/>
            </a:pPr>
            <a:endParaRPr lang="en-IN" sz="1765" kern="0" dirty="0">
              <a:solidFill>
                <a:sysClr val="windowText" lastClr="000000"/>
              </a:solidFill>
            </a:endParaRPr>
          </a:p>
          <a:p>
            <a:pPr marL="252146" indent="-252146">
              <a:buFont typeface="Arial" panose="020B0604020202020204" pitchFamily="34" charset="0"/>
              <a:buChar char="•"/>
            </a:pPr>
            <a:endParaRPr lang="en-IN" sz="1588" kern="0" dirty="0"/>
          </a:p>
        </p:txBody>
      </p:sp>
    </p:spTree>
    <p:extLst>
      <p:ext uri="{BB962C8B-B14F-4D97-AF65-F5344CB8AC3E}">
        <p14:creationId xmlns:p14="http://schemas.microsoft.com/office/powerpoint/2010/main" val="420273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FAEB9D5-00F9-4D53-86FB-9D7D337CDB82}"/>
              </a:ext>
            </a:extLst>
          </p:cNvPr>
          <p:cNvSpPr>
            <a:spLocks noGrp="1" noChangeArrowheads="1"/>
          </p:cNvSpPr>
          <p:nvPr>
            <p:ph type="title"/>
          </p:nvPr>
        </p:nvSpPr>
        <p:spPr>
          <a:xfrm>
            <a:off x="858996" y="287075"/>
            <a:ext cx="7426008" cy="826135"/>
          </a:xfrm>
        </p:spPr>
        <p:txBody>
          <a:bodyPr>
            <a:normAutofit/>
          </a:bodyPr>
          <a:lstStyle/>
          <a:p>
            <a:pPr algn="ctr"/>
            <a:r>
              <a:rPr lang="en-US" altLang="en-US" dirty="0"/>
              <a:t>Networking</a:t>
            </a:r>
          </a:p>
        </p:txBody>
      </p:sp>
      <p:sp>
        <p:nvSpPr>
          <p:cNvPr id="6" name="Content Placeholder 2">
            <a:extLst>
              <a:ext uri="{FF2B5EF4-FFF2-40B4-BE49-F238E27FC236}">
                <a16:creationId xmlns:a16="http://schemas.microsoft.com/office/drawing/2014/main" id="{243885BE-B769-4E3F-8009-C27328C36C03}"/>
              </a:ext>
            </a:extLst>
          </p:cNvPr>
          <p:cNvSpPr>
            <a:spLocks noGrp="1"/>
          </p:cNvSpPr>
          <p:nvPr>
            <p:ph idx="1"/>
          </p:nvPr>
        </p:nvSpPr>
        <p:spPr>
          <a:xfrm>
            <a:off x="941294" y="1444358"/>
            <a:ext cx="4034118" cy="4606819"/>
          </a:xfrm>
        </p:spPr>
        <p:txBody>
          <a:bodyPr>
            <a:normAutofit fontScale="92500" lnSpcReduction="10000"/>
          </a:bodyPr>
          <a:lstStyle/>
          <a:p>
            <a:pPr marL="403433" indent="-403433"/>
            <a:r>
              <a:rPr lang="en-US" sz="2824" dirty="0"/>
              <a:t>Input: thousands of computers connected through communication channels</a:t>
            </a:r>
          </a:p>
          <a:p>
            <a:pPr marL="403433" indent="-403433"/>
            <a:endParaRPr lang="en-US" sz="2824" dirty="0"/>
          </a:p>
          <a:p>
            <a:pPr marL="403433" indent="-403433"/>
            <a:r>
              <a:rPr lang="en-US" sz="2824" dirty="0"/>
              <a:t>Output is primitives  to develop applications</a:t>
            </a:r>
          </a:p>
          <a:p>
            <a:endParaRPr lang="en-US" sz="2824" dirty="0"/>
          </a:p>
          <a:p>
            <a:pPr marL="403433" indent="-403433"/>
            <a:r>
              <a:rPr lang="en-US" sz="2824" dirty="0"/>
              <a:t>Objectives: to improve throughput, reliability, and response time, deadlines, waiting time</a:t>
            </a:r>
          </a:p>
          <a:p>
            <a:endParaRPr lang="en-IN" sz="2824" dirty="0"/>
          </a:p>
        </p:txBody>
      </p:sp>
      <p:sp>
        <p:nvSpPr>
          <p:cNvPr id="2" name="Rectangle 1">
            <a:extLst>
              <a:ext uri="{FF2B5EF4-FFF2-40B4-BE49-F238E27FC236}">
                <a16:creationId xmlns:a16="http://schemas.microsoft.com/office/drawing/2014/main" id="{735A6DAD-8607-4DAD-B16D-AF8CE9ED6233}"/>
              </a:ext>
            </a:extLst>
          </p:cNvPr>
          <p:cNvSpPr/>
          <p:nvPr/>
        </p:nvSpPr>
        <p:spPr>
          <a:xfrm>
            <a:off x="5378824" y="2159184"/>
            <a:ext cx="3317907" cy="634909"/>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a:r>
              <a:rPr lang="en-US" sz="2038" dirty="0"/>
              <a:t>Networking Applications (http, </a:t>
            </a:r>
            <a:r>
              <a:rPr lang="en-US" sz="2038" dirty="0" err="1"/>
              <a:t>sendmail</a:t>
            </a:r>
            <a:r>
              <a:rPr lang="en-US" sz="2038" dirty="0"/>
              <a:t>,…)</a:t>
            </a:r>
            <a:endParaRPr lang="en-IN" sz="2038" dirty="0"/>
          </a:p>
        </p:txBody>
      </p:sp>
      <p:sp>
        <p:nvSpPr>
          <p:cNvPr id="7" name="Rectangle 6">
            <a:extLst>
              <a:ext uri="{FF2B5EF4-FFF2-40B4-BE49-F238E27FC236}">
                <a16:creationId xmlns:a16="http://schemas.microsoft.com/office/drawing/2014/main" id="{8EFF5EE9-254F-4529-986D-E6D2412A98E2}"/>
              </a:ext>
            </a:extLst>
          </p:cNvPr>
          <p:cNvSpPr/>
          <p:nvPr/>
        </p:nvSpPr>
        <p:spPr>
          <a:xfrm>
            <a:off x="5378824" y="3832412"/>
            <a:ext cx="3317907" cy="168088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a:r>
              <a:rPr lang="en-US" sz="1310" dirty="0"/>
              <a:t> </a:t>
            </a:r>
            <a:r>
              <a:rPr lang="en-US" sz="1747" dirty="0"/>
              <a:t>Tens of thousands of  computers and devices  connected through  communication channels distributed across the world (thousands of kilometers</a:t>
            </a:r>
            <a:endParaRPr lang="en-IN" sz="1310" dirty="0"/>
          </a:p>
        </p:txBody>
      </p:sp>
      <p:sp>
        <p:nvSpPr>
          <p:cNvPr id="8" name="Rectangle 7">
            <a:extLst>
              <a:ext uri="{FF2B5EF4-FFF2-40B4-BE49-F238E27FC236}">
                <a16:creationId xmlns:a16="http://schemas.microsoft.com/office/drawing/2014/main" id="{D6CA4BD8-2BD6-4686-9824-C13B6AA881D1}"/>
              </a:ext>
            </a:extLst>
          </p:cNvPr>
          <p:cNvSpPr/>
          <p:nvPr/>
        </p:nvSpPr>
        <p:spPr>
          <a:xfrm>
            <a:off x="5378824" y="2794092"/>
            <a:ext cx="3317907" cy="103832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a:r>
              <a:rPr lang="en-US" sz="1765" dirty="0"/>
              <a:t>Networking Protocols to implement system calls</a:t>
            </a:r>
            <a:r>
              <a:rPr lang="te-IN" sz="1765" dirty="0"/>
              <a:t> </a:t>
            </a:r>
            <a:r>
              <a:rPr lang="en-IN" sz="1765" dirty="0"/>
              <a:t>with code </a:t>
            </a:r>
            <a:r>
              <a:rPr lang="te-IN" sz="1765" dirty="0"/>
              <a:t>(</a:t>
            </a:r>
            <a:r>
              <a:rPr lang="en-IN" sz="1765" dirty="0"/>
              <a:t>Interface)</a:t>
            </a:r>
          </a:p>
        </p:txBody>
      </p:sp>
    </p:spTree>
    <p:extLst>
      <p:ext uri="{BB962C8B-B14F-4D97-AF65-F5344CB8AC3E}">
        <p14:creationId xmlns:p14="http://schemas.microsoft.com/office/powerpoint/2010/main" val="3537338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4550" y="305237"/>
            <a:ext cx="4416799" cy="688424"/>
          </a:xfrm>
          <a:prstGeom prst="rect">
            <a:avLst/>
          </a:prstGeom>
        </p:spPr>
        <p:txBody>
          <a:bodyPr vert="horz" wrap="square" lIns="0" tIns="11206" rIns="0" bIns="0" rtlCol="0" anchor="ctr">
            <a:spAutoFit/>
          </a:bodyPr>
          <a:lstStyle/>
          <a:p>
            <a:pPr marL="11206">
              <a:lnSpc>
                <a:spcPct val="100000"/>
              </a:lnSpc>
              <a:spcBef>
                <a:spcPts val="88"/>
              </a:spcBef>
            </a:pPr>
            <a:r>
              <a:rPr spc="-4" dirty="0"/>
              <a:t>Uses of</a:t>
            </a:r>
            <a:r>
              <a:rPr spc="-88" dirty="0"/>
              <a:t> </a:t>
            </a:r>
            <a:r>
              <a:rPr dirty="0"/>
              <a:t>Bridges</a:t>
            </a:r>
          </a:p>
        </p:txBody>
      </p:sp>
      <p:sp>
        <p:nvSpPr>
          <p:cNvPr id="3" name="object 3"/>
          <p:cNvSpPr txBox="1"/>
          <p:nvPr/>
        </p:nvSpPr>
        <p:spPr>
          <a:xfrm>
            <a:off x="1010770" y="1366446"/>
            <a:ext cx="6858000" cy="795172"/>
          </a:xfrm>
          <a:prstGeom prst="rect">
            <a:avLst/>
          </a:prstGeom>
        </p:spPr>
        <p:txBody>
          <a:bodyPr vert="horz" wrap="square" lIns="0" tIns="78441" rIns="0" bIns="0" rtlCol="0">
            <a:spAutoFit/>
          </a:bodyPr>
          <a:lstStyle/>
          <a:p>
            <a:pPr marL="11206">
              <a:spcBef>
                <a:spcPts val="618"/>
              </a:spcBef>
            </a:pPr>
            <a:r>
              <a:rPr sz="2118" spc="-4" dirty="0">
                <a:latin typeface="Arial"/>
                <a:cs typeface="Arial"/>
              </a:rPr>
              <a:t>Common setup is </a:t>
            </a:r>
            <a:r>
              <a:rPr sz="2118" dirty="0">
                <a:latin typeface="Arial"/>
                <a:cs typeface="Arial"/>
              </a:rPr>
              <a:t>a </a:t>
            </a:r>
            <a:r>
              <a:rPr sz="2118" spc="-4" dirty="0">
                <a:latin typeface="Arial"/>
                <a:cs typeface="Arial"/>
              </a:rPr>
              <a:t>building with centralized</a:t>
            </a:r>
            <a:r>
              <a:rPr sz="2118" spc="26" dirty="0">
                <a:latin typeface="Arial"/>
                <a:cs typeface="Arial"/>
              </a:rPr>
              <a:t> </a:t>
            </a:r>
            <a:r>
              <a:rPr sz="2118" spc="-4" dirty="0">
                <a:latin typeface="Arial"/>
                <a:cs typeface="Arial"/>
              </a:rPr>
              <a:t>wiring</a:t>
            </a:r>
            <a:endParaRPr sz="2118">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Bridges (switches) are placed in or near wiring</a:t>
            </a:r>
            <a:r>
              <a:rPr sz="2118" spc="57" dirty="0">
                <a:latin typeface="Arial"/>
                <a:cs typeface="Arial"/>
              </a:rPr>
              <a:t> </a:t>
            </a:r>
            <a:r>
              <a:rPr sz="2118" spc="-4" dirty="0">
                <a:latin typeface="Arial"/>
                <a:cs typeface="Arial"/>
              </a:rPr>
              <a:t>closets</a:t>
            </a:r>
            <a:endParaRPr sz="2118">
              <a:latin typeface="Arial"/>
              <a:cs typeface="Arial"/>
            </a:endParaRPr>
          </a:p>
        </p:txBody>
      </p:sp>
      <p:grpSp>
        <p:nvGrpSpPr>
          <p:cNvPr id="4" name="object 4"/>
          <p:cNvGrpSpPr/>
          <p:nvPr/>
        </p:nvGrpSpPr>
        <p:grpSpPr>
          <a:xfrm>
            <a:off x="537883" y="2130686"/>
            <a:ext cx="8068235" cy="3921499"/>
            <a:chOff x="457200" y="2414777"/>
            <a:chExt cx="9144000" cy="4444365"/>
          </a:xfrm>
        </p:grpSpPr>
        <p:sp>
          <p:nvSpPr>
            <p:cNvPr id="5" name="object 5"/>
            <p:cNvSpPr/>
            <p:nvPr/>
          </p:nvSpPr>
          <p:spPr>
            <a:xfrm>
              <a:off x="457200" y="2414777"/>
              <a:ext cx="9144000" cy="980440"/>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pic>
          <p:nvPicPr>
            <p:cNvPr id="6" name="object 6"/>
            <p:cNvPicPr/>
            <p:nvPr/>
          </p:nvPicPr>
          <p:blipFill>
            <a:blip r:embed="rId2" cstate="print"/>
            <a:stretch>
              <a:fillRect/>
            </a:stretch>
          </p:blipFill>
          <p:spPr>
            <a:xfrm>
              <a:off x="1419605" y="2514600"/>
              <a:ext cx="7400543" cy="4344161"/>
            </a:xfrm>
            <a:prstGeom prst="rect">
              <a:avLst/>
            </a:prstGeom>
          </p:spPr>
        </p:pic>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5661" y="570926"/>
            <a:ext cx="5175550" cy="688424"/>
          </a:xfrm>
          <a:prstGeom prst="rect">
            <a:avLst/>
          </a:prstGeom>
        </p:spPr>
        <p:txBody>
          <a:bodyPr vert="horz" wrap="square" lIns="0" tIns="11206" rIns="0" bIns="0" rtlCol="0" anchor="ctr">
            <a:spAutoFit/>
          </a:bodyPr>
          <a:lstStyle/>
          <a:p>
            <a:pPr marL="11206">
              <a:lnSpc>
                <a:spcPct val="100000"/>
              </a:lnSpc>
              <a:spcBef>
                <a:spcPts val="88"/>
              </a:spcBef>
            </a:pPr>
            <a:r>
              <a:rPr spc="-4" dirty="0"/>
              <a:t>Learning </a:t>
            </a:r>
            <a:r>
              <a:rPr dirty="0"/>
              <a:t>Bridges</a:t>
            </a:r>
            <a:r>
              <a:rPr spc="-110" dirty="0"/>
              <a:t> </a:t>
            </a:r>
            <a:endParaRPr dirty="0"/>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txBox="1"/>
          <p:nvPr/>
        </p:nvSpPr>
        <p:spPr>
          <a:xfrm>
            <a:off x="1414182" y="1779270"/>
            <a:ext cx="6358778" cy="795172"/>
          </a:xfrm>
          <a:prstGeom prst="rect">
            <a:avLst/>
          </a:prstGeom>
        </p:spPr>
        <p:txBody>
          <a:bodyPr vert="horz" wrap="square" lIns="0" tIns="78441" rIns="0" bIns="0" rtlCol="0">
            <a:spAutoFit/>
          </a:bodyPr>
          <a:lstStyle/>
          <a:p>
            <a:pPr marL="11206">
              <a:spcBef>
                <a:spcPts val="618"/>
              </a:spcBef>
            </a:pPr>
            <a:r>
              <a:rPr sz="2118" dirty="0">
                <a:latin typeface="Arial"/>
                <a:cs typeface="Arial"/>
              </a:rPr>
              <a:t>A </a:t>
            </a:r>
            <a:r>
              <a:rPr sz="2118" spc="-4" dirty="0">
                <a:latin typeface="Arial"/>
                <a:cs typeface="Arial"/>
              </a:rPr>
              <a:t>bridge operates as </a:t>
            </a:r>
            <a:r>
              <a:rPr sz="2118" dirty="0">
                <a:latin typeface="Arial"/>
                <a:cs typeface="Arial"/>
              </a:rPr>
              <a:t>a </a:t>
            </a:r>
            <a:r>
              <a:rPr sz="2118" spc="-4" dirty="0">
                <a:latin typeface="Arial"/>
                <a:cs typeface="Arial"/>
              </a:rPr>
              <a:t>switched LAN (not </a:t>
            </a:r>
            <a:r>
              <a:rPr sz="2118" dirty="0">
                <a:latin typeface="Arial"/>
                <a:cs typeface="Arial"/>
              </a:rPr>
              <a:t>a</a:t>
            </a:r>
            <a:r>
              <a:rPr sz="2118" spc="22" dirty="0">
                <a:latin typeface="Arial"/>
                <a:cs typeface="Arial"/>
              </a:rPr>
              <a:t> </a:t>
            </a:r>
            <a:r>
              <a:rPr sz="2118" spc="-4" dirty="0">
                <a:latin typeface="Arial"/>
                <a:cs typeface="Arial"/>
              </a:rPr>
              <a:t>hub)</a:t>
            </a:r>
            <a:endParaRPr sz="2118">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Computers, bridges, and hubs connect to its</a:t>
            </a:r>
            <a:r>
              <a:rPr sz="2118" dirty="0">
                <a:latin typeface="Arial"/>
                <a:cs typeface="Arial"/>
              </a:rPr>
              <a:t> </a:t>
            </a:r>
            <a:r>
              <a:rPr sz="2118" spc="-4" dirty="0">
                <a:latin typeface="Arial"/>
                <a:cs typeface="Arial"/>
              </a:rPr>
              <a:t>ports</a:t>
            </a:r>
            <a:endParaRPr sz="2118">
              <a:latin typeface="Arial"/>
              <a:cs typeface="Arial"/>
            </a:endParaRPr>
          </a:p>
        </p:txBody>
      </p:sp>
      <p:pic>
        <p:nvPicPr>
          <p:cNvPr id="5" name="object 5"/>
          <p:cNvPicPr/>
          <p:nvPr/>
        </p:nvPicPr>
        <p:blipFill>
          <a:blip r:embed="rId2" cstate="print"/>
          <a:stretch>
            <a:fillRect/>
          </a:stretch>
        </p:blipFill>
        <p:spPr>
          <a:xfrm>
            <a:off x="2151530" y="2995332"/>
            <a:ext cx="4849681" cy="2416436"/>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5655" y="570926"/>
            <a:ext cx="5152690" cy="688424"/>
          </a:xfrm>
          <a:prstGeom prst="rect">
            <a:avLst/>
          </a:prstGeom>
        </p:spPr>
        <p:txBody>
          <a:bodyPr vert="horz" wrap="square" lIns="0" tIns="11206" rIns="0" bIns="0" rtlCol="0" anchor="ctr">
            <a:spAutoFit/>
          </a:bodyPr>
          <a:lstStyle/>
          <a:p>
            <a:pPr marL="11206">
              <a:lnSpc>
                <a:spcPct val="100000"/>
              </a:lnSpc>
              <a:spcBef>
                <a:spcPts val="88"/>
              </a:spcBef>
            </a:pPr>
            <a:r>
              <a:rPr spc="-4" dirty="0"/>
              <a:t>Learning </a:t>
            </a:r>
            <a:r>
              <a:rPr dirty="0"/>
              <a:t>Bridges</a:t>
            </a:r>
            <a:r>
              <a:rPr spc="-110" dirty="0"/>
              <a:t> </a:t>
            </a:r>
            <a:r>
              <a:rPr dirty="0"/>
              <a:t>(2)</a:t>
            </a:r>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txBox="1"/>
          <p:nvPr/>
        </p:nvSpPr>
        <p:spPr>
          <a:xfrm>
            <a:off x="1414182" y="1779270"/>
            <a:ext cx="6553760" cy="3291497"/>
          </a:xfrm>
          <a:prstGeom prst="rect">
            <a:avLst/>
          </a:prstGeom>
        </p:spPr>
        <p:txBody>
          <a:bodyPr vert="horz" wrap="square" lIns="0" tIns="78441" rIns="0" bIns="0" rtlCol="0">
            <a:spAutoFit/>
          </a:bodyPr>
          <a:lstStyle/>
          <a:p>
            <a:pPr marL="11206">
              <a:spcBef>
                <a:spcPts val="618"/>
              </a:spcBef>
            </a:pPr>
            <a:r>
              <a:rPr sz="2118" spc="-4" dirty="0">
                <a:latin typeface="Arial"/>
                <a:cs typeface="Arial"/>
              </a:rPr>
              <a:t>Backward learning algorithm picks the output</a:t>
            </a:r>
            <a:r>
              <a:rPr sz="2118" spc="44" dirty="0">
                <a:latin typeface="Arial"/>
                <a:cs typeface="Arial"/>
              </a:rPr>
              <a:t> </a:t>
            </a:r>
            <a:r>
              <a:rPr sz="2118" spc="-4" dirty="0">
                <a:latin typeface="Arial"/>
                <a:cs typeface="Arial"/>
              </a:rPr>
              <a:t>port:</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Associates source address on frame with input</a:t>
            </a:r>
            <a:r>
              <a:rPr sz="2118" spc="13" dirty="0">
                <a:latin typeface="Arial"/>
                <a:cs typeface="Arial"/>
              </a:rPr>
              <a:t> </a:t>
            </a:r>
            <a:r>
              <a:rPr sz="2118" spc="-4" dirty="0">
                <a:latin typeface="Arial"/>
                <a:cs typeface="Arial"/>
              </a:rPr>
              <a:t>port</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Frame with destination address sent to learned</a:t>
            </a:r>
            <a:r>
              <a:rPr sz="2118" spc="13" dirty="0">
                <a:latin typeface="Arial"/>
                <a:cs typeface="Arial"/>
              </a:rPr>
              <a:t> </a:t>
            </a:r>
            <a:r>
              <a:rPr sz="2118" spc="-4" dirty="0">
                <a:latin typeface="Arial"/>
                <a:cs typeface="Arial"/>
              </a:rPr>
              <a:t>port</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Unlearned destinations are sent to all other</a:t>
            </a:r>
            <a:r>
              <a:rPr sz="2118" spc="35" dirty="0">
                <a:latin typeface="Arial"/>
                <a:cs typeface="Arial"/>
              </a:rPr>
              <a:t> </a:t>
            </a:r>
            <a:r>
              <a:rPr sz="2118" spc="-4" dirty="0">
                <a:latin typeface="Arial"/>
                <a:cs typeface="Arial"/>
              </a:rPr>
              <a:t>ports</a:t>
            </a:r>
            <a:endParaRPr sz="2118" dirty="0">
              <a:latin typeface="Arial"/>
              <a:cs typeface="Arial"/>
            </a:endParaRPr>
          </a:p>
          <a:p>
            <a:pPr>
              <a:lnSpc>
                <a:spcPct val="100000"/>
              </a:lnSpc>
              <a:buClr>
                <a:srgbClr val="0000FF"/>
              </a:buClr>
              <a:buFont typeface="Arial"/>
              <a:buChar char="•"/>
            </a:pPr>
            <a:endParaRPr sz="2382" dirty="0">
              <a:latin typeface="Arial"/>
              <a:cs typeface="Arial"/>
            </a:endParaRPr>
          </a:p>
          <a:p>
            <a:pPr marL="11206">
              <a:spcBef>
                <a:spcPts val="1919"/>
              </a:spcBef>
            </a:pPr>
            <a:r>
              <a:rPr sz="2118" spc="-4" dirty="0">
                <a:latin typeface="Arial"/>
                <a:cs typeface="Arial"/>
              </a:rPr>
              <a:t>Needs no</a:t>
            </a:r>
            <a:r>
              <a:rPr sz="2118" spc="9" dirty="0">
                <a:latin typeface="Arial"/>
                <a:cs typeface="Arial"/>
              </a:rPr>
              <a:t> </a:t>
            </a:r>
            <a:r>
              <a:rPr sz="2118" spc="-4" dirty="0">
                <a:latin typeface="Arial"/>
                <a:cs typeface="Arial"/>
              </a:rPr>
              <a:t>configuration</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Forget unused addresses to allow</a:t>
            </a:r>
            <a:r>
              <a:rPr sz="2118" spc="31" dirty="0">
                <a:latin typeface="Arial"/>
                <a:cs typeface="Arial"/>
              </a:rPr>
              <a:t> </a:t>
            </a:r>
            <a:r>
              <a:rPr sz="2118" spc="-4" dirty="0">
                <a:latin typeface="Arial"/>
                <a:cs typeface="Arial"/>
              </a:rPr>
              <a:t>changes</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Bandwidth efficient </a:t>
            </a:r>
            <a:r>
              <a:rPr sz="2118" dirty="0">
                <a:latin typeface="Arial"/>
                <a:cs typeface="Arial"/>
              </a:rPr>
              <a:t>for two-way</a:t>
            </a:r>
            <a:r>
              <a:rPr sz="2118" spc="22" dirty="0">
                <a:latin typeface="Arial"/>
                <a:cs typeface="Arial"/>
              </a:rPr>
              <a:t> </a:t>
            </a:r>
            <a:r>
              <a:rPr sz="2118" spc="-4" dirty="0">
                <a:latin typeface="Arial"/>
                <a:cs typeface="Arial"/>
              </a:rPr>
              <a:t>traffic</a:t>
            </a:r>
            <a:endParaRPr sz="2118" dirty="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1079" y="548033"/>
            <a:ext cx="5105571" cy="688424"/>
          </a:xfrm>
          <a:prstGeom prst="rect">
            <a:avLst/>
          </a:prstGeom>
        </p:spPr>
        <p:txBody>
          <a:bodyPr vert="horz" wrap="square" lIns="0" tIns="11206" rIns="0" bIns="0" rtlCol="0" anchor="ctr">
            <a:spAutoFit/>
          </a:bodyPr>
          <a:lstStyle/>
          <a:p>
            <a:pPr marL="11206">
              <a:lnSpc>
                <a:spcPct val="100000"/>
              </a:lnSpc>
              <a:spcBef>
                <a:spcPts val="88"/>
              </a:spcBef>
            </a:pPr>
            <a:r>
              <a:rPr spc="-4" dirty="0"/>
              <a:t>Learning </a:t>
            </a:r>
            <a:r>
              <a:rPr dirty="0"/>
              <a:t>Bridges</a:t>
            </a:r>
            <a:r>
              <a:rPr spc="-110" dirty="0"/>
              <a:t> </a:t>
            </a:r>
            <a:r>
              <a:rPr dirty="0"/>
              <a:t>(3)</a:t>
            </a:r>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txBox="1"/>
          <p:nvPr/>
        </p:nvSpPr>
        <p:spPr>
          <a:xfrm>
            <a:off x="1304419" y="1534533"/>
            <a:ext cx="6300507" cy="1185215"/>
          </a:xfrm>
          <a:prstGeom prst="rect">
            <a:avLst/>
          </a:prstGeom>
        </p:spPr>
        <p:txBody>
          <a:bodyPr vert="horz" wrap="square" lIns="0" tIns="78441" rIns="0" bIns="0" rtlCol="0">
            <a:spAutoFit/>
          </a:bodyPr>
          <a:lstStyle/>
          <a:p>
            <a:pPr marL="11206">
              <a:spcBef>
                <a:spcPts val="618"/>
              </a:spcBef>
            </a:pPr>
            <a:r>
              <a:rPr sz="2118" spc="-4" dirty="0">
                <a:latin typeface="Arial"/>
                <a:cs typeface="Arial"/>
              </a:rPr>
              <a:t>Bridges extend the Link</a:t>
            </a:r>
            <a:r>
              <a:rPr sz="2118" spc="22" dirty="0">
                <a:latin typeface="Arial"/>
                <a:cs typeface="Arial"/>
              </a:rPr>
              <a:t> </a:t>
            </a:r>
            <a:r>
              <a:rPr sz="2118" spc="-4" dirty="0">
                <a:latin typeface="Arial"/>
                <a:cs typeface="Arial"/>
              </a:rPr>
              <a:t>layer:</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Use but don’t remove Ethernet</a:t>
            </a:r>
            <a:r>
              <a:rPr sz="2118" spc="-22" dirty="0">
                <a:latin typeface="Arial"/>
                <a:cs typeface="Arial"/>
              </a:rPr>
              <a:t> </a:t>
            </a:r>
            <a:r>
              <a:rPr sz="2118" spc="-4" dirty="0">
                <a:latin typeface="Arial"/>
                <a:cs typeface="Arial"/>
              </a:rPr>
              <a:t>header/addresses</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Do not inspect Network</a:t>
            </a:r>
            <a:r>
              <a:rPr sz="2118" spc="22" dirty="0">
                <a:latin typeface="Arial"/>
                <a:cs typeface="Arial"/>
              </a:rPr>
              <a:t> </a:t>
            </a:r>
            <a:r>
              <a:rPr sz="2118" spc="-4" dirty="0">
                <a:latin typeface="Arial"/>
                <a:cs typeface="Arial"/>
              </a:rPr>
              <a:t>header</a:t>
            </a:r>
            <a:endParaRPr sz="2118" dirty="0">
              <a:latin typeface="Arial"/>
              <a:cs typeface="Arial"/>
            </a:endParaRPr>
          </a:p>
        </p:txBody>
      </p:sp>
      <p:pic>
        <p:nvPicPr>
          <p:cNvPr id="5" name="object 5"/>
          <p:cNvPicPr/>
          <p:nvPr/>
        </p:nvPicPr>
        <p:blipFill>
          <a:blip r:embed="rId2" cstate="print"/>
          <a:stretch>
            <a:fillRect/>
          </a:stretch>
        </p:blipFill>
        <p:spPr>
          <a:xfrm>
            <a:off x="789342" y="3277721"/>
            <a:ext cx="7330663" cy="260536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1530" y="318136"/>
            <a:ext cx="7865521" cy="996200"/>
          </a:xfrm>
          <a:prstGeom prst="rect">
            <a:avLst/>
          </a:prstGeom>
        </p:spPr>
        <p:txBody>
          <a:bodyPr vert="horz" wrap="square" lIns="0" tIns="11206" rIns="0" bIns="0" rtlCol="0" anchor="ctr">
            <a:spAutoFit/>
          </a:bodyPr>
          <a:lstStyle/>
          <a:p>
            <a:pPr marL="1389604" marR="4483" indent="-1378397" algn="ctr">
              <a:lnSpc>
                <a:spcPct val="100000"/>
              </a:lnSpc>
              <a:spcBef>
                <a:spcPts val="88"/>
              </a:spcBef>
            </a:pPr>
            <a:r>
              <a:rPr sz="3200" spc="-4" dirty="0"/>
              <a:t>Repeaters, Hubs, </a:t>
            </a:r>
            <a:r>
              <a:rPr sz="3200" dirty="0"/>
              <a:t>Bridges,</a:t>
            </a:r>
            <a:r>
              <a:rPr sz="3200" spc="-110" dirty="0"/>
              <a:t> </a:t>
            </a:r>
            <a:r>
              <a:rPr sz="3200" dirty="0"/>
              <a:t>Switches,  Routers, &amp;</a:t>
            </a:r>
            <a:r>
              <a:rPr sz="3200" spc="-35" dirty="0"/>
              <a:t> </a:t>
            </a:r>
            <a:r>
              <a:rPr sz="3200" dirty="0"/>
              <a:t>Gateways</a:t>
            </a:r>
          </a:p>
        </p:txBody>
      </p:sp>
      <p:sp>
        <p:nvSpPr>
          <p:cNvPr id="4" name="object 4"/>
          <p:cNvSpPr txBox="1"/>
          <p:nvPr/>
        </p:nvSpPr>
        <p:spPr>
          <a:xfrm>
            <a:off x="968412" y="2061553"/>
            <a:ext cx="6586817" cy="795172"/>
          </a:xfrm>
          <a:prstGeom prst="rect">
            <a:avLst/>
          </a:prstGeom>
        </p:spPr>
        <p:txBody>
          <a:bodyPr vert="horz" wrap="square" lIns="0" tIns="78441" rIns="0" bIns="0" rtlCol="0">
            <a:spAutoFit/>
          </a:bodyPr>
          <a:lstStyle/>
          <a:p>
            <a:pPr marL="11206">
              <a:spcBef>
                <a:spcPts val="618"/>
              </a:spcBef>
            </a:pPr>
            <a:r>
              <a:rPr sz="2118" spc="-4" dirty="0">
                <a:latin typeface="Arial"/>
                <a:cs typeface="Arial"/>
              </a:rPr>
              <a:t>Devices are named according to the layer they</a:t>
            </a:r>
            <a:r>
              <a:rPr sz="2118" spc="31" dirty="0">
                <a:latin typeface="Arial"/>
                <a:cs typeface="Arial"/>
              </a:rPr>
              <a:t> </a:t>
            </a:r>
            <a:r>
              <a:rPr sz="2118" spc="-4" dirty="0">
                <a:latin typeface="Arial"/>
                <a:cs typeface="Arial"/>
              </a:rPr>
              <a:t>process</a:t>
            </a:r>
            <a:endParaRPr sz="2118" dirty="0">
              <a:latin typeface="Arial"/>
              <a:cs typeface="Arial"/>
            </a:endParaRPr>
          </a:p>
          <a:p>
            <a:pPr marL="414640" indent="-403433">
              <a:spcBef>
                <a:spcPts val="529"/>
              </a:spcBef>
              <a:buClr>
                <a:srgbClr val="0000FF"/>
              </a:buClr>
              <a:buChar char="•"/>
              <a:tabLst>
                <a:tab pos="414079" algn="l"/>
                <a:tab pos="414640" algn="l"/>
              </a:tabLst>
            </a:pPr>
            <a:r>
              <a:rPr sz="2118" dirty="0">
                <a:latin typeface="Arial"/>
                <a:cs typeface="Arial"/>
              </a:rPr>
              <a:t>A </a:t>
            </a:r>
            <a:r>
              <a:rPr sz="2118" spc="-4" dirty="0">
                <a:latin typeface="Arial"/>
                <a:cs typeface="Arial"/>
              </a:rPr>
              <a:t>bridge or LAN switch operates in </a:t>
            </a:r>
            <a:r>
              <a:rPr sz="2118" dirty="0">
                <a:latin typeface="Arial"/>
                <a:cs typeface="Arial"/>
              </a:rPr>
              <a:t>the </a:t>
            </a:r>
            <a:r>
              <a:rPr sz="2118" spc="-4" dirty="0">
                <a:latin typeface="Arial"/>
                <a:cs typeface="Arial"/>
              </a:rPr>
              <a:t>Link</a:t>
            </a:r>
            <a:r>
              <a:rPr sz="2118" spc="9" dirty="0">
                <a:latin typeface="Arial"/>
                <a:cs typeface="Arial"/>
              </a:rPr>
              <a:t> </a:t>
            </a:r>
            <a:r>
              <a:rPr sz="2118" spc="-4" dirty="0">
                <a:latin typeface="Arial"/>
                <a:cs typeface="Arial"/>
              </a:rPr>
              <a:t>layer</a:t>
            </a:r>
            <a:endParaRPr sz="2118" dirty="0">
              <a:latin typeface="Arial"/>
              <a:cs typeface="Arial"/>
            </a:endParaRPr>
          </a:p>
        </p:txBody>
      </p:sp>
      <p:grpSp>
        <p:nvGrpSpPr>
          <p:cNvPr id="5" name="object 5"/>
          <p:cNvGrpSpPr/>
          <p:nvPr/>
        </p:nvGrpSpPr>
        <p:grpSpPr>
          <a:xfrm>
            <a:off x="2898514" y="3000711"/>
            <a:ext cx="3179669" cy="2139763"/>
            <a:chOff x="3132582" y="3400805"/>
            <a:chExt cx="3603625" cy="2425065"/>
          </a:xfrm>
        </p:grpSpPr>
        <p:pic>
          <p:nvPicPr>
            <p:cNvPr id="6" name="object 6"/>
            <p:cNvPicPr/>
            <p:nvPr/>
          </p:nvPicPr>
          <p:blipFill>
            <a:blip r:embed="rId2" cstate="print"/>
            <a:stretch>
              <a:fillRect/>
            </a:stretch>
          </p:blipFill>
          <p:spPr>
            <a:xfrm>
              <a:off x="3132582" y="3400805"/>
              <a:ext cx="3603497" cy="1952243"/>
            </a:xfrm>
            <a:prstGeom prst="rect">
              <a:avLst/>
            </a:prstGeom>
          </p:spPr>
        </p:pic>
        <p:pic>
          <p:nvPicPr>
            <p:cNvPr id="7" name="object 7"/>
            <p:cNvPicPr/>
            <p:nvPr/>
          </p:nvPicPr>
          <p:blipFill>
            <a:blip r:embed="rId3" cstate="print"/>
            <a:stretch>
              <a:fillRect/>
            </a:stretch>
          </p:blipFill>
          <p:spPr>
            <a:xfrm>
              <a:off x="4591050" y="4876800"/>
              <a:ext cx="1972055" cy="467106"/>
            </a:xfrm>
            <a:prstGeom prst="rect">
              <a:avLst/>
            </a:prstGeom>
          </p:spPr>
        </p:pic>
        <p:sp>
          <p:nvSpPr>
            <p:cNvPr id="8" name="object 8"/>
            <p:cNvSpPr/>
            <p:nvPr/>
          </p:nvSpPr>
          <p:spPr>
            <a:xfrm>
              <a:off x="4586478" y="4872227"/>
              <a:ext cx="1981200" cy="476250"/>
            </a:xfrm>
            <a:custGeom>
              <a:avLst/>
              <a:gdLst/>
              <a:ahLst/>
              <a:cxnLst/>
              <a:rect l="l" t="t" r="r" b="b"/>
              <a:pathLst>
                <a:path w="1981200" h="476250">
                  <a:moveTo>
                    <a:pt x="1981200" y="471678"/>
                  </a:moveTo>
                  <a:lnTo>
                    <a:pt x="1981200" y="4572"/>
                  </a:lnTo>
                  <a:lnTo>
                    <a:pt x="1979676" y="1524"/>
                  </a:lnTo>
                  <a:lnTo>
                    <a:pt x="1976627" y="0"/>
                  </a:lnTo>
                  <a:lnTo>
                    <a:pt x="4572" y="0"/>
                  </a:lnTo>
                  <a:lnTo>
                    <a:pt x="1523" y="1524"/>
                  </a:lnTo>
                  <a:lnTo>
                    <a:pt x="0" y="4572"/>
                  </a:lnTo>
                  <a:lnTo>
                    <a:pt x="0" y="471678"/>
                  </a:lnTo>
                  <a:lnTo>
                    <a:pt x="1524" y="474726"/>
                  </a:lnTo>
                  <a:lnTo>
                    <a:pt x="4572" y="476250"/>
                  </a:lnTo>
                  <a:lnTo>
                    <a:pt x="4572" y="9906"/>
                  </a:lnTo>
                  <a:lnTo>
                    <a:pt x="9906" y="4572"/>
                  </a:lnTo>
                  <a:lnTo>
                    <a:pt x="9906" y="9906"/>
                  </a:lnTo>
                  <a:lnTo>
                    <a:pt x="1972056" y="9906"/>
                  </a:lnTo>
                  <a:lnTo>
                    <a:pt x="1972056" y="4572"/>
                  </a:lnTo>
                  <a:lnTo>
                    <a:pt x="1976627" y="9906"/>
                  </a:lnTo>
                  <a:lnTo>
                    <a:pt x="1976627" y="476250"/>
                  </a:lnTo>
                  <a:lnTo>
                    <a:pt x="1979676" y="474726"/>
                  </a:lnTo>
                  <a:lnTo>
                    <a:pt x="1981200" y="471678"/>
                  </a:lnTo>
                  <a:close/>
                </a:path>
                <a:path w="1981200" h="476250">
                  <a:moveTo>
                    <a:pt x="9906" y="9906"/>
                  </a:moveTo>
                  <a:lnTo>
                    <a:pt x="9906" y="4572"/>
                  </a:lnTo>
                  <a:lnTo>
                    <a:pt x="4572" y="9906"/>
                  </a:lnTo>
                  <a:lnTo>
                    <a:pt x="9906" y="9906"/>
                  </a:lnTo>
                  <a:close/>
                </a:path>
                <a:path w="1981200" h="476250">
                  <a:moveTo>
                    <a:pt x="9906" y="467106"/>
                  </a:moveTo>
                  <a:lnTo>
                    <a:pt x="9906" y="9906"/>
                  </a:lnTo>
                  <a:lnTo>
                    <a:pt x="4572" y="9906"/>
                  </a:lnTo>
                  <a:lnTo>
                    <a:pt x="4572" y="467106"/>
                  </a:lnTo>
                  <a:lnTo>
                    <a:pt x="9906" y="467106"/>
                  </a:lnTo>
                  <a:close/>
                </a:path>
                <a:path w="1981200" h="476250">
                  <a:moveTo>
                    <a:pt x="1976627" y="467106"/>
                  </a:moveTo>
                  <a:lnTo>
                    <a:pt x="4572" y="467106"/>
                  </a:lnTo>
                  <a:lnTo>
                    <a:pt x="9906" y="471678"/>
                  </a:lnTo>
                  <a:lnTo>
                    <a:pt x="9906" y="476250"/>
                  </a:lnTo>
                  <a:lnTo>
                    <a:pt x="1972056" y="476250"/>
                  </a:lnTo>
                  <a:lnTo>
                    <a:pt x="1972056" y="471678"/>
                  </a:lnTo>
                  <a:lnTo>
                    <a:pt x="1976627" y="467106"/>
                  </a:lnTo>
                  <a:close/>
                </a:path>
                <a:path w="1981200" h="476250">
                  <a:moveTo>
                    <a:pt x="9906" y="476250"/>
                  </a:moveTo>
                  <a:lnTo>
                    <a:pt x="9906" y="471678"/>
                  </a:lnTo>
                  <a:lnTo>
                    <a:pt x="4572" y="467106"/>
                  </a:lnTo>
                  <a:lnTo>
                    <a:pt x="4572" y="476250"/>
                  </a:lnTo>
                  <a:lnTo>
                    <a:pt x="9906" y="476250"/>
                  </a:lnTo>
                  <a:close/>
                </a:path>
                <a:path w="1981200" h="476250">
                  <a:moveTo>
                    <a:pt x="1976627" y="9906"/>
                  </a:moveTo>
                  <a:lnTo>
                    <a:pt x="1972056" y="4572"/>
                  </a:lnTo>
                  <a:lnTo>
                    <a:pt x="1972056" y="9906"/>
                  </a:lnTo>
                  <a:lnTo>
                    <a:pt x="1976627" y="9906"/>
                  </a:lnTo>
                  <a:close/>
                </a:path>
                <a:path w="1981200" h="476250">
                  <a:moveTo>
                    <a:pt x="1976627" y="467106"/>
                  </a:moveTo>
                  <a:lnTo>
                    <a:pt x="1976627" y="9906"/>
                  </a:lnTo>
                  <a:lnTo>
                    <a:pt x="1972056" y="9906"/>
                  </a:lnTo>
                  <a:lnTo>
                    <a:pt x="1972056" y="467106"/>
                  </a:lnTo>
                  <a:lnTo>
                    <a:pt x="1976627" y="467106"/>
                  </a:lnTo>
                  <a:close/>
                </a:path>
                <a:path w="1981200" h="476250">
                  <a:moveTo>
                    <a:pt x="1976627" y="476250"/>
                  </a:moveTo>
                  <a:lnTo>
                    <a:pt x="1976627" y="467106"/>
                  </a:lnTo>
                  <a:lnTo>
                    <a:pt x="1972056" y="471678"/>
                  </a:lnTo>
                  <a:lnTo>
                    <a:pt x="1972056" y="476250"/>
                  </a:lnTo>
                  <a:lnTo>
                    <a:pt x="1976627" y="476250"/>
                  </a:lnTo>
                  <a:close/>
                </a:path>
              </a:pathLst>
            </a:custGeom>
            <a:solidFill>
              <a:srgbClr val="000000"/>
            </a:solidFill>
          </p:spPr>
          <p:txBody>
            <a:bodyPr wrap="square" lIns="0" tIns="0" rIns="0" bIns="0" rtlCol="0"/>
            <a:lstStyle/>
            <a:p>
              <a:endParaRPr sz="1588"/>
            </a:p>
          </p:txBody>
        </p:sp>
        <p:pic>
          <p:nvPicPr>
            <p:cNvPr id="9" name="object 9"/>
            <p:cNvPicPr/>
            <p:nvPr/>
          </p:nvPicPr>
          <p:blipFill>
            <a:blip r:embed="rId4" cstate="print"/>
            <a:stretch>
              <a:fillRect/>
            </a:stretch>
          </p:blipFill>
          <p:spPr>
            <a:xfrm>
              <a:off x="3382247" y="5353050"/>
              <a:ext cx="3204033" cy="472612"/>
            </a:xfrm>
            <a:prstGeom prst="rect">
              <a:avLst/>
            </a:prstGeom>
          </p:spPr>
        </p:pic>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7423" y="552034"/>
            <a:ext cx="2867025" cy="688424"/>
          </a:xfrm>
          <a:prstGeom prst="rect">
            <a:avLst/>
          </a:prstGeom>
        </p:spPr>
        <p:txBody>
          <a:bodyPr vert="horz" wrap="square" lIns="0" tIns="11206" rIns="0" bIns="0" rtlCol="0" anchor="ctr">
            <a:spAutoFit/>
          </a:bodyPr>
          <a:lstStyle/>
          <a:p>
            <a:pPr marL="11206">
              <a:lnSpc>
                <a:spcPct val="100000"/>
              </a:lnSpc>
              <a:spcBef>
                <a:spcPts val="88"/>
              </a:spcBef>
            </a:pPr>
            <a:r>
              <a:rPr spc="-4" dirty="0"/>
              <a:t>Virtual LANs</a:t>
            </a:r>
          </a:p>
        </p:txBody>
      </p:sp>
      <p:sp>
        <p:nvSpPr>
          <p:cNvPr id="3" name="object 3"/>
          <p:cNvSpPr txBox="1"/>
          <p:nvPr/>
        </p:nvSpPr>
        <p:spPr>
          <a:xfrm>
            <a:off x="1479177" y="1543497"/>
            <a:ext cx="6481257" cy="1053204"/>
          </a:xfrm>
          <a:prstGeom prst="rect">
            <a:avLst/>
          </a:prstGeom>
        </p:spPr>
        <p:txBody>
          <a:bodyPr vert="horz" wrap="square" lIns="0" tIns="11206" rIns="0" bIns="0" rtlCol="0">
            <a:spAutoFit/>
          </a:bodyPr>
          <a:lstStyle/>
          <a:p>
            <a:pPr marL="11206" marR="4483">
              <a:spcBef>
                <a:spcPts val="88"/>
              </a:spcBef>
            </a:pPr>
            <a:r>
              <a:rPr sz="2118" spc="-4" dirty="0">
                <a:latin typeface="Arial"/>
                <a:cs typeface="Arial"/>
              </a:rPr>
              <a:t>VLANs (Virtual LANs) splits one physical LAN into  multiple logical LANs to ease management</a:t>
            </a:r>
            <a:r>
              <a:rPr sz="2118" spc="44" dirty="0">
                <a:latin typeface="Arial"/>
                <a:cs typeface="Arial"/>
              </a:rPr>
              <a:t> </a:t>
            </a:r>
            <a:r>
              <a:rPr sz="2118" spc="-4" dirty="0">
                <a:latin typeface="Arial"/>
                <a:cs typeface="Arial"/>
              </a:rPr>
              <a:t>tasks</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Ports are “colored” according </a:t>
            </a:r>
            <a:r>
              <a:rPr sz="2118" dirty="0">
                <a:latin typeface="Arial"/>
                <a:cs typeface="Arial"/>
              </a:rPr>
              <a:t>to their </a:t>
            </a:r>
            <a:r>
              <a:rPr sz="2118" spc="-4" dirty="0">
                <a:latin typeface="Arial"/>
                <a:cs typeface="Arial"/>
              </a:rPr>
              <a:t>VLAN</a:t>
            </a:r>
            <a:endParaRPr sz="2118" dirty="0">
              <a:latin typeface="Arial"/>
              <a:cs typeface="Arial"/>
            </a:endParaRPr>
          </a:p>
        </p:txBody>
      </p:sp>
      <p:pic>
        <p:nvPicPr>
          <p:cNvPr id="4" name="object 4"/>
          <p:cNvPicPr/>
          <p:nvPr/>
        </p:nvPicPr>
        <p:blipFill>
          <a:blip r:embed="rId2" cstate="print"/>
          <a:stretch>
            <a:fillRect/>
          </a:stretch>
        </p:blipFill>
        <p:spPr>
          <a:xfrm>
            <a:off x="928519" y="2995331"/>
            <a:ext cx="7287634" cy="259393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6D73-DA0A-B2BA-0782-DFB5809C6F5F}"/>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BAAC1385-F965-D67C-283A-CA88A6352799}"/>
              </a:ext>
            </a:extLst>
          </p:cNvPr>
          <p:cNvSpPr>
            <a:spLocks noGrp="1"/>
          </p:cNvSpPr>
          <p:nvPr>
            <p:ph idx="1"/>
          </p:nvPr>
        </p:nvSpPr>
        <p:spPr/>
        <p:txBody>
          <a:bodyPr/>
          <a:lstStyle/>
          <a:p>
            <a:r>
              <a:rPr lang="en-IN" dirty="0"/>
              <a:t>Introduction</a:t>
            </a:r>
          </a:p>
          <a:p>
            <a:r>
              <a:rPr lang="en-IN" dirty="0"/>
              <a:t>Data link layer: An overview </a:t>
            </a:r>
          </a:p>
          <a:p>
            <a:r>
              <a:rPr lang="en-IN" dirty="0"/>
              <a:t>Medium Access layer: An overview</a:t>
            </a:r>
          </a:p>
          <a:p>
            <a:r>
              <a:rPr lang="en-IN" b="1" dirty="0"/>
              <a:t>Network layer: An overview</a:t>
            </a:r>
          </a:p>
          <a:p>
            <a:r>
              <a:rPr lang="en-IN" dirty="0"/>
              <a:t>Transport layer: An overview</a:t>
            </a:r>
          </a:p>
        </p:txBody>
      </p:sp>
    </p:spTree>
    <p:extLst>
      <p:ext uri="{BB962C8B-B14F-4D97-AF65-F5344CB8AC3E}">
        <p14:creationId xmlns:p14="http://schemas.microsoft.com/office/powerpoint/2010/main" val="103361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7581" y="498199"/>
            <a:ext cx="4705014" cy="688424"/>
          </a:xfrm>
          <a:prstGeom prst="rect">
            <a:avLst/>
          </a:prstGeom>
        </p:spPr>
        <p:txBody>
          <a:bodyPr vert="horz" wrap="square" lIns="0" tIns="11206" rIns="0" bIns="0" rtlCol="0" anchor="ctr">
            <a:spAutoFit/>
          </a:bodyPr>
          <a:lstStyle/>
          <a:p>
            <a:pPr algn="ctr">
              <a:lnSpc>
                <a:spcPct val="100000"/>
              </a:lnSpc>
              <a:spcBef>
                <a:spcPts val="88"/>
              </a:spcBef>
            </a:pPr>
            <a:r>
              <a:rPr spc="-4" dirty="0"/>
              <a:t>Network</a:t>
            </a:r>
            <a:r>
              <a:rPr spc="-71" dirty="0"/>
              <a:t> </a:t>
            </a:r>
            <a:r>
              <a:rPr dirty="0"/>
              <a:t>Layer</a:t>
            </a:r>
          </a:p>
        </p:txBody>
      </p:sp>
      <p:sp>
        <p:nvSpPr>
          <p:cNvPr id="3" name="object 3"/>
          <p:cNvSpPr txBox="1"/>
          <p:nvPr/>
        </p:nvSpPr>
        <p:spPr>
          <a:xfrm>
            <a:off x="806824" y="1613647"/>
            <a:ext cx="7866529" cy="3877042"/>
          </a:xfrm>
          <a:prstGeom prst="rect">
            <a:avLst/>
          </a:prstGeom>
        </p:spPr>
        <p:txBody>
          <a:bodyPr vert="horz" wrap="square" lIns="0" tIns="78441" rIns="0" bIns="0" rtlCol="0">
            <a:spAutoFit/>
          </a:bodyPr>
          <a:lstStyle/>
          <a:p>
            <a:pPr marL="414640" indent="-403433">
              <a:spcBef>
                <a:spcPts val="618"/>
              </a:spcBef>
              <a:buClr>
                <a:srgbClr val="0000FF"/>
              </a:buClr>
              <a:buChar char="•"/>
              <a:tabLst>
                <a:tab pos="414079" algn="l"/>
                <a:tab pos="414640" algn="l"/>
              </a:tabLst>
            </a:pPr>
            <a:r>
              <a:rPr lang="en-US" sz="2118" spc="-4" dirty="0">
                <a:latin typeface="Arial"/>
                <a:cs typeface="Arial"/>
              </a:rPr>
              <a:t>Responsible for getting packets from the source to destination through INTERMEDIATE HOPS</a:t>
            </a:r>
          </a:p>
          <a:p>
            <a:pPr marL="414640" indent="-403433">
              <a:spcBef>
                <a:spcPts val="618"/>
              </a:spcBef>
              <a:buClr>
                <a:srgbClr val="0000FF"/>
              </a:buClr>
              <a:buChar char="•"/>
              <a:tabLst>
                <a:tab pos="414079" algn="l"/>
                <a:tab pos="414640" algn="l"/>
              </a:tabLst>
            </a:pPr>
            <a:endParaRPr lang="en-US" sz="2118" spc="-4" dirty="0">
              <a:latin typeface="Arial"/>
              <a:cs typeface="Arial"/>
            </a:endParaRPr>
          </a:p>
          <a:p>
            <a:pPr marL="414640" indent="-403433">
              <a:spcBef>
                <a:spcPts val="618"/>
              </a:spcBef>
              <a:buClr>
                <a:srgbClr val="0000FF"/>
              </a:buClr>
              <a:buChar char="•"/>
              <a:tabLst>
                <a:tab pos="414079" algn="l"/>
                <a:tab pos="414640" algn="l"/>
              </a:tabLst>
            </a:pPr>
            <a:r>
              <a:rPr lang="en-US" sz="2118" spc="-4" dirty="0">
                <a:latin typeface="Arial"/>
                <a:cs typeface="Arial"/>
              </a:rPr>
              <a:t>Data link layer: only between two points</a:t>
            </a:r>
          </a:p>
          <a:p>
            <a:pPr marL="414640" indent="-403433">
              <a:spcBef>
                <a:spcPts val="618"/>
              </a:spcBef>
              <a:buClr>
                <a:srgbClr val="0000FF"/>
              </a:buClr>
              <a:buChar char="•"/>
              <a:tabLst>
                <a:tab pos="414079" algn="l"/>
                <a:tab pos="414640" algn="l"/>
              </a:tabLst>
            </a:pPr>
            <a:endParaRPr lang="en-US" sz="2118" spc="-4" dirty="0">
              <a:latin typeface="Arial"/>
              <a:cs typeface="Arial"/>
            </a:endParaRPr>
          </a:p>
          <a:p>
            <a:pPr marL="414640" indent="-403433">
              <a:spcBef>
                <a:spcPts val="618"/>
              </a:spcBef>
              <a:buClr>
                <a:srgbClr val="0000FF"/>
              </a:buClr>
              <a:buChar char="•"/>
              <a:tabLst>
                <a:tab pos="414079" algn="l"/>
                <a:tab pos="414640" algn="l"/>
              </a:tabLst>
            </a:pPr>
            <a:r>
              <a:rPr lang="en-US" sz="2118" spc="-4" dirty="0">
                <a:latin typeface="Arial"/>
                <a:cs typeface="Arial"/>
              </a:rPr>
              <a:t>The network layer deals with end to end transmission</a:t>
            </a:r>
          </a:p>
          <a:p>
            <a:pPr marL="818073" lvl="1" indent="-403433">
              <a:spcBef>
                <a:spcPts val="618"/>
              </a:spcBef>
              <a:buClr>
                <a:srgbClr val="0000FF"/>
              </a:buClr>
              <a:buChar char="•"/>
              <a:tabLst>
                <a:tab pos="414079" algn="l"/>
                <a:tab pos="414640" algn="l"/>
              </a:tabLst>
            </a:pPr>
            <a:r>
              <a:rPr lang="en-US" sz="2118" spc="-4" dirty="0">
                <a:latin typeface="Arial"/>
                <a:cs typeface="Arial"/>
              </a:rPr>
              <a:t>Should know the topology of the network</a:t>
            </a:r>
          </a:p>
          <a:p>
            <a:pPr marL="818073" lvl="1" indent="-403433">
              <a:spcBef>
                <a:spcPts val="618"/>
              </a:spcBef>
              <a:buClr>
                <a:srgbClr val="0000FF"/>
              </a:buClr>
              <a:buChar char="•"/>
              <a:tabLst>
                <a:tab pos="414079" algn="l"/>
                <a:tab pos="414640" algn="l"/>
              </a:tabLst>
            </a:pPr>
            <a:r>
              <a:rPr lang="en-US" sz="2118" spc="-4" dirty="0">
                <a:latin typeface="Arial"/>
                <a:cs typeface="Arial"/>
              </a:rPr>
              <a:t>Should not overload some routes and underload other routes.</a:t>
            </a:r>
          </a:p>
          <a:p>
            <a:pPr marL="818073" lvl="1" indent="-403433">
              <a:spcBef>
                <a:spcPts val="618"/>
              </a:spcBef>
              <a:buClr>
                <a:srgbClr val="0000FF"/>
              </a:buClr>
              <a:buChar char="•"/>
              <a:tabLst>
                <a:tab pos="414079" algn="l"/>
                <a:tab pos="414640" algn="l"/>
              </a:tabLst>
            </a:pPr>
            <a:r>
              <a:rPr lang="en-US" sz="2118" spc="-4" dirty="0">
                <a:latin typeface="Arial"/>
                <a:cs typeface="Arial"/>
              </a:rPr>
              <a:t>Should deal with different networks</a:t>
            </a:r>
            <a:endParaRPr sz="2118" dirty="0">
              <a:latin typeface="Arial"/>
              <a:cs typeface="Arial"/>
            </a:endParaRPr>
          </a:p>
        </p:txBody>
      </p:sp>
    </p:spTree>
    <p:extLst>
      <p:ext uri="{BB962C8B-B14F-4D97-AF65-F5344CB8AC3E}">
        <p14:creationId xmlns:p14="http://schemas.microsoft.com/office/powerpoint/2010/main" val="38545691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0C2CE8-12A2-4B1D-BA57-854BD9BF04E3}"/>
              </a:ext>
            </a:extLst>
          </p:cNvPr>
          <p:cNvGrpSpPr>
            <a:grpSpLocks noGrp="1" noUngrp="1" noChangeAspect="1"/>
          </p:cNvGrpSpPr>
          <p:nvPr/>
        </p:nvGrpSpPr>
        <p:grpSpPr>
          <a:xfrm>
            <a:off x="806823" y="495418"/>
            <a:ext cx="7732059" cy="6026405"/>
            <a:chOff x="1598613" y="685800"/>
            <a:chExt cx="5945187" cy="6055743"/>
          </a:xfrm>
        </p:grpSpPr>
        <p:pic>
          <p:nvPicPr>
            <p:cNvPr id="3" name="Picture 2" descr="01_Page_17.tif">
              <a:extLst>
                <a:ext uri="{FF2B5EF4-FFF2-40B4-BE49-F238E27FC236}">
                  <a16:creationId xmlns:a16="http://schemas.microsoft.com/office/drawing/2014/main" id="{2D5F374F-A2A0-4FCD-9684-74D6AB844EC3}"/>
                </a:ext>
              </a:extLst>
            </p:cNvPr>
            <p:cNvPicPr>
              <a:picLocks noRot="1" noChangeAspect="1" noMove="1" noResize="1"/>
            </p:cNvPicPr>
            <p:nvPr isPhoto="1"/>
          </p:nvPicPr>
          <p:blipFill>
            <a:blip r:embed="rId2" cstate="print">
              <a:lum/>
            </a:blip>
            <a:stretch>
              <a:fillRect/>
            </a:stretch>
          </p:blipFill>
          <p:spPr>
            <a:xfrm>
              <a:off x="1598613" y="685800"/>
              <a:ext cx="5945187" cy="5486400"/>
            </a:xfrm>
            <a:prstGeom prst="rect">
              <a:avLst/>
            </a:prstGeom>
            <a:noFill/>
            <a:ln>
              <a:noFill/>
            </a:ln>
          </p:spPr>
        </p:pic>
        <p:sp>
          <p:nvSpPr>
            <p:cNvPr id="4" name="Rectangle 3">
              <a:extLst>
                <a:ext uri="{FF2B5EF4-FFF2-40B4-BE49-F238E27FC236}">
                  <a16:creationId xmlns:a16="http://schemas.microsoft.com/office/drawing/2014/main" id="{42F542A1-2595-4F95-A198-53989260D12D}"/>
                </a:ext>
              </a:extLst>
            </p:cNvPr>
            <p:cNvSpPr/>
            <p:nvPr/>
          </p:nvSpPr>
          <p:spPr>
            <a:xfrm>
              <a:off x="1598613" y="6398643"/>
              <a:ext cx="5945187" cy="342900"/>
            </a:xfrm>
            <a:prstGeom prst="rect">
              <a:avLst/>
            </a:prstGeom>
            <a:noFill/>
            <a:ln>
              <a:noFill/>
            </a:ln>
          </p:spPr>
          <p:txBody>
            <a:bodyPr anchor="ctr">
              <a:noAutofit/>
            </a:bodyPr>
            <a:lstStyle/>
            <a:p>
              <a:pPr algn="ctr"/>
              <a:r>
                <a:rPr lang="en-US" sz="1765" dirty="0"/>
                <a:t>The OSI reference model.</a:t>
              </a:r>
            </a:p>
          </p:txBody>
        </p:sp>
      </p:grpSp>
    </p:spTree>
    <p:extLst>
      <p:ext uri="{BB962C8B-B14F-4D97-AF65-F5344CB8AC3E}">
        <p14:creationId xmlns:p14="http://schemas.microsoft.com/office/powerpoint/2010/main" val="241597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4081" y="213482"/>
            <a:ext cx="2555501" cy="1365532"/>
          </a:xfrm>
          <a:prstGeom prst="rect">
            <a:avLst/>
          </a:prstGeom>
        </p:spPr>
        <p:txBody>
          <a:bodyPr vert="horz" wrap="square" lIns="0" tIns="11206" rIns="0" bIns="0" rtlCol="0" anchor="ctr">
            <a:spAutoFit/>
          </a:bodyPr>
          <a:lstStyle/>
          <a:p>
            <a:pPr marL="11206">
              <a:lnSpc>
                <a:spcPct val="100000"/>
              </a:lnSpc>
              <a:spcBef>
                <a:spcPts val="88"/>
              </a:spcBef>
            </a:pPr>
            <a:r>
              <a:rPr spc="-4" dirty="0"/>
              <a:t>Design</a:t>
            </a:r>
            <a:r>
              <a:rPr spc="-93" dirty="0"/>
              <a:t> </a:t>
            </a:r>
            <a:r>
              <a:rPr dirty="0"/>
              <a:t>Issues</a:t>
            </a:r>
          </a:p>
        </p:txBody>
      </p:sp>
      <p:sp>
        <p:nvSpPr>
          <p:cNvPr id="3" name="object 3"/>
          <p:cNvSpPr txBox="1"/>
          <p:nvPr/>
        </p:nvSpPr>
        <p:spPr>
          <a:xfrm>
            <a:off x="941294" y="1846731"/>
            <a:ext cx="7395882" cy="2163111"/>
          </a:xfrm>
          <a:prstGeom prst="rect">
            <a:avLst/>
          </a:prstGeom>
        </p:spPr>
        <p:txBody>
          <a:bodyPr vert="horz" wrap="square" lIns="0" tIns="78441" rIns="0" bIns="0" rtlCol="0">
            <a:spAutoFit/>
          </a:bodyPr>
          <a:lstStyle/>
          <a:p>
            <a:pPr marL="414640" indent="-403433">
              <a:spcBef>
                <a:spcPts val="618"/>
              </a:spcBef>
              <a:buClr>
                <a:srgbClr val="0000FF"/>
              </a:buClr>
              <a:buChar char="•"/>
              <a:tabLst>
                <a:tab pos="414079" algn="l"/>
                <a:tab pos="414640" algn="l"/>
              </a:tabLst>
            </a:pPr>
            <a:r>
              <a:rPr sz="3177" spc="-4" dirty="0">
                <a:latin typeface="Times New Roman" panose="02020603050405020304" pitchFamily="18" charset="0"/>
                <a:cs typeface="Times New Roman" panose="02020603050405020304" pitchFamily="18" charset="0"/>
              </a:rPr>
              <a:t>Store-and-forward packet switching</a:t>
            </a:r>
            <a:r>
              <a:rPr sz="3177" spc="31" dirty="0">
                <a:latin typeface="Times New Roman" panose="02020603050405020304" pitchFamily="18" charset="0"/>
                <a:cs typeface="Times New Roman" panose="02020603050405020304" pitchFamily="18" charset="0"/>
              </a:rPr>
              <a:t> </a:t>
            </a:r>
            <a:endParaRPr sz="3177" dirty="0">
              <a:latin typeface="Times New Roman" panose="02020603050405020304" pitchFamily="18" charset="0"/>
              <a:cs typeface="Times New Roman" panose="02020603050405020304" pitchFamily="18" charset="0"/>
            </a:endParaRPr>
          </a:p>
          <a:p>
            <a:pPr marL="414640" indent="-403433">
              <a:spcBef>
                <a:spcPts val="529"/>
              </a:spcBef>
              <a:buClr>
                <a:srgbClr val="0000FF"/>
              </a:buClr>
              <a:buChar char="•"/>
              <a:tabLst>
                <a:tab pos="414079" algn="l"/>
                <a:tab pos="414640" algn="l"/>
              </a:tabLst>
            </a:pPr>
            <a:r>
              <a:rPr sz="3177" spc="-4" dirty="0">
                <a:latin typeface="Times New Roman" panose="02020603050405020304" pitchFamily="18" charset="0"/>
                <a:cs typeface="Times New Roman" panose="02020603050405020304" pitchFamily="18" charset="0"/>
              </a:rPr>
              <a:t>Connectionless service </a:t>
            </a:r>
            <a:r>
              <a:rPr sz="3177" dirty="0">
                <a:latin typeface="Times New Roman" panose="02020603050405020304" pitchFamily="18" charset="0"/>
                <a:cs typeface="Times New Roman" panose="02020603050405020304" pitchFamily="18" charset="0"/>
              </a:rPr>
              <a:t>– </a:t>
            </a:r>
            <a:r>
              <a:rPr sz="3177" spc="-4" dirty="0">
                <a:latin typeface="Times New Roman" panose="02020603050405020304" pitchFamily="18" charset="0"/>
                <a:cs typeface="Times New Roman" panose="02020603050405020304" pitchFamily="18" charset="0"/>
              </a:rPr>
              <a:t>datagrams</a:t>
            </a:r>
            <a:r>
              <a:rPr sz="3177" spc="44" dirty="0">
                <a:latin typeface="Times New Roman" panose="02020603050405020304" pitchFamily="18" charset="0"/>
                <a:cs typeface="Times New Roman" panose="02020603050405020304" pitchFamily="18" charset="0"/>
              </a:rPr>
              <a:t> </a:t>
            </a:r>
            <a:endParaRPr sz="3177" dirty="0">
              <a:latin typeface="Times New Roman" panose="02020603050405020304" pitchFamily="18" charset="0"/>
              <a:cs typeface="Times New Roman" panose="02020603050405020304" pitchFamily="18" charset="0"/>
            </a:endParaRPr>
          </a:p>
          <a:p>
            <a:pPr marL="414640" indent="-403433">
              <a:spcBef>
                <a:spcPts val="529"/>
              </a:spcBef>
              <a:buClr>
                <a:srgbClr val="0000FF"/>
              </a:buClr>
              <a:buChar char="•"/>
              <a:tabLst>
                <a:tab pos="414079" algn="l"/>
                <a:tab pos="414640" algn="l"/>
              </a:tabLst>
            </a:pPr>
            <a:r>
              <a:rPr sz="3177" spc="-4" dirty="0">
                <a:latin typeface="Times New Roman" panose="02020603050405020304" pitchFamily="18" charset="0"/>
                <a:cs typeface="Times New Roman" panose="02020603050405020304" pitchFamily="18" charset="0"/>
              </a:rPr>
              <a:t>Connection-oriented service </a:t>
            </a:r>
            <a:r>
              <a:rPr sz="3177" dirty="0">
                <a:latin typeface="Times New Roman" panose="02020603050405020304" pitchFamily="18" charset="0"/>
                <a:cs typeface="Times New Roman" panose="02020603050405020304" pitchFamily="18" charset="0"/>
              </a:rPr>
              <a:t>– </a:t>
            </a:r>
            <a:r>
              <a:rPr sz="3177" spc="-4" dirty="0">
                <a:latin typeface="Times New Roman" panose="02020603050405020304" pitchFamily="18" charset="0"/>
                <a:cs typeface="Times New Roman" panose="02020603050405020304" pitchFamily="18" charset="0"/>
              </a:rPr>
              <a:t>virtual circuits</a:t>
            </a:r>
            <a:r>
              <a:rPr sz="3177" spc="13" dirty="0">
                <a:latin typeface="Times New Roman" panose="02020603050405020304" pitchFamily="18" charset="0"/>
                <a:cs typeface="Times New Roman" panose="02020603050405020304" pitchFamily="18" charset="0"/>
              </a:rPr>
              <a:t> </a:t>
            </a:r>
            <a:endParaRPr sz="317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5D63-532C-4EB9-B605-5DA84544DB90}"/>
              </a:ext>
            </a:extLst>
          </p:cNvPr>
          <p:cNvSpPr>
            <a:spLocks noGrp="1"/>
          </p:cNvSpPr>
          <p:nvPr>
            <p:ph type="title"/>
          </p:nvPr>
        </p:nvSpPr>
        <p:spPr>
          <a:xfrm>
            <a:off x="637783" y="268941"/>
            <a:ext cx="7868435" cy="977644"/>
          </a:xfrm>
        </p:spPr>
        <p:txBody>
          <a:bodyPr>
            <a:normAutofit fontScale="90000"/>
          </a:bodyPr>
          <a:lstStyle/>
          <a:p>
            <a:pPr algn="ctr"/>
            <a:r>
              <a:rPr lang="en-US" dirty="0"/>
              <a:t>How it is different from producer and consumer problem?</a:t>
            </a:r>
            <a:endParaRPr lang="en-IN" dirty="0"/>
          </a:p>
        </p:txBody>
      </p:sp>
      <p:sp>
        <p:nvSpPr>
          <p:cNvPr id="3" name="Content Placeholder 2">
            <a:extLst>
              <a:ext uri="{FF2B5EF4-FFF2-40B4-BE49-F238E27FC236}">
                <a16:creationId xmlns:a16="http://schemas.microsoft.com/office/drawing/2014/main" id="{A642BA4B-6EE7-4BF4-9F82-6C7E150646CA}"/>
              </a:ext>
            </a:extLst>
          </p:cNvPr>
          <p:cNvSpPr>
            <a:spLocks noGrp="1"/>
          </p:cNvSpPr>
          <p:nvPr>
            <p:ph idx="1"/>
          </p:nvPr>
        </p:nvSpPr>
        <p:spPr>
          <a:xfrm>
            <a:off x="637783" y="1479177"/>
            <a:ext cx="8035571" cy="5109882"/>
          </a:xfrm>
        </p:spPr>
        <p:txBody>
          <a:bodyPr>
            <a:normAutofit fontScale="77500" lnSpcReduction="20000"/>
          </a:bodyPr>
          <a:lstStyle/>
          <a:p>
            <a:pPr marL="403433" indent="-403433"/>
            <a:r>
              <a:rPr lang="en-US" sz="2471" dirty="0"/>
              <a:t>Producer places an item and consumer consumes an item from the buffer. </a:t>
            </a:r>
          </a:p>
          <a:p>
            <a:pPr marL="403433" indent="-403433"/>
            <a:r>
              <a:rPr lang="en-US" sz="2471" dirty="0"/>
              <a:t>Normally in the same computer</a:t>
            </a:r>
          </a:p>
          <a:p>
            <a:pPr marL="403433" indent="-403433"/>
            <a:r>
              <a:rPr lang="en-US" sz="2471" dirty="0"/>
              <a:t>Producer waits if the buffer is full, consumer waits if buffer is empty.</a:t>
            </a:r>
          </a:p>
          <a:p>
            <a:pPr marL="403433" indent="-403433"/>
            <a:r>
              <a:rPr lang="en-US" sz="2471" dirty="0"/>
              <a:t>How to enable producer and consumer to exchange data, suppose a video if</a:t>
            </a:r>
          </a:p>
          <a:p>
            <a:pPr marL="806867" lvl="1" indent="-403433"/>
            <a:r>
              <a:rPr lang="en-US" sz="2471" dirty="0"/>
              <a:t>Producer is in one computer</a:t>
            </a:r>
          </a:p>
          <a:p>
            <a:pPr marL="806867" lvl="1" indent="-403433"/>
            <a:r>
              <a:rPr lang="en-US" sz="2471" dirty="0"/>
              <a:t>Consumer is another computer</a:t>
            </a:r>
          </a:p>
          <a:p>
            <a:pPr marL="806867" lvl="1" indent="-403433"/>
            <a:endParaRPr lang="en-US" sz="2471" dirty="0"/>
          </a:p>
          <a:p>
            <a:pPr marL="403433" indent="-403433"/>
            <a:r>
              <a:rPr lang="en-US" sz="2471" dirty="0"/>
              <a:t>Connected through long communication channel (thousands of kilometers) with intermediate links and junctions</a:t>
            </a:r>
          </a:p>
          <a:p>
            <a:endParaRPr lang="en-IN" sz="2471" dirty="0"/>
          </a:p>
          <a:p>
            <a:pPr marL="403433" indent="-403433"/>
            <a:r>
              <a:rPr lang="en-IN" sz="2471" dirty="0"/>
              <a:t>Issues</a:t>
            </a:r>
          </a:p>
          <a:p>
            <a:pPr marL="806867" lvl="1" indent="-403433"/>
            <a:r>
              <a:rPr lang="en-IN" sz="2471" b="1" dirty="0"/>
              <a:t>Links might not be reliable</a:t>
            </a:r>
          </a:p>
          <a:p>
            <a:pPr marL="806867" lvl="1" indent="-403433"/>
            <a:r>
              <a:rPr lang="en-IN" sz="2471" b="1" dirty="0"/>
              <a:t>All the data may not be delivered</a:t>
            </a:r>
          </a:p>
          <a:p>
            <a:pPr marL="806867" lvl="1" indent="-403433"/>
            <a:r>
              <a:rPr lang="en-IN" sz="2471" b="1" dirty="0"/>
              <a:t>So, more mechanisms are needed.</a:t>
            </a:r>
          </a:p>
          <a:p>
            <a:pPr marL="403433" indent="-403433"/>
            <a:r>
              <a:rPr lang="en-US" sz="2471" dirty="0"/>
              <a:t>Requires</a:t>
            </a:r>
          </a:p>
          <a:p>
            <a:pPr marL="806867" lvl="1" indent="-403433"/>
            <a:r>
              <a:rPr lang="en-US" sz="2471" b="1" dirty="0"/>
              <a:t>Error control mechanisms</a:t>
            </a:r>
          </a:p>
          <a:p>
            <a:pPr marL="806867" lvl="1" indent="-403433"/>
            <a:r>
              <a:rPr lang="en-US" sz="2471" b="1" dirty="0"/>
              <a:t>Flow control mechanisms</a:t>
            </a:r>
          </a:p>
          <a:p>
            <a:pPr marL="806867" lvl="1" indent="-403433"/>
            <a:endParaRPr lang="en-US" sz="2471" dirty="0"/>
          </a:p>
        </p:txBody>
      </p:sp>
    </p:spTree>
    <p:extLst>
      <p:ext uri="{BB962C8B-B14F-4D97-AF65-F5344CB8AC3E}">
        <p14:creationId xmlns:p14="http://schemas.microsoft.com/office/powerpoint/2010/main" val="42530576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6911" y="145475"/>
            <a:ext cx="6590179" cy="503758"/>
          </a:xfrm>
          <a:prstGeom prst="rect">
            <a:avLst/>
          </a:prstGeom>
        </p:spPr>
        <p:txBody>
          <a:bodyPr vert="horz" wrap="square" lIns="0" tIns="11206" rIns="0" bIns="0" rtlCol="0" anchor="ctr">
            <a:spAutoFit/>
          </a:bodyPr>
          <a:lstStyle/>
          <a:p>
            <a:pPr marL="11206">
              <a:lnSpc>
                <a:spcPct val="100000"/>
              </a:lnSpc>
              <a:spcBef>
                <a:spcPts val="88"/>
              </a:spcBef>
            </a:pPr>
            <a:r>
              <a:rPr sz="3200" dirty="0"/>
              <a:t>Store-and-Forward Packet</a:t>
            </a:r>
            <a:r>
              <a:rPr sz="3200" spc="-119" dirty="0"/>
              <a:t> </a:t>
            </a:r>
            <a:r>
              <a:rPr sz="3200" dirty="0"/>
              <a:t>Switching</a:t>
            </a:r>
          </a:p>
        </p:txBody>
      </p:sp>
      <p:sp>
        <p:nvSpPr>
          <p:cNvPr id="4" name="object 4"/>
          <p:cNvSpPr txBox="1"/>
          <p:nvPr/>
        </p:nvSpPr>
        <p:spPr>
          <a:xfrm>
            <a:off x="605118" y="748107"/>
            <a:ext cx="5715000" cy="3278300"/>
          </a:xfrm>
          <a:prstGeom prst="rect">
            <a:avLst/>
          </a:prstGeom>
        </p:spPr>
        <p:txBody>
          <a:bodyPr vert="horz" wrap="square" lIns="0" tIns="11206" rIns="0" bIns="0" rtlCol="0">
            <a:spAutoFit/>
          </a:bodyPr>
          <a:lstStyle/>
          <a:p>
            <a:pPr marL="313781" marR="4483" indent="-302575">
              <a:spcBef>
                <a:spcPts val="88"/>
              </a:spcBef>
              <a:buFont typeface="Arial" panose="020B0604020202020204" pitchFamily="34" charset="0"/>
              <a:buChar char="•"/>
            </a:pPr>
            <a:r>
              <a:rPr lang="en-US" sz="2118" spc="-4" dirty="0">
                <a:uFill>
                  <a:solidFill>
                    <a:srgbClr val="000000"/>
                  </a:solidFill>
                </a:uFill>
                <a:latin typeface="Arial"/>
                <a:cs typeface="Arial"/>
              </a:rPr>
              <a:t>Components of the network layer</a:t>
            </a:r>
          </a:p>
          <a:p>
            <a:pPr marL="717215" marR="4483" lvl="1" indent="-302575">
              <a:spcBef>
                <a:spcPts val="88"/>
              </a:spcBef>
              <a:buFont typeface="Arial" panose="020B0604020202020204" pitchFamily="34" charset="0"/>
              <a:buChar char="•"/>
            </a:pPr>
            <a:r>
              <a:rPr lang="en-US" sz="1765" spc="-4" dirty="0">
                <a:uFill>
                  <a:solidFill>
                    <a:srgbClr val="000000"/>
                  </a:solidFill>
                </a:uFill>
                <a:latin typeface="Arial"/>
                <a:cs typeface="Arial"/>
              </a:rPr>
              <a:t>ISP equipment (routers connected by transmission lines)</a:t>
            </a:r>
          </a:p>
          <a:p>
            <a:pPr marL="717215" marR="4483" lvl="1" indent="-302575">
              <a:spcBef>
                <a:spcPts val="88"/>
              </a:spcBef>
              <a:buFont typeface="Arial" panose="020B0604020202020204" pitchFamily="34" charset="0"/>
              <a:buChar char="•"/>
            </a:pPr>
            <a:r>
              <a:rPr lang="en-US" sz="1765" spc="-4" dirty="0">
                <a:uFill>
                  <a:solidFill>
                    <a:srgbClr val="000000"/>
                  </a:solidFill>
                </a:uFill>
                <a:latin typeface="Arial"/>
                <a:cs typeface="Arial"/>
              </a:rPr>
              <a:t>Host H1 is directly connected to one of the router</a:t>
            </a:r>
          </a:p>
          <a:p>
            <a:pPr marL="1120648" marR="4483" lvl="2" indent="-302575">
              <a:spcBef>
                <a:spcPts val="88"/>
              </a:spcBef>
              <a:buFont typeface="Arial" panose="020B0604020202020204" pitchFamily="34" charset="0"/>
              <a:buChar char="•"/>
            </a:pPr>
            <a:r>
              <a:rPr lang="en-US" sz="1588" spc="-4" dirty="0">
                <a:uFill>
                  <a:solidFill>
                    <a:srgbClr val="000000"/>
                  </a:solidFill>
                </a:uFill>
                <a:latin typeface="Arial"/>
                <a:cs typeface="Arial"/>
              </a:rPr>
              <a:t>Home computer plugged into MODEM</a:t>
            </a:r>
          </a:p>
          <a:p>
            <a:pPr marL="1120648" marR="4483" lvl="2" indent="-302575">
              <a:spcBef>
                <a:spcPts val="88"/>
              </a:spcBef>
              <a:buFont typeface="Arial" panose="020B0604020202020204" pitchFamily="34" charset="0"/>
              <a:buChar char="•"/>
            </a:pPr>
            <a:r>
              <a:rPr lang="en-US" sz="1588" spc="-4" dirty="0">
                <a:uFill>
                  <a:solidFill>
                    <a:srgbClr val="000000"/>
                  </a:solidFill>
                </a:uFill>
                <a:latin typeface="Arial"/>
                <a:cs typeface="Arial"/>
              </a:rPr>
              <a:t>H2 is a LAN, with an office Internet with a router, F, owned and operated by the customer.</a:t>
            </a:r>
          </a:p>
          <a:p>
            <a:pPr marL="1120648" marR="4483" lvl="2" indent="-302575">
              <a:spcBef>
                <a:spcPts val="88"/>
              </a:spcBef>
              <a:buFont typeface="Arial" panose="020B0604020202020204" pitchFamily="34" charset="0"/>
              <a:buChar char="•"/>
            </a:pPr>
            <a:r>
              <a:rPr lang="en-US" sz="1588" spc="-4" dirty="0">
                <a:uFill>
                  <a:solidFill>
                    <a:srgbClr val="000000"/>
                  </a:solidFill>
                </a:uFill>
                <a:latin typeface="Arial"/>
                <a:cs typeface="Arial"/>
              </a:rPr>
              <a:t>The router has a leased line  to the ISP’s equipment.</a:t>
            </a:r>
          </a:p>
          <a:p>
            <a:pPr marL="1120648" marR="4483" lvl="2" indent="-302575">
              <a:spcBef>
                <a:spcPts val="88"/>
              </a:spcBef>
              <a:buFont typeface="Arial" panose="020B0604020202020204" pitchFamily="34" charset="0"/>
              <a:buChar char="•"/>
            </a:pPr>
            <a:r>
              <a:rPr lang="en-US" sz="1588" spc="-4" dirty="0">
                <a:uFill>
                  <a:solidFill>
                    <a:srgbClr val="000000"/>
                  </a:solidFill>
                </a:uFill>
                <a:latin typeface="Arial"/>
                <a:cs typeface="Arial"/>
              </a:rPr>
              <a:t>F is not part of ISP, but it runs the same algorithms as the ISP’s routers. </a:t>
            </a:r>
            <a:endParaRPr lang="en-US" sz="2118" spc="-4" dirty="0">
              <a:uFill>
                <a:solidFill>
                  <a:srgbClr val="000000"/>
                </a:solidFill>
              </a:uFill>
              <a:latin typeface="Arial"/>
              <a:cs typeface="Arial"/>
            </a:endParaRPr>
          </a:p>
          <a:p>
            <a:pPr marL="11206" marR="4483">
              <a:spcBef>
                <a:spcPts val="88"/>
              </a:spcBef>
            </a:pPr>
            <a:endParaRPr lang="en-US" sz="2118" spc="-4" dirty="0">
              <a:uFill>
                <a:solidFill>
                  <a:srgbClr val="000000"/>
                </a:solidFill>
              </a:uFill>
              <a:latin typeface="Arial"/>
              <a:cs typeface="Arial"/>
            </a:endParaRPr>
          </a:p>
        </p:txBody>
      </p:sp>
      <p:grpSp>
        <p:nvGrpSpPr>
          <p:cNvPr id="8" name="Group 7">
            <a:extLst>
              <a:ext uri="{FF2B5EF4-FFF2-40B4-BE49-F238E27FC236}">
                <a16:creationId xmlns:a16="http://schemas.microsoft.com/office/drawing/2014/main" id="{CC05B981-7370-4CF6-9A85-C0A4B4126E6A}"/>
              </a:ext>
            </a:extLst>
          </p:cNvPr>
          <p:cNvGrpSpPr>
            <a:grpSpLocks noGrp="1" noUngrp="1" noChangeAspect="1"/>
          </p:cNvGrpSpPr>
          <p:nvPr/>
        </p:nvGrpSpPr>
        <p:grpSpPr>
          <a:xfrm>
            <a:off x="899839" y="3823892"/>
            <a:ext cx="7773514" cy="2630696"/>
            <a:chOff x="685800" y="2112963"/>
            <a:chExt cx="7772400" cy="3144837"/>
          </a:xfrm>
        </p:grpSpPr>
        <p:pic>
          <p:nvPicPr>
            <p:cNvPr id="9" name="Picture 8" descr="05_Page_01.tif">
              <a:extLst>
                <a:ext uri="{FF2B5EF4-FFF2-40B4-BE49-F238E27FC236}">
                  <a16:creationId xmlns:a16="http://schemas.microsoft.com/office/drawing/2014/main" id="{68374ED3-191A-4D62-9D9F-5FD007B15F6C}"/>
                </a:ext>
              </a:extLst>
            </p:cNvPr>
            <p:cNvPicPr>
              <a:picLocks noRot="1" noChangeAspect="1" noMove="1" noResize="1"/>
            </p:cNvPicPr>
            <p:nvPr isPhoto="1"/>
          </p:nvPicPr>
          <p:blipFill>
            <a:blip r:embed="rId2" cstate="print">
              <a:lum/>
            </a:blip>
            <a:stretch>
              <a:fillRect/>
            </a:stretch>
          </p:blipFill>
          <p:spPr>
            <a:xfrm>
              <a:off x="685800" y="2112963"/>
              <a:ext cx="7772400" cy="2630487"/>
            </a:xfrm>
            <a:prstGeom prst="rect">
              <a:avLst/>
            </a:prstGeom>
            <a:noFill/>
            <a:ln>
              <a:noFill/>
            </a:ln>
          </p:spPr>
        </p:pic>
        <p:sp>
          <p:nvSpPr>
            <p:cNvPr id="10" name="Rectangle 9">
              <a:extLst>
                <a:ext uri="{FF2B5EF4-FFF2-40B4-BE49-F238E27FC236}">
                  <a16:creationId xmlns:a16="http://schemas.microsoft.com/office/drawing/2014/main" id="{C07EE45D-7AFE-4941-922E-7B4E3A533642}"/>
                </a:ext>
              </a:extLst>
            </p:cNvPr>
            <p:cNvSpPr/>
            <p:nvPr/>
          </p:nvSpPr>
          <p:spPr>
            <a:xfrm>
              <a:off x="685800" y="4914900"/>
              <a:ext cx="7772400" cy="342900"/>
            </a:xfrm>
            <a:prstGeom prst="rect">
              <a:avLst/>
            </a:prstGeom>
            <a:noFill/>
            <a:ln>
              <a:noFill/>
            </a:ln>
          </p:spPr>
          <p:txBody>
            <a:bodyPr anchor="ctr">
              <a:noAutofit/>
            </a:bodyPr>
            <a:lstStyle/>
            <a:p>
              <a:pPr algn="ctr"/>
              <a:r>
                <a:rPr lang="en-US" sz="1765" dirty="0"/>
                <a:t>The environment of the network layer protocols.</a:t>
              </a:r>
            </a:p>
          </p:txBody>
        </p:sp>
      </p:grpSp>
      <p:sp>
        <p:nvSpPr>
          <p:cNvPr id="11" name="object 4">
            <a:extLst>
              <a:ext uri="{FF2B5EF4-FFF2-40B4-BE49-F238E27FC236}">
                <a16:creationId xmlns:a16="http://schemas.microsoft.com/office/drawing/2014/main" id="{0E7FF718-3EE5-4499-A51F-818E62CF94E2}"/>
              </a:ext>
            </a:extLst>
          </p:cNvPr>
          <p:cNvSpPr txBox="1"/>
          <p:nvPr/>
        </p:nvSpPr>
        <p:spPr>
          <a:xfrm>
            <a:off x="6320118" y="794025"/>
            <a:ext cx="2353235" cy="2455831"/>
          </a:xfrm>
          <a:prstGeom prst="rect">
            <a:avLst/>
          </a:prstGeom>
        </p:spPr>
        <p:txBody>
          <a:bodyPr vert="horz" wrap="square" lIns="0" tIns="11206" rIns="0" bIns="0" rtlCol="0">
            <a:spAutoFit/>
          </a:bodyPr>
          <a:lstStyle/>
          <a:p>
            <a:pPr marL="313781" marR="4483" indent="-302575">
              <a:spcBef>
                <a:spcPts val="88"/>
              </a:spcBef>
              <a:buFont typeface="Arial" panose="020B0604020202020204" pitchFamily="34" charset="0"/>
              <a:buChar char="•"/>
            </a:pPr>
            <a:r>
              <a:rPr lang="en-US" sz="1765" spc="-4" dirty="0">
                <a:uFill>
                  <a:solidFill>
                    <a:srgbClr val="000000"/>
                  </a:solidFill>
                </a:uFill>
                <a:latin typeface="Arial"/>
                <a:cs typeface="Arial"/>
              </a:rPr>
              <a:t>Host sends the packet to the  nearest router, which will be forwarded to the next router along the path until it reaches the destination.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3499" y="169119"/>
            <a:ext cx="7665384" cy="565313"/>
          </a:xfrm>
          <a:prstGeom prst="rect">
            <a:avLst/>
          </a:prstGeom>
        </p:spPr>
        <p:txBody>
          <a:bodyPr vert="horz" wrap="square" lIns="0" tIns="11206" rIns="0" bIns="0" rtlCol="0" anchor="ctr">
            <a:spAutoFit/>
          </a:bodyPr>
          <a:lstStyle/>
          <a:p>
            <a:pPr marL="11206">
              <a:lnSpc>
                <a:spcPct val="100000"/>
              </a:lnSpc>
              <a:spcBef>
                <a:spcPts val="88"/>
              </a:spcBef>
            </a:pPr>
            <a:r>
              <a:rPr lang="en-US" sz="3600" dirty="0"/>
              <a:t>Services Provided to the Transport Layer</a:t>
            </a:r>
            <a:endParaRPr sz="3600" dirty="0"/>
          </a:p>
        </p:txBody>
      </p:sp>
      <p:sp>
        <p:nvSpPr>
          <p:cNvPr id="4" name="object 4"/>
          <p:cNvSpPr txBox="1"/>
          <p:nvPr/>
        </p:nvSpPr>
        <p:spPr>
          <a:xfrm>
            <a:off x="605118" y="791306"/>
            <a:ext cx="7933765" cy="5894657"/>
          </a:xfrm>
          <a:prstGeom prst="rect">
            <a:avLst/>
          </a:prstGeom>
        </p:spPr>
        <p:txBody>
          <a:bodyPr vert="horz" wrap="square" lIns="0" tIns="11206" rIns="0" bIns="0" rtlCol="0">
            <a:spAutoFit/>
          </a:bodyPr>
          <a:lstStyle/>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Properties of services</a:t>
            </a:r>
          </a:p>
          <a:p>
            <a:pPr marL="717215" marR="4483" lvl="1" indent="-302575">
              <a:spcBef>
                <a:spcPts val="88"/>
              </a:spcBef>
              <a:buFont typeface="Arial" panose="020B0604020202020204" pitchFamily="34" charset="0"/>
              <a:buChar char="•"/>
            </a:pPr>
            <a:r>
              <a:rPr lang="en-US" sz="1765" spc="-4" dirty="0">
                <a:uFill>
                  <a:solidFill>
                    <a:srgbClr val="000000"/>
                  </a:solidFill>
                </a:uFill>
                <a:latin typeface="Times New Roman" panose="02020603050405020304" pitchFamily="18" charset="0"/>
                <a:cs typeface="Times New Roman" panose="02020603050405020304" pitchFamily="18" charset="0"/>
              </a:rPr>
              <a:t>The services should be independent of router technology</a:t>
            </a:r>
          </a:p>
          <a:p>
            <a:pPr marL="717215" marR="4483" lvl="1" indent="-302575">
              <a:spcBef>
                <a:spcPts val="88"/>
              </a:spcBef>
              <a:buFont typeface="Arial" panose="020B0604020202020204" pitchFamily="34" charset="0"/>
              <a:buChar char="•"/>
            </a:pPr>
            <a:r>
              <a:rPr lang="en-US" sz="1765" spc="-4" dirty="0">
                <a:uFill>
                  <a:solidFill>
                    <a:srgbClr val="000000"/>
                  </a:solidFill>
                </a:uFill>
                <a:latin typeface="Times New Roman" panose="02020603050405020304" pitchFamily="18" charset="0"/>
                <a:cs typeface="Times New Roman" panose="02020603050405020304" pitchFamily="18" charset="0"/>
              </a:rPr>
              <a:t>Transport layer should be shielded from the number, type, and topology of the routers present.</a:t>
            </a:r>
          </a:p>
          <a:p>
            <a:pPr marL="717215" marR="4483" lvl="1" indent="-302575">
              <a:spcBef>
                <a:spcPts val="88"/>
              </a:spcBef>
              <a:buFont typeface="Arial" panose="020B0604020202020204" pitchFamily="34" charset="0"/>
              <a:buChar char="•"/>
            </a:pPr>
            <a:r>
              <a:rPr lang="en-US" sz="1765" spc="-4" dirty="0">
                <a:uFill>
                  <a:solidFill>
                    <a:srgbClr val="000000"/>
                  </a:solidFill>
                </a:uFill>
                <a:latin typeface="Times New Roman" panose="02020603050405020304" pitchFamily="18" charset="0"/>
                <a:cs typeface="Times New Roman" panose="02020603050405020304" pitchFamily="18" charset="0"/>
              </a:rPr>
              <a:t>The network addresses made available to transport layer should use a uniform numbering plan across LANs and WANs. </a:t>
            </a:r>
          </a:p>
          <a:p>
            <a:pPr marL="717215" marR="4483" lvl="1" indent="-302575">
              <a:spcBef>
                <a:spcPts val="88"/>
              </a:spcBef>
              <a:buFont typeface="Arial" panose="020B0604020202020204" pitchFamily="34" charset="0"/>
              <a:buChar char="•"/>
            </a:pPr>
            <a:endParaRPr lang="en-US" sz="1765" spc="-4" dirty="0">
              <a:uFill>
                <a:solidFill>
                  <a:srgbClr val="000000"/>
                </a:solidFill>
              </a:uFill>
              <a:latin typeface="Times New Roman" panose="02020603050405020304" pitchFamily="18" charset="0"/>
              <a:cs typeface="Times New Roman" panose="02020603050405020304" pitchFamily="18" charset="0"/>
            </a:endParaRP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The freedom resulted into two thoughts</a:t>
            </a:r>
          </a:p>
          <a:p>
            <a:pPr marL="717215" marR="4483" lvl="1" indent="-302575">
              <a:spcBef>
                <a:spcPts val="88"/>
              </a:spcBef>
              <a:buFont typeface="Arial" panose="020B0604020202020204" pitchFamily="34" charset="0"/>
              <a:buChar char="•"/>
            </a:pPr>
            <a:r>
              <a:rPr lang="en-US" sz="1765" spc="-4" dirty="0">
                <a:uFill>
                  <a:solidFill>
                    <a:srgbClr val="000000"/>
                  </a:solidFill>
                </a:uFill>
                <a:latin typeface="Times New Roman" panose="02020603050405020304" pitchFamily="18" charset="0"/>
                <a:cs typeface="Times New Roman" panose="02020603050405020304" pitchFamily="18" charset="0"/>
              </a:rPr>
              <a:t>First: Network service should be connectionless with SEND PACKET and RECEIVE PACKET and little more.</a:t>
            </a:r>
          </a:p>
          <a:p>
            <a:pPr marL="1120648" marR="4483" lvl="2" indent="-302575">
              <a:spcBef>
                <a:spcPts val="88"/>
              </a:spcBef>
              <a:buFont typeface="Arial" panose="020B0604020202020204" pitchFamily="34" charset="0"/>
              <a:buChar char="•"/>
            </a:pPr>
            <a:r>
              <a:rPr lang="en-US" sz="1765" spc="-4" dirty="0">
                <a:uFill>
                  <a:solidFill>
                    <a:srgbClr val="000000"/>
                  </a:solidFill>
                </a:uFill>
                <a:latin typeface="Times New Roman" panose="02020603050405020304" pitchFamily="18" charset="0"/>
                <a:cs typeface="Times New Roman" panose="02020603050405020304" pitchFamily="18" charset="0"/>
              </a:rPr>
              <a:t>No ordering and flow control should be done.</a:t>
            </a:r>
          </a:p>
          <a:p>
            <a:pPr marL="1120648" marR="4483" lvl="2" indent="-302575">
              <a:spcBef>
                <a:spcPts val="88"/>
              </a:spcBef>
              <a:buFont typeface="Arial" panose="020B0604020202020204" pitchFamily="34" charset="0"/>
              <a:buChar char="•"/>
            </a:pPr>
            <a:r>
              <a:rPr lang="en-US" sz="1765" spc="-4" dirty="0">
                <a:uFill>
                  <a:solidFill>
                    <a:srgbClr val="000000"/>
                  </a:solidFill>
                </a:uFill>
                <a:latin typeface="Times New Roman" panose="02020603050405020304" pitchFamily="18" charset="0"/>
                <a:cs typeface="Times New Roman" panose="02020603050405020304" pitchFamily="18" charset="0"/>
              </a:rPr>
              <a:t>Each packet should carry a destination address.</a:t>
            </a:r>
          </a:p>
          <a:p>
            <a:pPr marL="717215" marR="4483" lvl="1" indent="-302575">
              <a:spcBef>
                <a:spcPts val="88"/>
              </a:spcBef>
              <a:buFont typeface="Arial" panose="020B0604020202020204" pitchFamily="34" charset="0"/>
              <a:buChar char="•"/>
            </a:pPr>
            <a:r>
              <a:rPr lang="en-US" sz="1765" spc="-4" dirty="0">
                <a:uFill>
                  <a:solidFill>
                    <a:srgbClr val="000000"/>
                  </a:solidFill>
                </a:uFill>
                <a:latin typeface="Times New Roman" panose="02020603050405020304" pitchFamily="18" charset="0"/>
                <a:cs typeface="Times New Roman" panose="02020603050405020304" pitchFamily="18" charset="0"/>
              </a:rPr>
              <a:t>Second: network should be reliable and connection-oriented service based on the experience of telephone service.</a:t>
            </a:r>
          </a:p>
          <a:p>
            <a:pPr marL="1120648" marR="4483" lvl="2" indent="-302575">
              <a:spcBef>
                <a:spcPts val="88"/>
              </a:spcBef>
              <a:buFont typeface="Arial" panose="020B0604020202020204" pitchFamily="34" charset="0"/>
              <a:buChar char="•"/>
            </a:pPr>
            <a:r>
              <a:rPr lang="en-US" sz="1765" spc="-4" dirty="0">
                <a:uFill>
                  <a:solidFill>
                    <a:srgbClr val="000000"/>
                  </a:solidFill>
                </a:uFill>
                <a:latin typeface="Times New Roman" panose="02020603050405020304" pitchFamily="18" charset="0"/>
                <a:cs typeface="Times New Roman" panose="02020603050405020304" pitchFamily="18" charset="0"/>
              </a:rPr>
              <a:t>Without connections, quality of service is difficult to achieve especially for real-time traffic.</a:t>
            </a:r>
          </a:p>
          <a:p>
            <a:pPr marL="313781" marR="4483" indent="-302575">
              <a:spcBef>
                <a:spcPts val="88"/>
              </a:spcBef>
              <a:buFont typeface="Arial" panose="020B0604020202020204" pitchFamily="34" charset="0"/>
              <a:buChar char="•"/>
            </a:pPr>
            <a:endParaRPr lang="en-US" sz="1765" spc="-4" dirty="0">
              <a:uFill>
                <a:solidFill>
                  <a:srgbClr val="000000"/>
                </a:solidFill>
              </a:uFill>
              <a:latin typeface="Times New Roman" panose="02020603050405020304" pitchFamily="18" charset="0"/>
              <a:cs typeface="Times New Roman" panose="02020603050405020304" pitchFamily="18" charset="0"/>
            </a:endParaRP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First, connectionless service has dominated.</a:t>
            </a: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Later, connection-orient service dominated</a:t>
            </a: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Currently, both are widely used.</a:t>
            </a:r>
          </a:p>
        </p:txBody>
      </p:sp>
    </p:spTree>
    <p:extLst>
      <p:ext uri="{BB962C8B-B14F-4D97-AF65-F5344CB8AC3E}">
        <p14:creationId xmlns:p14="http://schemas.microsoft.com/office/powerpoint/2010/main" val="33634861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3499" y="205575"/>
            <a:ext cx="7665384" cy="626869"/>
          </a:xfrm>
          <a:prstGeom prst="rect">
            <a:avLst/>
          </a:prstGeom>
        </p:spPr>
        <p:txBody>
          <a:bodyPr vert="horz" wrap="square" lIns="0" tIns="11206" rIns="0" bIns="0" rtlCol="0" anchor="ctr">
            <a:spAutoFit/>
          </a:bodyPr>
          <a:lstStyle/>
          <a:p>
            <a:pPr marL="11206">
              <a:lnSpc>
                <a:spcPct val="100000"/>
              </a:lnSpc>
              <a:spcBef>
                <a:spcPts val="88"/>
              </a:spcBef>
            </a:pPr>
            <a:r>
              <a:rPr lang="en-US" sz="4000" dirty="0"/>
              <a:t>Connectionless service: datagrams</a:t>
            </a:r>
            <a:endParaRPr sz="4000" dirty="0"/>
          </a:p>
        </p:txBody>
      </p:sp>
      <p:sp>
        <p:nvSpPr>
          <p:cNvPr id="5" name="object 4">
            <a:extLst>
              <a:ext uri="{FF2B5EF4-FFF2-40B4-BE49-F238E27FC236}">
                <a16:creationId xmlns:a16="http://schemas.microsoft.com/office/drawing/2014/main" id="{87796FC6-AA52-452E-B24F-66A1D5C78B7E}"/>
              </a:ext>
            </a:extLst>
          </p:cNvPr>
          <p:cNvSpPr txBox="1"/>
          <p:nvPr/>
        </p:nvSpPr>
        <p:spPr>
          <a:xfrm>
            <a:off x="487035" y="1008530"/>
            <a:ext cx="8438310" cy="5354317"/>
          </a:xfrm>
          <a:prstGeom prst="rect">
            <a:avLst/>
          </a:prstGeom>
        </p:spPr>
        <p:txBody>
          <a:bodyPr vert="horz" wrap="square" lIns="0" tIns="11206" rIns="0" bIns="0" rtlCol="0">
            <a:spAutoFit/>
          </a:bodyPr>
          <a:lstStyle/>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Packets are injected as datagrams (analogy is telegram). </a:t>
            </a: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No advance setup is needed</a:t>
            </a: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Network is called datagram network.</a:t>
            </a:r>
          </a:p>
          <a:p>
            <a:pPr marL="717215" marR="4483" lvl="1"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H1 handovers long message to transport layer which instructs to deliver packet to P2 on H2. The transport layer runs in H1 (in the operating system). It prepends transport header and handover it to network layer (another procedure)</a:t>
            </a:r>
          </a:p>
          <a:p>
            <a:pPr marL="11206" marR="4483">
              <a:spcBef>
                <a:spcPts val="88"/>
              </a:spcBef>
            </a:pPr>
            <a:endParaRPr lang="en-US" sz="2118" spc="-4" dirty="0">
              <a:uFill>
                <a:solidFill>
                  <a:srgbClr val="000000"/>
                </a:solidFill>
              </a:uFill>
              <a:latin typeface="Times New Roman" panose="02020603050405020304" pitchFamily="18" charset="0"/>
              <a:cs typeface="Times New Roman" panose="02020603050405020304" pitchFamily="18" charset="0"/>
            </a:endParaRP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Network layer breaks it into  packets and sends each of them to router A using point-to-point protocol, PPP. </a:t>
            </a: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ISP decides where to send packets. It has to take routing decisions.</a:t>
            </a:r>
          </a:p>
          <a:p>
            <a:pPr marL="313781" marR="4483" indent="-302575">
              <a:spcBef>
                <a:spcPts val="88"/>
              </a:spcBef>
              <a:buFont typeface="Arial" panose="020B0604020202020204" pitchFamily="34" charset="0"/>
              <a:buChar char="•"/>
            </a:pPr>
            <a:endParaRPr lang="en-US" sz="2118" spc="-4" dirty="0">
              <a:uFill>
                <a:solidFill>
                  <a:srgbClr val="000000"/>
                </a:solidFill>
              </a:uFill>
              <a:latin typeface="Times New Roman" panose="02020603050405020304" pitchFamily="18" charset="0"/>
              <a:cs typeface="Times New Roman" panose="02020603050405020304" pitchFamily="18" charset="0"/>
            </a:endParaRP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The algorithm which does routing decisions are called </a:t>
            </a:r>
            <a:r>
              <a:rPr lang="en-US" sz="2118" b="1" spc="-4" dirty="0">
                <a:uFill>
                  <a:solidFill>
                    <a:srgbClr val="000000"/>
                  </a:solidFill>
                </a:uFill>
                <a:latin typeface="Times New Roman" panose="02020603050405020304" pitchFamily="18" charset="0"/>
                <a:cs typeface="Times New Roman" panose="02020603050405020304" pitchFamily="18" charset="0"/>
              </a:rPr>
              <a:t>routing algorithm</a:t>
            </a:r>
            <a:r>
              <a:rPr lang="en-US" sz="2118" spc="-4" dirty="0">
                <a:uFill>
                  <a:solidFill>
                    <a:srgbClr val="000000"/>
                  </a:solidFill>
                </a:uFill>
                <a:latin typeface="Times New Roman" panose="02020603050405020304" pitchFamily="18" charset="0"/>
                <a:cs typeface="Times New Roman" panose="02020603050405020304" pitchFamily="18" charset="0"/>
              </a:rPr>
              <a:t>.</a:t>
            </a:r>
          </a:p>
          <a:p>
            <a:pPr marL="313781" marR="4483" indent="-302575">
              <a:spcBef>
                <a:spcPts val="88"/>
              </a:spcBef>
              <a:buFont typeface="Arial" panose="020B0604020202020204" pitchFamily="34" charset="0"/>
              <a:buChar char="•"/>
            </a:pPr>
            <a:endParaRPr lang="en-US" sz="2118" spc="-4" dirty="0">
              <a:uFill>
                <a:solidFill>
                  <a:srgbClr val="000000"/>
                </a:solidFill>
              </a:uFill>
              <a:latin typeface="Times New Roman" panose="02020603050405020304" pitchFamily="18" charset="0"/>
              <a:cs typeface="Times New Roman" panose="02020603050405020304" pitchFamily="18" charset="0"/>
            </a:endParaRP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Internet protocol (IP) is the basis of  the Internet, individually forwards each packet. 32 bits in IPv4 and 128 bits in IPv6.</a:t>
            </a:r>
          </a:p>
        </p:txBody>
      </p:sp>
    </p:spTree>
    <p:extLst>
      <p:ext uri="{BB962C8B-B14F-4D97-AF65-F5344CB8AC3E}">
        <p14:creationId xmlns:p14="http://schemas.microsoft.com/office/powerpoint/2010/main" val="19441462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271" y="246606"/>
            <a:ext cx="6655734" cy="565313"/>
          </a:xfrm>
          <a:prstGeom prst="rect">
            <a:avLst/>
          </a:prstGeom>
        </p:spPr>
        <p:txBody>
          <a:bodyPr vert="horz" wrap="square" lIns="0" tIns="11206" rIns="0" bIns="0" rtlCol="0" anchor="ctr">
            <a:spAutoFit/>
          </a:bodyPr>
          <a:lstStyle/>
          <a:p>
            <a:pPr marL="11206">
              <a:lnSpc>
                <a:spcPct val="100000"/>
              </a:lnSpc>
              <a:spcBef>
                <a:spcPts val="88"/>
              </a:spcBef>
            </a:pPr>
            <a:r>
              <a:rPr sz="3600" spc="-4" dirty="0"/>
              <a:t>Connectionless </a:t>
            </a:r>
            <a:r>
              <a:rPr sz="3600" dirty="0"/>
              <a:t>Service –</a:t>
            </a:r>
            <a:r>
              <a:rPr sz="3600" spc="-79" dirty="0"/>
              <a:t> </a:t>
            </a:r>
            <a:r>
              <a:rPr sz="3600" spc="-4" dirty="0"/>
              <a:t>Datagrams</a:t>
            </a:r>
          </a:p>
        </p:txBody>
      </p:sp>
      <p:sp>
        <p:nvSpPr>
          <p:cNvPr id="3" name="object 3"/>
          <p:cNvSpPr txBox="1"/>
          <p:nvPr/>
        </p:nvSpPr>
        <p:spPr>
          <a:xfrm>
            <a:off x="1041138" y="948467"/>
            <a:ext cx="6498851" cy="795172"/>
          </a:xfrm>
          <a:prstGeom prst="rect">
            <a:avLst/>
          </a:prstGeom>
        </p:spPr>
        <p:txBody>
          <a:bodyPr vert="horz" wrap="square" lIns="0" tIns="78441" rIns="0" bIns="0" rtlCol="0">
            <a:spAutoFit/>
          </a:bodyPr>
          <a:lstStyle/>
          <a:p>
            <a:pPr marL="11206">
              <a:spcBef>
                <a:spcPts val="618"/>
              </a:spcBef>
            </a:pPr>
            <a:r>
              <a:rPr sz="2118" spc="-4" dirty="0">
                <a:latin typeface="Arial"/>
                <a:cs typeface="Arial"/>
              </a:rPr>
              <a:t>Packet is forwarded using destination address inside</a:t>
            </a:r>
            <a:r>
              <a:rPr sz="2118" spc="22" dirty="0">
                <a:latin typeface="Arial"/>
                <a:cs typeface="Arial"/>
              </a:rPr>
              <a:t> </a:t>
            </a:r>
            <a:r>
              <a:rPr sz="2118" spc="-4" dirty="0">
                <a:latin typeface="Arial"/>
                <a:cs typeface="Arial"/>
              </a:rPr>
              <a:t>it</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Different packets may take different</a:t>
            </a:r>
            <a:r>
              <a:rPr sz="2118" spc="18" dirty="0">
                <a:latin typeface="Arial"/>
                <a:cs typeface="Arial"/>
              </a:rPr>
              <a:t> </a:t>
            </a:r>
            <a:r>
              <a:rPr sz="2118" spc="-4" dirty="0">
                <a:latin typeface="Arial"/>
                <a:cs typeface="Arial"/>
              </a:rPr>
              <a:t>paths</a:t>
            </a:r>
            <a:endParaRPr sz="2118" dirty="0">
              <a:latin typeface="Arial"/>
              <a:cs typeface="Arial"/>
            </a:endParaRPr>
          </a:p>
        </p:txBody>
      </p:sp>
      <p:grpSp>
        <p:nvGrpSpPr>
          <p:cNvPr id="21" name="Group 20">
            <a:extLst>
              <a:ext uri="{FF2B5EF4-FFF2-40B4-BE49-F238E27FC236}">
                <a16:creationId xmlns:a16="http://schemas.microsoft.com/office/drawing/2014/main" id="{3999DE48-303C-4558-AEA5-B9B98C42E199}"/>
              </a:ext>
            </a:extLst>
          </p:cNvPr>
          <p:cNvGrpSpPr>
            <a:grpSpLocks noGrp="1" noUngrp="1" noChangeAspect="1"/>
          </p:cNvGrpSpPr>
          <p:nvPr/>
        </p:nvGrpSpPr>
        <p:grpSpPr>
          <a:xfrm>
            <a:off x="1019906" y="1916760"/>
            <a:ext cx="7451741" cy="4429125"/>
            <a:chOff x="685800" y="1109663"/>
            <a:chExt cx="7772400" cy="5019675"/>
          </a:xfrm>
        </p:grpSpPr>
        <p:pic>
          <p:nvPicPr>
            <p:cNvPr id="22" name="Picture 21" descr="05_Page_02.tif">
              <a:extLst>
                <a:ext uri="{FF2B5EF4-FFF2-40B4-BE49-F238E27FC236}">
                  <a16:creationId xmlns:a16="http://schemas.microsoft.com/office/drawing/2014/main" id="{18C556A6-0602-4086-A78D-ED6A335B278B}"/>
                </a:ext>
              </a:extLst>
            </p:cNvPr>
            <p:cNvPicPr>
              <a:picLocks noRot="1" noChangeAspect="1" noMove="1" noResize="1"/>
            </p:cNvPicPr>
            <p:nvPr isPhoto="1"/>
          </p:nvPicPr>
          <p:blipFill>
            <a:blip r:embed="rId2" cstate="print">
              <a:lum/>
            </a:blip>
            <a:stretch>
              <a:fillRect/>
            </a:stretch>
          </p:blipFill>
          <p:spPr>
            <a:xfrm>
              <a:off x="685800" y="1109663"/>
              <a:ext cx="7772400" cy="4638675"/>
            </a:xfrm>
            <a:prstGeom prst="rect">
              <a:avLst/>
            </a:prstGeom>
            <a:noFill/>
            <a:ln>
              <a:noFill/>
            </a:ln>
          </p:spPr>
        </p:pic>
        <p:sp>
          <p:nvSpPr>
            <p:cNvPr id="23" name="Rectangle 22">
              <a:extLst>
                <a:ext uri="{FF2B5EF4-FFF2-40B4-BE49-F238E27FC236}">
                  <a16:creationId xmlns:a16="http://schemas.microsoft.com/office/drawing/2014/main" id="{3A6B2345-ACDF-4901-90E5-0B68C75F2F2D}"/>
                </a:ext>
              </a:extLst>
            </p:cNvPr>
            <p:cNvSpPr/>
            <p:nvPr/>
          </p:nvSpPr>
          <p:spPr>
            <a:xfrm>
              <a:off x="685800" y="5786438"/>
              <a:ext cx="7772400" cy="342900"/>
            </a:xfrm>
            <a:prstGeom prst="rect">
              <a:avLst/>
            </a:prstGeom>
            <a:noFill/>
            <a:ln>
              <a:noFill/>
            </a:ln>
          </p:spPr>
          <p:txBody>
            <a:bodyPr anchor="ctr">
              <a:noAutofit/>
            </a:bodyPr>
            <a:lstStyle/>
            <a:p>
              <a:pPr algn="ctr"/>
              <a:r>
                <a:rPr lang="en-US" sz="1765" dirty="0"/>
                <a:t>Routing within a datagram network.</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3499" y="236353"/>
            <a:ext cx="7665384" cy="565313"/>
          </a:xfrm>
          <a:prstGeom prst="rect">
            <a:avLst/>
          </a:prstGeom>
        </p:spPr>
        <p:txBody>
          <a:bodyPr vert="horz" wrap="square" lIns="0" tIns="11206" rIns="0" bIns="0" rtlCol="0" anchor="ctr">
            <a:spAutoFit/>
          </a:bodyPr>
          <a:lstStyle/>
          <a:p>
            <a:pPr marL="11206" algn="ctr">
              <a:lnSpc>
                <a:spcPct val="100000"/>
              </a:lnSpc>
              <a:spcBef>
                <a:spcPts val="88"/>
              </a:spcBef>
            </a:pPr>
            <a:r>
              <a:rPr lang="en-US" sz="3600" dirty="0"/>
              <a:t>Connection-oriented: Virtual Circuits</a:t>
            </a:r>
            <a:endParaRPr sz="3600" dirty="0"/>
          </a:p>
        </p:txBody>
      </p:sp>
      <p:sp>
        <p:nvSpPr>
          <p:cNvPr id="5" name="object 4">
            <a:extLst>
              <a:ext uri="{FF2B5EF4-FFF2-40B4-BE49-F238E27FC236}">
                <a16:creationId xmlns:a16="http://schemas.microsoft.com/office/drawing/2014/main" id="{87796FC6-AA52-452E-B24F-66A1D5C78B7E}"/>
              </a:ext>
            </a:extLst>
          </p:cNvPr>
          <p:cNvSpPr txBox="1"/>
          <p:nvPr/>
        </p:nvSpPr>
        <p:spPr>
          <a:xfrm>
            <a:off x="605117" y="1352775"/>
            <a:ext cx="8269941" cy="5328669"/>
          </a:xfrm>
          <a:prstGeom prst="rect">
            <a:avLst/>
          </a:prstGeom>
        </p:spPr>
        <p:txBody>
          <a:bodyPr vert="horz" wrap="square" lIns="0" tIns="11206" rIns="0" bIns="0" rtlCol="0">
            <a:spAutoFit/>
          </a:bodyPr>
          <a:lstStyle/>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Idea: Avoid having a new route for every packet.</a:t>
            </a: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Establish a connection. When a connection is established, the connection set-up is stored in tables.</a:t>
            </a:r>
          </a:p>
          <a:p>
            <a:pPr marL="717215" marR="4483" lvl="1"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The route is used for all traffic flowing over the connection.</a:t>
            </a:r>
          </a:p>
          <a:p>
            <a:pPr marL="313781" marR="4483" indent="-302575">
              <a:spcBef>
                <a:spcPts val="88"/>
              </a:spcBef>
              <a:buFont typeface="Arial" panose="020B0604020202020204" pitchFamily="34" charset="0"/>
              <a:buChar char="•"/>
            </a:pPr>
            <a:endParaRPr lang="en-US" sz="2118" spc="-4" dirty="0">
              <a:uFill>
                <a:solidFill>
                  <a:srgbClr val="000000"/>
                </a:solidFill>
              </a:uFill>
              <a:latin typeface="Times New Roman" panose="02020603050405020304" pitchFamily="18" charset="0"/>
              <a:cs typeface="Times New Roman" panose="02020603050405020304" pitchFamily="18" charset="0"/>
            </a:endParaRP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H1 established connection 1 with host H2. The first line of A’s table says that if a pack arrives with connection 1 it should be forwarded to C and given connection id  as 1.</a:t>
            </a: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If H3 also wants to establish a connection to H2, it choses a connection identifier 1 and tells the network to establish a connection.</a:t>
            </a:r>
          </a:p>
          <a:p>
            <a:pPr marL="313781" marR="4483" indent="-302575">
              <a:spcBef>
                <a:spcPts val="88"/>
              </a:spcBef>
              <a:buFont typeface="Arial" panose="020B0604020202020204" pitchFamily="34" charset="0"/>
              <a:buChar char="•"/>
            </a:pPr>
            <a:endParaRPr lang="en-US" sz="2118" spc="-4" dirty="0">
              <a:uFill>
                <a:solidFill>
                  <a:srgbClr val="000000"/>
                </a:solidFill>
              </a:uFill>
              <a:latin typeface="Times New Roman" panose="02020603050405020304" pitchFamily="18" charset="0"/>
              <a:cs typeface="Times New Roman" panose="02020603050405020304" pitchFamily="18" charset="0"/>
            </a:endParaRP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There is a conflict as A has already used id 1. So, A  assigns a different identifier. This process is called label switching. An example of the protocol is MPLS (</a:t>
            </a:r>
            <a:r>
              <a:rPr lang="en-US" sz="2118" spc="-4" dirty="0" err="1">
                <a:uFill>
                  <a:solidFill>
                    <a:srgbClr val="000000"/>
                  </a:solidFill>
                </a:uFill>
                <a:latin typeface="Times New Roman" panose="02020603050405020304" pitchFamily="18" charset="0"/>
                <a:cs typeface="Times New Roman" panose="02020603050405020304" pitchFamily="18" charset="0"/>
              </a:rPr>
              <a:t>MultiProtocol</a:t>
            </a:r>
            <a:r>
              <a:rPr lang="en-US" sz="2118" spc="-4" dirty="0">
                <a:uFill>
                  <a:solidFill>
                    <a:srgbClr val="000000"/>
                  </a:solidFill>
                </a:uFill>
                <a:latin typeface="Times New Roman" panose="02020603050405020304" pitchFamily="18" charset="0"/>
                <a:cs typeface="Times New Roman" panose="02020603050405020304" pitchFamily="18" charset="0"/>
              </a:rPr>
              <a:t> label Switching). It wraps packets with 20-bit connection identifier or label.</a:t>
            </a:r>
          </a:p>
          <a:p>
            <a:pPr marL="313781" marR="4483" indent="-302575">
              <a:spcBef>
                <a:spcPts val="88"/>
              </a:spcBef>
              <a:buFont typeface="Arial" panose="020B0604020202020204" pitchFamily="34" charset="0"/>
              <a:buChar char="•"/>
            </a:pPr>
            <a:endParaRPr lang="en-US" sz="2118" spc="-4" dirty="0">
              <a:uFill>
                <a:solidFill>
                  <a:srgbClr val="000000"/>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91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5325" y="-44668"/>
            <a:ext cx="7065868" cy="1365532"/>
          </a:xfrm>
          <a:prstGeom prst="rect">
            <a:avLst/>
          </a:prstGeom>
        </p:spPr>
        <p:txBody>
          <a:bodyPr vert="horz" wrap="square" lIns="0" tIns="11206" rIns="0" bIns="0" rtlCol="0" anchor="ctr">
            <a:spAutoFit/>
          </a:bodyPr>
          <a:lstStyle/>
          <a:p>
            <a:pPr marL="11206">
              <a:lnSpc>
                <a:spcPct val="100000"/>
              </a:lnSpc>
              <a:spcBef>
                <a:spcPts val="88"/>
              </a:spcBef>
            </a:pPr>
            <a:r>
              <a:rPr spc="-4" dirty="0"/>
              <a:t>Connection-Oriented </a:t>
            </a:r>
            <a:r>
              <a:rPr dirty="0"/>
              <a:t>– </a:t>
            </a:r>
            <a:r>
              <a:rPr spc="-4" dirty="0"/>
              <a:t>Virtual</a:t>
            </a:r>
            <a:r>
              <a:rPr spc="-101" dirty="0"/>
              <a:t> </a:t>
            </a:r>
            <a:r>
              <a:rPr spc="-4" dirty="0"/>
              <a:t>Circuits</a:t>
            </a:r>
          </a:p>
        </p:txBody>
      </p:sp>
      <p:sp>
        <p:nvSpPr>
          <p:cNvPr id="3" name="object 3"/>
          <p:cNvSpPr txBox="1"/>
          <p:nvPr/>
        </p:nvSpPr>
        <p:spPr>
          <a:xfrm>
            <a:off x="1010770" y="1366446"/>
            <a:ext cx="7065868" cy="795172"/>
          </a:xfrm>
          <a:prstGeom prst="rect">
            <a:avLst/>
          </a:prstGeom>
        </p:spPr>
        <p:txBody>
          <a:bodyPr vert="horz" wrap="square" lIns="0" tIns="78441" rIns="0" bIns="0" rtlCol="0">
            <a:spAutoFit/>
          </a:bodyPr>
          <a:lstStyle/>
          <a:p>
            <a:pPr marL="11206">
              <a:spcBef>
                <a:spcPts val="618"/>
              </a:spcBef>
            </a:pPr>
            <a:r>
              <a:rPr sz="2118" spc="-4" dirty="0">
                <a:latin typeface="Arial"/>
                <a:cs typeface="Arial"/>
              </a:rPr>
              <a:t>Packet is forwarded along </a:t>
            </a:r>
            <a:r>
              <a:rPr sz="2118" dirty="0">
                <a:latin typeface="Arial"/>
                <a:cs typeface="Arial"/>
              </a:rPr>
              <a:t>a </a:t>
            </a:r>
            <a:r>
              <a:rPr sz="2118" spc="-4" dirty="0">
                <a:latin typeface="Arial"/>
                <a:cs typeface="Arial"/>
              </a:rPr>
              <a:t>virtual circuit using tag inside</a:t>
            </a:r>
            <a:r>
              <a:rPr sz="2118" spc="31" dirty="0">
                <a:latin typeface="Arial"/>
                <a:cs typeface="Arial"/>
              </a:rPr>
              <a:t> </a:t>
            </a:r>
            <a:r>
              <a:rPr sz="2118" spc="-4" dirty="0">
                <a:latin typeface="Arial"/>
                <a:cs typeface="Arial"/>
              </a:rPr>
              <a:t>it</a:t>
            </a:r>
            <a:endParaRPr sz="2118">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Virtual circuit (VC) is set up ahead of</a:t>
            </a:r>
            <a:r>
              <a:rPr sz="2118" spc="18" dirty="0">
                <a:latin typeface="Arial"/>
                <a:cs typeface="Arial"/>
              </a:rPr>
              <a:t> </a:t>
            </a:r>
            <a:r>
              <a:rPr sz="2118" spc="-4" dirty="0">
                <a:latin typeface="Arial"/>
                <a:cs typeface="Arial"/>
              </a:rPr>
              <a:t>time</a:t>
            </a:r>
            <a:endParaRPr sz="2118">
              <a:latin typeface="Arial"/>
              <a:cs typeface="Arial"/>
            </a:endParaRPr>
          </a:p>
        </p:txBody>
      </p:sp>
      <p:grpSp>
        <p:nvGrpSpPr>
          <p:cNvPr id="16" name="Group 15">
            <a:extLst>
              <a:ext uri="{FF2B5EF4-FFF2-40B4-BE49-F238E27FC236}">
                <a16:creationId xmlns:a16="http://schemas.microsoft.com/office/drawing/2014/main" id="{FA0DD78D-09CB-420E-AD0E-5E1A5D9DABE3}"/>
              </a:ext>
            </a:extLst>
          </p:cNvPr>
          <p:cNvGrpSpPr>
            <a:grpSpLocks noGrp="1" noUngrp="1" noChangeAspect="1"/>
          </p:cNvGrpSpPr>
          <p:nvPr/>
        </p:nvGrpSpPr>
        <p:grpSpPr>
          <a:xfrm>
            <a:off x="739588" y="2385732"/>
            <a:ext cx="7933765" cy="4136092"/>
            <a:chOff x="685800" y="957263"/>
            <a:chExt cx="7772400" cy="5367337"/>
          </a:xfrm>
        </p:grpSpPr>
        <p:pic>
          <p:nvPicPr>
            <p:cNvPr id="17" name="Picture 16" descr="05_Page_03.tif">
              <a:extLst>
                <a:ext uri="{FF2B5EF4-FFF2-40B4-BE49-F238E27FC236}">
                  <a16:creationId xmlns:a16="http://schemas.microsoft.com/office/drawing/2014/main" id="{98CE3FCA-656E-41C6-B743-9BD10CDA1A70}"/>
                </a:ext>
              </a:extLst>
            </p:cNvPr>
            <p:cNvPicPr>
              <a:picLocks noRot="1" noChangeAspect="1" noMove="1" noResize="1"/>
            </p:cNvPicPr>
            <p:nvPr isPhoto="1"/>
          </p:nvPicPr>
          <p:blipFill>
            <a:blip r:embed="rId2" cstate="print">
              <a:lum/>
            </a:blip>
            <a:stretch>
              <a:fillRect/>
            </a:stretch>
          </p:blipFill>
          <p:spPr>
            <a:xfrm>
              <a:off x="685800" y="957263"/>
              <a:ext cx="7772400" cy="4941887"/>
            </a:xfrm>
            <a:prstGeom prst="rect">
              <a:avLst/>
            </a:prstGeom>
            <a:noFill/>
            <a:ln>
              <a:noFill/>
            </a:ln>
          </p:spPr>
        </p:pic>
        <p:sp>
          <p:nvSpPr>
            <p:cNvPr id="18" name="Rectangle 17">
              <a:extLst>
                <a:ext uri="{FF2B5EF4-FFF2-40B4-BE49-F238E27FC236}">
                  <a16:creationId xmlns:a16="http://schemas.microsoft.com/office/drawing/2014/main" id="{1465AF9F-BDFC-4B4F-A511-89BB9932DFC3}"/>
                </a:ext>
              </a:extLst>
            </p:cNvPr>
            <p:cNvSpPr/>
            <p:nvPr/>
          </p:nvSpPr>
          <p:spPr>
            <a:xfrm>
              <a:off x="685800" y="5981700"/>
              <a:ext cx="7772400" cy="342900"/>
            </a:xfrm>
            <a:prstGeom prst="rect">
              <a:avLst/>
            </a:prstGeom>
            <a:noFill/>
            <a:ln>
              <a:noFill/>
            </a:ln>
          </p:spPr>
          <p:txBody>
            <a:bodyPr anchor="ctr">
              <a:noAutofit/>
            </a:bodyPr>
            <a:lstStyle/>
            <a:p>
              <a:pPr algn="ctr"/>
              <a:r>
                <a:rPr lang="en-US" sz="1765" dirty="0"/>
                <a:t>Routing within a virtual-circuit network.</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9044" y="213482"/>
            <a:ext cx="7844118" cy="1365532"/>
          </a:xfrm>
          <a:prstGeom prst="rect">
            <a:avLst/>
          </a:prstGeom>
        </p:spPr>
        <p:txBody>
          <a:bodyPr vert="horz" wrap="square" lIns="0" tIns="11206" rIns="0" bIns="0" rtlCol="0" anchor="ctr">
            <a:spAutoFit/>
          </a:bodyPr>
          <a:lstStyle/>
          <a:p>
            <a:pPr marL="11206">
              <a:lnSpc>
                <a:spcPct val="100000"/>
              </a:lnSpc>
              <a:spcBef>
                <a:spcPts val="88"/>
              </a:spcBef>
            </a:pPr>
            <a:r>
              <a:rPr spc="-4" dirty="0"/>
              <a:t>Comparison of </a:t>
            </a:r>
            <a:r>
              <a:rPr dirty="0"/>
              <a:t>Virtual-Circuits &amp;</a:t>
            </a:r>
            <a:r>
              <a:rPr spc="-110" dirty="0"/>
              <a:t> </a:t>
            </a:r>
            <a:r>
              <a:rPr dirty="0"/>
              <a:t>Datagrams</a:t>
            </a:r>
          </a:p>
        </p:txBody>
      </p:sp>
      <p:pic>
        <p:nvPicPr>
          <p:cNvPr id="3" name="object 3"/>
          <p:cNvPicPr/>
          <p:nvPr/>
        </p:nvPicPr>
        <p:blipFill>
          <a:blip r:embed="rId2" cstate="print"/>
          <a:stretch>
            <a:fillRect/>
          </a:stretch>
        </p:blipFill>
        <p:spPr>
          <a:xfrm>
            <a:off x="781609" y="1374520"/>
            <a:ext cx="7578987" cy="4865258"/>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3499" y="174798"/>
            <a:ext cx="7665384" cy="688424"/>
          </a:xfrm>
          <a:prstGeom prst="rect">
            <a:avLst/>
          </a:prstGeom>
        </p:spPr>
        <p:txBody>
          <a:bodyPr vert="horz" wrap="square" lIns="0" tIns="11206" rIns="0" bIns="0" rtlCol="0" anchor="ctr">
            <a:spAutoFit/>
          </a:bodyPr>
          <a:lstStyle/>
          <a:p>
            <a:pPr marL="11206" algn="ctr">
              <a:lnSpc>
                <a:spcPct val="100000"/>
              </a:lnSpc>
              <a:spcBef>
                <a:spcPts val="88"/>
              </a:spcBef>
            </a:pPr>
            <a:r>
              <a:rPr lang="en-US" dirty="0"/>
              <a:t>Routing Algorithms</a:t>
            </a:r>
            <a:endParaRPr dirty="0"/>
          </a:p>
        </p:txBody>
      </p:sp>
      <p:sp>
        <p:nvSpPr>
          <p:cNvPr id="5" name="object 4">
            <a:extLst>
              <a:ext uri="{FF2B5EF4-FFF2-40B4-BE49-F238E27FC236}">
                <a16:creationId xmlns:a16="http://schemas.microsoft.com/office/drawing/2014/main" id="{87796FC6-AA52-452E-B24F-66A1D5C78B7E}"/>
              </a:ext>
            </a:extLst>
          </p:cNvPr>
          <p:cNvSpPr txBox="1"/>
          <p:nvPr/>
        </p:nvSpPr>
        <p:spPr>
          <a:xfrm>
            <a:off x="571220" y="941294"/>
            <a:ext cx="8269941" cy="5041219"/>
          </a:xfrm>
          <a:prstGeom prst="rect">
            <a:avLst/>
          </a:prstGeom>
        </p:spPr>
        <p:txBody>
          <a:bodyPr vert="horz" wrap="square" lIns="0" tIns="11206" rIns="0" bIns="0" rtlCol="0">
            <a:spAutoFit/>
          </a:bodyPr>
          <a:lstStyle/>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The decision has to be made for every packet as best route may be changed over last time.</a:t>
            </a: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Network layer design</a:t>
            </a:r>
          </a:p>
          <a:p>
            <a:pPr marL="717215" marR="4483" lvl="1"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Algorithms and data structures</a:t>
            </a: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Routing and forwarding</a:t>
            </a:r>
          </a:p>
          <a:p>
            <a:pPr marL="717215" marR="4483" lvl="1"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Forwarding: a process which takes each packet and forwards it to outgoing line.</a:t>
            </a:r>
          </a:p>
          <a:p>
            <a:pPr marL="717215" marR="4483" lvl="1"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Routing: A process which updates the routing tables.</a:t>
            </a:r>
          </a:p>
          <a:p>
            <a:pPr marL="1120648" marR="4483" lvl="2"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Routing algorithms play a major role.</a:t>
            </a:r>
          </a:p>
          <a:p>
            <a:pPr marL="313781" marR="4483"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Properties of routing algorithm</a:t>
            </a:r>
          </a:p>
          <a:p>
            <a:pPr marL="717215" marR="4483" lvl="1"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Correctness, simplicity: </a:t>
            </a:r>
          </a:p>
          <a:p>
            <a:pPr marL="717215" marR="4483" lvl="1"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Robustness: it should run for years; hosts fail, routers crash, software fails</a:t>
            </a:r>
          </a:p>
          <a:p>
            <a:pPr marL="717215" marR="4483" lvl="1"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Stability: Routing algorithm should converge and reach equilibrium.</a:t>
            </a:r>
          </a:p>
          <a:p>
            <a:pPr marL="717215" marR="4483" lvl="1" indent="-302575">
              <a:spcBef>
                <a:spcPts val="88"/>
              </a:spcBef>
              <a:buFont typeface="Arial" panose="020B0604020202020204" pitchFamily="34" charset="0"/>
              <a:buChar char="•"/>
            </a:pPr>
            <a:r>
              <a:rPr lang="en-US" sz="2118" spc="-4" dirty="0">
                <a:uFill>
                  <a:solidFill>
                    <a:srgbClr val="000000"/>
                  </a:solidFill>
                </a:uFill>
                <a:latin typeface="Times New Roman" panose="02020603050405020304" pitchFamily="18" charset="0"/>
                <a:cs typeface="Times New Roman" panose="02020603050405020304" pitchFamily="18" charset="0"/>
              </a:rPr>
              <a:t>fairness, efficiency</a:t>
            </a:r>
          </a:p>
        </p:txBody>
      </p:sp>
    </p:spTree>
    <p:extLst>
      <p:ext uri="{BB962C8B-B14F-4D97-AF65-F5344CB8AC3E}">
        <p14:creationId xmlns:p14="http://schemas.microsoft.com/office/powerpoint/2010/main" val="20234839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9998" y="436343"/>
            <a:ext cx="5760303" cy="688424"/>
          </a:xfrm>
          <a:prstGeom prst="rect">
            <a:avLst/>
          </a:prstGeom>
        </p:spPr>
        <p:txBody>
          <a:bodyPr vert="horz" wrap="square" lIns="0" tIns="11206" rIns="0" bIns="0" rtlCol="0" anchor="ctr">
            <a:spAutoFit/>
          </a:bodyPr>
          <a:lstStyle/>
          <a:p>
            <a:pPr algn="ctr">
              <a:lnSpc>
                <a:spcPct val="100000"/>
              </a:lnSpc>
              <a:spcBef>
                <a:spcPts val="88"/>
              </a:spcBef>
            </a:pPr>
            <a:r>
              <a:rPr lang="en-IN" spc="-4" dirty="0"/>
              <a:t>Routing Algorithms</a:t>
            </a:r>
            <a:endParaRPr dirty="0"/>
          </a:p>
        </p:txBody>
      </p:sp>
      <p:sp>
        <p:nvSpPr>
          <p:cNvPr id="3" name="object 3"/>
          <p:cNvSpPr txBox="1"/>
          <p:nvPr/>
        </p:nvSpPr>
        <p:spPr>
          <a:xfrm>
            <a:off x="988518" y="1546412"/>
            <a:ext cx="7166964" cy="3886339"/>
          </a:xfrm>
          <a:prstGeom prst="rect">
            <a:avLst/>
          </a:prstGeom>
        </p:spPr>
        <p:txBody>
          <a:bodyPr vert="horz" wrap="square" lIns="0" tIns="78441" rIns="0" bIns="0" rtlCol="0">
            <a:spAutoFit/>
          </a:bodyPr>
          <a:lstStyle/>
          <a:p>
            <a:pPr marL="414640" indent="-403433">
              <a:spcBef>
                <a:spcPts val="529"/>
              </a:spcBef>
              <a:buClr>
                <a:srgbClr val="0000FF"/>
              </a:buClr>
              <a:buChar char="•"/>
              <a:tabLst>
                <a:tab pos="414079" algn="l"/>
                <a:tab pos="414640" algn="l"/>
              </a:tabLst>
            </a:pPr>
            <a:r>
              <a:rPr lang="en-IN" sz="3177" spc="-4" dirty="0">
                <a:latin typeface="Times New Roman" panose="02020603050405020304" pitchFamily="18" charset="0"/>
                <a:cs typeface="Times New Roman" panose="02020603050405020304" pitchFamily="18" charset="0"/>
              </a:rPr>
              <a:t>Shorted Path Routing</a:t>
            </a:r>
          </a:p>
          <a:p>
            <a:pPr marL="414640" indent="-403433">
              <a:spcBef>
                <a:spcPts val="529"/>
              </a:spcBef>
              <a:buClr>
                <a:srgbClr val="0000FF"/>
              </a:buClr>
              <a:buChar char="•"/>
              <a:tabLst>
                <a:tab pos="414079" algn="l"/>
                <a:tab pos="414640" algn="l"/>
              </a:tabLst>
            </a:pPr>
            <a:r>
              <a:rPr lang="en-IN" sz="3177" spc="-4" dirty="0">
                <a:latin typeface="Times New Roman" panose="02020603050405020304" pitchFamily="18" charset="0"/>
                <a:cs typeface="Times New Roman" panose="02020603050405020304" pitchFamily="18" charset="0"/>
              </a:rPr>
              <a:t>Flooding</a:t>
            </a:r>
          </a:p>
          <a:p>
            <a:pPr marL="414640" indent="-403433">
              <a:spcBef>
                <a:spcPts val="529"/>
              </a:spcBef>
              <a:buClr>
                <a:srgbClr val="0000FF"/>
              </a:buClr>
              <a:buChar char="•"/>
              <a:tabLst>
                <a:tab pos="414079" algn="l"/>
                <a:tab pos="414640" algn="l"/>
              </a:tabLst>
            </a:pPr>
            <a:r>
              <a:rPr lang="en-IN" sz="3177" b="1" spc="-4" dirty="0">
                <a:latin typeface="Times New Roman" panose="02020603050405020304" pitchFamily="18" charset="0"/>
                <a:cs typeface="Times New Roman" panose="02020603050405020304" pitchFamily="18" charset="0"/>
              </a:rPr>
              <a:t>Distance vector routing</a:t>
            </a:r>
          </a:p>
          <a:p>
            <a:pPr marL="414640" indent="-403433">
              <a:spcBef>
                <a:spcPts val="529"/>
              </a:spcBef>
              <a:buClr>
                <a:srgbClr val="0000FF"/>
              </a:buClr>
              <a:buChar char="•"/>
              <a:tabLst>
                <a:tab pos="414079" algn="l"/>
                <a:tab pos="414640" algn="l"/>
              </a:tabLst>
            </a:pPr>
            <a:r>
              <a:rPr lang="en-IN" sz="3177" spc="-4" dirty="0">
                <a:latin typeface="Times New Roman" panose="02020603050405020304" pitchFamily="18" charset="0"/>
                <a:cs typeface="Times New Roman" panose="02020603050405020304" pitchFamily="18" charset="0"/>
              </a:rPr>
              <a:t>Link state routing</a:t>
            </a:r>
          </a:p>
          <a:p>
            <a:pPr marL="414640" indent="-403433">
              <a:spcBef>
                <a:spcPts val="529"/>
              </a:spcBef>
              <a:buClr>
                <a:srgbClr val="0000FF"/>
              </a:buClr>
              <a:buChar char="•"/>
              <a:tabLst>
                <a:tab pos="414079" algn="l"/>
                <a:tab pos="414640" algn="l"/>
              </a:tabLst>
            </a:pPr>
            <a:r>
              <a:rPr lang="en-IN" sz="3177" spc="-4" dirty="0">
                <a:latin typeface="Times New Roman" panose="02020603050405020304" pitchFamily="18" charset="0"/>
                <a:cs typeface="Times New Roman" panose="02020603050405020304" pitchFamily="18" charset="0"/>
              </a:rPr>
              <a:t>Hierarchical routing</a:t>
            </a:r>
          </a:p>
          <a:p>
            <a:pPr marL="414640" indent="-403433">
              <a:spcBef>
                <a:spcPts val="529"/>
              </a:spcBef>
              <a:buClr>
                <a:srgbClr val="0000FF"/>
              </a:buClr>
              <a:buChar char="•"/>
              <a:tabLst>
                <a:tab pos="414079" algn="l"/>
                <a:tab pos="414640" algn="l"/>
              </a:tabLst>
            </a:pPr>
            <a:r>
              <a:rPr lang="en-IN" sz="3177" spc="-4" dirty="0">
                <a:latin typeface="Times New Roman" panose="02020603050405020304" pitchFamily="18" charset="0"/>
                <a:cs typeface="Times New Roman" panose="02020603050405020304" pitchFamily="18" charset="0"/>
              </a:rPr>
              <a:t>Broadcast routing</a:t>
            </a:r>
          </a:p>
          <a:p>
            <a:pPr marL="414640" indent="-403433">
              <a:spcBef>
                <a:spcPts val="529"/>
              </a:spcBef>
              <a:buClr>
                <a:srgbClr val="0000FF"/>
              </a:buClr>
              <a:buChar char="•"/>
              <a:tabLst>
                <a:tab pos="414079" algn="l"/>
                <a:tab pos="414640" algn="l"/>
              </a:tabLst>
            </a:pPr>
            <a:r>
              <a:rPr lang="en-IN" sz="3177" spc="-4" dirty="0">
                <a:latin typeface="Times New Roman" panose="02020603050405020304" pitchFamily="18" charset="0"/>
                <a:cs typeface="Times New Roman" panose="02020603050405020304" pitchFamily="18" charset="0"/>
              </a:rPr>
              <a:t>Multicast routing </a:t>
            </a:r>
            <a:endParaRPr sz="3177"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6920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2588" y="343516"/>
            <a:ext cx="5765875" cy="688424"/>
          </a:xfrm>
          <a:prstGeom prst="rect">
            <a:avLst/>
          </a:prstGeom>
        </p:spPr>
        <p:txBody>
          <a:bodyPr vert="horz" wrap="square" lIns="0" tIns="11206" rIns="0" bIns="0" rtlCol="0" anchor="ctr">
            <a:spAutoFit/>
          </a:bodyPr>
          <a:lstStyle/>
          <a:p>
            <a:pPr marL="11206">
              <a:lnSpc>
                <a:spcPct val="100000"/>
              </a:lnSpc>
              <a:spcBef>
                <a:spcPts val="88"/>
              </a:spcBef>
            </a:pPr>
            <a:r>
              <a:rPr spc="-4" dirty="0"/>
              <a:t>Congestion Control</a:t>
            </a:r>
            <a:r>
              <a:rPr spc="-106" dirty="0"/>
              <a:t> </a:t>
            </a:r>
            <a:r>
              <a:rPr dirty="0"/>
              <a:t>(1)</a:t>
            </a:r>
          </a:p>
        </p:txBody>
      </p:sp>
      <p:sp>
        <p:nvSpPr>
          <p:cNvPr id="3" name="object 3"/>
          <p:cNvSpPr txBox="1"/>
          <p:nvPr/>
        </p:nvSpPr>
        <p:spPr>
          <a:xfrm>
            <a:off x="704065" y="1270910"/>
            <a:ext cx="7732059" cy="2005323"/>
          </a:xfrm>
          <a:prstGeom prst="rect">
            <a:avLst/>
          </a:prstGeom>
        </p:spPr>
        <p:txBody>
          <a:bodyPr vert="horz" wrap="square" lIns="0" tIns="11206" rIns="0" bIns="0" rtlCol="0">
            <a:spAutoFit/>
          </a:bodyPr>
          <a:lstStyle/>
          <a:p>
            <a:pPr marL="313781" marR="4483" indent="-302575">
              <a:spcBef>
                <a:spcPts val="8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Congestion is a situation: Too many packets present in the network causes network delay and loss</a:t>
            </a:r>
          </a:p>
          <a:p>
            <a:pPr marL="313781" marR="4483" indent="-302575">
              <a:spcBef>
                <a:spcPts val="8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Both network and transport layers share the responsibility to control congestion.</a:t>
            </a:r>
          </a:p>
          <a:p>
            <a:pPr marL="313781" marR="4483" indent="-302575">
              <a:spcBef>
                <a:spcPts val="8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Effective way is to reduce the load at the transport layer.</a:t>
            </a:r>
          </a:p>
          <a:p>
            <a:pPr marL="313781" marR="4483" indent="-302575">
              <a:spcBef>
                <a:spcPts val="8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Goodput (=useful packets) trails offered</a:t>
            </a:r>
            <a:r>
              <a:rPr lang="en-US" sz="2118" spc="13" dirty="0">
                <a:latin typeface="Times New Roman" panose="02020603050405020304" pitchFamily="18" charset="0"/>
                <a:cs typeface="Times New Roman" panose="02020603050405020304" pitchFamily="18" charset="0"/>
              </a:rPr>
              <a:t> </a:t>
            </a:r>
            <a:r>
              <a:rPr lang="en-US" sz="2118" spc="-4" dirty="0">
                <a:latin typeface="Times New Roman" panose="02020603050405020304" pitchFamily="18" charset="0"/>
                <a:cs typeface="Times New Roman" panose="02020603050405020304" pitchFamily="18" charset="0"/>
              </a:rPr>
              <a:t>load</a:t>
            </a:r>
            <a:endParaRPr lang="en-US" sz="2118" dirty="0">
              <a:latin typeface="Times New Roman" panose="02020603050405020304" pitchFamily="18" charset="0"/>
              <a:cs typeface="Times New Roman" panose="02020603050405020304" pitchFamily="18" charset="0"/>
            </a:endParaRPr>
          </a:p>
        </p:txBody>
      </p:sp>
      <p:grpSp>
        <p:nvGrpSpPr>
          <p:cNvPr id="4" name="object 4">
            <a:extLst>
              <a:ext uri="{FF2B5EF4-FFF2-40B4-BE49-F238E27FC236}">
                <a16:creationId xmlns:a16="http://schemas.microsoft.com/office/drawing/2014/main" id="{10CF0F48-3CC5-41DD-93F1-40ED80F429E6}"/>
              </a:ext>
            </a:extLst>
          </p:cNvPr>
          <p:cNvGrpSpPr/>
          <p:nvPr/>
        </p:nvGrpSpPr>
        <p:grpSpPr>
          <a:xfrm>
            <a:off x="1882588" y="3591108"/>
            <a:ext cx="4874559" cy="2870947"/>
            <a:chOff x="2326385" y="3466338"/>
            <a:chExt cx="5524500" cy="3253740"/>
          </a:xfrm>
        </p:grpSpPr>
        <p:pic>
          <p:nvPicPr>
            <p:cNvPr id="5" name="object 5">
              <a:extLst>
                <a:ext uri="{FF2B5EF4-FFF2-40B4-BE49-F238E27FC236}">
                  <a16:creationId xmlns:a16="http://schemas.microsoft.com/office/drawing/2014/main" id="{01059734-EF7D-4EE6-B368-4DCD62ACC99E}"/>
                </a:ext>
              </a:extLst>
            </p:cNvPr>
            <p:cNvPicPr/>
            <p:nvPr/>
          </p:nvPicPr>
          <p:blipFill>
            <a:blip r:embed="rId2" cstate="print"/>
            <a:stretch>
              <a:fillRect/>
            </a:stretch>
          </p:blipFill>
          <p:spPr>
            <a:xfrm>
              <a:off x="2650235" y="3466338"/>
              <a:ext cx="4829175" cy="907541"/>
            </a:xfrm>
            <a:prstGeom prst="rect">
              <a:avLst/>
            </a:prstGeom>
          </p:spPr>
        </p:pic>
        <p:pic>
          <p:nvPicPr>
            <p:cNvPr id="6" name="object 6">
              <a:extLst>
                <a:ext uri="{FF2B5EF4-FFF2-40B4-BE49-F238E27FC236}">
                  <a16:creationId xmlns:a16="http://schemas.microsoft.com/office/drawing/2014/main" id="{6056A220-6731-4FAE-B7E5-005C8C9D86A2}"/>
                </a:ext>
              </a:extLst>
            </p:cNvPr>
            <p:cNvPicPr/>
            <p:nvPr/>
          </p:nvPicPr>
          <p:blipFill>
            <a:blip r:embed="rId3" cstate="print"/>
            <a:stretch>
              <a:fillRect/>
            </a:stretch>
          </p:blipFill>
          <p:spPr>
            <a:xfrm>
              <a:off x="4324020" y="3916680"/>
              <a:ext cx="704748" cy="457200"/>
            </a:xfrm>
            <a:prstGeom prst="rect">
              <a:avLst/>
            </a:prstGeom>
          </p:spPr>
        </p:pic>
        <p:sp>
          <p:nvSpPr>
            <p:cNvPr id="7" name="object 7">
              <a:extLst>
                <a:ext uri="{FF2B5EF4-FFF2-40B4-BE49-F238E27FC236}">
                  <a16:creationId xmlns:a16="http://schemas.microsoft.com/office/drawing/2014/main" id="{AD1301BC-2B74-4998-AF10-ED5D5A635357}"/>
                </a:ext>
              </a:extLst>
            </p:cNvPr>
            <p:cNvSpPr/>
            <p:nvPr/>
          </p:nvSpPr>
          <p:spPr>
            <a:xfrm>
              <a:off x="4319325" y="3911345"/>
              <a:ext cx="715010" cy="462915"/>
            </a:xfrm>
            <a:custGeom>
              <a:avLst/>
              <a:gdLst/>
              <a:ahLst/>
              <a:cxnLst/>
              <a:rect l="l" t="t" r="r" b="b"/>
              <a:pathLst>
                <a:path w="715010" h="462914">
                  <a:moveTo>
                    <a:pt x="714898" y="462533"/>
                  </a:moveTo>
                  <a:lnTo>
                    <a:pt x="712922" y="423671"/>
                  </a:lnTo>
                  <a:lnTo>
                    <a:pt x="708304" y="379392"/>
                  </a:lnTo>
                  <a:lnTo>
                    <a:pt x="699767" y="334573"/>
                  </a:lnTo>
                  <a:lnTo>
                    <a:pt x="687379" y="289896"/>
                  </a:lnTo>
                  <a:lnTo>
                    <a:pt x="671210" y="246041"/>
                  </a:lnTo>
                  <a:lnTo>
                    <a:pt x="651329" y="203691"/>
                  </a:lnTo>
                  <a:lnTo>
                    <a:pt x="627806" y="163525"/>
                  </a:lnTo>
                  <a:lnTo>
                    <a:pt x="600710" y="126226"/>
                  </a:lnTo>
                  <a:lnTo>
                    <a:pt x="570109" y="92474"/>
                  </a:lnTo>
                  <a:lnTo>
                    <a:pt x="536074" y="62950"/>
                  </a:lnTo>
                  <a:lnTo>
                    <a:pt x="498674" y="38336"/>
                  </a:lnTo>
                  <a:lnTo>
                    <a:pt x="457978" y="19312"/>
                  </a:lnTo>
                  <a:lnTo>
                    <a:pt x="414054" y="6560"/>
                  </a:lnTo>
                  <a:lnTo>
                    <a:pt x="366974" y="761"/>
                  </a:lnTo>
                  <a:lnTo>
                    <a:pt x="357068" y="0"/>
                  </a:lnTo>
                  <a:lnTo>
                    <a:pt x="347924" y="761"/>
                  </a:lnTo>
                  <a:lnTo>
                    <a:pt x="301033" y="6456"/>
                  </a:lnTo>
                  <a:lnTo>
                    <a:pt x="257210" y="19157"/>
                  </a:lnTo>
                  <a:lnTo>
                    <a:pt x="216538" y="38178"/>
                  </a:lnTo>
                  <a:lnTo>
                    <a:pt x="179105" y="62829"/>
                  </a:lnTo>
                  <a:lnTo>
                    <a:pt x="144994" y="92421"/>
                  </a:lnTo>
                  <a:lnTo>
                    <a:pt x="114292" y="126267"/>
                  </a:lnTo>
                  <a:lnTo>
                    <a:pt x="87083" y="163678"/>
                  </a:lnTo>
                  <a:lnTo>
                    <a:pt x="63453" y="203964"/>
                  </a:lnTo>
                  <a:lnTo>
                    <a:pt x="43488" y="246438"/>
                  </a:lnTo>
                  <a:lnTo>
                    <a:pt x="27272" y="290410"/>
                  </a:lnTo>
                  <a:lnTo>
                    <a:pt x="14891" y="335193"/>
                  </a:lnTo>
                  <a:lnTo>
                    <a:pt x="6431" y="380097"/>
                  </a:lnTo>
                  <a:lnTo>
                    <a:pt x="1976" y="424433"/>
                  </a:lnTo>
                  <a:lnTo>
                    <a:pt x="0" y="462533"/>
                  </a:lnTo>
                  <a:lnTo>
                    <a:pt x="9752" y="462533"/>
                  </a:lnTo>
                  <a:lnTo>
                    <a:pt x="10138" y="438129"/>
                  </a:lnTo>
                  <a:lnTo>
                    <a:pt x="13158" y="403083"/>
                  </a:lnTo>
                  <a:lnTo>
                    <a:pt x="24836" y="334517"/>
                  </a:lnTo>
                  <a:lnTo>
                    <a:pt x="37028" y="291845"/>
                  </a:lnTo>
                  <a:lnTo>
                    <a:pt x="59440" y="232905"/>
                  </a:lnTo>
                  <a:lnTo>
                    <a:pt x="89606" y="177545"/>
                  </a:lnTo>
                  <a:lnTo>
                    <a:pt x="111704" y="144779"/>
                  </a:lnTo>
                  <a:lnTo>
                    <a:pt x="157397" y="93858"/>
                  </a:lnTo>
                  <a:lnTo>
                    <a:pt x="195447" y="62888"/>
                  </a:lnTo>
                  <a:lnTo>
                    <a:pt x="237472" y="37948"/>
                  </a:lnTo>
                  <a:lnTo>
                    <a:pt x="282900" y="20355"/>
                  </a:lnTo>
                  <a:lnTo>
                    <a:pt x="331160" y="11429"/>
                  </a:lnTo>
                  <a:lnTo>
                    <a:pt x="357830" y="9905"/>
                  </a:lnTo>
                  <a:lnTo>
                    <a:pt x="405133" y="14574"/>
                  </a:lnTo>
                  <a:lnTo>
                    <a:pt x="449189" y="26303"/>
                  </a:lnTo>
                  <a:lnTo>
                    <a:pt x="489945" y="44417"/>
                  </a:lnTo>
                  <a:lnTo>
                    <a:pt x="527347" y="68244"/>
                  </a:lnTo>
                  <a:lnTo>
                    <a:pt x="561343" y="97109"/>
                  </a:lnTo>
                  <a:lnTo>
                    <a:pt x="591880" y="130338"/>
                  </a:lnTo>
                  <a:lnTo>
                    <a:pt x="618905" y="167258"/>
                  </a:lnTo>
                  <a:lnTo>
                    <a:pt x="642366" y="207196"/>
                  </a:lnTo>
                  <a:lnTo>
                    <a:pt x="662208" y="249476"/>
                  </a:lnTo>
                  <a:lnTo>
                    <a:pt x="678380" y="293425"/>
                  </a:lnTo>
                  <a:lnTo>
                    <a:pt x="690828" y="338370"/>
                  </a:lnTo>
                  <a:lnTo>
                    <a:pt x="699500" y="383637"/>
                  </a:lnTo>
                  <a:lnTo>
                    <a:pt x="704342" y="428551"/>
                  </a:lnTo>
                  <a:lnTo>
                    <a:pt x="705085" y="462533"/>
                  </a:lnTo>
                  <a:lnTo>
                    <a:pt x="714898" y="462533"/>
                  </a:lnTo>
                  <a:close/>
                </a:path>
              </a:pathLst>
            </a:custGeom>
            <a:solidFill>
              <a:srgbClr val="000000"/>
            </a:solidFill>
          </p:spPr>
          <p:txBody>
            <a:bodyPr wrap="square" lIns="0" tIns="0" rIns="0" bIns="0" rtlCol="0"/>
            <a:lstStyle/>
            <a:p>
              <a:endParaRPr sz="1588"/>
            </a:p>
          </p:txBody>
        </p:sp>
        <p:pic>
          <p:nvPicPr>
            <p:cNvPr id="8" name="object 8">
              <a:extLst>
                <a:ext uri="{FF2B5EF4-FFF2-40B4-BE49-F238E27FC236}">
                  <a16:creationId xmlns:a16="http://schemas.microsoft.com/office/drawing/2014/main" id="{6D446B02-AC9A-4430-B294-B16AA6E8B38A}"/>
                </a:ext>
              </a:extLst>
            </p:cNvPr>
            <p:cNvPicPr/>
            <p:nvPr/>
          </p:nvPicPr>
          <p:blipFill>
            <a:blip r:embed="rId4" cstate="print"/>
            <a:stretch>
              <a:fillRect/>
            </a:stretch>
          </p:blipFill>
          <p:spPr>
            <a:xfrm>
              <a:off x="2650235" y="4373880"/>
              <a:ext cx="4448175" cy="979170"/>
            </a:xfrm>
            <a:prstGeom prst="rect">
              <a:avLst/>
            </a:prstGeom>
          </p:spPr>
        </p:pic>
        <p:pic>
          <p:nvPicPr>
            <p:cNvPr id="9" name="object 9">
              <a:extLst>
                <a:ext uri="{FF2B5EF4-FFF2-40B4-BE49-F238E27FC236}">
                  <a16:creationId xmlns:a16="http://schemas.microsoft.com/office/drawing/2014/main" id="{C98A15A3-1C44-48B7-A33D-F5469E18D77E}"/>
                </a:ext>
              </a:extLst>
            </p:cNvPr>
            <p:cNvPicPr/>
            <p:nvPr/>
          </p:nvPicPr>
          <p:blipFill>
            <a:blip r:embed="rId5" cstate="print"/>
            <a:stretch>
              <a:fillRect/>
            </a:stretch>
          </p:blipFill>
          <p:spPr>
            <a:xfrm>
              <a:off x="4323587" y="4373880"/>
              <a:ext cx="705612" cy="477012"/>
            </a:xfrm>
            <a:prstGeom prst="rect">
              <a:avLst/>
            </a:prstGeom>
          </p:spPr>
        </p:pic>
        <p:sp>
          <p:nvSpPr>
            <p:cNvPr id="10" name="object 10">
              <a:extLst>
                <a:ext uri="{FF2B5EF4-FFF2-40B4-BE49-F238E27FC236}">
                  <a16:creationId xmlns:a16="http://schemas.microsoft.com/office/drawing/2014/main" id="{F43529A7-5E48-45AE-93E5-E3D18DCBFFD6}"/>
                </a:ext>
              </a:extLst>
            </p:cNvPr>
            <p:cNvSpPr/>
            <p:nvPr/>
          </p:nvSpPr>
          <p:spPr>
            <a:xfrm>
              <a:off x="4319015" y="4373879"/>
              <a:ext cx="715645" cy="481965"/>
            </a:xfrm>
            <a:custGeom>
              <a:avLst/>
              <a:gdLst/>
              <a:ahLst/>
              <a:cxnLst/>
              <a:rect l="l" t="t" r="r" b="b"/>
              <a:pathLst>
                <a:path w="715645" h="481964">
                  <a:moveTo>
                    <a:pt x="10062" y="0"/>
                  </a:moveTo>
                  <a:lnTo>
                    <a:pt x="309" y="0"/>
                  </a:lnTo>
                  <a:lnTo>
                    <a:pt x="0" y="9906"/>
                  </a:lnTo>
                  <a:lnTo>
                    <a:pt x="762" y="6858"/>
                  </a:lnTo>
                  <a:lnTo>
                    <a:pt x="2286" y="5334"/>
                  </a:lnTo>
                  <a:lnTo>
                    <a:pt x="5334" y="4572"/>
                  </a:lnTo>
                  <a:lnTo>
                    <a:pt x="7620" y="5334"/>
                  </a:lnTo>
                  <a:lnTo>
                    <a:pt x="7620" y="10160"/>
                  </a:lnTo>
                  <a:lnTo>
                    <a:pt x="9144" y="9144"/>
                  </a:lnTo>
                  <a:lnTo>
                    <a:pt x="9231" y="11930"/>
                  </a:lnTo>
                  <a:lnTo>
                    <a:pt x="9906" y="9906"/>
                  </a:lnTo>
                  <a:lnTo>
                    <a:pt x="10062" y="0"/>
                  </a:lnTo>
                  <a:close/>
                </a:path>
                <a:path w="715645" h="481964">
                  <a:moveTo>
                    <a:pt x="7620" y="5334"/>
                  </a:moveTo>
                  <a:lnTo>
                    <a:pt x="5334" y="4572"/>
                  </a:lnTo>
                  <a:lnTo>
                    <a:pt x="2286" y="5334"/>
                  </a:lnTo>
                  <a:lnTo>
                    <a:pt x="762" y="6858"/>
                  </a:lnTo>
                  <a:lnTo>
                    <a:pt x="0" y="9906"/>
                  </a:lnTo>
                  <a:lnTo>
                    <a:pt x="7620" y="5334"/>
                  </a:lnTo>
                  <a:close/>
                </a:path>
                <a:path w="715645" h="481964">
                  <a:moveTo>
                    <a:pt x="7620" y="10160"/>
                  </a:moveTo>
                  <a:lnTo>
                    <a:pt x="7620" y="5334"/>
                  </a:lnTo>
                  <a:lnTo>
                    <a:pt x="0" y="9906"/>
                  </a:lnTo>
                  <a:lnTo>
                    <a:pt x="953" y="46323"/>
                  </a:lnTo>
                  <a:lnTo>
                    <a:pt x="2286" y="61542"/>
                  </a:lnTo>
                  <a:lnTo>
                    <a:pt x="2286" y="13716"/>
                  </a:lnTo>
                  <a:lnTo>
                    <a:pt x="7620" y="10160"/>
                  </a:lnTo>
                  <a:close/>
                </a:path>
                <a:path w="715645" h="481964">
                  <a:moveTo>
                    <a:pt x="9231" y="11930"/>
                  </a:moveTo>
                  <a:lnTo>
                    <a:pt x="9144" y="9144"/>
                  </a:lnTo>
                  <a:lnTo>
                    <a:pt x="2286" y="13716"/>
                  </a:lnTo>
                  <a:lnTo>
                    <a:pt x="4572" y="14478"/>
                  </a:lnTo>
                  <a:lnTo>
                    <a:pt x="6858" y="13716"/>
                  </a:lnTo>
                  <a:lnTo>
                    <a:pt x="9144" y="12192"/>
                  </a:lnTo>
                  <a:lnTo>
                    <a:pt x="9231" y="11930"/>
                  </a:lnTo>
                  <a:close/>
                </a:path>
                <a:path w="715645" h="481964">
                  <a:moveTo>
                    <a:pt x="715518" y="9906"/>
                  </a:moveTo>
                  <a:lnTo>
                    <a:pt x="710184" y="4572"/>
                  </a:lnTo>
                  <a:lnTo>
                    <a:pt x="710184" y="14478"/>
                  </a:lnTo>
                  <a:lnTo>
                    <a:pt x="707136" y="12954"/>
                  </a:lnTo>
                  <a:lnTo>
                    <a:pt x="705612" y="9906"/>
                  </a:lnTo>
                  <a:lnTo>
                    <a:pt x="705612" y="33528"/>
                  </a:lnTo>
                  <a:lnTo>
                    <a:pt x="704088" y="57150"/>
                  </a:lnTo>
                  <a:lnTo>
                    <a:pt x="699540" y="100429"/>
                  </a:lnTo>
                  <a:lnTo>
                    <a:pt x="691176" y="144290"/>
                  </a:lnTo>
                  <a:lnTo>
                    <a:pt x="679063" y="188057"/>
                  </a:lnTo>
                  <a:lnTo>
                    <a:pt x="663268" y="231052"/>
                  </a:lnTo>
                  <a:lnTo>
                    <a:pt x="643858" y="272600"/>
                  </a:lnTo>
                  <a:lnTo>
                    <a:pt x="620901" y="312023"/>
                  </a:lnTo>
                  <a:lnTo>
                    <a:pt x="594464" y="348646"/>
                  </a:lnTo>
                  <a:lnTo>
                    <a:pt x="564614" y="381791"/>
                  </a:lnTo>
                  <a:lnTo>
                    <a:pt x="531418" y="410782"/>
                  </a:lnTo>
                  <a:lnTo>
                    <a:pt x="494944" y="434943"/>
                  </a:lnTo>
                  <a:lnTo>
                    <a:pt x="455258" y="453597"/>
                  </a:lnTo>
                  <a:lnTo>
                    <a:pt x="412428" y="466067"/>
                  </a:lnTo>
                  <a:lnTo>
                    <a:pt x="366522" y="471678"/>
                  </a:lnTo>
                  <a:lnTo>
                    <a:pt x="348234" y="471585"/>
                  </a:lnTo>
                  <a:lnTo>
                    <a:pt x="303197" y="466110"/>
                  </a:lnTo>
                  <a:lnTo>
                    <a:pt x="260431" y="453650"/>
                  </a:lnTo>
                  <a:lnTo>
                    <a:pt x="220773" y="434980"/>
                  </a:lnTo>
                  <a:lnTo>
                    <a:pt x="184297" y="410785"/>
                  </a:lnTo>
                  <a:lnTo>
                    <a:pt x="151076" y="381748"/>
                  </a:lnTo>
                  <a:lnTo>
                    <a:pt x="121186" y="348552"/>
                  </a:lnTo>
                  <a:lnTo>
                    <a:pt x="94700" y="311880"/>
                  </a:lnTo>
                  <a:lnTo>
                    <a:pt x="71693" y="272417"/>
                  </a:lnTo>
                  <a:lnTo>
                    <a:pt x="52238" y="230846"/>
                  </a:lnTo>
                  <a:lnTo>
                    <a:pt x="36410" y="187850"/>
                  </a:lnTo>
                  <a:lnTo>
                    <a:pt x="24283" y="144113"/>
                  </a:lnTo>
                  <a:lnTo>
                    <a:pt x="15932" y="100318"/>
                  </a:lnTo>
                  <a:lnTo>
                    <a:pt x="11430" y="57150"/>
                  </a:lnTo>
                  <a:lnTo>
                    <a:pt x="9231" y="11930"/>
                  </a:lnTo>
                  <a:lnTo>
                    <a:pt x="9144" y="12192"/>
                  </a:lnTo>
                  <a:lnTo>
                    <a:pt x="6858" y="13716"/>
                  </a:lnTo>
                  <a:lnTo>
                    <a:pt x="4572" y="14478"/>
                  </a:lnTo>
                  <a:lnTo>
                    <a:pt x="2286" y="13716"/>
                  </a:lnTo>
                  <a:lnTo>
                    <a:pt x="2286" y="61542"/>
                  </a:lnTo>
                  <a:lnTo>
                    <a:pt x="8918" y="113713"/>
                  </a:lnTo>
                  <a:lnTo>
                    <a:pt x="21336" y="171450"/>
                  </a:lnTo>
                  <a:lnTo>
                    <a:pt x="38383" y="222012"/>
                  </a:lnTo>
                  <a:lnTo>
                    <a:pt x="66007" y="282595"/>
                  </a:lnTo>
                  <a:lnTo>
                    <a:pt x="92964" y="326898"/>
                  </a:lnTo>
                  <a:lnTo>
                    <a:pt x="116586" y="358902"/>
                  </a:lnTo>
                  <a:lnTo>
                    <a:pt x="151581" y="395406"/>
                  </a:lnTo>
                  <a:lnTo>
                    <a:pt x="190715" y="426909"/>
                  </a:lnTo>
                  <a:lnTo>
                    <a:pt x="233687" y="452276"/>
                  </a:lnTo>
                  <a:lnTo>
                    <a:pt x="280197" y="470372"/>
                  </a:lnTo>
                  <a:lnTo>
                    <a:pt x="329946" y="480060"/>
                  </a:lnTo>
                  <a:lnTo>
                    <a:pt x="348234" y="481584"/>
                  </a:lnTo>
                  <a:lnTo>
                    <a:pt x="358140" y="481584"/>
                  </a:lnTo>
                  <a:lnTo>
                    <a:pt x="406658" y="476815"/>
                  </a:lnTo>
                  <a:lnTo>
                    <a:pt x="451814" y="464930"/>
                  </a:lnTo>
                  <a:lnTo>
                    <a:pt x="493563" y="446595"/>
                  </a:lnTo>
                  <a:lnTo>
                    <a:pt x="531861" y="422477"/>
                  </a:lnTo>
                  <a:lnTo>
                    <a:pt x="566666" y="393243"/>
                  </a:lnTo>
                  <a:lnTo>
                    <a:pt x="597934" y="359559"/>
                  </a:lnTo>
                  <a:lnTo>
                    <a:pt x="625621" y="322092"/>
                  </a:lnTo>
                  <a:lnTo>
                    <a:pt x="649683" y="281509"/>
                  </a:lnTo>
                  <a:lnTo>
                    <a:pt x="670079" y="238476"/>
                  </a:lnTo>
                  <a:lnTo>
                    <a:pt x="686763" y="193661"/>
                  </a:lnTo>
                  <a:lnTo>
                    <a:pt x="699692" y="147729"/>
                  </a:lnTo>
                  <a:lnTo>
                    <a:pt x="708823" y="101348"/>
                  </a:lnTo>
                  <a:lnTo>
                    <a:pt x="714113" y="55185"/>
                  </a:lnTo>
                  <a:lnTo>
                    <a:pt x="715518" y="9906"/>
                  </a:lnTo>
                  <a:close/>
                </a:path>
                <a:path w="715645" h="481964">
                  <a:moveTo>
                    <a:pt x="715518" y="9906"/>
                  </a:moveTo>
                  <a:lnTo>
                    <a:pt x="715208" y="0"/>
                  </a:lnTo>
                  <a:lnTo>
                    <a:pt x="705395" y="0"/>
                  </a:lnTo>
                  <a:lnTo>
                    <a:pt x="705612" y="9906"/>
                  </a:lnTo>
                  <a:lnTo>
                    <a:pt x="710184" y="14478"/>
                  </a:lnTo>
                  <a:lnTo>
                    <a:pt x="710184" y="4572"/>
                  </a:lnTo>
                  <a:lnTo>
                    <a:pt x="713994" y="6096"/>
                  </a:lnTo>
                  <a:lnTo>
                    <a:pt x="715518" y="9906"/>
                  </a:lnTo>
                  <a:close/>
                </a:path>
                <a:path w="715645" h="481964">
                  <a:moveTo>
                    <a:pt x="710184" y="14478"/>
                  </a:moveTo>
                  <a:lnTo>
                    <a:pt x="705612" y="9906"/>
                  </a:lnTo>
                  <a:lnTo>
                    <a:pt x="707136" y="12954"/>
                  </a:lnTo>
                  <a:lnTo>
                    <a:pt x="710184" y="14478"/>
                  </a:lnTo>
                  <a:close/>
                </a:path>
                <a:path w="715645" h="481964">
                  <a:moveTo>
                    <a:pt x="715518" y="9906"/>
                  </a:moveTo>
                  <a:lnTo>
                    <a:pt x="713994" y="6096"/>
                  </a:lnTo>
                  <a:lnTo>
                    <a:pt x="710184" y="4572"/>
                  </a:lnTo>
                  <a:lnTo>
                    <a:pt x="715518" y="9906"/>
                  </a:lnTo>
                  <a:close/>
                </a:path>
              </a:pathLst>
            </a:custGeom>
            <a:solidFill>
              <a:srgbClr val="000000"/>
            </a:solidFill>
          </p:spPr>
          <p:txBody>
            <a:bodyPr wrap="square" lIns="0" tIns="0" rIns="0" bIns="0" rtlCol="0"/>
            <a:lstStyle/>
            <a:p>
              <a:endParaRPr sz="1588"/>
            </a:p>
          </p:txBody>
        </p:sp>
        <p:pic>
          <p:nvPicPr>
            <p:cNvPr id="11" name="object 11">
              <a:extLst>
                <a:ext uri="{FF2B5EF4-FFF2-40B4-BE49-F238E27FC236}">
                  <a16:creationId xmlns:a16="http://schemas.microsoft.com/office/drawing/2014/main" id="{3A1EF261-A547-46C4-87AB-5612443EEF3E}"/>
                </a:ext>
              </a:extLst>
            </p:cNvPr>
            <p:cNvPicPr/>
            <p:nvPr/>
          </p:nvPicPr>
          <p:blipFill>
            <a:blip r:embed="rId6" cstate="print"/>
            <a:stretch>
              <a:fillRect/>
            </a:stretch>
          </p:blipFill>
          <p:spPr>
            <a:xfrm>
              <a:off x="2326385" y="5353050"/>
              <a:ext cx="5524500" cy="1367028"/>
            </a:xfrm>
            <a:prstGeom prst="rect">
              <a:avLst/>
            </a:prstGeom>
          </p:spPr>
        </p:pic>
      </p:grpSp>
    </p:spTree>
    <p:extLst>
      <p:ext uri="{BB962C8B-B14F-4D97-AF65-F5344CB8AC3E}">
        <p14:creationId xmlns:p14="http://schemas.microsoft.com/office/powerpoint/2010/main" val="400488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02DA-7FAD-46F6-9992-0F1ED312C6D5}"/>
              </a:ext>
            </a:extLst>
          </p:cNvPr>
          <p:cNvSpPr>
            <a:spLocks noGrp="1"/>
          </p:cNvSpPr>
          <p:nvPr>
            <p:ph type="title"/>
          </p:nvPr>
        </p:nvSpPr>
        <p:spPr>
          <a:xfrm>
            <a:off x="537882" y="470647"/>
            <a:ext cx="7654738" cy="488822"/>
          </a:xfrm>
        </p:spPr>
        <p:txBody>
          <a:bodyPr>
            <a:normAutofit fontScale="90000"/>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3D506880-8E15-4C7A-96D2-E4B4FACE47C8}"/>
              </a:ext>
            </a:extLst>
          </p:cNvPr>
          <p:cNvSpPr>
            <a:spLocks noGrp="1"/>
          </p:cNvSpPr>
          <p:nvPr>
            <p:ph idx="1"/>
          </p:nvPr>
        </p:nvSpPr>
        <p:spPr>
          <a:xfrm>
            <a:off x="744630" y="1348740"/>
            <a:ext cx="7953599" cy="4949190"/>
          </a:xfrm>
        </p:spPr>
        <p:txBody>
          <a:bodyPr>
            <a:normAutofit fontScale="92500" lnSpcReduction="10000"/>
          </a:bodyPr>
          <a:lstStyle/>
          <a:p>
            <a:pPr marL="302575" indent="-302575"/>
            <a:r>
              <a:rPr lang="en-US" sz="2471" dirty="0"/>
              <a:t>18</a:t>
            </a:r>
            <a:r>
              <a:rPr lang="en-US" sz="2471" baseline="30000" dirty="0"/>
              <a:t>th</a:t>
            </a:r>
            <a:r>
              <a:rPr lang="en-US" sz="2471" dirty="0"/>
              <a:t> century is dominated by mechanical systems</a:t>
            </a:r>
          </a:p>
          <a:p>
            <a:pPr marL="302575" indent="-302575"/>
            <a:r>
              <a:rPr lang="en-US" sz="2471" dirty="0"/>
              <a:t>19</a:t>
            </a:r>
            <a:r>
              <a:rPr lang="en-US" sz="2471" baseline="30000" dirty="0"/>
              <a:t>th</a:t>
            </a:r>
            <a:r>
              <a:rPr lang="en-US" sz="2471" dirty="0"/>
              <a:t> century is the age of steam engine</a:t>
            </a:r>
          </a:p>
          <a:p>
            <a:pPr marL="302575" indent="-302575"/>
            <a:r>
              <a:rPr lang="en-US" sz="2471" dirty="0"/>
              <a:t>20</a:t>
            </a:r>
            <a:r>
              <a:rPr lang="en-US" sz="2471" baseline="30000" dirty="0"/>
              <a:t>th</a:t>
            </a:r>
            <a:r>
              <a:rPr lang="en-US" sz="2471" dirty="0"/>
              <a:t> century- Information Technology</a:t>
            </a:r>
          </a:p>
          <a:p>
            <a:pPr marL="706008" lvl="1" indent="-302575"/>
            <a:r>
              <a:rPr lang="en-US" sz="2471" dirty="0"/>
              <a:t>Information gathering processing and distribution</a:t>
            </a:r>
          </a:p>
          <a:p>
            <a:pPr marL="706008" lvl="1" indent="-302575"/>
            <a:r>
              <a:rPr lang="en-US" sz="2471" dirty="0"/>
              <a:t>Others: radio, television, telephones, communication satellites and Internet</a:t>
            </a:r>
          </a:p>
          <a:p>
            <a:pPr marL="302575" indent="-302575"/>
            <a:r>
              <a:rPr lang="en-US" sz="2471" dirty="0"/>
              <a:t>Computer network</a:t>
            </a:r>
          </a:p>
          <a:p>
            <a:pPr marL="706008" lvl="1" indent="-302575"/>
            <a:r>
              <a:rPr lang="en-US" sz="2471" dirty="0"/>
              <a:t>Large number of separate but interconnected computers.</a:t>
            </a:r>
          </a:p>
          <a:p>
            <a:pPr marL="302575" indent="-302575"/>
            <a:r>
              <a:rPr lang="en-US" sz="2471" dirty="0"/>
              <a:t>Distributed system: A collection of independent computers which appears to users as single coherent system. Another layer such as world wide web is presented on the top of computer network </a:t>
            </a:r>
          </a:p>
          <a:p>
            <a:pPr marL="302575" indent="-302575"/>
            <a:r>
              <a:rPr lang="en-US" sz="2471" dirty="0"/>
              <a:t> In computer network, users are exposed to machines.</a:t>
            </a:r>
          </a:p>
          <a:p>
            <a:pPr marL="302575" indent="-302575"/>
            <a:endParaRPr lang="en-US" sz="2471" dirty="0"/>
          </a:p>
          <a:p>
            <a:endParaRPr lang="en-IN" sz="2471" dirty="0"/>
          </a:p>
        </p:txBody>
      </p:sp>
    </p:spTree>
    <p:extLst>
      <p:ext uri="{BB962C8B-B14F-4D97-AF65-F5344CB8AC3E}">
        <p14:creationId xmlns:p14="http://schemas.microsoft.com/office/powerpoint/2010/main" val="1171725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7341" y="300155"/>
            <a:ext cx="5430594" cy="688424"/>
          </a:xfrm>
          <a:prstGeom prst="rect">
            <a:avLst/>
          </a:prstGeom>
        </p:spPr>
        <p:txBody>
          <a:bodyPr vert="horz" wrap="square" lIns="0" tIns="11206" rIns="0" bIns="0" rtlCol="0" anchor="ctr">
            <a:spAutoFit/>
          </a:bodyPr>
          <a:lstStyle/>
          <a:p>
            <a:pPr marL="11206">
              <a:lnSpc>
                <a:spcPct val="100000"/>
              </a:lnSpc>
              <a:spcBef>
                <a:spcPts val="88"/>
              </a:spcBef>
            </a:pPr>
            <a:r>
              <a:rPr spc="-4" dirty="0"/>
              <a:t>Congestion Control</a:t>
            </a:r>
            <a:r>
              <a:rPr spc="-106" dirty="0"/>
              <a:t> </a:t>
            </a:r>
            <a:r>
              <a:rPr dirty="0"/>
              <a:t>(2)</a:t>
            </a:r>
          </a:p>
        </p:txBody>
      </p:sp>
      <p:sp>
        <p:nvSpPr>
          <p:cNvPr id="3" name="object 3"/>
          <p:cNvSpPr txBox="1"/>
          <p:nvPr/>
        </p:nvSpPr>
        <p:spPr>
          <a:xfrm>
            <a:off x="670447" y="1344706"/>
            <a:ext cx="7799294" cy="4868927"/>
          </a:xfrm>
          <a:prstGeom prst="rect">
            <a:avLst/>
          </a:prstGeom>
        </p:spPr>
        <p:txBody>
          <a:bodyPr vert="horz" wrap="square" lIns="0" tIns="11206" rIns="0" bIns="0" rtlCol="0">
            <a:spAutoFit/>
          </a:bodyPr>
          <a:lstStyle/>
          <a:p>
            <a:pPr marL="313781" marR="4483" indent="-302575">
              <a:spcBef>
                <a:spcPts val="88"/>
              </a:spcBef>
              <a:buFont typeface="Arial" panose="020B0604020202020204" pitchFamily="34" charset="0"/>
              <a:buChar char="•"/>
            </a:pPr>
            <a:r>
              <a:rPr lang="en-US" sz="2824" dirty="0">
                <a:latin typeface="Times New Roman" panose="02020603050405020304" pitchFamily="18" charset="0"/>
                <a:cs typeface="Times New Roman" panose="02020603050405020304" pitchFamily="18" charset="0"/>
              </a:rPr>
              <a:t>Network experiences a congestion collapse</a:t>
            </a:r>
          </a:p>
          <a:p>
            <a:pPr marL="313781" marR="4483" indent="-302575">
              <a:spcBef>
                <a:spcPts val="88"/>
              </a:spcBef>
              <a:buFont typeface="Arial" panose="020B0604020202020204" pitchFamily="34" charset="0"/>
              <a:buChar char="•"/>
            </a:pPr>
            <a:r>
              <a:rPr lang="en-US" sz="2824" dirty="0">
                <a:latin typeface="Times New Roman" panose="02020603050405020304" pitchFamily="18" charset="0"/>
                <a:cs typeface="Times New Roman" panose="02020603050405020304" pitchFamily="18" charset="0"/>
              </a:rPr>
              <a:t>If routers will have infinite memory, congestion gets worse</a:t>
            </a:r>
          </a:p>
          <a:p>
            <a:pPr marL="717215" marR="4483" lvl="1" indent="-302575">
              <a:spcBef>
                <a:spcPts val="88"/>
              </a:spcBef>
              <a:buFont typeface="Arial" panose="020B0604020202020204" pitchFamily="34" charset="0"/>
              <a:buChar char="•"/>
            </a:pPr>
            <a:r>
              <a:rPr lang="en-US" sz="2824" dirty="0">
                <a:latin typeface="Times New Roman" panose="02020603050405020304" pitchFamily="18" charset="0"/>
                <a:cs typeface="Times New Roman" panose="02020603050405020304" pitchFamily="18" charset="0"/>
              </a:rPr>
              <a:t>Packets gets timed out.</a:t>
            </a:r>
          </a:p>
          <a:p>
            <a:pPr marL="313781" marR="4483" indent="-302575">
              <a:spcBef>
                <a:spcPts val="88"/>
              </a:spcBef>
              <a:buFont typeface="Arial" panose="020B0604020202020204" pitchFamily="34" charset="0"/>
              <a:buChar char="•"/>
            </a:pPr>
            <a:r>
              <a:rPr lang="en-US" sz="2824" dirty="0">
                <a:latin typeface="Times New Roman" panose="02020603050405020304" pitchFamily="18" charset="0"/>
                <a:cs typeface="Times New Roman" panose="02020603050405020304" pitchFamily="18" charset="0"/>
              </a:rPr>
              <a:t>Difference between   congestion control and flow control</a:t>
            </a:r>
          </a:p>
          <a:p>
            <a:pPr marL="313781" marR="4483" indent="-302575">
              <a:spcBef>
                <a:spcPts val="88"/>
              </a:spcBef>
              <a:buFont typeface="Arial" panose="020B0604020202020204" pitchFamily="34" charset="0"/>
              <a:buChar char="•"/>
            </a:pPr>
            <a:r>
              <a:rPr lang="en-US" sz="2824" dirty="0">
                <a:latin typeface="Times New Roman" panose="02020603050405020304" pitchFamily="18" charset="0"/>
                <a:cs typeface="Times New Roman" panose="02020603050405020304" pitchFamily="18" charset="0"/>
              </a:rPr>
              <a:t>Congestion control is related to whole network. Involves the behavior of all the hosts and routers.</a:t>
            </a:r>
          </a:p>
          <a:p>
            <a:pPr marL="313781" marR="4483" indent="-302575">
              <a:spcBef>
                <a:spcPts val="88"/>
              </a:spcBef>
              <a:buFont typeface="Arial" panose="020B0604020202020204" pitchFamily="34" charset="0"/>
              <a:buChar char="•"/>
            </a:pPr>
            <a:r>
              <a:rPr lang="en-US" sz="2824" dirty="0">
                <a:latin typeface="Times New Roman" panose="02020603050405020304" pitchFamily="18" charset="0"/>
                <a:cs typeface="Times New Roman" panose="02020603050405020304" pitchFamily="18" charset="0"/>
              </a:rPr>
              <a:t>Flow control relates to the traffic between a particular sender and a particular receiver.</a:t>
            </a:r>
          </a:p>
          <a:p>
            <a:pPr marL="313781" marR="4483" indent="-302575">
              <a:spcBef>
                <a:spcPts val="88"/>
              </a:spcBef>
              <a:buFont typeface="Arial" panose="020B0604020202020204" pitchFamily="34" charset="0"/>
              <a:buChar char="•"/>
            </a:pPr>
            <a:r>
              <a:rPr lang="en-US" sz="2824" dirty="0">
                <a:latin typeface="Times New Roman" panose="02020603050405020304" pitchFamily="18" charset="0"/>
                <a:cs typeface="Times New Roman" panose="02020603050405020304" pitchFamily="18" charset="0"/>
              </a:rPr>
              <a:t>Best method is to get host a “slow down”.</a:t>
            </a:r>
            <a:endParaRPr sz="2824"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3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1302" y="644368"/>
            <a:ext cx="6675904" cy="503758"/>
          </a:xfrm>
          <a:prstGeom prst="rect">
            <a:avLst/>
          </a:prstGeom>
        </p:spPr>
        <p:txBody>
          <a:bodyPr vert="horz" wrap="square" lIns="0" tIns="11206" rIns="0" bIns="0" rtlCol="0" anchor="ctr">
            <a:spAutoFit/>
          </a:bodyPr>
          <a:lstStyle/>
          <a:p>
            <a:pPr marL="11206">
              <a:lnSpc>
                <a:spcPct val="100000"/>
              </a:lnSpc>
              <a:spcBef>
                <a:spcPts val="88"/>
              </a:spcBef>
            </a:pPr>
            <a:r>
              <a:rPr sz="3200" spc="-4" dirty="0"/>
              <a:t>Congestion Control </a:t>
            </a:r>
            <a:r>
              <a:rPr sz="3200" dirty="0"/>
              <a:t>(3) –</a:t>
            </a:r>
            <a:r>
              <a:rPr sz="3200" spc="-115" dirty="0"/>
              <a:t> </a:t>
            </a:r>
            <a:r>
              <a:rPr sz="3200" spc="-4" dirty="0"/>
              <a:t>Approaches</a:t>
            </a:r>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txBox="1"/>
          <p:nvPr/>
        </p:nvSpPr>
        <p:spPr>
          <a:xfrm>
            <a:off x="1231302" y="1370927"/>
            <a:ext cx="6434978" cy="1185215"/>
          </a:xfrm>
          <a:prstGeom prst="rect">
            <a:avLst/>
          </a:prstGeom>
        </p:spPr>
        <p:txBody>
          <a:bodyPr vert="horz" wrap="square" lIns="0" tIns="78441" rIns="0" bIns="0" rtlCol="0">
            <a:spAutoFit/>
          </a:bodyPr>
          <a:lstStyle/>
          <a:p>
            <a:pPr marL="11206">
              <a:spcBef>
                <a:spcPts val="618"/>
              </a:spcBef>
            </a:pPr>
            <a:r>
              <a:rPr sz="2118" spc="-4" dirty="0">
                <a:latin typeface="Arial"/>
                <a:cs typeface="Arial"/>
              </a:rPr>
              <a:t>Network must do its best with the offered</a:t>
            </a:r>
            <a:r>
              <a:rPr sz="2118" spc="9" dirty="0">
                <a:latin typeface="Arial"/>
                <a:cs typeface="Arial"/>
              </a:rPr>
              <a:t> </a:t>
            </a:r>
            <a:r>
              <a:rPr sz="2118" spc="-4" dirty="0">
                <a:latin typeface="Arial"/>
                <a:cs typeface="Arial"/>
              </a:rPr>
              <a:t>load</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Different approaches at different</a:t>
            </a:r>
            <a:r>
              <a:rPr sz="2118" spc="9" dirty="0">
                <a:latin typeface="Arial"/>
                <a:cs typeface="Arial"/>
              </a:rPr>
              <a:t> </a:t>
            </a:r>
            <a:r>
              <a:rPr sz="2118" spc="-4" dirty="0">
                <a:latin typeface="Arial"/>
                <a:cs typeface="Arial"/>
              </a:rPr>
              <a:t>timescales</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Nodes should also reduce offered load</a:t>
            </a:r>
            <a:r>
              <a:rPr sz="2118" spc="13" dirty="0">
                <a:latin typeface="Arial"/>
                <a:cs typeface="Arial"/>
              </a:rPr>
              <a:t> </a:t>
            </a:r>
            <a:r>
              <a:rPr sz="2118" spc="-4" dirty="0">
                <a:latin typeface="Arial"/>
                <a:cs typeface="Arial"/>
              </a:rPr>
              <a:t>(Transport)</a:t>
            </a:r>
            <a:endParaRPr sz="2118" dirty="0">
              <a:latin typeface="Arial"/>
              <a:cs typeface="Arial"/>
            </a:endParaRPr>
          </a:p>
        </p:txBody>
      </p:sp>
      <p:pic>
        <p:nvPicPr>
          <p:cNvPr id="5" name="object 5"/>
          <p:cNvPicPr/>
          <p:nvPr/>
        </p:nvPicPr>
        <p:blipFill>
          <a:blip r:embed="rId2" cstate="print"/>
          <a:stretch>
            <a:fillRect/>
          </a:stretch>
        </p:blipFill>
        <p:spPr>
          <a:xfrm>
            <a:off x="770683" y="2944345"/>
            <a:ext cx="7356214" cy="1622388"/>
          </a:xfrm>
          <a:prstGeom prst="rect">
            <a:avLst/>
          </a:prstGeom>
        </p:spPr>
      </p:pic>
    </p:spTree>
    <p:extLst>
      <p:ext uri="{BB962C8B-B14F-4D97-AF65-F5344CB8AC3E}">
        <p14:creationId xmlns:p14="http://schemas.microsoft.com/office/powerpoint/2010/main" val="1457224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1247" y="180655"/>
            <a:ext cx="5022533" cy="688424"/>
          </a:xfrm>
          <a:prstGeom prst="rect">
            <a:avLst/>
          </a:prstGeom>
        </p:spPr>
        <p:txBody>
          <a:bodyPr vert="horz" wrap="square" lIns="0" tIns="11206" rIns="0" bIns="0" rtlCol="0" anchor="ctr">
            <a:spAutoFit/>
          </a:bodyPr>
          <a:lstStyle/>
          <a:p>
            <a:pPr marL="11206">
              <a:lnSpc>
                <a:spcPct val="100000"/>
              </a:lnSpc>
              <a:spcBef>
                <a:spcPts val="88"/>
              </a:spcBef>
            </a:pPr>
            <a:r>
              <a:rPr dirty="0"/>
              <a:t>Quality </a:t>
            </a:r>
            <a:r>
              <a:rPr spc="-4" dirty="0"/>
              <a:t>of</a:t>
            </a:r>
            <a:r>
              <a:rPr spc="-101" dirty="0"/>
              <a:t> </a:t>
            </a:r>
            <a:r>
              <a:rPr dirty="0"/>
              <a:t>Service</a:t>
            </a:r>
          </a:p>
        </p:txBody>
      </p:sp>
      <p:sp>
        <p:nvSpPr>
          <p:cNvPr id="3" name="object 3"/>
          <p:cNvSpPr txBox="1"/>
          <p:nvPr/>
        </p:nvSpPr>
        <p:spPr>
          <a:xfrm>
            <a:off x="470647" y="903422"/>
            <a:ext cx="4773707" cy="5429711"/>
          </a:xfrm>
          <a:prstGeom prst="rect">
            <a:avLst/>
          </a:prstGeom>
        </p:spPr>
        <p:txBody>
          <a:bodyPr vert="horz" wrap="square" lIns="0" tIns="78441" rIns="0" bIns="0" rtlCol="0">
            <a:spAutoFit/>
          </a:bodyPr>
          <a:lstStyle/>
          <a:p>
            <a:pPr marL="414640" indent="-403433">
              <a:spcBef>
                <a:spcPts val="618"/>
              </a:spcBef>
              <a:buClr>
                <a:srgbClr val="0000FF"/>
              </a:buClr>
              <a:buChar char="•"/>
              <a:tabLst>
                <a:tab pos="414079" algn="l"/>
                <a:tab pos="414640" algn="l"/>
              </a:tabLst>
            </a:pPr>
            <a:r>
              <a:rPr lang="en-US" sz="2118" spc="-4" dirty="0">
                <a:latin typeface="Arial"/>
                <a:cs typeface="Arial"/>
              </a:rPr>
              <a:t>So far, we have made effort to improve network performance</a:t>
            </a:r>
          </a:p>
          <a:p>
            <a:pPr marL="414640" indent="-403433">
              <a:spcBef>
                <a:spcPts val="618"/>
              </a:spcBef>
              <a:buClr>
                <a:srgbClr val="0000FF"/>
              </a:buClr>
              <a:buChar char="•"/>
              <a:tabLst>
                <a:tab pos="414079" algn="l"/>
                <a:tab pos="414640" algn="l"/>
              </a:tabLst>
            </a:pPr>
            <a:r>
              <a:rPr lang="en-US" sz="2118" spc="-4" dirty="0">
                <a:latin typeface="Arial"/>
                <a:cs typeface="Arial"/>
              </a:rPr>
              <a:t>However, some applications require stronger performance guarantees.</a:t>
            </a:r>
          </a:p>
          <a:p>
            <a:pPr marL="818073" lvl="1" indent="-403433">
              <a:spcBef>
                <a:spcPts val="618"/>
              </a:spcBef>
              <a:buClr>
                <a:srgbClr val="0000FF"/>
              </a:buClr>
              <a:buChar char="•"/>
              <a:tabLst>
                <a:tab pos="414079" algn="l"/>
                <a:tab pos="414640" algn="l"/>
              </a:tabLst>
            </a:pPr>
            <a:r>
              <a:rPr lang="en-US" sz="2118" spc="-4" dirty="0">
                <a:latin typeface="Arial"/>
                <a:cs typeface="Arial"/>
              </a:rPr>
              <a:t>Example: Multimedia applications:</a:t>
            </a:r>
          </a:p>
          <a:p>
            <a:pPr marL="414640" indent="-403433">
              <a:spcBef>
                <a:spcPts val="618"/>
              </a:spcBef>
              <a:buClr>
                <a:srgbClr val="0000FF"/>
              </a:buClr>
              <a:buChar char="•"/>
              <a:tabLst>
                <a:tab pos="414079" algn="l"/>
                <a:tab pos="414640" algn="l"/>
              </a:tabLst>
            </a:pPr>
            <a:r>
              <a:rPr lang="en-US" sz="2118" spc="-4" dirty="0">
                <a:latin typeface="Arial"/>
                <a:cs typeface="Arial"/>
              </a:rPr>
              <a:t>We will focus of providing network performance with a sharp focus on providing quality of service.</a:t>
            </a:r>
          </a:p>
          <a:p>
            <a:pPr marL="414640" indent="-403433">
              <a:spcBef>
                <a:spcPts val="618"/>
              </a:spcBef>
              <a:buClr>
                <a:srgbClr val="0000FF"/>
              </a:buClr>
              <a:buChar char="•"/>
              <a:tabLst>
                <a:tab pos="414079" algn="l"/>
                <a:tab pos="414640" algn="l"/>
              </a:tabLst>
            </a:pPr>
            <a:r>
              <a:rPr lang="en-US" sz="2118" spc="-4" dirty="0">
                <a:latin typeface="Arial"/>
                <a:cs typeface="Arial"/>
              </a:rPr>
              <a:t>One solution is overprovisioning</a:t>
            </a:r>
          </a:p>
          <a:p>
            <a:pPr marL="818073" lvl="1" indent="-403433">
              <a:spcBef>
                <a:spcPts val="618"/>
              </a:spcBef>
              <a:buClr>
                <a:srgbClr val="0000FF"/>
              </a:buClr>
              <a:buChar char="•"/>
              <a:tabLst>
                <a:tab pos="414079" algn="l"/>
                <a:tab pos="414640" algn="l"/>
              </a:tabLst>
            </a:pPr>
            <a:r>
              <a:rPr lang="en-US" sz="2118" spc="-4" dirty="0">
                <a:latin typeface="Arial"/>
                <a:cs typeface="Arial"/>
              </a:rPr>
              <a:t>More money is required</a:t>
            </a:r>
          </a:p>
          <a:p>
            <a:pPr marL="414640" indent="-403433">
              <a:spcBef>
                <a:spcPts val="618"/>
              </a:spcBef>
              <a:buClr>
                <a:srgbClr val="0000FF"/>
              </a:buClr>
              <a:buChar char="•"/>
              <a:tabLst>
                <a:tab pos="414079" algn="l"/>
                <a:tab pos="414640" algn="l"/>
              </a:tabLst>
            </a:pPr>
            <a:r>
              <a:rPr lang="en-US" sz="2118" spc="-4" dirty="0">
                <a:latin typeface="Arial"/>
                <a:cs typeface="Arial"/>
              </a:rPr>
              <a:t>With quality of service mechanisms, the network can honor performance guarantees at the cost of turning down some requests.</a:t>
            </a:r>
          </a:p>
        </p:txBody>
      </p:sp>
      <p:sp>
        <p:nvSpPr>
          <p:cNvPr id="4" name="object 3">
            <a:extLst>
              <a:ext uri="{FF2B5EF4-FFF2-40B4-BE49-F238E27FC236}">
                <a16:creationId xmlns:a16="http://schemas.microsoft.com/office/drawing/2014/main" id="{688201C4-7CE4-4333-B6B1-EFBA8DA8111E}"/>
              </a:ext>
            </a:extLst>
          </p:cNvPr>
          <p:cNvSpPr txBox="1"/>
          <p:nvPr/>
        </p:nvSpPr>
        <p:spPr>
          <a:xfrm>
            <a:off x="5304512" y="910499"/>
            <a:ext cx="3368842" cy="4071838"/>
          </a:xfrm>
          <a:prstGeom prst="rect">
            <a:avLst/>
          </a:prstGeom>
        </p:spPr>
        <p:txBody>
          <a:bodyPr vert="horz" wrap="square" lIns="0" tIns="78441" rIns="0" bIns="0" rtlCol="0">
            <a:spAutoFit/>
          </a:bodyPr>
          <a:lstStyle/>
          <a:p>
            <a:pPr marL="414640" indent="-403433">
              <a:spcBef>
                <a:spcPts val="618"/>
              </a:spcBef>
              <a:buClr>
                <a:srgbClr val="0000FF"/>
              </a:buClr>
              <a:buChar char="•"/>
              <a:tabLst>
                <a:tab pos="414079" algn="l"/>
                <a:tab pos="414640" algn="l"/>
              </a:tabLst>
            </a:pPr>
            <a:r>
              <a:rPr lang="en-US" sz="1765" spc="-4" dirty="0">
                <a:latin typeface="Arial"/>
                <a:cs typeface="Arial"/>
              </a:rPr>
              <a:t>Issues</a:t>
            </a:r>
          </a:p>
          <a:p>
            <a:pPr marL="818073" lvl="1" indent="-403433">
              <a:spcBef>
                <a:spcPts val="618"/>
              </a:spcBef>
              <a:buClr>
                <a:srgbClr val="0000FF"/>
              </a:buClr>
              <a:buChar char="•"/>
              <a:tabLst>
                <a:tab pos="414079" algn="l"/>
                <a:tab pos="414640" algn="l"/>
              </a:tabLst>
            </a:pPr>
            <a:r>
              <a:rPr lang="en-US" sz="1765" spc="-4" dirty="0">
                <a:latin typeface="Arial"/>
                <a:cs typeface="Arial"/>
              </a:rPr>
              <a:t>What applications need from the network?</a:t>
            </a:r>
          </a:p>
          <a:p>
            <a:pPr marL="818073" lvl="1" indent="-403433">
              <a:spcBef>
                <a:spcPts val="618"/>
              </a:spcBef>
              <a:buClr>
                <a:srgbClr val="0000FF"/>
              </a:buClr>
              <a:buChar char="•"/>
              <a:tabLst>
                <a:tab pos="414079" algn="l"/>
                <a:tab pos="414640" algn="l"/>
              </a:tabLst>
            </a:pPr>
            <a:r>
              <a:rPr lang="en-US" sz="1765" spc="-4" dirty="0">
                <a:latin typeface="Arial"/>
                <a:cs typeface="Arial"/>
              </a:rPr>
              <a:t>How to regulate the traffic that enters the network?</a:t>
            </a:r>
          </a:p>
          <a:p>
            <a:pPr marL="818073" lvl="1" indent="-403433">
              <a:spcBef>
                <a:spcPts val="618"/>
              </a:spcBef>
              <a:buClr>
                <a:srgbClr val="0000FF"/>
              </a:buClr>
              <a:buChar char="•"/>
              <a:tabLst>
                <a:tab pos="414079" algn="l"/>
                <a:tab pos="414640" algn="l"/>
              </a:tabLst>
            </a:pPr>
            <a:r>
              <a:rPr lang="en-US" sz="1765" spc="-4" dirty="0">
                <a:latin typeface="Arial"/>
                <a:cs typeface="Arial"/>
              </a:rPr>
              <a:t>How to reserve the resources at routers to guarantee performance?</a:t>
            </a:r>
          </a:p>
          <a:p>
            <a:pPr marL="818073" lvl="1" indent="-403433">
              <a:spcBef>
                <a:spcPts val="618"/>
              </a:spcBef>
              <a:buClr>
                <a:srgbClr val="0000FF"/>
              </a:buClr>
              <a:buChar char="•"/>
              <a:tabLst>
                <a:tab pos="414079" algn="l"/>
                <a:tab pos="414640" algn="l"/>
              </a:tabLst>
            </a:pPr>
            <a:r>
              <a:rPr lang="en-US" sz="1765" spc="-4" dirty="0">
                <a:latin typeface="Arial"/>
                <a:cs typeface="Arial"/>
              </a:rPr>
              <a:t>Whether the network can safely accept more traffic</a:t>
            </a:r>
          </a:p>
          <a:p>
            <a:pPr marL="414640" indent="-403433">
              <a:spcBef>
                <a:spcPts val="618"/>
              </a:spcBef>
              <a:buClr>
                <a:srgbClr val="0000FF"/>
              </a:buClr>
              <a:buChar char="•"/>
              <a:tabLst>
                <a:tab pos="414079" algn="l"/>
                <a:tab pos="414640" algn="l"/>
              </a:tabLst>
            </a:pPr>
            <a:endParaRPr lang="en-US" sz="1765" spc="-4" dirty="0">
              <a:latin typeface="Arial"/>
              <a:cs typeface="Arial"/>
            </a:endParaRPr>
          </a:p>
          <a:p>
            <a:pPr marL="414640" indent="-403433">
              <a:spcBef>
                <a:spcPts val="618"/>
              </a:spcBef>
              <a:buClr>
                <a:srgbClr val="0000FF"/>
              </a:buClr>
              <a:buChar char="•"/>
              <a:tabLst>
                <a:tab pos="414079" algn="l"/>
                <a:tab pos="414640" algn="l"/>
              </a:tabLst>
            </a:pPr>
            <a:r>
              <a:rPr lang="en-US" sz="1765" spc="-4" dirty="0">
                <a:latin typeface="Arial"/>
                <a:cs typeface="Arial"/>
              </a:rPr>
              <a:t>No single technique deals efficiently all these issues..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942F095-6658-4613-819E-C8ECBEABA649}"/>
              </a:ext>
            </a:extLst>
          </p:cNvPr>
          <p:cNvSpPr>
            <a:spLocks noGrp="1" noChangeArrowheads="1"/>
          </p:cNvSpPr>
          <p:nvPr>
            <p:ph type="title"/>
          </p:nvPr>
        </p:nvSpPr>
        <p:spPr>
          <a:xfrm>
            <a:off x="1687267" y="268941"/>
            <a:ext cx="6322024" cy="488822"/>
          </a:xfrm>
        </p:spPr>
        <p:txBody>
          <a:bodyPr>
            <a:normAutofit fontScale="90000"/>
          </a:bodyPr>
          <a:lstStyle/>
          <a:p>
            <a:pPr algn="ctr" eaLnBrk="1" hangingPunct="1"/>
            <a:r>
              <a:rPr lang="en-US" altLang="en-US" dirty="0"/>
              <a:t>Parameters Defining QoS</a:t>
            </a:r>
          </a:p>
        </p:txBody>
      </p:sp>
      <p:sp>
        <p:nvSpPr>
          <p:cNvPr id="12291" name="Rectangle 3">
            <a:extLst>
              <a:ext uri="{FF2B5EF4-FFF2-40B4-BE49-F238E27FC236}">
                <a16:creationId xmlns:a16="http://schemas.microsoft.com/office/drawing/2014/main" id="{01C51F71-3D80-4337-9B99-E583F31E2D3C}"/>
              </a:ext>
            </a:extLst>
          </p:cNvPr>
          <p:cNvSpPr>
            <a:spLocks noGrp="1" noChangeArrowheads="1"/>
          </p:cNvSpPr>
          <p:nvPr>
            <p:ph type="body" idx="1"/>
          </p:nvPr>
        </p:nvSpPr>
        <p:spPr>
          <a:xfrm>
            <a:off x="537882" y="1147832"/>
            <a:ext cx="8202706" cy="5159784"/>
          </a:xfrm>
        </p:spPr>
        <p:txBody>
          <a:bodyPr>
            <a:normAutofit fontScale="85000" lnSpcReduction="20000"/>
          </a:bodyPr>
          <a:lstStyle/>
          <a:p>
            <a:pPr marL="302575" indent="-302575"/>
            <a:r>
              <a:rPr lang="en-US" altLang="en-US" b="1" dirty="0"/>
              <a:t>Throughput/bandwidth -</a:t>
            </a:r>
            <a:r>
              <a:rPr lang="en-US" altLang="en-US" dirty="0"/>
              <a:t> the total amount of work completed during a specific time interval.</a:t>
            </a:r>
          </a:p>
          <a:p>
            <a:pPr marL="302575" indent="-302575"/>
            <a:endParaRPr lang="en-US" altLang="en-US" dirty="0"/>
          </a:p>
          <a:p>
            <a:pPr marL="302575" indent="-302575"/>
            <a:r>
              <a:rPr lang="en-US" altLang="en-US" b="1" dirty="0"/>
              <a:t>Delay</a:t>
            </a:r>
            <a:r>
              <a:rPr lang="en-US" altLang="en-US" dirty="0"/>
              <a:t> - the elapsed time from when a request is first submitted to and  when the desired result is produced.</a:t>
            </a:r>
          </a:p>
          <a:p>
            <a:pPr marL="302575" indent="-302575"/>
            <a:endParaRPr lang="en-US" altLang="en-US" b="1" dirty="0"/>
          </a:p>
          <a:p>
            <a:pPr marL="302575" indent="-302575"/>
            <a:r>
              <a:rPr lang="en-US" altLang="en-US" b="1" dirty="0"/>
              <a:t>Jitter</a:t>
            </a:r>
            <a:r>
              <a:rPr lang="en-US" altLang="en-US" dirty="0"/>
              <a:t> – Variation in packet arrival times</a:t>
            </a:r>
          </a:p>
          <a:p>
            <a:pPr marL="655579" lvl="1" indent="-252146"/>
            <a:r>
              <a:rPr lang="en-US" altLang="en-US" sz="2471" dirty="0"/>
              <a:t>Due to lost frames.</a:t>
            </a:r>
          </a:p>
          <a:p>
            <a:pPr marL="655579" lvl="1" indent="-252146"/>
            <a:r>
              <a:rPr lang="en-US" altLang="en-US" sz="2471" dirty="0"/>
              <a:t>Not acceptable for continuous media applications</a:t>
            </a:r>
          </a:p>
          <a:p>
            <a:pPr marL="655579" lvl="1" indent="-252146"/>
            <a:r>
              <a:rPr lang="en-US" altLang="en-US" sz="2471" dirty="0"/>
              <a:t>Random variation of transmission time</a:t>
            </a:r>
          </a:p>
          <a:p>
            <a:pPr marL="1059012" lvl="2" indent="-252146"/>
            <a:r>
              <a:rPr lang="en-US" altLang="en-US" sz="2471" dirty="0"/>
              <a:t>Different packets will have different delay</a:t>
            </a:r>
          </a:p>
          <a:p>
            <a:pPr marL="1462446" lvl="3" indent="-252146"/>
            <a:r>
              <a:rPr lang="en-US" altLang="en-US" sz="2471" dirty="0"/>
              <a:t>Disturbs </a:t>
            </a:r>
            <a:r>
              <a:rPr lang="en-US" altLang="en-US" sz="2471" dirty="0" err="1"/>
              <a:t>realtime</a:t>
            </a:r>
            <a:r>
              <a:rPr lang="en-US" altLang="en-US" sz="2471" dirty="0"/>
              <a:t> audio and video applications</a:t>
            </a:r>
          </a:p>
          <a:p>
            <a:pPr marL="302575" indent="-302575"/>
            <a:endParaRPr lang="en-US" altLang="en-US" b="1" dirty="0"/>
          </a:p>
          <a:p>
            <a:pPr marL="302575" indent="-302575"/>
            <a:r>
              <a:rPr lang="en-US" altLang="en-US" b="1" dirty="0"/>
              <a:t>Reliability/loss -</a:t>
            </a:r>
            <a:r>
              <a:rPr lang="en-US" altLang="en-US" dirty="0"/>
              <a:t> how errors are handled during transmission and processing of continuous media.</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6997" y="372576"/>
            <a:ext cx="6959483" cy="688424"/>
          </a:xfrm>
          <a:prstGeom prst="rect">
            <a:avLst/>
          </a:prstGeom>
        </p:spPr>
        <p:txBody>
          <a:bodyPr vert="horz" wrap="square" lIns="0" tIns="11206" rIns="0" bIns="0" rtlCol="0" anchor="ctr">
            <a:spAutoFit/>
          </a:bodyPr>
          <a:lstStyle/>
          <a:p>
            <a:pPr marL="11206">
              <a:lnSpc>
                <a:spcPct val="100000"/>
              </a:lnSpc>
              <a:spcBef>
                <a:spcPts val="88"/>
              </a:spcBef>
            </a:pPr>
            <a:r>
              <a:rPr dirty="0"/>
              <a:t>Application </a:t>
            </a:r>
            <a:r>
              <a:rPr spc="-4" dirty="0"/>
              <a:t>Requirements</a:t>
            </a:r>
            <a:r>
              <a:rPr spc="-124" dirty="0"/>
              <a:t> </a:t>
            </a:r>
            <a:r>
              <a:rPr dirty="0"/>
              <a:t>(1)</a:t>
            </a:r>
          </a:p>
        </p:txBody>
      </p:sp>
      <p:sp>
        <p:nvSpPr>
          <p:cNvPr id="3" name="object 3"/>
          <p:cNvSpPr txBox="1"/>
          <p:nvPr/>
        </p:nvSpPr>
        <p:spPr>
          <a:xfrm>
            <a:off x="1440180" y="1392331"/>
            <a:ext cx="6194611" cy="795172"/>
          </a:xfrm>
          <a:prstGeom prst="rect">
            <a:avLst/>
          </a:prstGeom>
        </p:spPr>
        <p:txBody>
          <a:bodyPr vert="horz" wrap="square" lIns="0" tIns="78441" rIns="0" bIns="0" rtlCol="0">
            <a:spAutoFit/>
          </a:bodyPr>
          <a:lstStyle/>
          <a:p>
            <a:pPr marL="11206">
              <a:spcBef>
                <a:spcPts val="618"/>
              </a:spcBef>
            </a:pPr>
            <a:r>
              <a:rPr sz="2118" spc="-4" dirty="0">
                <a:latin typeface="Arial"/>
                <a:cs typeface="Arial"/>
              </a:rPr>
              <a:t>Different applications care about different properties</a:t>
            </a:r>
            <a:endParaRPr sz="2118" dirty="0">
              <a:latin typeface="Arial"/>
              <a:cs typeface="Arial"/>
            </a:endParaRPr>
          </a:p>
          <a:p>
            <a:pPr marL="414640" indent="-403433">
              <a:spcBef>
                <a:spcPts val="529"/>
              </a:spcBef>
              <a:buClr>
                <a:srgbClr val="0000FF"/>
              </a:buClr>
              <a:buChar char="•"/>
              <a:tabLst>
                <a:tab pos="414079" algn="l"/>
                <a:tab pos="414640" algn="l"/>
              </a:tabLst>
            </a:pPr>
            <a:r>
              <a:rPr sz="2118" dirty="0">
                <a:latin typeface="Arial"/>
                <a:cs typeface="Arial"/>
              </a:rPr>
              <a:t>We </a:t>
            </a:r>
            <a:r>
              <a:rPr sz="2118" spc="-4" dirty="0">
                <a:latin typeface="Arial"/>
                <a:cs typeface="Arial"/>
              </a:rPr>
              <a:t>want all applications </a:t>
            </a:r>
            <a:r>
              <a:rPr sz="2118" dirty="0">
                <a:latin typeface="Arial"/>
                <a:cs typeface="Arial"/>
              </a:rPr>
              <a:t>to </a:t>
            </a:r>
            <a:r>
              <a:rPr sz="2118" spc="-4" dirty="0">
                <a:latin typeface="Arial"/>
                <a:cs typeface="Arial"/>
              </a:rPr>
              <a:t>get what </a:t>
            </a:r>
            <a:r>
              <a:rPr sz="2118" dirty="0">
                <a:latin typeface="Arial"/>
                <a:cs typeface="Arial"/>
              </a:rPr>
              <a:t>they</a:t>
            </a:r>
            <a:r>
              <a:rPr sz="2118" spc="-9" dirty="0">
                <a:latin typeface="Arial"/>
                <a:cs typeface="Arial"/>
              </a:rPr>
              <a:t> </a:t>
            </a:r>
            <a:r>
              <a:rPr sz="2118" spc="-4" dirty="0">
                <a:latin typeface="Arial"/>
                <a:cs typeface="Arial"/>
              </a:rPr>
              <a:t>need</a:t>
            </a:r>
            <a:endParaRPr sz="2118" dirty="0">
              <a:latin typeface="Arial"/>
              <a:cs typeface="Arial"/>
            </a:endParaRPr>
          </a:p>
        </p:txBody>
      </p:sp>
      <p:sp>
        <p:nvSpPr>
          <p:cNvPr id="4" name="object 4"/>
          <p:cNvSpPr txBox="1"/>
          <p:nvPr/>
        </p:nvSpPr>
        <p:spPr>
          <a:xfrm>
            <a:off x="1425388" y="2624120"/>
            <a:ext cx="75079" cy="294953"/>
          </a:xfrm>
          <a:prstGeom prst="rect">
            <a:avLst/>
          </a:prstGeom>
        </p:spPr>
        <p:txBody>
          <a:bodyPr vert="horz" wrap="square" lIns="0" tIns="0" rIns="0" bIns="0" rtlCol="0">
            <a:spAutoFit/>
          </a:bodyPr>
          <a:lstStyle/>
          <a:p>
            <a:pPr>
              <a:lnSpc>
                <a:spcPts val="2343"/>
              </a:lnSpc>
            </a:pPr>
            <a:r>
              <a:rPr sz="2118" dirty="0">
                <a:latin typeface="Arial"/>
                <a:cs typeface="Arial"/>
              </a:rPr>
              <a:t>.</a:t>
            </a:r>
            <a:endParaRPr sz="2118">
              <a:latin typeface="Arial"/>
              <a:cs typeface="Arial"/>
            </a:endParaRPr>
          </a:p>
        </p:txBody>
      </p:sp>
      <p:pic>
        <p:nvPicPr>
          <p:cNvPr id="21" name="object 21"/>
          <p:cNvPicPr/>
          <p:nvPr/>
        </p:nvPicPr>
        <p:blipFill>
          <a:blip r:embed="rId2" cstate="print"/>
          <a:stretch>
            <a:fillRect/>
          </a:stretch>
        </p:blipFill>
        <p:spPr>
          <a:xfrm>
            <a:off x="1440179" y="5581201"/>
            <a:ext cx="6300619" cy="9413"/>
          </a:xfrm>
          <a:prstGeom prst="rect">
            <a:avLst/>
          </a:prstGeom>
        </p:spPr>
      </p:pic>
      <p:sp>
        <p:nvSpPr>
          <p:cNvPr id="23" name="TextBox 22">
            <a:extLst>
              <a:ext uri="{FF2B5EF4-FFF2-40B4-BE49-F238E27FC236}">
                <a16:creationId xmlns:a16="http://schemas.microsoft.com/office/drawing/2014/main" id="{855FE5D4-9D41-492D-BEBA-C124FAFFED78}"/>
              </a:ext>
            </a:extLst>
          </p:cNvPr>
          <p:cNvSpPr txBox="1"/>
          <p:nvPr/>
        </p:nvSpPr>
        <p:spPr>
          <a:xfrm>
            <a:off x="1425387" y="6116973"/>
            <a:ext cx="6832869" cy="363946"/>
          </a:xfrm>
          <a:prstGeom prst="rect">
            <a:avLst/>
          </a:prstGeom>
          <a:noFill/>
        </p:spPr>
        <p:txBody>
          <a:bodyPr wrap="square" rtlCol="0">
            <a:spAutoFit/>
          </a:bodyPr>
          <a:lstStyle/>
          <a:p>
            <a:pPr algn="ctr"/>
            <a:r>
              <a:rPr lang="en-US" sz="1765" dirty="0"/>
              <a:t>Stringency of applications' quality-of-service requirements.</a:t>
            </a:r>
          </a:p>
        </p:txBody>
      </p:sp>
      <p:graphicFrame>
        <p:nvGraphicFramePr>
          <p:cNvPr id="24" name="Table 23">
            <a:extLst>
              <a:ext uri="{FF2B5EF4-FFF2-40B4-BE49-F238E27FC236}">
                <a16:creationId xmlns:a16="http://schemas.microsoft.com/office/drawing/2014/main" id="{43041C8D-88CD-4533-A45E-46620D418637}"/>
              </a:ext>
            </a:extLst>
          </p:cNvPr>
          <p:cNvGraphicFramePr>
            <a:graphicFrameLocks noGrp="1"/>
          </p:cNvGraphicFramePr>
          <p:nvPr/>
        </p:nvGraphicFramePr>
        <p:xfrm>
          <a:off x="1196997" y="2632283"/>
          <a:ext cx="7289648" cy="3195018"/>
        </p:xfrm>
        <a:graphic>
          <a:graphicData uri="http://schemas.openxmlformats.org/drawingml/2006/table">
            <a:tbl>
              <a:tblPr firstRow="1" bandRow="1">
                <a:tableStyleId>{5C22544A-7EE6-4342-B048-85BDC9FD1C3A}</a:tableStyleId>
              </a:tblPr>
              <a:tblGrid>
                <a:gridCol w="2404835">
                  <a:extLst>
                    <a:ext uri="{9D8B030D-6E8A-4147-A177-3AD203B41FA5}">
                      <a16:colId xmlns:a16="http://schemas.microsoft.com/office/drawing/2014/main" val="20000"/>
                    </a:ext>
                  </a:extLst>
                </a:gridCol>
                <a:gridCol w="1503020">
                  <a:extLst>
                    <a:ext uri="{9D8B030D-6E8A-4147-A177-3AD203B41FA5}">
                      <a16:colId xmlns:a16="http://schemas.microsoft.com/office/drawing/2014/main" val="20001"/>
                    </a:ext>
                  </a:extLst>
                </a:gridCol>
                <a:gridCol w="1127265">
                  <a:extLst>
                    <a:ext uri="{9D8B030D-6E8A-4147-A177-3AD203B41FA5}">
                      <a16:colId xmlns:a16="http://schemas.microsoft.com/office/drawing/2014/main" val="20002"/>
                    </a:ext>
                  </a:extLst>
                </a:gridCol>
                <a:gridCol w="1127265">
                  <a:extLst>
                    <a:ext uri="{9D8B030D-6E8A-4147-A177-3AD203B41FA5}">
                      <a16:colId xmlns:a16="http://schemas.microsoft.com/office/drawing/2014/main" val="20003"/>
                    </a:ext>
                  </a:extLst>
                </a:gridCol>
                <a:gridCol w="1127263">
                  <a:extLst>
                    <a:ext uri="{9D8B030D-6E8A-4147-A177-3AD203B41FA5}">
                      <a16:colId xmlns:a16="http://schemas.microsoft.com/office/drawing/2014/main" val="20004"/>
                    </a:ext>
                  </a:extLst>
                </a:gridCol>
              </a:tblGrid>
              <a:tr h="349624">
                <a:tc>
                  <a:txBody>
                    <a:bodyPr/>
                    <a:lstStyle/>
                    <a:p>
                      <a:pPr algn="ctr" fontAlgn="b"/>
                      <a:r>
                        <a:rPr lang="en-US" sz="1800" b="1" i="0" u="none" strike="noStrike" dirty="0">
                          <a:solidFill>
                            <a:srgbClr val="000000"/>
                          </a:solidFill>
                          <a:latin typeface="Arial" pitchFamily="34" charset="0"/>
                          <a:cs typeface="Arial" pitchFamily="34" charset="0"/>
                        </a:rPr>
                        <a:t>Application</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800" b="1" i="0" u="none" strike="noStrike" dirty="0">
                          <a:solidFill>
                            <a:srgbClr val="000000"/>
                          </a:solidFill>
                          <a:latin typeface="Arial" pitchFamily="34" charset="0"/>
                          <a:cs typeface="Arial" pitchFamily="34" charset="0"/>
                        </a:rPr>
                        <a:t>Bandwidth</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800" b="1" i="0" u="none" strike="noStrike" dirty="0">
                          <a:solidFill>
                            <a:srgbClr val="000000"/>
                          </a:solidFill>
                          <a:latin typeface="Arial" pitchFamily="34" charset="0"/>
                          <a:cs typeface="Arial" pitchFamily="34" charset="0"/>
                        </a:rPr>
                        <a:t>Delay</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800" b="1" i="0" u="none" strike="noStrike" dirty="0">
                          <a:solidFill>
                            <a:srgbClr val="000000"/>
                          </a:solidFill>
                          <a:latin typeface="Arial" pitchFamily="34" charset="0"/>
                          <a:cs typeface="Arial" pitchFamily="34" charset="0"/>
                        </a:rPr>
                        <a:t>Jitter</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800" b="1" i="0" u="none" strike="noStrike" dirty="0">
                          <a:solidFill>
                            <a:srgbClr val="000000"/>
                          </a:solidFill>
                          <a:latin typeface="Arial" pitchFamily="34" charset="0"/>
                          <a:cs typeface="Arial" pitchFamily="34" charset="0"/>
                        </a:rPr>
                        <a:t>Loss</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349624">
                <a:tc>
                  <a:txBody>
                    <a:bodyPr/>
                    <a:lstStyle/>
                    <a:p>
                      <a:pPr algn="l" fontAlgn="b"/>
                      <a:r>
                        <a:rPr lang="en-US" sz="1800" b="0" i="0" u="none" strike="noStrike">
                          <a:solidFill>
                            <a:srgbClr val="000000"/>
                          </a:solidFill>
                          <a:latin typeface="Arial" pitchFamily="34" charset="0"/>
                          <a:cs typeface="Arial" pitchFamily="34" charset="0"/>
                        </a:rPr>
                        <a:t>Email</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Low</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Low</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Low</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Medium</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49624">
                <a:tc>
                  <a:txBody>
                    <a:bodyPr/>
                    <a:lstStyle/>
                    <a:p>
                      <a:pPr algn="l" fontAlgn="b"/>
                      <a:r>
                        <a:rPr lang="en-US" sz="1800" b="0" i="0" u="none" strike="noStrike">
                          <a:solidFill>
                            <a:srgbClr val="000000"/>
                          </a:solidFill>
                          <a:latin typeface="Arial" pitchFamily="34" charset="0"/>
                          <a:cs typeface="Arial" pitchFamily="34" charset="0"/>
                        </a:rPr>
                        <a:t>File sharing</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High</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Low</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Low</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Medium</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49624">
                <a:tc>
                  <a:txBody>
                    <a:bodyPr/>
                    <a:lstStyle/>
                    <a:p>
                      <a:pPr algn="l" fontAlgn="b"/>
                      <a:r>
                        <a:rPr lang="en-US" sz="1800" b="0" i="0" u="none" strike="noStrike">
                          <a:solidFill>
                            <a:srgbClr val="000000"/>
                          </a:solidFill>
                          <a:latin typeface="Arial" pitchFamily="34" charset="0"/>
                          <a:cs typeface="Arial" pitchFamily="34" charset="0"/>
                        </a:rPr>
                        <a:t>Web access</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a:solidFill>
                            <a:srgbClr val="000000"/>
                          </a:solidFill>
                          <a:latin typeface="Arial" pitchFamily="34" charset="0"/>
                          <a:cs typeface="Arial" pitchFamily="34" charset="0"/>
                        </a:rPr>
                        <a:t>Medium</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Medium</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Low</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Medium</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349624">
                <a:tc>
                  <a:txBody>
                    <a:bodyPr/>
                    <a:lstStyle/>
                    <a:p>
                      <a:pPr algn="l" fontAlgn="b"/>
                      <a:r>
                        <a:rPr lang="en-US" sz="1800" b="0" i="0" u="none" strike="noStrike">
                          <a:solidFill>
                            <a:srgbClr val="000000"/>
                          </a:solidFill>
                          <a:latin typeface="Arial" pitchFamily="34" charset="0"/>
                          <a:cs typeface="Arial" pitchFamily="34" charset="0"/>
                        </a:rPr>
                        <a:t>Remote login</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Low</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Medium</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Medium</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Medium</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r h="349624">
                <a:tc>
                  <a:txBody>
                    <a:bodyPr/>
                    <a:lstStyle/>
                    <a:p>
                      <a:pPr algn="l" fontAlgn="b"/>
                      <a:r>
                        <a:rPr lang="en-US" sz="1800" b="0" i="0" u="none" strike="noStrike">
                          <a:solidFill>
                            <a:srgbClr val="000000"/>
                          </a:solidFill>
                          <a:latin typeface="Arial" pitchFamily="34" charset="0"/>
                          <a:cs typeface="Arial" pitchFamily="34" charset="0"/>
                        </a:rPr>
                        <a:t>Audio on demand</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a:solidFill>
                            <a:srgbClr val="000000"/>
                          </a:solidFill>
                          <a:latin typeface="Arial" pitchFamily="34" charset="0"/>
                          <a:cs typeface="Arial" pitchFamily="34" charset="0"/>
                        </a:rPr>
                        <a:t>Low</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Low</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a:solidFill>
                            <a:srgbClr val="000000"/>
                          </a:solidFill>
                          <a:latin typeface="Arial" pitchFamily="34" charset="0"/>
                          <a:cs typeface="Arial" pitchFamily="34" charset="0"/>
                        </a:rPr>
                        <a:t>High</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Low</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5"/>
                  </a:ext>
                </a:extLst>
              </a:tr>
              <a:tr h="349624">
                <a:tc>
                  <a:txBody>
                    <a:bodyPr/>
                    <a:lstStyle/>
                    <a:p>
                      <a:pPr algn="l" fontAlgn="b"/>
                      <a:r>
                        <a:rPr lang="en-US" sz="1800" b="0" i="0" u="none" strike="noStrike">
                          <a:solidFill>
                            <a:srgbClr val="000000"/>
                          </a:solidFill>
                          <a:latin typeface="Arial" pitchFamily="34" charset="0"/>
                          <a:cs typeface="Arial" pitchFamily="34" charset="0"/>
                        </a:rPr>
                        <a:t>Video on demand</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High</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Low</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a:solidFill>
                            <a:srgbClr val="000000"/>
                          </a:solidFill>
                          <a:latin typeface="Arial" pitchFamily="34" charset="0"/>
                          <a:cs typeface="Arial" pitchFamily="34" charset="0"/>
                        </a:rPr>
                        <a:t>High</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Low</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6"/>
                  </a:ext>
                </a:extLst>
              </a:tr>
              <a:tr h="349624">
                <a:tc>
                  <a:txBody>
                    <a:bodyPr/>
                    <a:lstStyle/>
                    <a:p>
                      <a:pPr algn="l" fontAlgn="b"/>
                      <a:r>
                        <a:rPr lang="en-US" sz="1800" b="0" i="0" u="none" strike="noStrike">
                          <a:solidFill>
                            <a:srgbClr val="000000"/>
                          </a:solidFill>
                          <a:latin typeface="Arial" pitchFamily="34" charset="0"/>
                          <a:cs typeface="Arial" pitchFamily="34" charset="0"/>
                        </a:rPr>
                        <a:t>Telephony</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Low</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a:solidFill>
                            <a:srgbClr val="000000"/>
                          </a:solidFill>
                          <a:latin typeface="Arial" pitchFamily="34" charset="0"/>
                          <a:cs typeface="Arial" pitchFamily="34" charset="0"/>
                        </a:rPr>
                        <a:t>High</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a:solidFill>
                            <a:srgbClr val="000000"/>
                          </a:solidFill>
                          <a:latin typeface="Arial" pitchFamily="34" charset="0"/>
                          <a:cs typeface="Arial" pitchFamily="34" charset="0"/>
                        </a:rPr>
                        <a:t>High</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Low</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7"/>
                  </a:ext>
                </a:extLst>
              </a:tr>
              <a:tr h="349624">
                <a:tc>
                  <a:txBody>
                    <a:bodyPr/>
                    <a:lstStyle/>
                    <a:p>
                      <a:pPr algn="l" fontAlgn="b"/>
                      <a:r>
                        <a:rPr lang="en-US" sz="1800" b="0" i="0" u="none" strike="noStrike" dirty="0">
                          <a:solidFill>
                            <a:srgbClr val="000000"/>
                          </a:solidFill>
                          <a:latin typeface="Arial" pitchFamily="34" charset="0"/>
                          <a:cs typeface="Arial" pitchFamily="34" charset="0"/>
                        </a:rPr>
                        <a:t>Videoconferencing</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a:solidFill>
                            <a:srgbClr val="000000"/>
                          </a:solidFill>
                          <a:latin typeface="Arial" pitchFamily="34" charset="0"/>
                          <a:cs typeface="Arial" pitchFamily="34" charset="0"/>
                        </a:rPr>
                        <a:t>High</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a:solidFill>
                            <a:srgbClr val="000000"/>
                          </a:solidFill>
                          <a:latin typeface="Arial" pitchFamily="34" charset="0"/>
                          <a:cs typeface="Arial" pitchFamily="34" charset="0"/>
                        </a:rPr>
                        <a:t>High</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a:solidFill>
                            <a:srgbClr val="000000"/>
                          </a:solidFill>
                          <a:latin typeface="Arial" pitchFamily="34" charset="0"/>
                          <a:cs typeface="Arial" pitchFamily="34" charset="0"/>
                        </a:rPr>
                        <a:t>High</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a:solidFill>
                            <a:srgbClr val="000000"/>
                          </a:solidFill>
                          <a:latin typeface="Arial" pitchFamily="34" charset="0"/>
                          <a:cs typeface="Arial" pitchFamily="34" charset="0"/>
                        </a:rPr>
                        <a:t>Low</a:t>
                      </a:r>
                    </a:p>
                  </a:txBody>
                  <a:tcPr marL="40341" marR="40341" marT="40341" marB="40341"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0150" y="43513"/>
            <a:ext cx="7080827" cy="688424"/>
          </a:xfrm>
          <a:prstGeom prst="rect">
            <a:avLst/>
          </a:prstGeom>
        </p:spPr>
        <p:txBody>
          <a:bodyPr vert="horz" wrap="square" lIns="0" tIns="11206" rIns="0" bIns="0" rtlCol="0" anchor="ctr">
            <a:spAutoFit/>
          </a:bodyPr>
          <a:lstStyle/>
          <a:p>
            <a:pPr marL="11206">
              <a:lnSpc>
                <a:spcPct val="100000"/>
              </a:lnSpc>
              <a:spcBef>
                <a:spcPts val="88"/>
              </a:spcBef>
            </a:pPr>
            <a:r>
              <a:rPr dirty="0"/>
              <a:t>Application </a:t>
            </a:r>
            <a:r>
              <a:rPr spc="-4" dirty="0"/>
              <a:t>Requirements</a:t>
            </a:r>
            <a:r>
              <a:rPr spc="-124" dirty="0"/>
              <a:t> </a:t>
            </a:r>
            <a:r>
              <a:rPr dirty="0"/>
              <a:t>(</a:t>
            </a:r>
            <a:r>
              <a:rPr lang="en-US" dirty="0"/>
              <a:t>2</a:t>
            </a:r>
            <a:r>
              <a:rPr dirty="0"/>
              <a:t>)</a:t>
            </a:r>
          </a:p>
        </p:txBody>
      </p:sp>
      <p:sp>
        <p:nvSpPr>
          <p:cNvPr id="3" name="object 3"/>
          <p:cNvSpPr txBox="1"/>
          <p:nvPr/>
        </p:nvSpPr>
        <p:spPr>
          <a:xfrm>
            <a:off x="605118" y="739589"/>
            <a:ext cx="4168587" cy="5624571"/>
          </a:xfrm>
          <a:prstGeom prst="rect">
            <a:avLst/>
          </a:prstGeom>
        </p:spPr>
        <p:txBody>
          <a:bodyPr vert="horz" wrap="square" lIns="0" tIns="78441" rIns="0" bIns="0" rtlCol="0">
            <a:spAutoFit/>
          </a:bodyPr>
          <a:lstStyle/>
          <a:p>
            <a:pPr marL="313781" indent="-302575">
              <a:spcBef>
                <a:spcPts val="618"/>
              </a:spcBef>
              <a:buFont typeface="Arial" panose="020B0604020202020204" pitchFamily="34" charset="0"/>
              <a:buChar char="•"/>
            </a:pPr>
            <a:r>
              <a:rPr lang="en-US" sz="1765" spc="-4" dirty="0">
                <a:latin typeface="Arial"/>
                <a:cs typeface="Arial"/>
              </a:rPr>
              <a:t>Bandwidth: </a:t>
            </a:r>
          </a:p>
          <a:p>
            <a:pPr marL="717215" lvl="1" indent="-302575">
              <a:spcBef>
                <a:spcPts val="618"/>
              </a:spcBef>
              <a:buFont typeface="Arial" panose="020B0604020202020204" pitchFamily="34" charset="0"/>
              <a:buChar char="•"/>
            </a:pPr>
            <a:r>
              <a:rPr lang="en-US" sz="1765" spc="-4" dirty="0">
                <a:latin typeface="Arial"/>
                <a:cs typeface="Arial"/>
              </a:rPr>
              <a:t>E-mail, audio, remote login not need much bandwidth. But file sharing and video in all forms need high bandwidth. </a:t>
            </a:r>
          </a:p>
          <a:p>
            <a:pPr marL="313781" indent="-302575">
              <a:spcBef>
                <a:spcPts val="618"/>
              </a:spcBef>
              <a:buFont typeface="Arial" panose="020B0604020202020204" pitchFamily="34" charset="0"/>
              <a:buChar char="•"/>
            </a:pPr>
            <a:r>
              <a:rPr lang="en-US" sz="1765" spc="-4" dirty="0">
                <a:latin typeface="Arial"/>
                <a:cs typeface="Arial"/>
              </a:rPr>
              <a:t>Delay:  </a:t>
            </a:r>
          </a:p>
          <a:p>
            <a:pPr marL="717215" lvl="1" indent="-302575">
              <a:spcBef>
                <a:spcPts val="618"/>
              </a:spcBef>
              <a:buFont typeface="Arial" panose="020B0604020202020204" pitchFamily="34" charset="0"/>
              <a:buChar char="•"/>
            </a:pPr>
            <a:r>
              <a:rPr lang="en-US" sz="1765" spc="-4" dirty="0">
                <a:latin typeface="Arial"/>
                <a:cs typeface="Arial"/>
              </a:rPr>
              <a:t>File transfer, email, audio, and video are not delay sensitive. That is if the packets are delayed uniformly across all by a few seconds, no harm is done. So, playing audio or video files from a server does not require low delay.</a:t>
            </a:r>
          </a:p>
          <a:p>
            <a:pPr marL="717215" lvl="1" indent="-302575">
              <a:spcBef>
                <a:spcPts val="618"/>
              </a:spcBef>
              <a:buFont typeface="Arial" panose="020B0604020202020204" pitchFamily="34" charset="0"/>
              <a:buChar char="•"/>
            </a:pPr>
            <a:r>
              <a:rPr lang="en-US" sz="1765" spc="-4" dirty="0">
                <a:latin typeface="Arial"/>
                <a:cs typeface="Arial"/>
              </a:rPr>
              <a:t>But, interactive applications, web access surfing and remote login are more delay sensitive. Telephony, and video conferencing are strictly delay sensitive</a:t>
            </a:r>
          </a:p>
          <a:p>
            <a:pPr marL="11206">
              <a:spcBef>
                <a:spcPts val="618"/>
              </a:spcBef>
            </a:pPr>
            <a:endParaRPr lang="en-US" sz="1765" spc="-4" dirty="0">
              <a:latin typeface="Arial"/>
              <a:cs typeface="Arial"/>
            </a:endParaRPr>
          </a:p>
        </p:txBody>
      </p:sp>
      <p:sp>
        <p:nvSpPr>
          <p:cNvPr id="4" name="object 4"/>
          <p:cNvSpPr txBox="1"/>
          <p:nvPr/>
        </p:nvSpPr>
        <p:spPr>
          <a:xfrm>
            <a:off x="1425388" y="2624120"/>
            <a:ext cx="75079" cy="294953"/>
          </a:xfrm>
          <a:prstGeom prst="rect">
            <a:avLst/>
          </a:prstGeom>
        </p:spPr>
        <p:txBody>
          <a:bodyPr vert="horz" wrap="square" lIns="0" tIns="0" rIns="0" bIns="0" rtlCol="0">
            <a:spAutoFit/>
          </a:bodyPr>
          <a:lstStyle/>
          <a:p>
            <a:pPr>
              <a:lnSpc>
                <a:spcPts val="2343"/>
              </a:lnSpc>
            </a:pPr>
            <a:r>
              <a:rPr sz="2118" dirty="0">
                <a:latin typeface="Arial"/>
                <a:cs typeface="Arial"/>
              </a:rPr>
              <a:t>.</a:t>
            </a:r>
            <a:endParaRPr sz="2118">
              <a:latin typeface="Arial"/>
              <a:cs typeface="Arial"/>
            </a:endParaRPr>
          </a:p>
        </p:txBody>
      </p:sp>
      <p:pic>
        <p:nvPicPr>
          <p:cNvPr id="21" name="object 21"/>
          <p:cNvPicPr/>
          <p:nvPr/>
        </p:nvPicPr>
        <p:blipFill>
          <a:blip r:embed="rId2" cstate="print"/>
          <a:stretch>
            <a:fillRect/>
          </a:stretch>
        </p:blipFill>
        <p:spPr>
          <a:xfrm>
            <a:off x="1440179" y="5581201"/>
            <a:ext cx="6300619" cy="9413"/>
          </a:xfrm>
          <a:prstGeom prst="rect">
            <a:avLst/>
          </a:prstGeom>
        </p:spPr>
      </p:pic>
      <p:sp>
        <p:nvSpPr>
          <p:cNvPr id="9" name="object 3">
            <a:extLst>
              <a:ext uri="{FF2B5EF4-FFF2-40B4-BE49-F238E27FC236}">
                <a16:creationId xmlns:a16="http://schemas.microsoft.com/office/drawing/2014/main" id="{C2111A03-0A18-44F0-BA93-87BB11CEDF5F}"/>
              </a:ext>
            </a:extLst>
          </p:cNvPr>
          <p:cNvSpPr txBox="1"/>
          <p:nvPr/>
        </p:nvSpPr>
        <p:spPr>
          <a:xfrm>
            <a:off x="4773706" y="883053"/>
            <a:ext cx="4203975" cy="5312178"/>
          </a:xfrm>
          <a:prstGeom prst="rect">
            <a:avLst/>
          </a:prstGeom>
        </p:spPr>
        <p:txBody>
          <a:bodyPr vert="horz" wrap="square" lIns="0" tIns="78441" rIns="0" bIns="0" rtlCol="0">
            <a:spAutoFit/>
          </a:bodyPr>
          <a:lstStyle/>
          <a:p>
            <a:pPr marL="313781" indent="-302575">
              <a:spcBef>
                <a:spcPts val="618"/>
              </a:spcBef>
              <a:buFont typeface="Arial" panose="020B0604020202020204" pitchFamily="34" charset="0"/>
              <a:buChar char="•"/>
            </a:pPr>
            <a:r>
              <a:rPr lang="en-US" sz="1765" spc="-4" dirty="0">
                <a:latin typeface="Arial"/>
                <a:cs typeface="Arial"/>
              </a:rPr>
              <a:t>Jitter</a:t>
            </a:r>
          </a:p>
          <a:p>
            <a:pPr marL="717215" lvl="1" indent="-302575">
              <a:spcBef>
                <a:spcPts val="618"/>
              </a:spcBef>
              <a:buFont typeface="Arial" panose="020B0604020202020204" pitchFamily="34" charset="0"/>
              <a:buChar char="•"/>
            </a:pPr>
            <a:r>
              <a:rPr lang="en-US" sz="1765" spc="-4" dirty="0">
                <a:latin typeface="Arial"/>
                <a:cs typeface="Arial"/>
              </a:rPr>
              <a:t>E-mail, file sharing and web access not sensitive to irregular arrival of packets.</a:t>
            </a:r>
          </a:p>
          <a:p>
            <a:pPr marL="717215" lvl="1" indent="-302575">
              <a:spcBef>
                <a:spcPts val="618"/>
              </a:spcBef>
              <a:buFont typeface="Arial" panose="020B0604020202020204" pitchFamily="34" charset="0"/>
              <a:buChar char="•"/>
            </a:pPr>
            <a:r>
              <a:rPr lang="en-US" sz="1765" spc="-4" dirty="0">
                <a:latin typeface="Arial"/>
                <a:cs typeface="Arial"/>
              </a:rPr>
              <a:t>Remote login is sensitive</a:t>
            </a:r>
          </a:p>
          <a:p>
            <a:pPr marL="717215" lvl="1" indent="-302575">
              <a:spcBef>
                <a:spcPts val="618"/>
              </a:spcBef>
              <a:buFont typeface="Arial" panose="020B0604020202020204" pitchFamily="34" charset="0"/>
              <a:buChar char="•"/>
            </a:pPr>
            <a:r>
              <a:rPr lang="en-US" sz="1765" spc="-4" dirty="0">
                <a:latin typeface="Arial"/>
                <a:cs typeface="Arial"/>
              </a:rPr>
              <a:t>Video and audio are extremely sensitive to Jitter</a:t>
            </a:r>
          </a:p>
          <a:p>
            <a:pPr marL="313781" indent="-302575">
              <a:spcBef>
                <a:spcPts val="618"/>
              </a:spcBef>
              <a:buFont typeface="Arial" panose="020B0604020202020204" pitchFamily="34" charset="0"/>
              <a:buChar char="•"/>
            </a:pPr>
            <a:r>
              <a:rPr lang="en-US" sz="1765" spc="-4" dirty="0">
                <a:latin typeface="Arial"/>
                <a:cs typeface="Arial"/>
              </a:rPr>
              <a:t>Loss:  </a:t>
            </a:r>
          </a:p>
          <a:p>
            <a:pPr marL="717215" lvl="1" indent="-302575">
              <a:spcBef>
                <a:spcPts val="618"/>
              </a:spcBef>
              <a:buFont typeface="Arial" panose="020B0604020202020204" pitchFamily="34" charset="0"/>
              <a:buChar char="•"/>
            </a:pPr>
            <a:r>
              <a:rPr lang="en-US" sz="1765" spc="-4" dirty="0">
                <a:latin typeface="Arial"/>
                <a:cs typeface="Arial"/>
              </a:rPr>
              <a:t>E-mail, file sharing, web access and remote login have more stringent requirements on loss and bits should be delivered correctly.</a:t>
            </a:r>
          </a:p>
          <a:p>
            <a:pPr marL="717215" lvl="1" indent="-302575">
              <a:spcBef>
                <a:spcPts val="618"/>
              </a:spcBef>
              <a:buFont typeface="Arial" panose="020B0604020202020204" pitchFamily="34" charset="0"/>
              <a:buChar char="•"/>
            </a:pPr>
            <a:r>
              <a:rPr lang="en-US" sz="1765" spc="-4" dirty="0">
                <a:latin typeface="Arial"/>
                <a:cs typeface="Arial"/>
              </a:rPr>
              <a:t>Audio and video applications tolerate lost packets.</a:t>
            </a:r>
          </a:p>
          <a:p>
            <a:pPr marL="1120648" lvl="2" indent="-302575">
              <a:spcBef>
                <a:spcPts val="618"/>
              </a:spcBef>
              <a:buFont typeface="Arial" panose="020B0604020202020204" pitchFamily="34" charset="0"/>
              <a:buChar char="•"/>
            </a:pPr>
            <a:r>
              <a:rPr lang="en-US" sz="1765" spc="-4" dirty="0">
                <a:latin typeface="Arial"/>
                <a:cs typeface="Arial"/>
              </a:rPr>
              <a:t>People do not notice short pauses or skipped frames.</a:t>
            </a:r>
          </a:p>
          <a:p>
            <a:pPr marL="313781" indent="-302575">
              <a:spcBef>
                <a:spcPts val="618"/>
              </a:spcBef>
              <a:buFont typeface="Arial" panose="020B0604020202020204" pitchFamily="34" charset="0"/>
              <a:buChar char="•"/>
            </a:pPr>
            <a:r>
              <a:rPr lang="en-US" sz="1765" spc="-4" dirty="0">
                <a:latin typeface="Arial"/>
                <a:cs typeface="Arial"/>
              </a:rPr>
              <a:t> </a:t>
            </a:r>
          </a:p>
        </p:txBody>
      </p:sp>
    </p:spTree>
    <p:extLst>
      <p:ext uri="{BB962C8B-B14F-4D97-AF65-F5344CB8AC3E}">
        <p14:creationId xmlns:p14="http://schemas.microsoft.com/office/powerpoint/2010/main" val="24132537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8689" y="51165"/>
            <a:ext cx="6889321" cy="688424"/>
          </a:xfrm>
          <a:prstGeom prst="rect">
            <a:avLst/>
          </a:prstGeom>
        </p:spPr>
        <p:txBody>
          <a:bodyPr vert="horz" wrap="square" lIns="0" tIns="11206" rIns="0" bIns="0" rtlCol="0" anchor="ctr">
            <a:spAutoFit/>
          </a:bodyPr>
          <a:lstStyle/>
          <a:p>
            <a:pPr marL="11206" algn="ctr">
              <a:lnSpc>
                <a:spcPct val="100000"/>
              </a:lnSpc>
              <a:spcBef>
                <a:spcPts val="88"/>
              </a:spcBef>
            </a:pPr>
            <a:r>
              <a:rPr dirty="0"/>
              <a:t>Application </a:t>
            </a:r>
            <a:r>
              <a:rPr sz="3600" spc="-4" dirty="0"/>
              <a:t>Requirements</a:t>
            </a:r>
            <a:r>
              <a:rPr spc="-124" dirty="0"/>
              <a:t> </a:t>
            </a:r>
            <a:r>
              <a:rPr dirty="0"/>
              <a:t>(</a:t>
            </a:r>
            <a:r>
              <a:rPr lang="en-US" dirty="0"/>
              <a:t>3</a:t>
            </a:r>
            <a:r>
              <a:rPr dirty="0"/>
              <a:t>)</a:t>
            </a:r>
          </a:p>
        </p:txBody>
      </p:sp>
      <p:sp>
        <p:nvSpPr>
          <p:cNvPr id="3" name="object 3"/>
          <p:cNvSpPr txBox="1"/>
          <p:nvPr/>
        </p:nvSpPr>
        <p:spPr>
          <a:xfrm>
            <a:off x="605118" y="739589"/>
            <a:ext cx="8001000" cy="5334620"/>
          </a:xfrm>
          <a:prstGeom prst="rect">
            <a:avLst/>
          </a:prstGeom>
        </p:spPr>
        <p:txBody>
          <a:bodyPr vert="horz" wrap="square" lIns="0" tIns="78441" rIns="0" bIns="0" rtlCol="0">
            <a:spAutoFit/>
          </a:bodyPr>
          <a:lstStyle/>
          <a:p>
            <a:pPr marL="313781" indent="-302575">
              <a:spcBef>
                <a:spcPts val="618"/>
              </a:spcBef>
              <a:buFont typeface="Arial" panose="020B0604020202020204" pitchFamily="34" charset="0"/>
              <a:buChar char="•"/>
            </a:pPr>
            <a:r>
              <a:rPr lang="en-US" sz="2118" spc="-4" dirty="0">
                <a:latin typeface="Arial"/>
                <a:cs typeface="Arial"/>
              </a:rPr>
              <a:t>Network support different categories of QoS</a:t>
            </a:r>
          </a:p>
          <a:p>
            <a:pPr marL="717215" lvl="1" indent="-302575">
              <a:spcBef>
                <a:spcPts val="618"/>
              </a:spcBef>
              <a:buFont typeface="Arial" panose="020B0604020202020204" pitchFamily="34" charset="0"/>
              <a:buChar char="•"/>
            </a:pPr>
            <a:r>
              <a:rPr lang="en-US" sz="2118" spc="-4" dirty="0">
                <a:latin typeface="Arial"/>
                <a:cs typeface="Arial"/>
              </a:rPr>
              <a:t>Constant bit rate (telephony)</a:t>
            </a:r>
          </a:p>
          <a:p>
            <a:pPr marL="1120648" lvl="2" indent="-302575">
              <a:spcBef>
                <a:spcPts val="618"/>
              </a:spcBef>
              <a:buFont typeface="Arial" panose="020B0604020202020204" pitchFamily="34" charset="0"/>
              <a:buChar char="•"/>
            </a:pPr>
            <a:r>
              <a:rPr lang="en-US" sz="2118" spc="-4" dirty="0">
                <a:latin typeface="Arial"/>
                <a:cs typeface="Arial"/>
              </a:rPr>
              <a:t>Simulate a wire by providing uniform bandwidth and a uniform delay</a:t>
            </a:r>
          </a:p>
          <a:p>
            <a:pPr marL="717215" lvl="1" indent="-302575">
              <a:spcBef>
                <a:spcPts val="618"/>
              </a:spcBef>
              <a:buFont typeface="Arial" panose="020B0604020202020204" pitchFamily="34" charset="0"/>
              <a:buChar char="•"/>
            </a:pPr>
            <a:r>
              <a:rPr lang="en-US" sz="2118" spc="-4" dirty="0">
                <a:latin typeface="Arial"/>
                <a:cs typeface="Arial"/>
              </a:rPr>
              <a:t>Real-time variable bit rate (e.g., compressed video conferencing)</a:t>
            </a:r>
          </a:p>
          <a:p>
            <a:pPr marL="1120648" lvl="2" indent="-302575">
              <a:spcBef>
                <a:spcPts val="618"/>
              </a:spcBef>
              <a:buFont typeface="Arial" panose="020B0604020202020204" pitchFamily="34" charset="0"/>
              <a:buChar char="•"/>
            </a:pPr>
            <a:r>
              <a:rPr lang="en-US" sz="2118" spc="-4" dirty="0">
                <a:latin typeface="Arial"/>
                <a:cs typeface="Arial"/>
              </a:rPr>
              <a:t>Sending a complex frame requires many bits, where a shot of white ball requires less bits.</a:t>
            </a:r>
          </a:p>
          <a:p>
            <a:pPr marL="717215" lvl="1" indent="-302575">
              <a:spcBef>
                <a:spcPts val="618"/>
              </a:spcBef>
              <a:buFont typeface="Arial" panose="020B0604020202020204" pitchFamily="34" charset="0"/>
              <a:buChar char="•"/>
            </a:pPr>
            <a:r>
              <a:rPr lang="en-US" sz="2118" spc="-4" dirty="0">
                <a:latin typeface="Arial"/>
                <a:cs typeface="Arial"/>
              </a:rPr>
              <a:t>Non-real-time variable bit rate (e.g., watching a movie on demand)</a:t>
            </a:r>
          </a:p>
          <a:p>
            <a:pPr marL="1120648" lvl="2" indent="-302575">
              <a:spcBef>
                <a:spcPts val="618"/>
              </a:spcBef>
              <a:buFont typeface="Arial" panose="020B0604020202020204" pitchFamily="34" charset="0"/>
              <a:buChar char="•"/>
            </a:pPr>
            <a:r>
              <a:rPr lang="en-US" sz="2118" spc="-4" dirty="0">
                <a:latin typeface="Arial"/>
                <a:cs typeface="Arial"/>
              </a:rPr>
              <a:t>Buffering can be used</a:t>
            </a:r>
          </a:p>
          <a:p>
            <a:pPr marL="717215" lvl="1" indent="-302575">
              <a:spcBef>
                <a:spcPts val="618"/>
              </a:spcBef>
              <a:buFont typeface="Arial" panose="020B0604020202020204" pitchFamily="34" charset="0"/>
              <a:buChar char="•"/>
            </a:pPr>
            <a:r>
              <a:rPr lang="en-US" sz="2118" spc="-4" dirty="0">
                <a:latin typeface="Arial"/>
                <a:cs typeface="Arial"/>
              </a:rPr>
              <a:t>Available bit rate (e.g., file transfer)</a:t>
            </a:r>
          </a:p>
          <a:p>
            <a:pPr marL="818073" lvl="2">
              <a:spcBef>
                <a:spcPts val="618"/>
              </a:spcBef>
            </a:pPr>
            <a:r>
              <a:rPr lang="en-US" sz="2118" spc="-4" dirty="0">
                <a:latin typeface="Arial"/>
                <a:cs typeface="Arial"/>
              </a:rPr>
              <a:t>-Use the available bandwidth.</a:t>
            </a:r>
          </a:p>
          <a:p>
            <a:pPr marL="11206">
              <a:spcBef>
                <a:spcPts val="618"/>
              </a:spcBef>
            </a:pPr>
            <a:endParaRPr lang="en-US" sz="2118" spc="-4" dirty="0">
              <a:latin typeface="Arial"/>
              <a:cs typeface="Arial"/>
            </a:endParaRPr>
          </a:p>
        </p:txBody>
      </p:sp>
      <p:sp>
        <p:nvSpPr>
          <p:cNvPr id="4" name="object 4"/>
          <p:cNvSpPr txBox="1"/>
          <p:nvPr/>
        </p:nvSpPr>
        <p:spPr>
          <a:xfrm>
            <a:off x="1425388" y="2624120"/>
            <a:ext cx="75079" cy="294953"/>
          </a:xfrm>
          <a:prstGeom prst="rect">
            <a:avLst/>
          </a:prstGeom>
        </p:spPr>
        <p:txBody>
          <a:bodyPr vert="horz" wrap="square" lIns="0" tIns="0" rIns="0" bIns="0" rtlCol="0">
            <a:spAutoFit/>
          </a:bodyPr>
          <a:lstStyle/>
          <a:p>
            <a:pPr>
              <a:lnSpc>
                <a:spcPts val="2343"/>
              </a:lnSpc>
            </a:pPr>
            <a:r>
              <a:rPr sz="2118" dirty="0">
                <a:latin typeface="Arial"/>
                <a:cs typeface="Arial"/>
              </a:rPr>
              <a:t>.</a:t>
            </a:r>
            <a:endParaRPr sz="2118">
              <a:latin typeface="Arial"/>
              <a:cs typeface="Arial"/>
            </a:endParaRPr>
          </a:p>
        </p:txBody>
      </p:sp>
      <p:pic>
        <p:nvPicPr>
          <p:cNvPr id="21" name="object 21"/>
          <p:cNvPicPr/>
          <p:nvPr/>
        </p:nvPicPr>
        <p:blipFill>
          <a:blip r:embed="rId2" cstate="print"/>
          <a:stretch>
            <a:fillRect/>
          </a:stretch>
        </p:blipFill>
        <p:spPr>
          <a:xfrm>
            <a:off x="1440179" y="5581201"/>
            <a:ext cx="6300619" cy="9413"/>
          </a:xfrm>
          <a:prstGeom prst="rect">
            <a:avLst/>
          </a:prstGeom>
        </p:spPr>
      </p:pic>
    </p:spTree>
    <p:extLst>
      <p:ext uri="{BB962C8B-B14F-4D97-AF65-F5344CB8AC3E}">
        <p14:creationId xmlns:p14="http://schemas.microsoft.com/office/powerpoint/2010/main" val="20595668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7240" y="552036"/>
            <a:ext cx="7468383" cy="688424"/>
          </a:xfrm>
          <a:prstGeom prst="rect">
            <a:avLst/>
          </a:prstGeom>
        </p:spPr>
        <p:txBody>
          <a:bodyPr vert="horz" wrap="square" lIns="0" tIns="11206" rIns="0" bIns="0" rtlCol="0" anchor="ctr">
            <a:spAutoFit/>
          </a:bodyPr>
          <a:lstStyle/>
          <a:p>
            <a:pPr marL="11206">
              <a:lnSpc>
                <a:spcPct val="100000"/>
              </a:lnSpc>
              <a:spcBef>
                <a:spcPts val="88"/>
              </a:spcBef>
            </a:pPr>
            <a:r>
              <a:rPr dirty="0"/>
              <a:t>Application </a:t>
            </a:r>
            <a:r>
              <a:rPr spc="-4" dirty="0"/>
              <a:t>Requirements</a:t>
            </a:r>
            <a:r>
              <a:rPr spc="-124" dirty="0"/>
              <a:t> </a:t>
            </a:r>
            <a:r>
              <a:rPr dirty="0"/>
              <a:t>(2)</a:t>
            </a:r>
          </a:p>
        </p:txBody>
      </p:sp>
      <p:sp>
        <p:nvSpPr>
          <p:cNvPr id="3" name="object 3"/>
          <p:cNvSpPr txBox="1"/>
          <p:nvPr/>
        </p:nvSpPr>
        <p:spPr>
          <a:xfrm>
            <a:off x="1546412" y="1613647"/>
            <a:ext cx="6284819" cy="663161"/>
          </a:xfrm>
          <a:prstGeom prst="rect">
            <a:avLst/>
          </a:prstGeom>
        </p:spPr>
        <p:txBody>
          <a:bodyPr vert="horz" wrap="square" lIns="0" tIns="11206" rIns="0" bIns="0" rtlCol="0">
            <a:spAutoFit/>
          </a:bodyPr>
          <a:lstStyle/>
          <a:p>
            <a:pPr marL="11206" marR="4483">
              <a:spcBef>
                <a:spcPts val="88"/>
              </a:spcBef>
            </a:pPr>
            <a:r>
              <a:rPr sz="2118" spc="-4" dirty="0">
                <a:latin typeface="Arial"/>
                <a:cs typeface="Arial"/>
              </a:rPr>
              <a:t>Network provides service with different kinds of QoS  (Quality of Service) </a:t>
            </a:r>
            <a:r>
              <a:rPr sz="2118" dirty="0">
                <a:latin typeface="Arial"/>
                <a:cs typeface="Arial"/>
              </a:rPr>
              <a:t>to </a:t>
            </a:r>
            <a:r>
              <a:rPr sz="2118" spc="-4" dirty="0">
                <a:latin typeface="Arial"/>
                <a:cs typeface="Arial"/>
              </a:rPr>
              <a:t>meet application</a:t>
            </a:r>
            <a:r>
              <a:rPr sz="2118" spc="-40" dirty="0">
                <a:latin typeface="Arial"/>
                <a:cs typeface="Arial"/>
              </a:rPr>
              <a:t> </a:t>
            </a:r>
            <a:r>
              <a:rPr sz="2118" spc="-4" dirty="0">
                <a:latin typeface="Arial"/>
                <a:cs typeface="Arial"/>
              </a:rPr>
              <a:t>requirements</a:t>
            </a:r>
            <a:endParaRPr sz="2118" dirty="0">
              <a:latin typeface="Arial"/>
              <a:cs typeface="Arial"/>
            </a:endParaRPr>
          </a:p>
        </p:txBody>
      </p:sp>
      <p:graphicFrame>
        <p:nvGraphicFramePr>
          <p:cNvPr id="4" name="object 4"/>
          <p:cNvGraphicFramePr>
            <a:graphicFrameLocks noGrp="1"/>
          </p:cNvGraphicFramePr>
          <p:nvPr/>
        </p:nvGraphicFramePr>
        <p:xfrm>
          <a:off x="1828487" y="2606041"/>
          <a:ext cx="5384426" cy="1645919"/>
        </p:xfrm>
        <a:graphic>
          <a:graphicData uri="http://schemas.openxmlformats.org/drawingml/2006/table">
            <a:tbl>
              <a:tblPr firstRow="1" bandRow="1">
                <a:tableStyleId>{2D5ABB26-0587-4C30-8999-92F81FD0307C}</a:tableStyleId>
              </a:tblPr>
              <a:tblGrid>
                <a:gridCol w="3103469">
                  <a:extLst>
                    <a:ext uri="{9D8B030D-6E8A-4147-A177-3AD203B41FA5}">
                      <a16:colId xmlns:a16="http://schemas.microsoft.com/office/drawing/2014/main" val="20000"/>
                    </a:ext>
                  </a:extLst>
                </a:gridCol>
                <a:gridCol w="2280957">
                  <a:extLst>
                    <a:ext uri="{9D8B030D-6E8A-4147-A177-3AD203B41FA5}">
                      <a16:colId xmlns:a16="http://schemas.microsoft.com/office/drawing/2014/main" val="20001"/>
                    </a:ext>
                  </a:extLst>
                </a:gridCol>
              </a:tblGrid>
              <a:tr h="329452">
                <a:tc>
                  <a:txBody>
                    <a:bodyPr/>
                    <a:lstStyle/>
                    <a:p>
                      <a:pPr marL="94615">
                        <a:lnSpc>
                          <a:spcPct val="100000"/>
                        </a:lnSpc>
                        <a:spcBef>
                          <a:spcPts val="305"/>
                        </a:spcBef>
                      </a:pPr>
                      <a:r>
                        <a:rPr sz="1600" b="1" spc="-5" dirty="0">
                          <a:latin typeface="Arial"/>
                          <a:cs typeface="Arial"/>
                        </a:rPr>
                        <a:t>Network</a:t>
                      </a:r>
                      <a:r>
                        <a:rPr sz="1600" b="1" spc="-15" dirty="0">
                          <a:latin typeface="Arial"/>
                          <a:cs typeface="Arial"/>
                        </a:rPr>
                        <a:t> </a:t>
                      </a:r>
                      <a:r>
                        <a:rPr sz="1600" b="1" spc="-10" dirty="0">
                          <a:latin typeface="Arial"/>
                          <a:cs typeface="Arial"/>
                        </a:rPr>
                        <a:t>Service</a:t>
                      </a:r>
                      <a:endParaRPr sz="1600">
                        <a:latin typeface="Arial"/>
                        <a:cs typeface="Arial"/>
                      </a:endParaRPr>
                    </a:p>
                  </a:txBody>
                  <a:tcPr marL="0" marR="0" marT="34178"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tc>
                  <a:txBody>
                    <a:bodyPr/>
                    <a:lstStyle/>
                    <a:p>
                      <a:pPr marL="93345">
                        <a:lnSpc>
                          <a:spcPct val="100000"/>
                        </a:lnSpc>
                        <a:spcBef>
                          <a:spcPts val="305"/>
                        </a:spcBef>
                      </a:pPr>
                      <a:r>
                        <a:rPr sz="1600" b="1" spc="-5" dirty="0">
                          <a:latin typeface="Arial"/>
                          <a:cs typeface="Arial"/>
                        </a:rPr>
                        <a:t>Application</a:t>
                      </a:r>
                      <a:endParaRPr sz="1600">
                        <a:latin typeface="Arial"/>
                        <a:cs typeface="Arial"/>
                      </a:endParaRPr>
                    </a:p>
                  </a:txBody>
                  <a:tcPr marL="0" marR="0" marT="34178"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extLst>
                  <a:ext uri="{0D108BD9-81ED-4DB2-BD59-A6C34878D82A}">
                    <a16:rowId xmlns:a16="http://schemas.microsoft.com/office/drawing/2014/main" val="10000"/>
                  </a:ext>
                </a:extLst>
              </a:tr>
              <a:tr h="328781">
                <a:tc>
                  <a:txBody>
                    <a:bodyPr/>
                    <a:lstStyle/>
                    <a:p>
                      <a:pPr marL="94615">
                        <a:lnSpc>
                          <a:spcPct val="100000"/>
                        </a:lnSpc>
                        <a:spcBef>
                          <a:spcPts val="305"/>
                        </a:spcBef>
                      </a:pPr>
                      <a:r>
                        <a:rPr sz="1600" spc="-5" dirty="0">
                          <a:latin typeface="Arial"/>
                          <a:cs typeface="Arial"/>
                        </a:rPr>
                        <a:t>Constant bit</a:t>
                      </a:r>
                      <a:r>
                        <a:rPr sz="1600" spc="-25" dirty="0">
                          <a:latin typeface="Arial"/>
                          <a:cs typeface="Arial"/>
                        </a:rPr>
                        <a:t> </a:t>
                      </a:r>
                      <a:r>
                        <a:rPr sz="1600" dirty="0">
                          <a:latin typeface="Arial"/>
                          <a:cs typeface="Arial"/>
                        </a:rPr>
                        <a:t>rate</a:t>
                      </a:r>
                      <a:endParaRPr sz="1600">
                        <a:latin typeface="Arial"/>
                        <a:cs typeface="Arial"/>
                      </a:endParaRPr>
                    </a:p>
                  </a:txBody>
                  <a:tcPr marL="0" marR="0" marT="34178"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tc>
                  <a:txBody>
                    <a:bodyPr/>
                    <a:lstStyle/>
                    <a:p>
                      <a:pPr marL="93980">
                        <a:lnSpc>
                          <a:spcPct val="100000"/>
                        </a:lnSpc>
                        <a:spcBef>
                          <a:spcPts val="305"/>
                        </a:spcBef>
                      </a:pPr>
                      <a:r>
                        <a:rPr sz="1600" spc="-30" dirty="0">
                          <a:latin typeface="Arial"/>
                          <a:cs typeface="Arial"/>
                        </a:rPr>
                        <a:t>Telephony</a:t>
                      </a:r>
                      <a:endParaRPr sz="1600">
                        <a:latin typeface="Arial"/>
                        <a:cs typeface="Arial"/>
                      </a:endParaRPr>
                    </a:p>
                  </a:txBody>
                  <a:tcPr marL="0" marR="0" marT="34178"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extLst>
                  <a:ext uri="{0D108BD9-81ED-4DB2-BD59-A6C34878D82A}">
                    <a16:rowId xmlns:a16="http://schemas.microsoft.com/office/drawing/2014/main" val="10001"/>
                  </a:ext>
                </a:extLst>
              </a:tr>
              <a:tr h="329453">
                <a:tc>
                  <a:txBody>
                    <a:bodyPr/>
                    <a:lstStyle/>
                    <a:p>
                      <a:pPr marL="94615">
                        <a:lnSpc>
                          <a:spcPct val="100000"/>
                        </a:lnSpc>
                        <a:spcBef>
                          <a:spcPts val="305"/>
                        </a:spcBef>
                      </a:pPr>
                      <a:r>
                        <a:rPr sz="1600" spc="-5" dirty="0">
                          <a:latin typeface="Arial"/>
                          <a:cs typeface="Arial"/>
                        </a:rPr>
                        <a:t>Real-time </a:t>
                      </a:r>
                      <a:r>
                        <a:rPr sz="1600" dirty="0">
                          <a:latin typeface="Arial"/>
                          <a:cs typeface="Arial"/>
                        </a:rPr>
                        <a:t>variable bit</a:t>
                      </a:r>
                      <a:r>
                        <a:rPr sz="1600" spc="-40" dirty="0">
                          <a:latin typeface="Arial"/>
                          <a:cs typeface="Arial"/>
                        </a:rPr>
                        <a:t> </a:t>
                      </a:r>
                      <a:r>
                        <a:rPr sz="1600" spc="-5" dirty="0">
                          <a:latin typeface="Arial"/>
                          <a:cs typeface="Arial"/>
                        </a:rPr>
                        <a:t>rate</a:t>
                      </a:r>
                      <a:endParaRPr sz="1600" dirty="0">
                        <a:latin typeface="Arial"/>
                        <a:cs typeface="Arial"/>
                      </a:endParaRPr>
                    </a:p>
                  </a:txBody>
                  <a:tcPr marL="0" marR="0" marT="34178"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tc>
                  <a:txBody>
                    <a:bodyPr/>
                    <a:lstStyle/>
                    <a:p>
                      <a:pPr marL="94615">
                        <a:lnSpc>
                          <a:spcPct val="100000"/>
                        </a:lnSpc>
                        <a:spcBef>
                          <a:spcPts val="305"/>
                        </a:spcBef>
                      </a:pPr>
                      <a:r>
                        <a:rPr sz="1600" spc="-5" dirty="0">
                          <a:latin typeface="Arial"/>
                          <a:cs typeface="Arial"/>
                        </a:rPr>
                        <a:t>Videoconferencing</a:t>
                      </a:r>
                      <a:endParaRPr sz="1600">
                        <a:latin typeface="Arial"/>
                        <a:cs typeface="Arial"/>
                      </a:endParaRPr>
                    </a:p>
                  </a:txBody>
                  <a:tcPr marL="0" marR="0" marT="34178"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extLst>
                  <a:ext uri="{0D108BD9-81ED-4DB2-BD59-A6C34878D82A}">
                    <a16:rowId xmlns:a16="http://schemas.microsoft.com/office/drawing/2014/main" val="10002"/>
                  </a:ext>
                </a:extLst>
              </a:tr>
              <a:tr h="328780">
                <a:tc>
                  <a:txBody>
                    <a:bodyPr/>
                    <a:lstStyle/>
                    <a:p>
                      <a:pPr marL="94615">
                        <a:lnSpc>
                          <a:spcPct val="100000"/>
                        </a:lnSpc>
                        <a:spcBef>
                          <a:spcPts val="305"/>
                        </a:spcBef>
                      </a:pPr>
                      <a:r>
                        <a:rPr sz="1600" spc="-5" dirty="0">
                          <a:latin typeface="Arial"/>
                          <a:cs typeface="Arial"/>
                        </a:rPr>
                        <a:t>Non-real-time </a:t>
                      </a:r>
                      <a:r>
                        <a:rPr sz="1600" dirty="0">
                          <a:latin typeface="Arial"/>
                          <a:cs typeface="Arial"/>
                        </a:rPr>
                        <a:t>variable bit</a:t>
                      </a:r>
                      <a:r>
                        <a:rPr sz="1600" spc="-70" dirty="0">
                          <a:latin typeface="Arial"/>
                          <a:cs typeface="Arial"/>
                        </a:rPr>
                        <a:t> </a:t>
                      </a:r>
                      <a:r>
                        <a:rPr sz="1600" dirty="0">
                          <a:latin typeface="Arial"/>
                          <a:cs typeface="Arial"/>
                        </a:rPr>
                        <a:t>rate</a:t>
                      </a:r>
                    </a:p>
                  </a:txBody>
                  <a:tcPr marL="0" marR="0" marT="34178"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tc>
                  <a:txBody>
                    <a:bodyPr/>
                    <a:lstStyle/>
                    <a:p>
                      <a:pPr marL="92710">
                        <a:lnSpc>
                          <a:spcPct val="100000"/>
                        </a:lnSpc>
                        <a:spcBef>
                          <a:spcPts val="305"/>
                        </a:spcBef>
                      </a:pPr>
                      <a:r>
                        <a:rPr sz="1600" dirty="0">
                          <a:latin typeface="Arial"/>
                          <a:cs typeface="Arial"/>
                        </a:rPr>
                        <a:t>Streaming a</a:t>
                      </a:r>
                      <a:r>
                        <a:rPr sz="1600" spc="-45" dirty="0">
                          <a:latin typeface="Arial"/>
                          <a:cs typeface="Arial"/>
                        </a:rPr>
                        <a:t> </a:t>
                      </a:r>
                      <a:r>
                        <a:rPr sz="1600" dirty="0">
                          <a:latin typeface="Arial"/>
                          <a:cs typeface="Arial"/>
                        </a:rPr>
                        <a:t>movie</a:t>
                      </a:r>
                      <a:endParaRPr sz="1600">
                        <a:latin typeface="Arial"/>
                        <a:cs typeface="Arial"/>
                      </a:endParaRPr>
                    </a:p>
                  </a:txBody>
                  <a:tcPr marL="0" marR="0" marT="34178"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extLst>
                  <a:ext uri="{0D108BD9-81ED-4DB2-BD59-A6C34878D82A}">
                    <a16:rowId xmlns:a16="http://schemas.microsoft.com/office/drawing/2014/main" val="10003"/>
                  </a:ext>
                </a:extLst>
              </a:tr>
              <a:tr h="329453">
                <a:tc>
                  <a:txBody>
                    <a:bodyPr/>
                    <a:lstStyle/>
                    <a:p>
                      <a:pPr marL="94615">
                        <a:lnSpc>
                          <a:spcPct val="100000"/>
                        </a:lnSpc>
                        <a:spcBef>
                          <a:spcPts val="305"/>
                        </a:spcBef>
                      </a:pPr>
                      <a:r>
                        <a:rPr sz="1600" spc="-10" dirty="0">
                          <a:latin typeface="Arial"/>
                          <a:cs typeface="Arial"/>
                        </a:rPr>
                        <a:t>Available </a:t>
                      </a:r>
                      <a:r>
                        <a:rPr sz="1600" spc="-5" dirty="0">
                          <a:latin typeface="Arial"/>
                          <a:cs typeface="Arial"/>
                        </a:rPr>
                        <a:t>bit</a:t>
                      </a:r>
                      <a:r>
                        <a:rPr sz="1600" spc="-25" dirty="0">
                          <a:latin typeface="Arial"/>
                          <a:cs typeface="Arial"/>
                        </a:rPr>
                        <a:t> </a:t>
                      </a:r>
                      <a:r>
                        <a:rPr sz="1600" dirty="0">
                          <a:latin typeface="Arial"/>
                          <a:cs typeface="Arial"/>
                        </a:rPr>
                        <a:t>rate</a:t>
                      </a:r>
                      <a:endParaRPr sz="1600">
                        <a:latin typeface="Arial"/>
                        <a:cs typeface="Arial"/>
                      </a:endParaRPr>
                    </a:p>
                  </a:txBody>
                  <a:tcPr marL="0" marR="0" marT="34178"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tc>
                  <a:txBody>
                    <a:bodyPr/>
                    <a:lstStyle/>
                    <a:p>
                      <a:pPr marL="92710">
                        <a:lnSpc>
                          <a:spcPct val="100000"/>
                        </a:lnSpc>
                        <a:spcBef>
                          <a:spcPts val="305"/>
                        </a:spcBef>
                      </a:pPr>
                      <a:r>
                        <a:rPr sz="1600" dirty="0">
                          <a:latin typeface="Arial"/>
                          <a:cs typeface="Arial"/>
                        </a:rPr>
                        <a:t>File</a:t>
                      </a:r>
                      <a:r>
                        <a:rPr sz="1600" spc="-15" dirty="0">
                          <a:latin typeface="Arial"/>
                          <a:cs typeface="Arial"/>
                        </a:rPr>
                        <a:t> </a:t>
                      </a:r>
                      <a:r>
                        <a:rPr sz="1600" dirty="0">
                          <a:latin typeface="Arial"/>
                          <a:cs typeface="Arial"/>
                        </a:rPr>
                        <a:t>transfer</a:t>
                      </a:r>
                    </a:p>
                  </a:txBody>
                  <a:tcPr marL="0" marR="0" marT="34178" marB="0">
                    <a:lnL w="19050">
                      <a:solidFill>
                        <a:srgbClr val="7F7F7F"/>
                      </a:solidFill>
                      <a:prstDash val="solid"/>
                    </a:lnL>
                    <a:lnR w="19050">
                      <a:solidFill>
                        <a:srgbClr val="7F7F7F"/>
                      </a:solidFill>
                      <a:prstDash val="solid"/>
                    </a:lnR>
                    <a:lnT w="28575">
                      <a:solidFill>
                        <a:srgbClr val="7F7F7F"/>
                      </a:solidFill>
                      <a:prstDash val="solid"/>
                    </a:lnT>
                    <a:lnB w="28575">
                      <a:solidFill>
                        <a:srgbClr val="7F7F7F"/>
                      </a:solidFill>
                      <a:prstDash val="solid"/>
                    </a:lnB>
                  </a:tcPr>
                </a:tc>
                <a:extLst>
                  <a:ext uri="{0D108BD9-81ED-4DB2-BD59-A6C34878D82A}">
                    <a16:rowId xmlns:a16="http://schemas.microsoft.com/office/drawing/2014/main" val="10004"/>
                  </a:ext>
                </a:extLst>
              </a:tr>
            </a:tbl>
          </a:graphicData>
        </a:graphic>
      </p:graphicFrame>
      <p:sp>
        <p:nvSpPr>
          <p:cNvPr id="5" name="object 5"/>
          <p:cNvSpPr txBox="1"/>
          <p:nvPr/>
        </p:nvSpPr>
        <p:spPr>
          <a:xfrm>
            <a:off x="2440865" y="4827046"/>
            <a:ext cx="4254874" cy="255678"/>
          </a:xfrm>
          <a:prstGeom prst="rect">
            <a:avLst/>
          </a:prstGeom>
        </p:spPr>
        <p:txBody>
          <a:bodyPr vert="horz" wrap="square" lIns="0" tIns="11206" rIns="0" bIns="0" rtlCol="0">
            <a:spAutoFit/>
          </a:bodyPr>
          <a:lstStyle/>
          <a:p>
            <a:pPr marL="11206">
              <a:spcBef>
                <a:spcPts val="88"/>
              </a:spcBef>
            </a:pPr>
            <a:r>
              <a:rPr sz="1588" dirty="0">
                <a:solidFill>
                  <a:srgbClr val="FF2BD8"/>
                </a:solidFill>
                <a:latin typeface="Arial"/>
                <a:cs typeface="Arial"/>
              </a:rPr>
              <a:t>Example </a:t>
            </a:r>
            <a:r>
              <a:rPr sz="1588" spc="-4" dirty="0">
                <a:solidFill>
                  <a:srgbClr val="FF2BD8"/>
                </a:solidFill>
                <a:latin typeface="Arial"/>
                <a:cs typeface="Arial"/>
              </a:rPr>
              <a:t>of </a:t>
            </a:r>
            <a:r>
              <a:rPr sz="1588" dirty="0">
                <a:solidFill>
                  <a:srgbClr val="FF2BD8"/>
                </a:solidFill>
                <a:latin typeface="Arial"/>
                <a:cs typeface="Arial"/>
              </a:rPr>
              <a:t>QoS </a:t>
            </a:r>
            <a:r>
              <a:rPr sz="1588" spc="-4" dirty="0">
                <a:solidFill>
                  <a:srgbClr val="FF2BD8"/>
                </a:solidFill>
                <a:latin typeface="Arial"/>
                <a:cs typeface="Arial"/>
              </a:rPr>
              <a:t>categories </a:t>
            </a:r>
            <a:r>
              <a:rPr sz="1588" dirty="0">
                <a:solidFill>
                  <a:srgbClr val="FF2BD8"/>
                </a:solidFill>
                <a:latin typeface="Arial"/>
                <a:cs typeface="Arial"/>
              </a:rPr>
              <a:t>from </a:t>
            </a:r>
            <a:r>
              <a:rPr sz="1588" spc="-44" dirty="0">
                <a:solidFill>
                  <a:srgbClr val="FF2BD8"/>
                </a:solidFill>
                <a:latin typeface="Arial"/>
                <a:cs typeface="Arial"/>
              </a:rPr>
              <a:t>ATM</a:t>
            </a:r>
            <a:r>
              <a:rPr sz="1588" spc="-176" dirty="0">
                <a:solidFill>
                  <a:srgbClr val="FF2BD8"/>
                </a:solidFill>
                <a:latin typeface="Arial"/>
                <a:cs typeface="Arial"/>
              </a:rPr>
              <a:t> </a:t>
            </a:r>
            <a:r>
              <a:rPr sz="1588" dirty="0">
                <a:solidFill>
                  <a:srgbClr val="FF2BD8"/>
                </a:solidFill>
                <a:latin typeface="Arial"/>
                <a:cs typeface="Arial"/>
              </a:rPr>
              <a:t>networks</a:t>
            </a:r>
            <a:endParaRPr sz="1588">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9677" y="213482"/>
            <a:ext cx="5803526" cy="1365532"/>
          </a:xfrm>
          <a:prstGeom prst="rect">
            <a:avLst/>
          </a:prstGeom>
        </p:spPr>
        <p:txBody>
          <a:bodyPr vert="horz" wrap="square" lIns="0" tIns="11206" rIns="0" bIns="0" rtlCol="0" anchor="ctr">
            <a:spAutoFit/>
          </a:bodyPr>
          <a:lstStyle/>
          <a:p>
            <a:pPr marL="11206">
              <a:lnSpc>
                <a:spcPct val="100000"/>
              </a:lnSpc>
              <a:spcBef>
                <a:spcPts val="88"/>
              </a:spcBef>
            </a:pPr>
            <a:r>
              <a:rPr spc="-4" dirty="0"/>
              <a:t>Network Layer in </a:t>
            </a:r>
            <a:r>
              <a:rPr dirty="0"/>
              <a:t>the Internet</a:t>
            </a:r>
            <a:r>
              <a:rPr spc="-119" dirty="0"/>
              <a:t> </a:t>
            </a:r>
            <a:r>
              <a:rPr dirty="0"/>
              <a:t>(1)</a:t>
            </a:r>
          </a:p>
        </p:txBody>
      </p:sp>
      <p:sp>
        <p:nvSpPr>
          <p:cNvPr id="3" name="object 3"/>
          <p:cNvSpPr/>
          <p:nvPr/>
        </p:nvSpPr>
        <p:spPr>
          <a:xfrm>
            <a:off x="537883" y="2130685"/>
            <a:ext cx="8068235" cy="1729068"/>
          </a:xfrm>
          <a:custGeom>
            <a:avLst/>
            <a:gdLst/>
            <a:ahLst/>
            <a:cxnLst/>
            <a:rect l="l" t="t" r="r" b="b"/>
            <a:pathLst>
              <a:path w="9144000" h="1959610">
                <a:moveTo>
                  <a:pt x="9144000" y="0"/>
                </a:moveTo>
                <a:lnTo>
                  <a:pt x="0" y="0"/>
                </a:lnTo>
                <a:lnTo>
                  <a:pt x="0" y="979170"/>
                </a:lnTo>
                <a:lnTo>
                  <a:pt x="0" y="979932"/>
                </a:lnTo>
                <a:lnTo>
                  <a:pt x="0" y="1959102"/>
                </a:lnTo>
                <a:lnTo>
                  <a:pt x="9144000" y="1959102"/>
                </a:lnTo>
                <a:lnTo>
                  <a:pt x="9144000" y="979932"/>
                </a:lnTo>
                <a:lnTo>
                  <a:pt x="9144000" y="979170"/>
                </a:lnTo>
                <a:lnTo>
                  <a:pt x="9144000" y="0"/>
                </a:lnTo>
                <a:close/>
              </a:path>
            </a:pathLst>
          </a:custGeom>
          <a:solidFill>
            <a:srgbClr val="FFFFFF"/>
          </a:solidFill>
        </p:spPr>
        <p:txBody>
          <a:bodyPr wrap="square" lIns="0" tIns="0" rIns="0" bIns="0" rtlCol="0"/>
          <a:lstStyle/>
          <a:p>
            <a:endParaRPr sz="1588"/>
          </a:p>
        </p:txBody>
      </p:sp>
      <p:sp>
        <p:nvSpPr>
          <p:cNvPr id="4" name="object 4"/>
          <p:cNvSpPr txBox="1"/>
          <p:nvPr/>
        </p:nvSpPr>
        <p:spPr>
          <a:xfrm>
            <a:off x="1826334" y="1853902"/>
            <a:ext cx="6151469" cy="3525471"/>
          </a:xfrm>
          <a:prstGeom prst="rect">
            <a:avLst/>
          </a:prstGeom>
        </p:spPr>
        <p:txBody>
          <a:bodyPr vert="horz" wrap="square" lIns="0" tIns="78441" rIns="0" bIns="0" rtlCol="0">
            <a:spAutoFit/>
          </a:bodyPr>
          <a:lstStyle/>
          <a:p>
            <a:pPr marL="414640" indent="-403433">
              <a:spcBef>
                <a:spcPts val="618"/>
              </a:spcBef>
              <a:buClr>
                <a:srgbClr val="0000FF"/>
              </a:buClr>
              <a:buChar char="•"/>
              <a:tabLst>
                <a:tab pos="414079" algn="l"/>
                <a:tab pos="414640" algn="l"/>
              </a:tabLst>
            </a:pPr>
            <a:r>
              <a:rPr sz="2118" spc="-4" dirty="0">
                <a:latin typeface="Arial"/>
                <a:cs typeface="Arial"/>
              </a:rPr>
              <a:t>IP Version </a:t>
            </a:r>
            <a:r>
              <a:rPr sz="2118" dirty="0">
                <a:latin typeface="Arial"/>
                <a:cs typeface="Arial"/>
              </a:rPr>
              <a:t>4</a:t>
            </a:r>
            <a:r>
              <a:rPr sz="2118" spc="-4" dirty="0">
                <a:latin typeface="Arial"/>
                <a:cs typeface="Arial"/>
              </a:rPr>
              <a:t> </a:t>
            </a:r>
            <a:r>
              <a:rPr sz="2118" dirty="0">
                <a:solidFill>
                  <a:srgbClr val="0000FF"/>
                </a:solidFill>
                <a:latin typeface="Arial"/>
                <a:cs typeface="Arial"/>
              </a:rPr>
              <a:t>»</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IP Addresses</a:t>
            </a:r>
            <a:r>
              <a:rPr sz="2118" spc="9" dirty="0">
                <a:latin typeface="Arial"/>
                <a:cs typeface="Arial"/>
              </a:rPr>
              <a:t> </a:t>
            </a:r>
            <a:r>
              <a:rPr sz="2118" dirty="0">
                <a:solidFill>
                  <a:srgbClr val="0000FF"/>
                </a:solidFill>
                <a:latin typeface="Arial"/>
                <a:cs typeface="Arial"/>
              </a:rPr>
              <a:t>»</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IP Version </a:t>
            </a:r>
            <a:r>
              <a:rPr sz="2118" dirty="0">
                <a:latin typeface="Arial"/>
                <a:cs typeface="Arial"/>
              </a:rPr>
              <a:t>6</a:t>
            </a:r>
            <a:r>
              <a:rPr sz="2118" spc="4" dirty="0">
                <a:latin typeface="Arial"/>
                <a:cs typeface="Arial"/>
              </a:rPr>
              <a:t> </a:t>
            </a:r>
            <a:r>
              <a:rPr sz="2118" dirty="0">
                <a:solidFill>
                  <a:srgbClr val="0000FF"/>
                </a:solidFill>
                <a:latin typeface="Arial"/>
                <a:cs typeface="Arial"/>
              </a:rPr>
              <a:t>»</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Internet Control Protocols</a:t>
            </a:r>
            <a:r>
              <a:rPr sz="2118" spc="9" dirty="0">
                <a:latin typeface="Arial"/>
                <a:cs typeface="Arial"/>
              </a:rPr>
              <a:t> </a:t>
            </a:r>
            <a:r>
              <a:rPr sz="2118" dirty="0">
                <a:solidFill>
                  <a:srgbClr val="0000FF"/>
                </a:solidFill>
                <a:latin typeface="Arial"/>
                <a:cs typeface="Arial"/>
              </a:rPr>
              <a:t>»</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Label Switching and MPLS</a:t>
            </a:r>
            <a:r>
              <a:rPr sz="2118" spc="35" dirty="0">
                <a:latin typeface="Arial"/>
                <a:cs typeface="Arial"/>
              </a:rPr>
              <a:t> </a:t>
            </a:r>
            <a:r>
              <a:rPr sz="2118" dirty="0">
                <a:solidFill>
                  <a:srgbClr val="0000FF"/>
                </a:solidFill>
                <a:latin typeface="Arial"/>
                <a:cs typeface="Arial"/>
              </a:rPr>
              <a:t>»</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OSPF—An Interior Gateway Routing Protocol</a:t>
            </a:r>
            <a:r>
              <a:rPr sz="2118" spc="-40" dirty="0">
                <a:latin typeface="Arial"/>
                <a:cs typeface="Arial"/>
              </a:rPr>
              <a:t> </a:t>
            </a:r>
            <a:r>
              <a:rPr sz="2118" dirty="0">
                <a:solidFill>
                  <a:srgbClr val="0000FF"/>
                </a:solidFill>
                <a:latin typeface="Arial"/>
                <a:cs typeface="Arial"/>
              </a:rPr>
              <a:t>»</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BGP—The Exterior Gateway Routing Protocol</a:t>
            </a:r>
            <a:r>
              <a:rPr sz="2118" spc="-31" dirty="0">
                <a:latin typeface="Arial"/>
                <a:cs typeface="Arial"/>
              </a:rPr>
              <a:t> </a:t>
            </a:r>
            <a:r>
              <a:rPr sz="2118" dirty="0">
                <a:solidFill>
                  <a:srgbClr val="0000FF"/>
                </a:solidFill>
                <a:latin typeface="Arial"/>
                <a:cs typeface="Arial"/>
              </a:rPr>
              <a:t>»</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solidFill>
                  <a:srgbClr val="7E7E7E"/>
                </a:solidFill>
                <a:latin typeface="Arial"/>
                <a:cs typeface="Arial"/>
              </a:rPr>
              <a:t>Internet Multicasting</a:t>
            </a:r>
            <a:r>
              <a:rPr sz="2118" spc="13" dirty="0">
                <a:solidFill>
                  <a:srgbClr val="7E7E7E"/>
                </a:solidFill>
                <a:latin typeface="Arial"/>
                <a:cs typeface="Arial"/>
              </a:rPr>
              <a:t> </a:t>
            </a:r>
            <a:r>
              <a:rPr sz="2118" dirty="0">
                <a:solidFill>
                  <a:srgbClr val="0000FF"/>
                </a:solidFill>
                <a:latin typeface="Arial"/>
                <a:cs typeface="Arial"/>
              </a:rPr>
              <a:t>»</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solidFill>
                  <a:srgbClr val="7E7E7E"/>
                </a:solidFill>
                <a:latin typeface="Arial"/>
                <a:cs typeface="Arial"/>
              </a:rPr>
              <a:t>Mobile IP</a:t>
            </a:r>
            <a:r>
              <a:rPr sz="2118" dirty="0">
                <a:solidFill>
                  <a:srgbClr val="7E7E7E"/>
                </a:solidFill>
                <a:latin typeface="Arial"/>
                <a:cs typeface="Arial"/>
              </a:rPr>
              <a:t> </a:t>
            </a:r>
            <a:r>
              <a:rPr sz="2118" dirty="0">
                <a:solidFill>
                  <a:srgbClr val="0000FF"/>
                </a:solidFill>
                <a:latin typeface="Arial"/>
                <a:cs typeface="Arial"/>
              </a:rPr>
              <a:t>»</a:t>
            </a:r>
            <a:endParaRPr sz="2118" dirty="0">
              <a:latin typeface="Arial"/>
              <a:cs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882" y="552036"/>
            <a:ext cx="7874597" cy="688424"/>
          </a:xfrm>
          <a:prstGeom prst="rect">
            <a:avLst/>
          </a:prstGeom>
        </p:spPr>
        <p:txBody>
          <a:bodyPr vert="horz" wrap="square" lIns="0" tIns="11206" rIns="0" bIns="0" rtlCol="0" anchor="ctr">
            <a:spAutoFit/>
          </a:bodyPr>
          <a:lstStyle/>
          <a:p>
            <a:pPr marL="11206">
              <a:lnSpc>
                <a:spcPct val="100000"/>
              </a:lnSpc>
              <a:spcBef>
                <a:spcPts val="88"/>
              </a:spcBef>
            </a:pPr>
            <a:r>
              <a:rPr spc="-4" dirty="0"/>
              <a:t>Network Layer in </a:t>
            </a:r>
            <a:r>
              <a:rPr dirty="0"/>
              <a:t>the Internet</a:t>
            </a:r>
            <a:r>
              <a:rPr spc="-119" dirty="0"/>
              <a:t> </a:t>
            </a:r>
            <a:r>
              <a:rPr dirty="0"/>
              <a:t>(2)</a:t>
            </a:r>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p:nvPr/>
        </p:nvSpPr>
        <p:spPr>
          <a:xfrm>
            <a:off x="537883" y="4722607"/>
            <a:ext cx="8068235" cy="865094"/>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sz="1588"/>
          </a:p>
        </p:txBody>
      </p:sp>
      <p:sp>
        <p:nvSpPr>
          <p:cNvPr id="5" name="object 5"/>
          <p:cNvSpPr txBox="1"/>
          <p:nvPr/>
        </p:nvSpPr>
        <p:spPr>
          <a:xfrm>
            <a:off x="1669677" y="1608885"/>
            <a:ext cx="5803526" cy="4230495"/>
          </a:xfrm>
          <a:prstGeom prst="rect">
            <a:avLst/>
          </a:prstGeom>
        </p:spPr>
        <p:txBody>
          <a:bodyPr vert="horz" wrap="square" lIns="0" tIns="77321" rIns="0" bIns="0" rtlCol="0">
            <a:spAutoFit/>
          </a:bodyPr>
          <a:lstStyle/>
          <a:p>
            <a:pPr marL="11206">
              <a:spcBef>
                <a:spcPts val="609"/>
              </a:spcBef>
            </a:pPr>
            <a:r>
              <a:rPr sz="2471" spc="-4" dirty="0">
                <a:latin typeface="Times New Roman" panose="02020603050405020304" pitchFamily="18" charset="0"/>
                <a:cs typeface="Times New Roman" panose="02020603050405020304" pitchFamily="18" charset="0"/>
              </a:rPr>
              <a:t>IP has been shaped by guiding</a:t>
            </a:r>
            <a:r>
              <a:rPr sz="2471" spc="31" dirty="0">
                <a:latin typeface="Times New Roman" panose="02020603050405020304" pitchFamily="18" charset="0"/>
                <a:cs typeface="Times New Roman" panose="02020603050405020304" pitchFamily="18" charset="0"/>
              </a:rPr>
              <a:t> </a:t>
            </a:r>
            <a:r>
              <a:rPr sz="2471" spc="-4" dirty="0">
                <a:latin typeface="Times New Roman" panose="02020603050405020304" pitchFamily="18" charset="0"/>
                <a:cs typeface="Times New Roman" panose="02020603050405020304" pitchFamily="18" charset="0"/>
              </a:rPr>
              <a:t>principles:</a:t>
            </a:r>
            <a:endParaRPr sz="2471" dirty="0">
              <a:latin typeface="Times New Roman" panose="02020603050405020304" pitchFamily="18" charset="0"/>
              <a:cs typeface="Times New Roman" panose="02020603050405020304" pitchFamily="18" charset="0"/>
            </a:endParaRPr>
          </a:p>
          <a:p>
            <a:pPr marL="717215" indent="-303135">
              <a:spcBef>
                <a:spcPts val="432"/>
              </a:spcBef>
              <a:buClr>
                <a:srgbClr val="0000FF"/>
              </a:buClr>
              <a:buChar char="−"/>
              <a:tabLst>
                <a:tab pos="716654" algn="l"/>
                <a:tab pos="717775" algn="l"/>
              </a:tabLst>
            </a:pPr>
            <a:r>
              <a:rPr sz="2118" spc="-4" dirty="0">
                <a:latin typeface="Times New Roman" panose="02020603050405020304" pitchFamily="18" charset="0"/>
                <a:cs typeface="Times New Roman" panose="02020603050405020304" pitchFamily="18" charset="0"/>
              </a:rPr>
              <a:t>Make sure it</a:t>
            </a:r>
            <a:r>
              <a:rPr sz="2118" spc="-22" dirty="0">
                <a:latin typeface="Times New Roman" panose="02020603050405020304" pitchFamily="18" charset="0"/>
                <a:cs typeface="Times New Roman" panose="02020603050405020304" pitchFamily="18" charset="0"/>
              </a:rPr>
              <a:t> </a:t>
            </a:r>
            <a:r>
              <a:rPr sz="2118" spc="-9" dirty="0">
                <a:latin typeface="Times New Roman" panose="02020603050405020304" pitchFamily="18" charset="0"/>
                <a:cs typeface="Times New Roman" panose="02020603050405020304" pitchFamily="18" charset="0"/>
              </a:rPr>
              <a:t>works</a:t>
            </a:r>
            <a:endParaRPr sz="2118" dirty="0">
              <a:latin typeface="Times New Roman" panose="02020603050405020304" pitchFamily="18" charset="0"/>
              <a:cs typeface="Times New Roman" panose="02020603050405020304" pitchFamily="18" charset="0"/>
            </a:endParaRPr>
          </a:p>
          <a:p>
            <a:pPr marL="717215" indent="-303135">
              <a:spcBef>
                <a:spcPts val="424"/>
              </a:spcBef>
              <a:buClr>
                <a:srgbClr val="0000FF"/>
              </a:buClr>
              <a:buChar char="−"/>
              <a:tabLst>
                <a:tab pos="716654" algn="l"/>
                <a:tab pos="717775" algn="l"/>
              </a:tabLst>
            </a:pPr>
            <a:r>
              <a:rPr sz="2118" spc="-4" dirty="0">
                <a:latin typeface="Times New Roman" panose="02020603050405020304" pitchFamily="18" charset="0"/>
                <a:cs typeface="Times New Roman" panose="02020603050405020304" pitchFamily="18" charset="0"/>
              </a:rPr>
              <a:t>Keep it</a:t>
            </a:r>
            <a:r>
              <a:rPr sz="2118" spc="-13" dirty="0">
                <a:latin typeface="Times New Roman" panose="02020603050405020304" pitchFamily="18" charset="0"/>
                <a:cs typeface="Times New Roman" panose="02020603050405020304" pitchFamily="18" charset="0"/>
              </a:rPr>
              <a:t> </a:t>
            </a:r>
            <a:r>
              <a:rPr sz="2118" spc="-9" dirty="0">
                <a:latin typeface="Times New Roman" panose="02020603050405020304" pitchFamily="18" charset="0"/>
                <a:cs typeface="Times New Roman" panose="02020603050405020304" pitchFamily="18" charset="0"/>
              </a:rPr>
              <a:t>simple</a:t>
            </a:r>
            <a:endParaRPr sz="2118" dirty="0">
              <a:latin typeface="Times New Roman" panose="02020603050405020304" pitchFamily="18" charset="0"/>
              <a:cs typeface="Times New Roman" panose="02020603050405020304" pitchFamily="18" charset="0"/>
            </a:endParaRPr>
          </a:p>
          <a:p>
            <a:pPr marL="717215" indent="-303135">
              <a:spcBef>
                <a:spcPts val="424"/>
              </a:spcBef>
              <a:buClr>
                <a:srgbClr val="0000FF"/>
              </a:buClr>
              <a:buChar char="−"/>
              <a:tabLst>
                <a:tab pos="716654" algn="l"/>
                <a:tab pos="717775" algn="l"/>
              </a:tabLst>
            </a:pPr>
            <a:r>
              <a:rPr sz="2118" spc="-4" dirty="0">
                <a:latin typeface="Times New Roman" panose="02020603050405020304" pitchFamily="18" charset="0"/>
                <a:cs typeface="Times New Roman" panose="02020603050405020304" pitchFamily="18" charset="0"/>
              </a:rPr>
              <a:t>Make clear</a:t>
            </a:r>
            <a:r>
              <a:rPr sz="2118" spc="-13" dirty="0">
                <a:latin typeface="Times New Roman" panose="02020603050405020304" pitchFamily="18" charset="0"/>
                <a:cs typeface="Times New Roman" panose="02020603050405020304" pitchFamily="18" charset="0"/>
              </a:rPr>
              <a:t> </a:t>
            </a:r>
            <a:r>
              <a:rPr sz="2118" spc="-4" dirty="0">
                <a:latin typeface="Times New Roman" panose="02020603050405020304" pitchFamily="18" charset="0"/>
                <a:cs typeface="Times New Roman" panose="02020603050405020304" pitchFamily="18" charset="0"/>
              </a:rPr>
              <a:t>choices</a:t>
            </a:r>
            <a:endParaRPr sz="2118" dirty="0">
              <a:latin typeface="Times New Roman" panose="02020603050405020304" pitchFamily="18" charset="0"/>
              <a:cs typeface="Times New Roman" panose="02020603050405020304" pitchFamily="18" charset="0"/>
            </a:endParaRPr>
          </a:p>
          <a:p>
            <a:pPr marL="717215" indent="-303135">
              <a:spcBef>
                <a:spcPts val="424"/>
              </a:spcBef>
              <a:buClr>
                <a:srgbClr val="0000FF"/>
              </a:buClr>
              <a:buChar char="−"/>
              <a:tabLst>
                <a:tab pos="716654" algn="l"/>
                <a:tab pos="717775" algn="l"/>
              </a:tabLst>
            </a:pPr>
            <a:r>
              <a:rPr sz="2118" spc="-4" dirty="0">
                <a:latin typeface="Times New Roman" panose="02020603050405020304" pitchFamily="18" charset="0"/>
                <a:cs typeface="Times New Roman" panose="02020603050405020304" pitchFamily="18" charset="0"/>
              </a:rPr>
              <a:t>Exploit modularity</a:t>
            </a:r>
            <a:endParaRPr sz="2118" dirty="0">
              <a:latin typeface="Times New Roman" panose="02020603050405020304" pitchFamily="18" charset="0"/>
              <a:cs typeface="Times New Roman" panose="02020603050405020304" pitchFamily="18" charset="0"/>
            </a:endParaRPr>
          </a:p>
          <a:p>
            <a:pPr marL="717215" indent="-303135">
              <a:spcBef>
                <a:spcPts val="424"/>
              </a:spcBef>
              <a:buClr>
                <a:srgbClr val="0000FF"/>
              </a:buClr>
              <a:buChar char="−"/>
              <a:tabLst>
                <a:tab pos="716654" algn="l"/>
                <a:tab pos="717775" algn="l"/>
              </a:tabLst>
            </a:pPr>
            <a:r>
              <a:rPr sz="2118" spc="-4" dirty="0">
                <a:latin typeface="Times New Roman" panose="02020603050405020304" pitchFamily="18" charset="0"/>
                <a:cs typeface="Times New Roman" panose="02020603050405020304" pitchFamily="18" charset="0"/>
              </a:rPr>
              <a:t>Expect</a:t>
            </a:r>
            <a:r>
              <a:rPr sz="2118" spc="-18" dirty="0">
                <a:latin typeface="Times New Roman" panose="02020603050405020304" pitchFamily="18" charset="0"/>
                <a:cs typeface="Times New Roman" panose="02020603050405020304" pitchFamily="18" charset="0"/>
              </a:rPr>
              <a:t> </a:t>
            </a:r>
            <a:r>
              <a:rPr sz="2118" spc="-4" dirty="0">
                <a:latin typeface="Times New Roman" panose="02020603050405020304" pitchFamily="18" charset="0"/>
                <a:cs typeface="Times New Roman" panose="02020603050405020304" pitchFamily="18" charset="0"/>
              </a:rPr>
              <a:t>heterogeneity</a:t>
            </a:r>
            <a:endParaRPr sz="2118" dirty="0">
              <a:latin typeface="Times New Roman" panose="02020603050405020304" pitchFamily="18" charset="0"/>
              <a:cs typeface="Times New Roman" panose="02020603050405020304" pitchFamily="18" charset="0"/>
            </a:endParaRPr>
          </a:p>
          <a:p>
            <a:pPr marL="717215" indent="-303135">
              <a:spcBef>
                <a:spcPts val="424"/>
              </a:spcBef>
              <a:buClr>
                <a:srgbClr val="0000FF"/>
              </a:buClr>
              <a:buChar char="−"/>
              <a:tabLst>
                <a:tab pos="716654" algn="l"/>
                <a:tab pos="717775" algn="l"/>
              </a:tabLst>
            </a:pPr>
            <a:r>
              <a:rPr sz="2118" spc="-4" dirty="0">
                <a:latin typeface="Times New Roman" panose="02020603050405020304" pitchFamily="18" charset="0"/>
                <a:cs typeface="Times New Roman" panose="02020603050405020304" pitchFamily="18" charset="0"/>
              </a:rPr>
              <a:t>Avoid static </a:t>
            </a:r>
            <a:r>
              <a:rPr sz="2118" spc="-9" dirty="0">
                <a:latin typeface="Times New Roman" panose="02020603050405020304" pitchFamily="18" charset="0"/>
                <a:cs typeface="Times New Roman" panose="02020603050405020304" pitchFamily="18" charset="0"/>
              </a:rPr>
              <a:t>options </a:t>
            </a:r>
            <a:r>
              <a:rPr sz="2118" spc="-4" dirty="0">
                <a:latin typeface="Times New Roman" panose="02020603050405020304" pitchFamily="18" charset="0"/>
                <a:cs typeface="Times New Roman" panose="02020603050405020304" pitchFamily="18" charset="0"/>
              </a:rPr>
              <a:t>and</a:t>
            </a:r>
            <a:r>
              <a:rPr sz="2118" spc="4" dirty="0">
                <a:latin typeface="Times New Roman" panose="02020603050405020304" pitchFamily="18" charset="0"/>
                <a:cs typeface="Times New Roman" panose="02020603050405020304" pitchFamily="18" charset="0"/>
              </a:rPr>
              <a:t> </a:t>
            </a:r>
            <a:r>
              <a:rPr sz="2118" spc="-9" dirty="0">
                <a:latin typeface="Times New Roman" panose="02020603050405020304" pitchFamily="18" charset="0"/>
                <a:cs typeface="Times New Roman" panose="02020603050405020304" pitchFamily="18" charset="0"/>
              </a:rPr>
              <a:t>parameters</a:t>
            </a:r>
            <a:endParaRPr sz="2118" dirty="0">
              <a:latin typeface="Times New Roman" panose="02020603050405020304" pitchFamily="18" charset="0"/>
              <a:cs typeface="Times New Roman" panose="02020603050405020304" pitchFamily="18" charset="0"/>
            </a:endParaRPr>
          </a:p>
          <a:p>
            <a:pPr marL="717215" indent="-303135">
              <a:spcBef>
                <a:spcPts val="424"/>
              </a:spcBef>
              <a:buClr>
                <a:srgbClr val="0000FF"/>
              </a:buClr>
              <a:buChar char="−"/>
              <a:tabLst>
                <a:tab pos="716654" algn="l"/>
                <a:tab pos="717775" algn="l"/>
              </a:tabLst>
            </a:pPr>
            <a:r>
              <a:rPr sz="2118" spc="-4" dirty="0">
                <a:latin typeface="Times New Roman" panose="02020603050405020304" pitchFamily="18" charset="0"/>
                <a:cs typeface="Times New Roman" panose="02020603050405020304" pitchFamily="18" charset="0"/>
              </a:rPr>
              <a:t>Look for good </a:t>
            </a:r>
            <a:r>
              <a:rPr sz="2118" spc="-9" dirty="0">
                <a:latin typeface="Times New Roman" panose="02020603050405020304" pitchFamily="18" charset="0"/>
                <a:cs typeface="Times New Roman" panose="02020603050405020304" pitchFamily="18" charset="0"/>
              </a:rPr>
              <a:t>design </a:t>
            </a:r>
            <a:r>
              <a:rPr sz="2118" spc="-4" dirty="0">
                <a:latin typeface="Times New Roman" panose="02020603050405020304" pitchFamily="18" charset="0"/>
                <a:cs typeface="Times New Roman" panose="02020603050405020304" pitchFamily="18" charset="0"/>
              </a:rPr>
              <a:t>(not</a:t>
            </a:r>
            <a:r>
              <a:rPr sz="2118" spc="-13" dirty="0">
                <a:latin typeface="Times New Roman" panose="02020603050405020304" pitchFamily="18" charset="0"/>
                <a:cs typeface="Times New Roman" panose="02020603050405020304" pitchFamily="18" charset="0"/>
              </a:rPr>
              <a:t> </a:t>
            </a:r>
            <a:r>
              <a:rPr sz="2118" spc="-9" dirty="0">
                <a:latin typeface="Times New Roman" panose="02020603050405020304" pitchFamily="18" charset="0"/>
                <a:cs typeface="Times New Roman" panose="02020603050405020304" pitchFamily="18" charset="0"/>
              </a:rPr>
              <a:t>perfect)</a:t>
            </a:r>
            <a:endParaRPr sz="2118" dirty="0">
              <a:latin typeface="Times New Roman" panose="02020603050405020304" pitchFamily="18" charset="0"/>
              <a:cs typeface="Times New Roman" panose="02020603050405020304" pitchFamily="18" charset="0"/>
            </a:endParaRPr>
          </a:p>
          <a:p>
            <a:pPr marL="717215" indent="-303135">
              <a:spcBef>
                <a:spcPts val="424"/>
              </a:spcBef>
              <a:buClr>
                <a:srgbClr val="0000FF"/>
              </a:buClr>
              <a:buChar char="−"/>
              <a:tabLst>
                <a:tab pos="716654" algn="l"/>
                <a:tab pos="717775" algn="l"/>
              </a:tabLst>
            </a:pPr>
            <a:r>
              <a:rPr sz="2118" spc="-4" dirty="0">
                <a:latin typeface="Times New Roman" panose="02020603050405020304" pitchFamily="18" charset="0"/>
                <a:cs typeface="Times New Roman" panose="02020603050405020304" pitchFamily="18" charset="0"/>
              </a:rPr>
              <a:t>Strict sending, tolerant</a:t>
            </a:r>
            <a:r>
              <a:rPr sz="2118" spc="-18" dirty="0">
                <a:latin typeface="Times New Roman" panose="02020603050405020304" pitchFamily="18" charset="0"/>
                <a:cs typeface="Times New Roman" panose="02020603050405020304" pitchFamily="18" charset="0"/>
              </a:rPr>
              <a:t> </a:t>
            </a:r>
            <a:r>
              <a:rPr sz="2118" spc="-4" dirty="0">
                <a:latin typeface="Times New Roman" panose="02020603050405020304" pitchFamily="18" charset="0"/>
                <a:cs typeface="Times New Roman" panose="02020603050405020304" pitchFamily="18" charset="0"/>
              </a:rPr>
              <a:t>receiving</a:t>
            </a:r>
            <a:endParaRPr sz="2118" dirty="0">
              <a:latin typeface="Times New Roman" panose="02020603050405020304" pitchFamily="18" charset="0"/>
              <a:cs typeface="Times New Roman" panose="02020603050405020304" pitchFamily="18" charset="0"/>
            </a:endParaRPr>
          </a:p>
          <a:p>
            <a:pPr marL="717215" indent="-303135">
              <a:spcBef>
                <a:spcPts val="424"/>
              </a:spcBef>
              <a:buClr>
                <a:srgbClr val="0000FF"/>
              </a:buClr>
              <a:buChar char="−"/>
              <a:tabLst>
                <a:tab pos="716654" algn="l"/>
                <a:tab pos="717775" algn="l"/>
              </a:tabLst>
            </a:pPr>
            <a:r>
              <a:rPr sz="2118" spc="-4" dirty="0">
                <a:latin typeface="Times New Roman" panose="02020603050405020304" pitchFamily="18" charset="0"/>
                <a:cs typeface="Times New Roman" panose="02020603050405020304" pitchFamily="18" charset="0"/>
              </a:rPr>
              <a:t>Think about scalability</a:t>
            </a:r>
            <a:endParaRPr sz="2118" dirty="0">
              <a:latin typeface="Times New Roman" panose="02020603050405020304" pitchFamily="18" charset="0"/>
              <a:cs typeface="Times New Roman" panose="02020603050405020304" pitchFamily="18" charset="0"/>
            </a:endParaRPr>
          </a:p>
          <a:p>
            <a:pPr marL="717215" indent="-303135">
              <a:spcBef>
                <a:spcPts val="424"/>
              </a:spcBef>
              <a:buClr>
                <a:srgbClr val="0000FF"/>
              </a:buClr>
              <a:buChar char="−"/>
              <a:tabLst>
                <a:tab pos="716654" algn="l"/>
                <a:tab pos="717775" algn="l"/>
              </a:tabLst>
            </a:pPr>
            <a:r>
              <a:rPr sz="2118" spc="-9" dirty="0">
                <a:latin typeface="Times New Roman" panose="02020603050405020304" pitchFamily="18" charset="0"/>
                <a:cs typeface="Times New Roman" panose="02020603050405020304" pitchFamily="18" charset="0"/>
              </a:rPr>
              <a:t>Consider performance </a:t>
            </a:r>
            <a:r>
              <a:rPr sz="2118" spc="-4" dirty="0">
                <a:latin typeface="Times New Roman" panose="02020603050405020304" pitchFamily="18" charset="0"/>
                <a:cs typeface="Times New Roman" panose="02020603050405020304" pitchFamily="18" charset="0"/>
              </a:rPr>
              <a:t>and</a:t>
            </a:r>
            <a:r>
              <a:rPr sz="2118" spc="13" dirty="0">
                <a:latin typeface="Times New Roman" panose="02020603050405020304" pitchFamily="18" charset="0"/>
                <a:cs typeface="Times New Roman" panose="02020603050405020304" pitchFamily="18" charset="0"/>
              </a:rPr>
              <a:t> </a:t>
            </a:r>
            <a:r>
              <a:rPr sz="2118" spc="-9" dirty="0">
                <a:latin typeface="Times New Roman" panose="02020603050405020304" pitchFamily="18" charset="0"/>
                <a:cs typeface="Times New Roman" panose="02020603050405020304" pitchFamily="18" charset="0"/>
              </a:rPr>
              <a:t>cost</a:t>
            </a:r>
            <a:endParaRPr sz="2118"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4A0B-E2BD-485B-AC28-851A1CA4AD45}"/>
              </a:ext>
            </a:extLst>
          </p:cNvPr>
          <p:cNvSpPr>
            <a:spLocks noGrp="1"/>
          </p:cNvSpPr>
          <p:nvPr>
            <p:ph type="title"/>
          </p:nvPr>
        </p:nvSpPr>
        <p:spPr>
          <a:xfrm>
            <a:off x="1727531" y="132630"/>
            <a:ext cx="6371118" cy="874059"/>
          </a:xfrm>
        </p:spPr>
        <p:txBody>
          <a:bodyPr>
            <a:normAutofit fontScale="90000"/>
          </a:bodyPr>
          <a:lstStyle/>
          <a:p>
            <a:r>
              <a:rPr lang="en-US" b="1" dirty="0"/>
              <a:t>Users of computer networks</a:t>
            </a:r>
            <a:endParaRPr lang="en-IN" b="1" dirty="0"/>
          </a:p>
        </p:txBody>
      </p:sp>
      <p:sp>
        <p:nvSpPr>
          <p:cNvPr id="3" name="Content Placeholder 2">
            <a:extLst>
              <a:ext uri="{FF2B5EF4-FFF2-40B4-BE49-F238E27FC236}">
                <a16:creationId xmlns:a16="http://schemas.microsoft.com/office/drawing/2014/main" id="{A1FE776C-92BD-41AF-903A-A268F0BFEDAA}"/>
              </a:ext>
            </a:extLst>
          </p:cNvPr>
          <p:cNvSpPr>
            <a:spLocks noGrp="1"/>
          </p:cNvSpPr>
          <p:nvPr>
            <p:ph idx="1"/>
          </p:nvPr>
        </p:nvSpPr>
        <p:spPr>
          <a:xfrm>
            <a:off x="739076" y="1443719"/>
            <a:ext cx="3455364" cy="4562335"/>
          </a:xfrm>
        </p:spPr>
        <p:txBody>
          <a:bodyPr>
            <a:normAutofit lnSpcReduction="10000"/>
          </a:bodyPr>
          <a:lstStyle/>
          <a:p>
            <a:pPr marL="403433" indent="-403433"/>
            <a:r>
              <a:rPr lang="en-US" sz="2471" dirty="0">
                <a:latin typeface="Times New Roman" panose="02020603050405020304" pitchFamily="18" charset="0"/>
                <a:cs typeface="Times New Roman" panose="02020603050405020304" pitchFamily="18" charset="0"/>
              </a:rPr>
              <a:t>Business applications</a:t>
            </a:r>
          </a:p>
          <a:p>
            <a:pPr marL="806867" lvl="1" indent="-403433"/>
            <a:r>
              <a:rPr lang="en-US" sz="2471" dirty="0">
                <a:latin typeface="Times New Roman" panose="02020603050405020304" pitchFamily="18" charset="0"/>
                <a:cs typeface="Times New Roman" panose="02020603050405020304" pitchFamily="18" charset="0"/>
              </a:rPr>
              <a:t>Resource sharing</a:t>
            </a:r>
          </a:p>
          <a:p>
            <a:pPr marL="806867" lvl="1" indent="-403433"/>
            <a:r>
              <a:rPr lang="en-US" sz="2471" dirty="0">
                <a:latin typeface="Times New Roman" panose="02020603050405020304" pitchFamily="18" charset="0"/>
                <a:cs typeface="Times New Roman" panose="02020603050405020304" pitchFamily="18" charset="0"/>
              </a:rPr>
              <a:t>To make programs, equipment, and data available to anyone on the network without regard to the location of the user.</a:t>
            </a:r>
          </a:p>
          <a:p>
            <a:pPr marL="806867" lvl="1" indent="-403433"/>
            <a:r>
              <a:rPr lang="en-US" sz="2471" dirty="0">
                <a:latin typeface="Times New Roman" panose="02020603050405020304" pitchFamily="18" charset="0"/>
                <a:cs typeface="Times New Roman" panose="02020603050405020304" pitchFamily="18" charset="0"/>
              </a:rPr>
              <a:t>Almost every office requires computer networks</a:t>
            </a:r>
            <a:endParaRPr lang="en-IN" sz="2471" dirty="0">
              <a:latin typeface="Times New Roman" panose="02020603050405020304" pitchFamily="18" charset="0"/>
              <a:cs typeface="Times New Roman" panose="02020603050405020304" pitchFamily="18" charset="0"/>
            </a:endParaRPr>
          </a:p>
        </p:txBody>
      </p:sp>
      <p:grpSp>
        <p:nvGrpSpPr>
          <p:cNvPr id="13" name="object 4">
            <a:extLst>
              <a:ext uri="{FF2B5EF4-FFF2-40B4-BE49-F238E27FC236}">
                <a16:creationId xmlns:a16="http://schemas.microsoft.com/office/drawing/2014/main" id="{77A70EF1-D23B-47EB-8858-ABB4FA21EC1F}"/>
              </a:ext>
            </a:extLst>
          </p:cNvPr>
          <p:cNvGrpSpPr/>
          <p:nvPr/>
        </p:nvGrpSpPr>
        <p:grpSpPr>
          <a:xfrm>
            <a:off x="4895410" y="2628094"/>
            <a:ext cx="3760042" cy="1181954"/>
            <a:chOff x="2211265" y="2750796"/>
            <a:chExt cx="5609590" cy="1623695"/>
          </a:xfrm>
        </p:grpSpPr>
        <p:pic>
          <p:nvPicPr>
            <p:cNvPr id="14" name="object 5">
              <a:extLst>
                <a:ext uri="{FF2B5EF4-FFF2-40B4-BE49-F238E27FC236}">
                  <a16:creationId xmlns:a16="http://schemas.microsoft.com/office/drawing/2014/main" id="{A8471ABE-60D9-4BE3-8A58-76C5886B9C5C}"/>
                </a:ext>
              </a:extLst>
            </p:cNvPr>
            <p:cNvPicPr/>
            <p:nvPr/>
          </p:nvPicPr>
          <p:blipFill>
            <a:blip r:embed="rId2" cstate="print"/>
            <a:stretch>
              <a:fillRect/>
            </a:stretch>
          </p:blipFill>
          <p:spPr>
            <a:xfrm>
              <a:off x="2237642" y="2750796"/>
              <a:ext cx="4950069" cy="643913"/>
            </a:xfrm>
            <a:prstGeom prst="rect">
              <a:avLst/>
            </a:prstGeom>
          </p:spPr>
        </p:pic>
        <p:sp>
          <p:nvSpPr>
            <p:cNvPr id="15" name="object 6">
              <a:extLst>
                <a:ext uri="{FF2B5EF4-FFF2-40B4-BE49-F238E27FC236}">
                  <a16:creationId xmlns:a16="http://schemas.microsoft.com/office/drawing/2014/main" id="{1D29D529-0ADE-4215-94B0-51FA407A06D7}"/>
                </a:ext>
              </a:extLst>
            </p:cNvPr>
            <p:cNvSpPr/>
            <p:nvPr/>
          </p:nvSpPr>
          <p:spPr>
            <a:xfrm>
              <a:off x="3613404" y="3216401"/>
              <a:ext cx="374650" cy="178435"/>
            </a:xfrm>
            <a:custGeom>
              <a:avLst/>
              <a:gdLst/>
              <a:ahLst/>
              <a:cxnLst/>
              <a:rect l="l" t="t" r="r" b="b"/>
              <a:pathLst>
                <a:path w="374650" h="178435">
                  <a:moveTo>
                    <a:pt x="374115" y="178307"/>
                  </a:moveTo>
                  <a:lnTo>
                    <a:pt x="315950" y="150511"/>
                  </a:lnTo>
                  <a:lnTo>
                    <a:pt x="269747" y="128015"/>
                  </a:lnTo>
                  <a:lnTo>
                    <a:pt x="183641" y="85343"/>
                  </a:lnTo>
                  <a:lnTo>
                    <a:pt x="12953" y="0"/>
                  </a:lnTo>
                  <a:lnTo>
                    <a:pt x="0" y="25908"/>
                  </a:lnTo>
                  <a:lnTo>
                    <a:pt x="257555" y="153923"/>
                  </a:lnTo>
                  <a:lnTo>
                    <a:pt x="304316" y="176730"/>
                  </a:lnTo>
                  <a:lnTo>
                    <a:pt x="307602" y="178307"/>
                  </a:lnTo>
                  <a:lnTo>
                    <a:pt x="374115" y="178307"/>
                  </a:lnTo>
                  <a:close/>
                </a:path>
              </a:pathLst>
            </a:custGeom>
            <a:solidFill>
              <a:srgbClr val="FF2BD8"/>
            </a:solidFill>
          </p:spPr>
          <p:txBody>
            <a:bodyPr wrap="square" lIns="0" tIns="0" rIns="0" bIns="0" rtlCol="0"/>
            <a:lstStyle/>
            <a:p>
              <a:endParaRPr sz="1310"/>
            </a:p>
          </p:txBody>
        </p:sp>
        <p:pic>
          <p:nvPicPr>
            <p:cNvPr id="16" name="object 7">
              <a:extLst>
                <a:ext uri="{FF2B5EF4-FFF2-40B4-BE49-F238E27FC236}">
                  <a16:creationId xmlns:a16="http://schemas.microsoft.com/office/drawing/2014/main" id="{A487AE46-CB39-4F17-A03F-AC1E5647A08D}"/>
                </a:ext>
              </a:extLst>
            </p:cNvPr>
            <p:cNvPicPr/>
            <p:nvPr/>
          </p:nvPicPr>
          <p:blipFill>
            <a:blip r:embed="rId3" cstate="print"/>
            <a:stretch>
              <a:fillRect/>
            </a:stretch>
          </p:blipFill>
          <p:spPr>
            <a:xfrm>
              <a:off x="2211265" y="3394709"/>
              <a:ext cx="5609492" cy="979170"/>
            </a:xfrm>
            <a:prstGeom prst="rect">
              <a:avLst/>
            </a:prstGeom>
          </p:spPr>
        </p:pic>
        <p:sp>
          <p:nvSpPr>
            <p:cNvPr id="17" name="object 8">
              <a:extLst>
                <a:ext uri="{FF2B5EF4-FFF2-40B4-BE49-F238E27FC236}">
                  <a16:creationId xmlns:a16="http://schemas.microsoft.com/office/drawing/2014/main" id="{974F630A-34A1-405A-AB48-877BBD3D39E7}"/>
                </a:ext>
              </a:extLst>
            </p:cNvPr>
            <p:cNvSpPr/>
            <p:nvPr/>
          </p:nvSpPr>
          <p:spPr>
            <a:xfrm>
              <a:off x="3438906" y="3394709"/>
              <a:ext cx="3800475" cy="979805"/>
            </a:xfrm>
            <a:custGeom>
              <a:avLst/>
              <a:gdLst/>
              <a:ahLst/>
              <a:cxnLst/>
              <a:rect l="l" t="t" r="r" b="b"/>
              <a:pathLst>
                <a:path w="3800475" h="979804">
                  <a:moveTo>
                    <a:pt x="3121495" y="979182"/>
                  </a:moveTo>
                  <a:lnTo>
                    <a:pt x="3065234" y="978458"/>
                  </a:lnTo>
                  <a:lnTo>
                    <a:pt x="3014815" y="977722"/>
                  </a:lnTo>
                  <a:lnTo>
                    <a:pt x="2964345" y="976884"/>
                  </a:lnTo>
                  <a:lnTo>
                    <a:pt x="2913837" y="975931"/>
                  </a:lnTo>
                  <a:lnTo>
                    <a:pt x="2863304" y="974852"/>
                  </a:lnTo>
                  <a:lnTo>
                    <a:pt x="2812745" y="973632"/>
                  </a:lnTo>
                  <a:lnTo>
                    <a:pt x="2762161" y="972261"/>
                  </a:lnTo>
                  <a:lnTo>
                    <a:pt x="2711564" y="970737"/>
                  </a:lnTo>
                  <a:lnTo>
                    <a:pt x="2660967" y="969022"/>
                  </a:lnTo>
                  <a:lnTo>
                    <a:pt x="2610358" y="967130"/>
                  </a:lnTo>
                  <a:lnTo>
                    <a:pt x="2559761" y="965034"/>
                  </a:lnTo>
                  <a:lnTo>
                    <a:pt x="2509177" y="962710"/>
                  </a:lnTo>
                  <a:lnTo>
                    <a:pt x="2458605" y="960183"/>
                  </a:lnTo>
                  <a:lnTo>
                    <a:pt x="2408047" y="957402"/>
                  </a:lnTo>
                  <a:lnTo>
                    <a:pt x="2357526" y="954366"/>
                  </a:lnTo>
                  <a:lnTo>
                    <a:pt x="2307044" y="951077"/>
                  </a:lnTo>
                  <a:lnTo>
                    <a:pt x="2256599" y="947508"/>
                  </a:lnTo>
                  <a:lnTo>
                    <a:pt x="2206193" y="943660"/>
                  </a:lnTo>
                  <a:lnTo>
                    <a:pt x="2155850" y="939495"/>
                  </a:lnTo>
                  <a:lnTo>
                    <a:pt x="2105558" y="935024"/>
                  </a:lnTo>
                  <a:lnTo>
                    <a:pt x="2055329" y="930224"/>
                  </a:lnTo>
                  <a:lnTo>
                    <a:pt x="2005177" y="925093"/>
                  </a:lnTo>
                  <a:lnTo>
                    <a:pt x="1955101" y="919594"/>
                  </a:lnTo>
                  <a:lnTo>
                    <a:pt x="1905101" y="913752"/>
                  </a:lnTo>
                  <a:lnTo>
                    <a:pt x="1855203" y="907516"/>
                  </a:lnTo>
                  <a:lnTo>
                    <a:pt x="1805381" y="900899"/>
                  </a:lnTo>
                  <a:lnTo>
                    <a:pt x="1755673" y="893889"/>
                  </a:lnTo>
                  <a:lnTo>
                    <a:pt x="1706067" y="886447"/>
                  </a:lnTo>
                  <a:lnTo>
                    <a:pt x="1656588" y="878586"/>
                  </a:lnTo>
                  <a:lnTo>
                    <a:pt x="1597152" y="868680"/>
                  </a:lnTo>
                  <a:lnTo>
                    <a:pt x="1537716" y="857250"/>
                  </a:lnTo>
                  <a:lnTo>
                    <a:pt x="1486852" y="847255"/>
                  </a:lnTo>
                  <a:lnTo>
                    <a:pt x="1436255" y="836599"/>
                  </a:lnTo>
                  <a:lnTo>
                    <a:pt x="1385887" y="825334"/>
                  </a:lnTo>
                  <a:lnTo>
                    <a:pt x="1335760" y="813447"/>
                  </a:lnTo>
                  <a:lnTo>
                    <a:pt x="1285849" y="800963"/>
                  </a:lnTo>
                  <a:lnTo>
                    <a:pt x="1236167" y="787908"/>
                  </a:lnTo>
                  <a:lnTo>
                    <a:pt x="1186700" y="774268"/>
                  </a:lnTo>
                  <a:lnTo>
                    <a:pt x="1137424" y="760082"/>
                  </a:lnTo>
                  <a:lnTo>
                    <a:pt x="1088351" y="745350"/>
                  </a:lnTo>
                  <a:lnTo>
                    <a:pt x="1039456" y="730097"/>
                  </a:lnTo>
                  <a:lnTo>
                    <a:pt x="990752" y="714324"/>
                  </a:lnTo>
                  <a:lnTo>
                    <a:pt x="942213" y="698055"/>
                  </a:lnTo>
                  <a:lnTo>
                    <a:pt x="893851" y="681304"/>
                  </a:lnTo>
                  <a:lnTo>
                    <a:pt x="845642" y="664095"/>
                  </a:lnTo>
                  <a:lnTo>
                    <a:pt x="797572" y="646417"/>
                  </a:lnTo>
                  <a:lnTo>
                    <a:pt x="749655" y="628294"/>
                  </a:lnTo>
                  <a:lnTo>
                    <a:pt x="701865" y="609752"/>
                  </a:lnTo>
                  <a:lnTo>
                    <a:pt x="654215" y="590791"/>
                  </a:lnTo>
                  <a:lnTo>
                    <a:pt x="606666" y="571436"/>
                  </a:lnTo>
                  <a:lnTo>
                    <a:pt x="559244" y="551688"/>
                  </a:lnTo>
                  <a:lnTo>
                    <a:pt x="511924" y="531583"/>
                  </a:lnTo>
                  <a:lnTo>
                    <a:pt x="464693" y="511111"/>
                  </a:lnTo>
                  <a:lnTo>
                    <a:pt x="417550" y="490308"/>
                  </a:lnTo>
                  <a:lnTo>
                    <a:pt x="370497" y="469163"/>
                  </a:lnTo>
                  <a:lnTo>
                    <a:pt x="323519" y="447713"/>
                  </a:lnTo>
                  <a:lnTo>
                    <a:pt x="276606" y="425958"/>
                  </a:lnTo>
                  <a:lnTo>
                    <a:pt x="185928" y="383286"/>
                  </a:lnTo>
                  <a:lnTo>
                    <a:pt x="135394" y="359232"/>
                  </a:lnTo>
                  <a:lnTo>
                    <a:pt x="160020" y="307848"/>
                  </a:lnTo>
                  <a:lnTo>
                    <a:pt x="0" y="310896"/>
                  </a:lnTo>
                  <a:lnTo>
                    <a:pt x="98298" y="436626"/>
                  </a:lnTo>
                  <a:lnTo>
                    <a:pt x="109728" y="412788"/>
                  </a:lnTo>
                  <a:lnTo>
                    <a:pt x="123012" y="385051"/>
                  </a:lnTo>
                  <a:lnTo>
                    <a:pt x="173736" y="409194"/>
                  </a:lnTo>
                  <a:lnTo>
                    <a:pt x="264414" y="451866"/>
                  </a:lnTo>
                  <a:lnTo>
                    <a:pt x="310210" y="473075"/>
                  </a:lnTo>
                  <a:lnTo>
                    <a:pt x="355993" y="493979"/>
                  </a:lnTo>
                  <a:lnTo>
                    <a:pt x="401751" y="514540"/>
                  </a:lnTo>
                  <a:lnTo>
                    <a:pt x="447522" y="534771"/>
                  </a:lnTo>
                  <a:lnTo>
                    <a:pt x="493306" y="554672"/>
                  </a:lnTo>
                  <a:lnTo>
                    <a:pt x="539115" y="574205"/>
                  </a:lnTo>
                  <a:lnTo>
                    <a:pt x="584974" y="593369"/>
                  </a:lnTo>
                  <a:lnTo>
                    <a:pt x="630885" y="612178"/>
                  </a:lnTo>
                  <a:lnTo>
                    <a:pt x="676871" y="630593"/>
                  </a:lnTo>
                  <a:lnTo>
                    <a:pt x="722947" y="648614"/>
                  </a:lnTo>
                  <a:lnTo>
                    <a:pt x="769112" y="666229"/>
                  </a:lnTo>
                  <a:lnTo>
                    <a:pt x="815390" y="683437"/>
                  </a:lnTo>
                  <a:lnTo>
                    <a:pt x="861796" y="700227"/>
                  </a:lnTo>
                  <a:lnTo>
                    <a:pt x="908342" y="716584"/>
                  </a:lnTo>
                  <a:lnTo>
                    <a:pt x="955040" y="732485"/>
                  </a:lnTo>
                  <a:lnTo>
                    <a:pt x="1001903" y="747953"/>
                  </a:lnTo>
                  <a:lnTo>
                    <a:pt x="1048943" y="762952"/>
                  </a:lnTo>
                  <a:lnTo>
                    <a:pt x="1096187" y="777481"/>
                  </a:lnTo>
                  <a:lnTo>
                    <a:pt x="1143635" y="791527"/>
                  </a:lnTo>
                  <a:lnTo>
                    <a:pt x="1191310" y="805091"/>
                  </a:lnTo>
                  <a:lnTo>
                    <a:pt x="1239215" y="818146"/>
                  </a:lnTo>
                  <a:lnTo>
                    <a:pt x="1287373" y="830694"/>
                  </a:lnTo>
                  <a:lnTo>
                    <a:pt x="1335786" y="842721"/>
                  </a:lnTo>
                  <a:lnTo>
                    <a:pt x="1384490" y="854227"/>
                  </a:lnTo>
                  <a:lnTo>
                    <a:pt x="1433474" y="865187"/>
                  </a:lnTo>
                  <a:lnTo>
                    <a:pt x="1482763" y="875601"/>
                  </a:lnTo>
                  <a:lnTo>
                    <a:pt x="1532382" y="885444"/>
                  </a:lnTo>
                  <a:lnTo>
                    <a:pt x="1591818" y="896112"/>
                  </a:lnTo>
                  <a:lnTo>
                    <a:pt x="1652016" y="906780"/>
                  </a:lnTo>
                  <a:lnTo>
                    <a:pt x="1701749" y="914654"/>
                  </a:lnTo>
                  <a:lnTo>
                    <a:pt x="1751584" y="922083"/>
                  </a:lnTo>
                  <a:lnTo>
                    <a:pt x="1801507" y="929106"/>
                  </a:lnTo>
                  <a:lnTo>
                    <a:pt x="1851507" y="935736"/>
                  </a:lnTo>
                  <a:lnTo>
                    <a:pt x="1901596" y="941959"/>
                  </a:lnTo>
                  <a:lnTo>
                    <a:pt x="1951748" y="947813"/>
                  </a:lnTo>
                  <a:lnTo>
                    <a:pt x="2001977" y="953300"/>
                  </a:lnTo>
                  <a:lnTo>
                    <a:pt x="2052256" y="958443"/>
                  </a:lnTo>
                  <a:lnTo>
                    <a:pt x="2102612" y="963244"/>
                  </a:lnTo>
                  <a:lnTo>
                    <a:pt x="2153018" y="967714"/>
                  </a:lnTo>
                  <a:lnTo>
                    <a:pt x="2203462" y="971880"/>
                  </a:lnTo>
                  <a:lnTo>
                    <a:pt x="2253958" y="975741"/>
                  </a:lnTo>
                  <a:lnTo>
                    <a:pt x="2302522" y="979182"/>
                  </a:lnTo>
                  <a:lnTo>
                    <a:pt x="3121495" y="979182"/>
                  </a:lnTo>
                  <a:close/>
                </a:path>
                <a:path w="3800475" h="979804">
                  <a:moveTo>
                    <a:pt x="3800094" y="520446"/>
                  </a:moveTo>
                  <a:lnTo>
                    <a:pt x="3657600" y="448818"/>
                  </a:lnTo>
                  <a:lnTo>
                    <a:pt x="3657600" y="505968"/>
                  </a:lnTo>
                  <a:lnTo>
                    <a:pt x="3518916" y="505968"/>
                  </a:lnTo>
                  <a:lnTo>
                    <a:pt x="3378708" y="505206"/>
                  </a:lnTo>
                  <a:lnTo>
                    <a:pt x="3327946" y="504786"/>
                  </a:lnTo>
                  <a:lnTo>
                    <a:pt x="3277120" y="504342"/>
                  </a:lnTo>
                  <a:lnTo>
                    <a:pt x="3226231" y="503847"/>
                  </a:lnTo>
                  <a:lnTo>
                    <a:pt x="3175292" y="503288"/>
                  </a:lnTo>
                  <a:lnTo>
                    <a:pt x="3124289" y="502653"/>
                  </a:lnTo>
                  <a:lnTo>
                    <a:pt x="3073247" y="501929"/>
                  </a:lnTo>
                  <a:lnTo>
                    <a:pt x="3022168" y="501091"/>
                  </a:lnTo>
                  <a:lnTo>
                    <a:pt x="2971063" y="500138"/>
                  </a:lnTo>
                  <a:lnTo>
                    <a:pt x="2919920" y="499046"/>
                  </a:lnTo>
                  <a:lnTo>
                    <a:pt x="2868765" y="497789"/>
                  </a:lnTo>
                  <a:lnTo>
                    <a:pt x="2817584" y="496379"/>
                  </a:lnTo>
                  <a:lnTo>
                    <a:pt x="2766390" y="494779"/>
                  </a:lnTo>
                  <a:lnTo>
                    <a:pt x="2715196" y="492988"/>
                  </a:lnTo>
                  <a:lnTo>
                    <a:pt x="2664015" y="490982"/>
                  </a:lnTo>
                  <a:lnTo>
                    <a:pt x="2615717" y="488899"/>
                  </a:lnTo>
                  <a:lnTo>
                    <a:pt x="2564600" y="486435"/>
                  </a:lnTo>
                  <a:lnTo>
                    <a:pt x="2513507" y="483730"/>
                  </a:lnTo>
                  <a:lnTo>
                    <a:pt x="2462441" y="480745"/>
                  </a:lnTo>
                  <a:lnTo>
                    <a:pt x="2411412" y="477481"/>
                  </a:lnTo>
                  <a:lnTo>
                    <a:pt x="2360422" y="473913"/>
                  </a:lnTo>
                  <a:lnTo>
                    <a:pt x="2309495" y="470039"/>
                  </a:lnTo>
                  <a:lnTo>
                    <a:pt x="2258618" y="465823"/>
                  </a:lnTo>
                  <a:lnTo>
                    <a:pt x="2207806" y="461276"/>
                  </a:lnTo>
                  <a:lnTo>
                    <a:pt x="2157069" y="456361"/>
                  </a:lnTo>
                  <a:lnTo>
                    <a:pt x="2106422" y="451078"/>
                  </a:lnTo>
                  <a:lnTo>
                    <a:pt x="2055863" y="445401"/>
                  </a:lnTo>
                  <a:lnTo>
                    <a:pt x="2005406" y="439318"/>
                  </a:lnTo>
                  <a:lnTo>
                    <a:pt x="1955050" y="432816"/>
                  </a:lnTo>
                  <a:lnTo>
                    <a:pt x="1904822" y="425881"/>
                  </a:lnTo>
                  <a:lnTo>
                    <a:pt x="1854708" y="418503"/>
                  </a:lnTo>
                  <a:lnTo>
                    <a:pt x="1804720" y="410667"/>
                  </a:lnTo>
                  <a:lnTo>
                    <a:pt x="1754886" y="402336"/>
                  </a:lnTo>
                  <a:lnTo>
                    <a:pt x="1698498" y="392430"/>
                  </a:lnTo>
                  <a:lnTo>
                    <a:pt x="1642110" y="381000"/>
                  </a:lnTo>
                  <a:lnTo>
                    <a:pt x="1591627" y="370547"/>
                  </a:lnTo>
                  <a:lnTo>
                    <a:pt x="1541437" y="359410"/>
                  </a:lnTo>
                  <a:lnTo>
                    <a:pt x="1491526" y="347573"/>
                  </a:lnTo>
                  <a:lnTo>
                    <a:pt x="1441869" y="335089"/>
                  </a:lnTo>
                  <a:lnTo>
                    <a:pt x="1392478" y="321945"/>
                  </a:lnTo>
                  <a:lnTo>
                    <a:pt x="1343329" y="308178"/>
                  </a:lnTo>
                  <a:lnTo>
                    <a:pt x="1294422" y="293801"/>
                  </a:lnTo>
                  <a:lnTo>
                    <a:pt x="1245743" y="278841"/>
                  </a:lnTo>
                  <a:lnTo>
                    <a:pt x="1197279" y="263283"/>
                  </a:lnTo>
                  <a:lnTo>
                    <a:pt x="1149032" y="247180"/>
                  </a:lnTo>
                  <a:lnTo>
                    <a:pt x="1100988" y="230530"/>
                  </a:lnTo>
                  <a:lnTo>
                    <a:pt x="1053122" y="213347"/>
                  </a:lnTo>
                  <a:lnTo>
                    <a:pt x="1005446" y="195656"/>
                  </a:lnTo>
                  <a:lnTo>
                    <a:pt x="957948" y="177469"/>
                  </a:lnTo>
                  <a:lnTo>
                    <a:pt x="910615" y="158800"/>
                  </a:lnTo>
                  <a:lnTo>
                    <a:pt x="863434" y="139687"/>
                  </a:lnTo>
                  <a:lnTo>
                    <a:pt x="816394" y="120129"/>
                  </a:lnTo>
                  <a:lnTo>
                    <a:pt x="769493" y="100139"/>
                  </a:lnTo>
                  <a:lnTo>
                    <a:pt x="722718" y="79743"/>
                  </a:lnTo>
                  <a:lnTo>
                    <a:pt x="676059" y="58953"/>
                  </a:lnTo>
                  <a:lnTo>
                    <a:pt x="629513" y="37782"/>
                  </a:lnTo>
                  <a:lnTo>
                    <a:pt x="583069" y="16256"/>
                  </a:lnTo>
                  <a:lnTo>
                    <a:pt x="548601" y="0"/>
                  </a:lnTo>
                  <a:lnTo>
                    <a:pt x="482092" y="0"/>
                  </a:lnTo>
                  <a:lnTo>
                    <a:pt x="525564" y="20878"/>
                  </a:lnTo>
                  <a:lnTo>
                    <a:pt x="572312" y="42951"/>
                  </a:lnTo>
                  <a:lnTo>
                    <a:pt x="619099" y="64643"/>
                  </a:lnTo>
                  <a:lnTo>
                    <a:pt x="665911" y="85928"/>
                  </a:lnTo>
                  <a:lnTo>
                    <a:pt x="712787" y="106819"/>
                  </a:lnTo>
                  <a:lnTo>
                    <a:pt x="759739" y="127279"/>
                  </a:lnTo>
                  <a:lnTo>
                    <a:pt x="806767" y="147307"/>
                  </a:lnTo>
                  <a:lnTo>
                    <a:pt x="853909" y="166878"/>
                  </a:lnTo>
                  <a:lnTo>
                    <a:pt x="901179" y="186004"/>
                  </a:lnTo>
                  <a:lnTo>
                    <a:pt x="948575" y="204647"/>
                  </a:lnTo>
                  <a:lnTo>
                    <a:pt x="996137" y="222808"/>
                  </a:lnTo>
                  <a:lnTo>
                    <a:pt x="1043863" y="240487"/>
                  </a:lnTo>
                  <a:lnTo>
                    <a:pt x="1091780" y="257644"/>
                  </a:lnTo>
                  <a:lnTo>
                    <a:pt x="1139901" y="274281"/>
                  </a:lnTo>
                  <a:lnTo>
                    <a:pt x="1188250" y="290372"/>
                  </a:lnTo>
                  <a:lnTo>
                    <a:pt x="1236827" y="305930"/>
                  </a:lnTo>
                  <a:lnTo>
                    <a:pt x="1285659" y="320929"/>
                  </a:lnTo>
                  <a:lnTo>
                    <a:pt x="1334770" y="335356"/>
                  </a:lnTo>
                  <a:lnTo>
                    <a:pt x="1384160" y="349199"/>
                  </a:lnTo>
                  <a:lnTo>
                    <a:pt x="1433855" y="362445"/>
                  </a:lnTo>
                  <a:lnTo>
                    <a:pt x="1483868" y="375069"/>
                  </a:lnTo>
                  <a:lnTo>
                    <a:pt x="1534223" y="387083"/>
                  </a:lnTo>
                  <a:lnTo>
                    <a:pt x="1584934" y="398462"/>
                  </a:lnTo>
                  <a:lnTo>
                    <a:pt x="1636014" y="409194"/>
                  </a:lnTo>
                  <a:lnTo>
                    <a:pt x="1692402" y="419862"/>
                  </a:lnTo>
                  <a:lnTo>
                    <a:pt x="1749552" y="430530"/>
                  </a:lnTo>
                  <a:lnTo>
                    <a:pt x="1799704" y="438861"/>
                  </a:lnTo>
                  <a:lnTo>
                    <a:pt x="1849970" y="446697"/>
                  </a:lnTo>
                  <a:lnTo>
                    <a:pt x="1900339" y="454075"/>
                  </a:lnTo>
                  <a:lnTo>
                    <a:pt x="1950808" y="461010"/>
                  </a:lnTo>
                  <a:lnTo>
                    <a:pt x="2001354" y="467499"/>
                  </a:lnTo>
                  <a:lnTo>
                    <a:pt x="2051989" y="473583"/>
                  </a:lnTo>
                  <a:lnTo>
                    <a:pt x="2102713" y="479259"/>
                  </a:lnTo>
                  <a:lnTo>
                    <a:pt x="2153488" y="484543"/>
                  </a:lnTo>
                  <a:lnTo>
                    <a:pt x="2204339" y="489458"/>
                  </a:lnTo>
                  <a:lnTo>
                    <a:pt x="2255253" y="494017"/>
                  </a:lnTo>
                  <a:lnTo>
                    <a:pt x="2306218" y="498233"/>
                  </a:lnTo>
                  <a:lnTo>
                    <a:pt x="2357234" y="502107"/>
                  </a:lnTo>
                  <a:lnTo>
                    <a:pt x="2408288" y="505688"/>
                  </a:lnTo>
                  <a:lnTo>
                    <a:pt x="2459393" y="508965"/>
                  </a:lnTo>
                  <a:lnTo>
                    <a:pt x="2510510" y="511949"/>
                  </a:lnTo>
                  <a:lnTo>
                    <a:pt x="2561666" y="514680"/>
                  </a:lnTo>
                  <a:lnTo>
                    <a:pt x="2612834" y="517144"/>
                  </a:lnTo>
                  <a:lnTo>
                    <a:pt x="2666847" y="519493"/>
                  </a:lnTo>
                  <a:lnTo>
                    <a:pt x="2717977" y="521487"/>
                  </a:lnTo>
                  <a:lnTo>
                    <a:pt x="2769108" y="523278"/>
                  </a:lnTo>
                  <a:lnTo>
                    <a:pt x="2820225" y="524878"/>
                  </a:lnTo>
                  <a:lnTo>
                    <a:pt x="2871317" y="526313"/>
                  </a:lnTo>
                  <a:lnTo>
                    <a:pt x="2922384" y="527570"/>
                  </a:lnTo>
                  <a:lnTo>
                    <a:pt x="2973425" y="528688"/>
                  </a:lnTo>
                  <a:lnTo>
                    <a:pt x="3024403" y="529678"/>
                  </a:lnTo>
                  <a:lnTo>
                    <a:pt x="3075343" y="530542"/>
                  </a:lnTo>
                  <a:lnTo>
                    <a:pt x="3126232" y="531317"/>
                  </a:lnTo>
                  <a:lnTo>
                    <a:pt x="3177044" y="532003"/>
                  </a:lnTo>
                  <a:lnTo>
                    <a:pt x="3227781" y="532612"/>
                  </a:lnTo>
                  <a:lnTo>
                    <a:pt x="3278428" y="533171"/>
                  </a:lnTo>
                  <a:lnTo>
                    <a:pt x="3378708" y="534162"/>
                  </a:lnTo>
                  <a:lnTo>
                    <a:pt x="3518916" y="534162"/>
                  </a:lnTo>
                  <a:lnTo>
                    <a:pt x="3657600" y="534860"/>
                  </a:lnTo>
                  <a:lnTo>
                    <a:pt x="3657600" y="592074"/>
                  </a:lnTo>
                  <a:lnTo>
                    <a:pt x="3672078" y="584796"/>
                  </a:lnTo>
                  <a:lnTo>
                    <a:pt x="3800094" y="520446"/>
                  </a:lnTo>
                  <a:close/>
                </a:path>
              </a:pathLst>
            </a:custGeom>
            <a:solidFill>
              <a:srgbClr val="FF2BD8"/>
            </a:solidFill>
          </p:spPr>
          <p:txBody>
            <a:bodyPr wrap="square" lIns="0" tIns="0" rIns="0" bIns="0" rtlCol="0"/>
            <a:lstStyle/>
            <a:p>
              <a:endParaRPr sz="1310"/>
            </a:p>
          </p:txBody>
        </p:sp>
      </p:grpSp>
      <p:grpSp>
        <p:nvGrpSpPr>
          <p:cNvPr id="18" name="object 11">
            <a:extLst>
              <a:ext uri="{FF2B5EF4-FFF2-40B4-BE49-F238E27FC236}">
                <a16:creationId xmlns:a16="http://schemas.microsoft.com/office/drawing/2014/main" id="{1CAFD1AC-BED2-42CA-A56E-B523F927CCA5}"/>
              </a:ext>
            </a:extLst>
          </p:cNvPr>
          <p:cNvGrpSpPr/>
          <p:nvPr/>
        </p:nvGrpSpPr>
        <p:grpSpPr>
          <a:xfrm>
            <a:off x="4865560" y="3834194"/>
            <a:ext cx="3809093" cy="775181"/>
            <a:chOff x="2211265" y="4373879"/>
            <a:chExt cx="5609590" cy="1064895"/>
          </a:xfrm>
        </p:grpSpPr>
        <p:pic>
          <p:nvPicPr>
            <p:cNvPr id="19" name="object 12">
              <a:extLst>
                <a:ext uri="{FF2B5EF4-FFF2-40B4-BE49-F238E27FC236}">
                  <a16:creationId xmlns:a16="http://schemas.microsoft.com/office/drawing/2014/main" id="{51F53AD2-3975-4004-B222-9059F19259A3}"/>
                </a:ext>
              </a:extLst>
            </p:cNvPr>
            <p:cNvPicPr/>
            <p:nvPr/>
          </p:nvPicPr>
          <p:blipFill>
            <a:blip r:embed="rId4" cstate="print"/>
            <a:stretch>
              <a:fillRect/>
            </a:stretch>
          </p:blipFill>
          <p:spPr>
            <a:xfrm>
              <a:off x="2211265" y="4373879"/>
              <a:ext cx="5609492" cy="979170"/>
            </a:xfrm>
            <a:prstGeom prst="rect">
              <a:avLst/>
            </a:prstGeom>
          </p:spPr>
        </p:pic>
        <p:sp>
          <p:nvSpPr>
            <p:cNvPr id="20" name="object 13">
              <a:extLst>
                <a:ext uri="{FF2B5EF4-FFF2-40B4-BE49-F238E27FC236}">
                  <a16:creationId xmlns:a16="http://schemas.microsoft.com/office/drawing/2014/main" id="{104E61D7-D125-429E-BC9A-8FD6165E95F6}"/>
                </a:ext>
              </a:extLst>
            </p:cNvPr>
            <p:cNvSpPr/>
            <p:nvPr/>
          </p:nvSpPr>
          <p:spPr>
            <a:xfrm>
              <a:off x="5741432" y="4373880"/>
              <a:ext cx="1507490" cy="32384"/>
            </a:xfrm>
            <a:custGeom>
              <a:avLst/>
              <a:gdLst/>
              <a:ahLst/>
              <a:cxnLst/>
              <a:rect l="l" t="t" r="r" b="b"/>
              <a:pathLst>
                <a:path w="1507490" h="32385">
                  <a:moveTo>
                    <a:pt x="1507473" y="32003"/>
                  </a:moveTo>
                  <a:lnTo>
                    <a:pt x="1507473" y="3047"/>
                  </a:lnTo>
                  <a:lnTo>
                    <a:pt x="1211055" y="3047"/>
                  </a:lnTo>
                  <a:lnTo>
                    <a:pt x="1063989" y="2285"/>
                  </a:lnTo>
                  <a:lnTo>
                    <a:pt x="818976" y="0"/>
                  </a:lnTo>
                  <a:lnTo>
                    <a:pt x="0" y="0"/>
                  </a:lnTo>
                  <a:lnTo>
                    <a:pt x="52550" y="3438"/>
                  </a:lnTo>
                  <a:lnTo>
                    <a:pt x="153780" y="9261"/>
                  </a:lnTo>
                  <a:lnTo>
                    <a:pt x="255094" y="14136"/>
                  </a:lnTo>
                  <a:lnTo>
                    <a:pt x="356452" y="18166"/>
                  </a:lnTo>
                  <a:lnTo>
                    <a:pt x="457817" y="21452"/>
                  </a:lnTo>
                  <a:lnTo>
                    <a:pt x="559149" y="24095"/>
                  </a:lnTo>
                  <a:lnTo>
                    <a:pt x="660412" y="26199"/>
                  </a:lnTo>
                  <a:lnTo>
                    <a:pt x="812089" y="28563"/>
                  </a:lnTo>
                  <a:lnTo>
                    <a:pt x="1063989" y="31241"/>
                  </a:lnTo>
                  <a:lnTo>
                    <a:pt x="1211055" y="31241"/>
                  </a:lnTo>
                  <a:lnTo>
                    <a:pt x="1507473" y="32003"/>
                  </a:lnTo>
                  <a:close/>
                </a:path>
              </a:pathLst>
            </a:custGeom>
            <a:solidFill>
              <a:srgbClr val="FF2BD8"/>
            </a:solidFill>
          </p:spPr>
          <p:txBody>
            <a:bodyPr wrap="square" lIns="0" tIns="0" rIns="0" bIns="0" rtlCol="0"/>
            <a:lstStyle/>
            <a:p>
              <a:endParaRPr sz="1310"/>
            </a:p>
          </p:txBody>
        </p:sp>
        <p:pic>
          <p:nvPicPr>
            <p:cNvPr id="21" name="object 14">
              <a:extLst>
                <a:ext uri="{FF2B5EF4-FFF2-40B4-BE49-F238E27FC236}">
                  <a16:creationId xmlns:a16="http://schemas.microsoft.com/office/drawing/2014/main" id="{85DE8AFA-D558-4151-9114-F29D45A1F3E0}"/>
                </a:ext>
              </a:extLst>
            </p:cNvPr>
            <p:cNvPicPr/>
            <p:nvPr/>
          </p:nvPicPr>
          <p:blipFill>
            <a:blip r:embed="rId5" cstate="print"/>
            <a:stretch>
              <a:fillRect/>
            </a:stretch>
          </p:blipFill>
          <p:spPr>
            <a:xfrm>
              <a:off x="2255226" y="5353049"/>
              <a:ext cx="606669" cy="85467"/>
            </a:xfrm>
            <a:prstGeom prst="rect">
              <a:avLst/>
            </a:prstGeom>
          </p:spPr>
        </p:pic>
      </p:grpSp>
    </p:spTree>
    <p:extLst>
      <p:ext uri="{BB962C8B-B14F-4D97-AF65-F5344CB8AC3E}">
        <p14:creationId xmlns:p14="http://schemas.microsoft.com/office/powerpoint/2010/main" val="33102263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69677" y="642993"/>
            <a:ext cx="5803526" cy="500232"/>
          </a:xfrm>
          <a:prstGeom prst="rect">
            <a:avLst/>
          </a:prstGeom>
        </p:spPr>
        <p:txBody>
          <a:bodyPr vert="horz" wrap="square" lIns="0" tIns="11206" rIns="0" bIns="0" rtlCol="0">
            <a:spAutoFit/>
          </a:bodyPr>
          <a:lstStyle/>
          <a:p>
            <a:pPr marL="11206">
              <a:spcBef>
                <a:spcPts val="88"/>
              </a:spcBef>
            </a:pPr>
            <a:r>
              <a:rPr sz="3177" spc="-4" dirty="0">
                <a:solidFill>
                  <a:srgbClr val="FF0000"/>
                </a:solidFill>
                <a:latin typeface="Arial"/>
                <a:cs typeface="Arial"/>
              </a:rPr>
              <a:t>Network Layer in </a:t>
            </a:r>
            <a:r>
              <a:rPr sz="3177" dirty="0">
                <a:solidFill>
                  <a:srgbClr val="FF0000"/>
                </a:solidFill>
                <a:latin typeface="Arial"/>
                <a:cs typeface="Arial"/>
              </a:rPr>
              <a:t>the Internet</a:t>
            </a:r>
            <a:r>
              <a:rPr sz="3177" spc="-119" dirty="0">
                <a:solidFill>
                  <a:srgbClr val="FF0000"/>
                </a:solidFill>
                <a:latin typeface="Arial"/>
                <a:cs typeface="Arial"/>
              </a:rPr>
              <a:t> </a:t>
            </a:r>
            <a:r>
              <a:rPr sz="3177" dirty="0">
                <a:solidFill>
                  <a:srgbClr val="FF0000"/>
                </a:solidFill>
                <a:latin typeface="Arial"/>
                <a:cs typeface="Arial"/>
              </a:rPr>
              <a:t>(3)</a:t>
            </a:r>
            <a:endParaRPr sz="3177">
              <a:latin typeface="Arial"/>
              <a:cs typeface="Arial"/>
            </a:endParaRPr>
          </a:p>
        </p:txBody>
      </p:sp>
      <p:sp>
        <p:nvSpPr>
          <p:cNvPr id="3" name="object 3"/>
          <p:cNvSpPr txBox="1"/>
          <p:nvPr/>
        </p:nvSpPr>
        <p:spPr>
          <a:xfrm>
            <a:off x="1123725" y="1433681"/>
            <a:ext cx="6794126" cy="663161"/>
          </a:xfrm>
          <a:prstGeom prst="rect">
            <a:avLst/>
          </a:prstGeom>
        </p:spPr>
        <p:txBody>
          <a:bodyPr vert="horz" wrap="square" lIns="0" tIns="11206" rIns="0" bIns="0" rtlCol="0">
            <a:spAutoFit/>
          </a:bodyPr>
          <a:lstStyle/>
          <a:p>
            <a:pPr marL="11206" marR="4483">
              <a:spcBef>
                <a:spcPts val="88"/>
              </a:spcBef>
            </a:pPr>
            <a:r>
              <a:rPr sz="2118" spc="-4" dirty="0">
                <a:latin typeface="Arial"/>
                <a:cs typeface="Arial"/>
              </a:rPr>
              <a:t>Internet is an interconnected collection of many networks  that is held together by the IP</a:t>
            </a:r>
            <a:r>
              <a:rPr sz="2118" spc="13" dirty="0">
                <a:latin typeface="Arial"/>
                <a:cs typeface="Arial"/>
              </a:rPr>
              <a:t> </a:t>
            </a:r>
            <a:r>
              <a:rPr sz="2118" spc="-4" dirty="0">
                <a:latin typeface="Arial"/>
                <a:cs typeface="Arial"/>
              </a:rPr>
              <a:t>protocol</a:t>
            </a:r>
            <a:endParaRPr sz="2118">
              <a:latin typeface="Arial"/>
              <a:cs typeface="Arial"/>
            </a:endParaRPr>
          </a:p>
        </p:txBody>
      </p:sp>
      <p:pic>
        <p:nvPicPr>
          <p:cNvPr id="4" name="object 4"/>
          <p:cNvPicPr/>
          <p:nvPr/>
        </p:nvPicPr>
        <p:blipFill>
          <a:blip r:embed="rId2" cstate="print"/>
          <a:stretch>
            <a:fillRect/>
          </a:stretch>
        </p:blipFill>
        <p:spPr>
          <a:xfrm>
            <a:off x="1586080" y="2273897"/>
            <a:ext cx="5972510" cy="3791397"/>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4216" y="642993"/>
            <a:ext cx="4413997" cy="500232"/>
          </a:xfrm>
          <a:prstGeom prst="rect">
            <a:avLst/>
          </a:prstGeom>
        </p:spPr>
        <p:txBody>
          <a:bodyPr vert="horz" wrap="square" lIns="0" tIns="11206" rIns="0" bIns="0" rtlCol="0">
            <a:spAutoFit/>
          </a:bodyPr>
          <a:lstStyle/>
          <a:p>
            <a:pPr marL="11206">
              <a:spcBef>
                <a:spcPts val="88"/>
              </a:spcBef>
            </a:pPr>
            <a:r>
              <a:rPr sz="3177" dirty="0">
                <a:solidFill>
                  <a:srgbClr val="FF0000"/>
                </a:solidFill>
                <a:latin typeface="Arial"/>
                <a:cs typeface="Arial"/>
              </a:rPr>
              <a:t>IP Version 4 Protocol</a:t>
            </a:r>
            <a:r>
              <a:rPr sz="3177" spc="-124" dirty="0">
                <a:solidFill>
                  <a:srgbClr val="FF0000"/>
                </a:solidFill>
                <a:latin typeface="Arial"/>
                <a:cs typeface="Arial"/>
              </a:rPr>
              <a:t> </a:t>
            </a:r>
            <a:r>
              <a:rPr sz="3177" dirty="0">
                <a:solidFill>
                  <a:srgbClr val="FF0000"/>
                </a:solidFill>
                <a:latin typeface="Arial"/>
                <a:cs typeface="Arial"/>
              </a:rPr>
              <a:t>(1)</a:t>
            </a:r>
            <a:endParaRPr sz="3177">
              <a:latin typeface="Arial"/>
              <a:cs typeface="Arial"/>
            </a:endParaRPr>
          </a:p>
        </p:txBody>
      </p:sp>
      <p:sp>
        <p:nvSpPr>
          <p:cNvPr id="3" name="object 3"/>
          <p:cNvSpPr txBox="1"/>
          <p:nvPr/>
        </p:nvSpPr>
        <p:spPr>
          <a:xfrm>
            <a:off x="1279487" y="1448661"/>
            <a:ext cx="6583456" cy="663161"/>
          </a:xfrm>
          <a:prstGeom prst="rect">
            <a:avLst/>
          </a:prstGeom>
        </p:spPr>
        <p:txBody>
          <a:bodyPr vert="horz" wrap="square" lIns="0" tIns="11206" rIns="0" bIns="0" rtlCol="0">
            <a:spAutoFit/>
          </a:bodyPr>
          <a:lstStyle/>
          <a:p>
            <a:pPr marL="11206" marR="4483">
              <a:spcBef>
                <a:spcPts val="88"/>
              </a:spcBef>
            </a:pPr>
            <a:r>
              <a:rPr sz="2118" spc="-4" dirty="0">
                <a:latin typeface="Arial"/>
                <a:cs typeface="Arial"/>
              </a:rPr>
              <a:t>IPv4 (Internet Protocol) header is carried on all packets  and has fields for the key parts of the</a:t>
            </a:r>
            <a:r>
              <a:rPr sz="2118" spc="9" dirty="0">
                <a:latin typeface="Arial"/>
                <a:cs typeface="Arial"/>
              </a:rPr>
              <a:t> </a:t>
            </a:r>
            <a:r>
              <a:rPr sz="2118" spc="-4" dirty="0">
                <a:latin typeface="Arial"/>
                <a:cs typeface="Arial"/>
              </a:rPr>
              <a:t>protocol:</a:t>
            </a:r>
            <a:endParaRPr sz="2118" dirty="0">
              <a:latin typeface="Arial"/>
              <a:cs typeface="Arial"/>
            </a:endParaRPr>
          </a:p>
        </p:txBody>
      </p:sp>
      <p:grpSp>
        <p:nvGrpSpPr>
          <p:cNvPr id="4" name="object 4"/>
          <p:cNvGrpSpPr/>
          <p:nvPr/>
        </p:nvGrpSpPr>
        <p:grpSpPr>
          <a:xfrm>
            <a:off x="537883" y="2130686"/>
            <a:ext cx="8068235" cy="3685614"/>
            <a:chOff x="457200" y="2414777"/>
            <a:chExt cx="9144000" cy="4177029"/>
          </a:xfrm>
        </p:grpSpPr>
        <p:sp>
          <p:nvSpPr>
            <p:cNvPr id="5" name="object 5"/>
            <p:cNvSpPr/>
            <p:nvPr/>
          </p:nvSpPr>
          <p:spPr>
            <a:xfrm>
              <a:off x="457200" y="2414777"/>
              <a:ext cx="9144000" cy="980440"/>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dirty="0"/>
            </a:p>
          </p:txBody>
        </p:sp>
        <p:pic>
          <p:nvPicPr>
            <p:cNvPr id="6" name="object 6"/>
            <p:cNvPicPr/>
            <p:nvPr/>
          </p:nvPicPr>
          <p:blipFill>
            <a:blip r:embed="rId2" cstate="print"/>
            <a:stretch>
              <a:fillRect/>
            </a:stretch>
          </p:blipFill>
          <p:spPr>
            <a:xfrm>
              <a:off x="1113281" y="2822448"/>
              <a:ext cx="7832597" cy="3768851"/>
            </a:xfrm>
            <a:prstGeom prst="rect">
              <a:avLst/>
            </a:prstGeom>
          </p:spPr>
        </p:pic>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4216" y="336176"/>
            <a:ext cx="4413997" cy="500232"/>
          </a:xfrm>
          <a:prstGeom prst="rect">
            <a:avLst/>
          </a:prstGeom>
        </p:spPr>
        <p:txBody>
          <a:bodyPr vert="horz" wrap="square" lIns="0" tIns="11206" rIns="0" bIns="0" rtlCol="0">
            <a:spAutoFit/>
          </a:bodyPr>
          <a:lstStyle/>
          <a:p>
            <a:pPr marL="11206">
              <a:spcBef>
                <a:spcPts val="88"/>
              </a:spcBef>
            </a:pPr>
            <a:r>
              <a:rPr sz="3177" dirty="0">
                <a:solidFill>
                  <a:srgbClr val="FF0000"/>
                </a:solidFill>
                <a:latin typeface="Arial"/>
                <a:cs typeface="Arial"/>
              </a:rPr>
              <a:t>IP Version 4 Protocol</a:t>
            </a:r>
            <a:r>
              <a:rPr sz="3177" spc="-124" dirty="0">
                <a:solidFill>
                  <a:srgbClr val="FF0000"/>
                </a:solidFill>
                <a:latin typeface="Arial"/>
                <a:cs typeface="Arial"/>
              </a:rPr>
              <a:t> </a:t>
            </a:r>
            <a:r>
              <a:rPr sz="3177" dirty="0">
                <a:solidFill>
                  <a:srgbClr val="FF0000"/>
                </a:solidFill>
                <a:latin typeface="Arial"/>
                <a:cs typeface="Arial"/>
              </a:rPr>
              <a:t>(1)</a:t>
            </a:r>
            <a:endParaRPr sz="3177" dirty="0">
              <a:latin typeface="Arial"/>
              <a:cs typeface="Arial"/>
            </a:endParaRPr>
          </a:p>
        </p:txBody>
      </p:sp>
      <p:sp>
        <p:nvSpPr>
          <p:cNvPr id="3" name="object 3"/>
          <p:cNvSpPr txBox="1"/>
          <p:nvPr/>
        </p:nvSpPr>
        <p:spPr>
          <a:xfrm>
            <a:off x="570715" y="842682"/>
            <a:ext cx="4202991" cy="5993338"/>
          </a:xfrm>
          <a:prstGeom prst="rect">
            <a:avLst/>
          </a:prstGeom>
        </p:spPr>
        <p:txBody>
          <a:bodyPr vert="horz" wrap="square" lIns="0" tIns="11206" rIns="0" bIns="0" rtlCol="0">
            <a:spAutoFit/>
          </a:bodyPr>
          <a:lstStyle/>
          <a:p>
            <a:pPr marL="313781" marR="4483" indent="-302575">
              <a:spcBef>
                <a:spcPts val="8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Version filed</a:t>
            </a:r>
          </a:p>
          <a:p>
            <a:pPr marL="313781" marR="4483" indent="-302575">
              <a:spcBef>
                <a:spcPts val="8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IHL: header length</a:t>
            </a:r>
          </a:p>
          <a:p>
            <a:pPr marL="313781" marR="4483" indent="-302575">
              <a:spcBef>
                <a:spcPts val="8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Differentiated services: type of service</a:t>
            </a:r>
          </a:p>
          <a:p>
            <a:pPr marL="313781" marR="4483" indent="-302575">
              <a:spcBef>
                <a:spcPts val="8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Total length: every thing in the datagram</a:t>
            </a:r>
          </a:p>
          <a:p>
            <a:pPr marL="313781" marR="4483" indent="-302575">
              <a:spcBef>
                <a:spcPts val="8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Identification field:  which packet the newly arrived fragment belong to</a:t>
            </a:r>
          </a:p>
          <a:p>
            <a:pPr marL="717215" marR="4483" lvl="1" indent="-302575">
              <a:spcBef>
                <a:spcPts val="8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All the fragments of the same packet  have the same identification code.</a:t>
            </a:r>
          </a:p>
          <a:p>
            <a:pPr marL="313781" marR="4483" indent="-302575">
              <a:spcBef>
                <a:spcPts val="8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Next field: not defined</a:t>
            </a:r>
          </a:p>
          <a:p>
            <a:pPr marL="313781" marR="4483" indent="-302575">
              <a:spcBef>
                <a:spcPts val="8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DF: do not fragment</a:t>
            </a:r>
          </a:p>
          <a:p>
            <a:pPr marL="313781" marR="4483" indent="-302575">
              <a:spcBef>
                <a:spcPts val="8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MF more fragments</a:t>
            </a:r>
          </a:p>
          <a:p>
            <a:pPr marL="717215" marR="4483" lvl="1" indent="-302575">
              <a:spcBef>
                <a:spcPts val="88"/>
              </a:spcBef>
              <a:buFont typeface="Arial" panose="020B0604020202020204" pitchFamily="34" charset="0"/>
              <a:buChar char="•"/>
            </a:pPr>
            <a:r>
              <a:rPr lang="en-US" sz="2118" spc="-4" dirty="0">
                <a:latin typeface="Times New Roman" panose="02020603050405020304" pitchFamily="18" charset="0"/>
                <a:cs typeface="Times New Roman" panose="02020603050405020304" pitchFamily="18" charset="0"/>
              </a:rPr>
              <a:t>It is set to know whether all the fragments of datagram have arrived.</a:t>
            </a:r>
          </a:p>
        </p:txBody>
      </p:sp>
      <p:sp>
        <p:nvSpPr>
          <p:cNvPr id="7" name="object 3">
            <a:extLst>
              <a:ext uri="{FF2B5EF4-FFF2-40B4-BE49-F238E27FC236}">
                <a16:creationId xmlns:a16="http://schemas.microsoft.com/office/drawing/2014/main" id="{3B938DB9-F702-408E-A94C-6B292C5B36E7}"/>
              </a:ext>
            </a:extLst>
          </p:cNvPr>
          <p:cNvSpPr txBox="1"/>
          <p:nvPr/>
        </p:nvSpPr>
        <p:spPr>
          <a:xfrm>
            <a:off x="4808863" y="1020333"/>
            <a:ext cx="3938700" cy="5377143"/>
          </a:xfrm>
          <a:prstGeom prst="rect">
            <a:avLst/>
          </a:prstGeom>
        </p:spPr>
        <p:txBody>
          <a:bodyPr vert="horz" wrap="square" lIns="0" tIns="11206" rIns="0" bIns="0" rtlCol="0">
            <a:spAutoFit/>
          </a:bodyPr>
          <a:lstStyle/>
          <a:p>
            <a:pPr marL="313781" marR="4483" indent="-302575">
              <a:spcBef>
                <a:spcPts val="88"/>
              </a:spcBef>
              <a:buFont typeface="Arial" panose="020B0604020202020204" pitchFamily="34" charset="0"/>
              <a:buChar char="•"/>
            </a:pPr>
            <a:r>
              <a:rPr lang="en-US" sz="1765" spc="-4" dirty="0">
                <a:latin typeface="Times New Roman" panose="02020603050405020304" pitchFamily="18" charset="0"/>
                <a:cs typeface="Times New Roman" panose="02020603050405020304" pitchFamily="18" charset="0"/>
              </a:rPr>
              <a:t>Fragment offset</a:t>
            </a:r>
          </a:p>
          <a:p>
            <a:pPr marL="717215" marR="4483" lvl="1" indent="-302575">
              <a:spcBef>
                <a:spcPts val="88"/>
              </a:spcBef>
              <a:buFont typeface="Arial" panose="020B0604020202020204" pitchFamily="34" charset="0"/>
              <a:buChar char="•"/>
            </a:pPr>
            <a:r>
              <a:rPr lang="en-US" sz="1765" spc="-4" dirty="0">
                <a:latin typeface="Times New Roman" panose="02020603050405020304" pitchFamily="18" charset="0"/>
                <a:cs typeface="Times New Roman" panose="02020603050405020304" pitchFamily="18" charset="0"/>
              </a:rPr>
              <a:t>Where in the current packet this packet belongs</a:t>
            </a:r>
          </a:p>
          <a:p>
            <a:pPr marL="313781" marR="4483" indent="-302575">
              <a:spcBef>
                <a:spcPts val="88"/>
              </a:spcBef>
              <a:buFont typeface="Arial" panose="020B0604020202020204" pitchFamily="34" charset="0"/>
              <a:buChar char="•"/>
            </a:pPr>
            <a:r>
              <a:rPr lang="en-US" sz="1765" spc="-4" dirty="0" err="1">
                <a:latin typeface="Times New Roman" panose="02020603050405020304" pitchFamily="18" charset="0"/>
                <a:cs typeface="Times New Roman" panose="02020603050405020304" pitchFamily="18" charset="0"/>
              </a:rPr>
              <a:t>TtL</a:t>
            </a:r>
            <a:r>
              <a:rPr lang="en-US" sz="1765" spc="-4" dirty="0">
                <a:latin typeface="Times New Roman" panose="02020603050405020304" pitchFamily="18" charset="0"/>
                <a:cs typeface="Times New Roman" panose="02020603050405020304" pitchFamily="18" charset="0"/>
              </a:rPr>
              <a:t>: Time to live</a:t>
            </a:r>
          </a:p>
          <a:p>
            <a:pPr marL="717215" marR="4483" lvl="1" indent="-302575">
              <a:spcBef>
                <a:spcPts val="88"/>
              </a:spcBef>
              <a:buFont typeface="Arial" panose="020B0604020202020204" pitchFamily="34" charset="0"/>
              <a:buChar char="•"/>
            </a:pPr>
            <a:r>
              <a:rPr lang="en-US" sz="1765" spc="-4" dirty="0">
                <a:latin typeface="Times New Roman" panose="02020603050405020304" pitchFamily="18" charset="0"/>
                <a:cs typeface="Times New Roman" panose="02020603050405020304" pitchFamily="18" charset="0"/>
              </a:rPr>
              <a:t>To limit packet life time </a:t>
            </a:r>
          </a:p>
          <a:p>
            <a:pPr marL="717215" marR="4483" lvl="1" indent="-302575">
              <a:spcBef>
                <a:spcPts val="88"/>
              </a:spcBef>
              <a:buFont typeface="Arial" panose="020B0604020202020204" pitchFamily="34" charset="0"/>
              <a:buChar char="•"/>
            </a:pPr>
            <a:r>
              <a:rPr lang="en-US" sz="1765" spc="-4" dirty="0">
                <a:latin typeface="Times New Roman" panose="02020603050405020304" pitchFamily="18" charset="0"/>
                <a:cs typeface="Times New Roman" panose="02020603050405020304" pitchFamily="18" charset="0"/>
              </a:rPr>
              <a:t>Decremented after each hop</a:t>
            </a:r>
          </a:p>
          <a:p>
            <a:pPr marL="313781" marR="4483" indent="-302575">
              <a:spcBef>
                <a:spcPts val="88"/>
              </a:spcBef>
              <a:buFont typeface="Arial" panose="020B0604020202020204" pitchFamily="34" charset="0"/>
              <a:buChar char="•"/>
            </a:pPr>
            <a:r>
              <a:rPr lang="en-US" sz="1765" spc="-4" dirty="0">
                <a:latin typeface="Times New Roman" panose="02020603050405020304" pitchFamily="18" charset="0"/>
                <a:cs typeface="Times New Roman" panose="02020603050405020304" pitchFamily="18" charset="0"/>
              </a:rPr>
              <a:t>Protocol: UDP or TCP</a:t>
            </a:r>
          </a:p>
          <a:p>
            <a:pPr marL="313781" marR="4483" indent="-302575">
              <a:spcBef>
                <a:spcPts val="88"/>
              </a:spcBef>
              <a:buFont typeface="Arial" panose="020B0604020202020204" pitchFamily="34" charset="0"/>
              <a:buChar char="•"/>
            </a:pPr>
            <a:r>
              <a:rPr lang="en-US" sz="1765" spc="-4" dirty="0">
                <a:latin typeface="Times New Roman" panose="02020603050405020304" pitchFamily="18" charset="0"/>
                <a:cs typeface="Times New Roman" panose="02020603050405020304" pitchFamily="18" charset="0"/>
              </a:rPr>
              <a:t>Header checksum</a:t>
            </a:r>
          </a:p>
          <a:p>
            <a:pPr marL="313781" marR="4483" indent="-302575">
              <a:spcBef>
                <a:spcPts val="88"/>
              </a:spcBef>
              <a:buFont typeface="Arial" panose="020B0604020202020204" pitchFamily="34" charset="0"/>
              <a:buChar char="•"/>
            </a:pPr>
            <a:r>
              <a:rPr lang="en-US" sz="1765" spc="-4" dirty="0">
                <a:latin typeface="Times New Roman" panose="02020603050405020304" pitchFamily="18" charset="0"/>
                <a:cs typeface="Times New Roman" panose="02020603050405020304" pitchFamily="18" charset="0"/>
              </a:rPr>
              <a:t>Source and destination address indicate the IP address of source and destination</a:t>
            </a:r>
          </a:p>
          <a:p>
            <a:pPr marL="313781" marR="4483" indent="-302575">
              <a:spcBef>
                <a:spcPts val="88"/>
              </a:spcBef>
              <a:buFont typeface="Arial" panose="020B0604020202020204" pitchFamily="34" charset="0"/>
              <a:buChar char="•"/>
            </a:pPr>
            <a:r>
              <a:rPr lang="en-US" sz="1765" spc="-4" dirty="0">
                <a:latin typeface="Times New Roman" panose="02020603050405020304" pitchFamily="18" charset="0"/>
                <a:cs typeface="Times New Roman" panose="02020603050405020304" pitchFamily="18" charset="0"/>
              </a:rPr>
              <a:t>Options field</a:t>
            </a:r>
          </a:p>
          <a:p>
            <a:pPr marL="717215" marR="4483" lvl="1" indent="-302575">
              <a:spcBef>
                <a:spcPts val="88"/>
              </a:spcBef>
              <a:buFont typeface="Arial" panose="020B0604020202020204" pitchFamily="34" charset="0"/>
              <a:buChar char="•"/>
            </a:pPr>
            <a:r>
              <a:rPr lang="en-US" sz="1765" spc="-4" dirty="0">
                <a:latin typeface="Times New Roman" panose="02020603050405020304" pitchFamily="18" charset="0"/>
                <a:cs typeface="Times New Roman" panose="02020603050405020304" pitchFamily="18" charset="0"/>
              </a:rPr>
              <a:t>For other ideas</a:t>
            </a:r>
          </a:p>
          <a:p>
            <a:pPr marL="717215" marR="4483" lvl="1" indent="-302575">
              <a:spcBef>
                <a:spcPts val="88"/>
              </a:spcBef>
              <a:buFont typeface="Arial" panose="020B0604020202020204" pitchFamily="34" charset="0"/>
              <a:buChar char="•"/>
            </a:pPr>
            <a:r>
              <a:rPr lang="en-US" sz="1765" spc="-4" dirty="0">
                <a:latin typeface="Times New Roman" panose="02020603050405020304" pitchFamily="18" charset="0"/>
                <a:cs typeface="Times New Roman" panose="02020603050405020304" pitchFamily="18" charset="0"/>
              </a:rPr>
              <a:t>Security</a:t>
            </a:r>
          </a:p>
          <a:p>
            <a:pPr marL="717215" marR="4483" lvl="1" indent="-302575">
              <a:spcBef>
                <a:spcPts val="88"/>
              </a:spcBef>
              <a:buFont typeface="Arial" panose="020B0604020202020204" pitchFamily="34" charset="0"/>
              <a:buChar char="•"/>
            </a:pPr>
            <a:r>
              <a:rPr lang="en-US" sz="1765" spc="-4" dirty="0">
                <a:latin typeface="Times New Roman" panose="02020603050405020304" pitchFamily="18" charset="0"/>
                <a:cs typeface="Times New Roman" panose="02020603050405020304" pitchFamily="18" charset="0"/>
              </a:rPr>
              <a:t>Strict route</a:t>
            </a:r>
          </a:p>
          <a:p>
            <a:pPr marL="1120648" marR="4483" lvl="2" indent="-302575">
              <a:spcBef>
                <a:spcPts val="88"/>
              </a:spcBef>
              <a:buFont typeface="Arial" panose="020B0604020202020204" pitchFamily="34" charset="0"/>
              <a:buChar char="•"/>
            </a:pPr>
            <a:r>
              <a:rPr lang="en-US" sz="1765" spc="-4" dirty="0">
                <a:latin typeface="Times New Roman" panose="02020603050405020304" pitchFamily="18" charset="0"/>
                <a:cs typeface="Times New Roman" panose="02020603050405020304" pitchFamily="18" charset="0"/>
              </a:rPr>
              <a:t>Set of routes</a:t>
            </a:r>
          </a:p>
          <a:p>
            <a:pPr marL="717215" marR="4483" lvl="1" indent="-302575">
              <a:spcBef>
                <a:spcPts val="88"/>
              </a:spcBef>
              <a:buFont typeface="Arial" panose="020B0604020202020204" pitchFamily="34" charset="0"/>
              <a:buChar char="•"/>
            </a:pPr>
            <a:r>
              <a:rPr lang="en-US" sz="1765" spc="-4" dirty="0">
                <a:latin typeface="Times New Roman" panose="02020603050405020304" pitchFamily="18" charset="0"/>
                <a:cs typeface="Times New Roman" panose="02020603050405020304" pitchFamily="18" charset="0"/>
              </a:rPr>
              <a:t>Lose routes</a:t>
            </a:r>
          </a:p>
          <a:p>
            <a:pPr marL="1120648" marR="4483" lvl="2" indent="-302575">
              <a:spcBef>
                <a:spcPts val="88"/>
              </a:spcBef>
              <a:buFont typeface="Arial" panose="020B0604020202020204" pitchFamily="34" charset="0"/>
              <a:buChar char="•"/>
            </a:pPr>
            <a:r>
              <a:rPr lang="en-US" sz="1765" spc="-4" dirty="0">
                <a:latin typeface="Times New Roman" panose="02020603050405020304" pitchFamily="18" charset="0"/>
                <a:cs typeface="Times New Roman" panose="02020603050405020304" pitchFamily="18" charset="0"/>
              </a:rPr>
              <a:t>Set of routes</a:t>
            </a:r>
          </a:p>
          <a:p>
            <a:pPr marL="717215" marR="4483" lvl="1" indent="-302575">
              <a:spcBef>
                <a:spcPts val="88"/>
              </a:spcBef>
              <a:buFont typeface="Arial" panose="020B0604020202020204" pitchFamily="34" charset="0"/>
              <a:buChar char="•"/>
            </a:pPr>
            <a:endParaRPr lang="en-US" sz="1765" spc="-4" dirty="0">
              <a:latin typeface="Times New Roman" panose="02020603050405020304" pitchFamily="18" charset="0"/>
              <a:cs typeface="Times New Roman" panose="02020603050405020304" pitchFamily="18" charset="0"/>
            </a:endParaRPr>
          </a:p>
          <a:p>
            <a:pPr marL="313781" marR="4483" indent="-302575">
              <a:spcBef>
                <a:spcPts val="88"/>
              </a:spcBef>
              <a:buFont typeface="Arial" panose="020B0604020202020204" pitchFamily="34" charset="0"/>
              <a:buChar char="•"/>
            </a:pPr>
            <a:endParaRPr lang="en-US" sz="1765" spc="-4"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44228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2240" y="609890"/>
            <a:ext cx="6007922" cy="688424"/>
          </a:xfrm>
          <a:prstGeom prst="rect">
            <a:avLst/>
          </a:prstGeom>
        </p:spPr>
        <p:txBody>
          <a:bodyPr vert="horz" wrap="square" lIns="0" tIns="11206" rIns="0" bIns="0" rtlCol="0" anchor="ctr">
            <a:spAutoFit/>
          </a:bodyPr>
          <a:lstStyle/>
          <a:p>
            <a:pPr marL="11206">
              <a:lnSpc>
                <a:spcPct val="100000"/>
              </a:lnSpc>
              <a:spcBef>
                <a:spcPts val="88"/>
              </a:spcBef>
            </a:pPr>
            <a:r>
              <a:rPr dirty="0"/>
              <a:t>IP Addresses (1) –</a:t>
            </a:r>
            <a:r>
              <a:rPr spc="-88" dirty="0"/>
              <a:t> </a:t>
            </a:r>
            <a:r>
              <a:rPr spc="-4" dirty="0"/>
              <a:t>Prefixes</a:t>
            </a:r>
          </a:p>
        </p:txBody>
      </p:sp>
      <p:sp>
        <p:nvSpPr>
          <p:cNvPr id="3" name="object 3"/>
          <p:cNvSpPr txBox="1"/>
          <p:nvPr/>
        </p:nvSpPr>
        <p:spPr>
          <a:xfrm>
            <a:off x="1411941" y="1508873"/>
            <a:ext cx="5868521" cy="1575258"/>
          </a:xfrm>
          <a:prstGeom prst="rect">
            <a:avLst/>
          </a:prstGeom>
        </p:spPr>
        <p:txBody>
          <a:bodyPr vert="horz" wrap="square" lIns="0" tIns="78441" rIns="0" bIns="0" rtlCol="0">
            <a:spAutoFit/>
          </a:bodyPr>
          <a:lstStyle/>
          <a:p>
            <a:pPr marL="44826">
              <a:spcBef>
                <a:spcPts val="618"/>
              </a:spcBef>
            </a:pPr>
            <a:r>
              <a:rPr sz="2118" spc="-4" dirty="0">
                <a:latin typeface="Arial"/>
                <a:cs typeface="Arial"/>
              </a:rPr>
              <a:t>Addresses are allocated in blocks called</a:t>
            </a:r>
            <a:r>
              <a:rPr sz="2118" spc="18" dirty="0">
                <a:latin typeface="Arial"/>
                <a:cs typeface="Arial"/>
              </a:rPr>
              <a:t> </a:t>
            </a:r>
            <a:r>
              <a:rPr sz="2118" u="heavy" spc="-4" dirty="0">
                <a:uFill>
                  <a:solidFill>
                    <a:srgbClr val="000000"/>
                  </a:solidFill>
                </a:uFill>
                <a:latin typeface="Arial"/>
                <a:cs typeface="Arial"/>
              </a:rPr>
              <a:t>prefixes</a:t>
            </a:r>
            <a:endParaRPr sz="2118" dirty="0">
              <a:latin typeface="Arial"/>
              <a:cs typeface="Arial"/>
            </a:endParaRPr>
          </a:p>
          <a:p>
            <a:pPr marL="448259" indent="-403433">
              <a:spcBef>
                <a:spcPts val="529"/>
              </a:spcBef>
              <a:buClr>
                <a:srgbClr val="0000FF"/>
              </a:buClr>
              <a:buChar char="•"/>
              <a:tabLst>
                <a:tab pos="447699" algn="l"/>
                <a:tab pos="448259" algn="l"/>
              </a:tabLst>
            </a:pPr>
            <a:r>
              <a:rPr sz="2118" spc="-4" dirty="0">
                <a:latin typeface="Arial"/>
                <a:cs typeface="Arial"/>
              </a:rPr>
              <a:t>Prefix is determined by the network</a:t>
            </a:r>
            <a:r>
              <a:rPr sz="2118" dirty="0">
                <a:latin typeface="Arial"/>
                <a:cs typeface="Arial"/>
              </a:rPr>
              <a:t> </a:t>
            </a:r>
            <a:r>
              <a:rPr sz="2118" spc="-4" dirty="0">
                <a:latin typeface="Arial"/>
                <a:cs typeface="Arial"/>
              </a:rPr>
              <a:t>portion</a:t>
            </a:r>
            <a:endParaRPr sz="2118" dirty="0">
              <a:latin typeface="Arial"/>
              <a:cs typeface="Arial"/>
            </a:endParaRPr>
          </a:p>
          <a:p>
            <a:pPr marL="448259" indent="-403433">
              <a:spcBef>
                <a:spcPts val="529"/>
              </a:spcBef>
              <a:buClr>
                <a:srgbClr val="0000FF"/>
              </a:buClr>
              <a:buChar char="•"/>
              <a:tabLst>
                <a:tab pos="447699" algn="l"/>
                <a:tab pos="448259" algn="l"/>
              </a:tabLst>
            </a:pPr>
            <a:r>
              <a:rPr sz="2118" spc="-4" dirty="0">
                <a:latin typeface="Arial"/>
                <a:cs typeface="Arial"/>
              </a:rPr>
              <a:t>Has 2</a:t>
            </a:r>
            <a:r>
              <a:rPr sz="2118" spc="-6" baseline="24305" dirty="0">
                <a:latin typeface="Arial"/>
                <a:cs typeface="Arial"/>
              </a:rPr>
              <a:t>L </a:t>
            </a:r>
            <a:r>
              <a:rPr sz="2118" spc="-4" dirty="0">
                <a:latin typeface="Arial"/>
                <a:cs typeface="Arial"/>
              </a:rPr>
              <a:t>addresses aligned on </a:t>
            </a:r>
            <a:r>
              <a:rPr sz="2118" spc="4" dirty="0">
                <a:latin typeface="Arial"/>
                <a:cs typeface="Arial"/>
              </a:rPr>
              <a:t>2</a:t>
            </a:r>
            <a:r>
              <a:rPr sz="2118" spc="6" baseline="24305" dirty="0">
                <a:latin typeface="Arial"/>
                <a:cs typeface="Arial"/>
              </a:rPr>
              <a:t>L</a:t>
            </a:r>
            <a:r>
              <a:rPr sz="2118" spc="19" baseline="24305" dirty="0">
                <a:latin typeface="Arial"/>
                <a:cs typeface="Arial"/>
              </a:rPr>
              <a:t> </a:t>
            </a:r>
            <a:r>
              <a:rPr sz="2118" spc="-4" dirty="0">
                <a:latin typeface="Arial"/>
                <a:cs typeface="Arial"/>
              </a:rPr>
              <a:t>boundary</a:t>
            </a:r>
            <a:endParaRPr sz="2118" dirty="0">
              <a:latin typeface="Arial"/>
              <a:cs typeface="Arial"/>
            </a:endParaRPr>
          </a:p>
          <a:p>
            <a:pPr marL="448259" indent="-403433">
              <a:spcBef>
                <a:spcPts val="529"/>
              </a:spcBef>
              <a:buClr>
                <a:srgbClr val="0000FF"/>
              </a:buClr>
              <a:buChar char="•"/>
              <a:tabLst>
                <a:tab pos="447699" algn="l"/>
                <a:tab pos="448259" algn="l"/>
              </a:tabLst>
            </a:pPr>
            <a:r>
              <a:rPr sz="2118" spc="-4" dirty="0">
                <a:latin typeface="Arial"/>
                <a:cs typeface="Arial"/>
              </a:rPr>
              <a:t>Written address/length, e.g.,</a:t>
            </a:r>
            <a:r>
              <a:rPr sz="2118" spc="-13" dirty="0">
                <a:latin typeface="Arial"/>
                <a:cs typeface="Arial"/>
              </a:rPr>
              <a:t> </a:t>
            </a:r>
            <a:r>
              <a:rPr sz="2118" spc="-4" dirty="0">
                <a:latin typeface="Arial"/>
                <a:cs typeface="Arial"/>
              </a:rPr>
              <a:t>18.0.31.0/24</a:t>
            </a:r>
            <a:endParaRPr sz="2118" dirty="0">
              <a:latin typeface="Arial"/>
              <a:cs typeface="Arial"/>
            </a:endParaRPr>
          </a:p>
        </p:txBody>
      </p:sp>
      <p:pic>
        <p:nvPicPr>
          <p:cNvPr id="4" name="object 4"/>
          <p:cNvPicPr/>
          <p:nvPr/>
        </p:nvPicPr>
        <p:blipFill>
          <a:blip r:embed="rId2" cstate="print"/>
          <a:stretch>
            <a:fillRect/>
          </a:stretch>
        </p:blipFill>
        <p:spPr>
          <a:xfrm>
            <a:off x="1012564" y="3450516"/>
            <a:ext cx="7102064" cy="210917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7300" y="552036"/>
            <a:ext cx="7154507" cy="688424"/>
          </a:xfrm>
          <a:prstGeom prst="rect">
            <a:avLst/>
          </a:prstGeom>
        </p:spPr>
        <p:txBody>
          <a:bodyPr vert="horz" wrap="square" lIns="0" tIns="11206" rIns="0" bIns="0" rtlCol="0" anchor="ctr">
            <a:spAutoFit/>
          </a:bodyPr>
          <a:lstStyle/>
          <a:p>
            <a:pPr marL="11206">
              <a:lnSpc>
                <a:spcPct val="100000"/>
              </a:lnSpc>
              <a:spcBef>
                <a:spcPts val="88"/>
              </a:spcBef>
            </a:pPr>
            <a:r>
              <a:rPr dirty="0"/>
              <a:t>IP Addresses (2) –</a:t>
            </a:r>
            <a:r>
              <a:rPr spc="-119" dirty="0"/>
              <a:t> </a:t>
            </a:r>
            <a:r>
              <a:rPr spc="-4" dirty="0"/>
              <a:t>Subnets</a:t>
            </a:r>
          </a:p>
        </p:txBody>
      </p:sp>
      <p:sp>
        <p:nvSpPr>
          <p:cNvPr id="3" name="object 3"/>
          <p:cNvSpPr txBox="1"/>
          <p:nvPr/>
        </p:nvSpPr>
        <p:spPr>
          <a:xfrm>
            <a:off x="564777" y="1289186"/>
            <a:ext cx="7847030" cy="1185215"/>
          </a:xfrm>
          <a:prstGeom prst="rect">
            <a:avLst/>
          </a:prstGeom>
        </p:spPr>
        <p:txBody>
          <a:bodyPr vert="horz" wrap="square" lIns="0" tIns="78441" rIns="0" bIns="0" rtlCol="0">
            <a:spAutoFit/>
          </a:bodyPr>
          <a:lstStyle/>
          <a:p>
            <a:pPr marL="313781" indent="-302575">
              <a:spcBef>
                <a:spcPts val="618"/>
              </a:spcBef>
              <a:buFont typeface="Arial" panose="020B0604020202020204" pitchFamily="34" charset="0"/>
              <a:buChar char="•"/>
            </a:pPr>
            <a:r>
              <a:rPr sz="2118" spc="-4" dirty="0">
                <a:latin typeface="Arial"/>
                <a:cs typeface="Arial"/>
              </a:rPr>
              <a:t>Subnetting splits up IP prefix to help with</a:t>
            </a:r>
            <a:r>
              <a:rPr sz="2118" spc="-13" dirty="0">
                <a:latin typeface="Arial"/>
                <a:cs typeface="Arial"/>
              </a:rPr>
              <a:t> </a:t>
            </a:r>
            <a:r>
              <a:rPr sz="2118" spc="-4" dirty="0">
                <a:latin typeface="Arial"/>
                <a:cs typeface="Arial"/>
              </a:rPr>
              <a:t>management</a:t>
            </a:r>
            <a:endParaRPr sz="2118" dirty="0">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Looks like </a:t>
            </a:r>
            <a:r>
              <a:rPr sz="2118" dirty="0">
                <a:latin typeface="Arial"/>
                <a:cs typeface="Arial"/>
              </a:rPr>
              <a:t>a </a:t>
            </a:r>
            <a:r>
              <a:rPr sz="2118" spc="-4" dirty="0">
                <a:latin typeface="Arial"/>
                <a:cs typeface="Arial"/>
              </a:rPr>
              <a:t>single prefix outside the</a:t>
            </a:r>
            <a:r>
              <a:rPr sz="2118" spc="26" dirty="0">
                <a:latin typeface="Arial"/>
                <a:cs typeface="Arial"/>
              </a:rPr>
              <a:t> </a:t>
            </a:r>
            <a:r>
              <a:rPr sz="2118" spc="-4" dirty="0">
                <a:latin typeface="Arial"/>
                <a:cs typeface="Arial"/>
              </a:rPr>
              <a:t>network</a:t>
            </a:r>
            <a:endParaRPr lang="en-IN" sz="2118" spc="-4" dirty="0">
              <a:latin typeface="Arial"/>
              <a:cs typeface="Arial"/>
            </a:endParaRPr>
          </a:p>
          <a:p>
            <a:pPr marL="414640" indent="-403433">
              <a:spcBef>
                <a:spcPts val="529"/>
              </a:spcBef>
              <a:buClr>
                <a:srgbClr val="0000FF"/>
              </a:buClr>
              <a:buChar char="•"/>
              <a:tabLst>
                <a:tab pos="414079" algn="l"/>
                <a:tab pos="414640" algn="l"/>
              </a:tabLst>
            </a:pPr>
            <a:r>
              <a:rPr lang="en-IN" sz="2118" spc="-4" dirty="0">
                <a:latin typeface="Arial"/>
                <a:cs typeface="Arial"/>
              </a:rPr>
              <a:t>Network address &lt;Network bits, subnet bits, host bits&gt;</a:t>
            </a:r>
            <a:endParaRPr sz="2118" dirty="0">
              <a:latin typeface="Arial"/>
              <a:cs typeface="Arial"/>
            </a:endParaRPr>
          </a:p>
        </p:txBody>
      </p:sp>
      <p:grpSp>
        <p:nvGrpSpPr>
          <p:cNvPr id="4" name="object 4"/>
          <p:cNvGrpSpPr/>
          <p:nvPr/>
        </p:nvGrpSpPr>
        <p:grpSpPr>
          <a:xfrm>
            <a:off x="536705" y="2874253"/>
            <a:ext cx="8068235" cy="3021665"/>
            <a:chOff x="457200" y="2907792"/>
            <a:chExt cx="9144000" cy="3424554"/>
          </a:xfrm>
        </p:grpSpPr>
        <p:pic>
          <p:nvPicPr>
            <p:cNvPr id="5" name="object 5"/>
            <p:cNvPicPr/>
            <p:nvPr/>
          </p:nvPicPr>
          <p:blipFill>
            <a:blip r:embed="rId2" cstate="print"/>
            <a:stretch>
              <a:fillRect/>
            </a:stretch>
          </p:blipFill>
          <p:spPr>
            <a:xfrm>
              <a:off x="971550" y="2907792"/>
              <a:ext cx="8115300" cy="2445257"/>
            </a:xfrm>
            <a:prstGeom prst="rect">
              <a:avLst/>
            </a:prstGeom>
          </p:spPr>
        </p:pic>
        <p:sp>
          <p:nvSpPr>
            <p:cNvPr id="6" name="object 6"/>
            <p:cNvSpPr/>
            <p:nvPr/>
          </p:nvSpPr>
          <p:spPr>
            <a:xfrm>
              <a:off x="457200" y="5352288"/>
              <a:ext cx="9144000" cy="980440"/>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sz="1588"/>
            </a:p>
          </p:txBody>
        </p:sp>
        <p:pic>
          <p:nvPicPr>
            <p:cNvPr id="7" name="object 7"/>
            <p:cNvPicPr/>
            <p:nvPr/>
          </p:nvPicPr>
          <p:blipFill>
            <a:blip r:embed="rId3" cstate="print"/>
            <a:stretch>
              <a:fillRect/>
            </a:stretch>
          </p:blipFill>
          <p:spPr>
            <a:xfrm>
              <a:off x="971550" y="5353050"/>
              <a:ext cx="8115300" cy="979170"/>
            </a:xfrm>
            <a:prstGeom prst="rect">
              <a:avLst/>
            </a:prstGeom>
          </p:spPr>
        </p:pic>
        <p:sp>
          <p:nvSpPr>
            <p:cNvPr id="8" name="object 8"/>
            <p:cNvSpPr/>
            <p:nvPr/>
          </p:nvSpPr>
          <p:spPr>
            <a:xfrm>
              <a:off x="6656832" y="5352288"/>
              <a:ext cx="2541270" cy="403225"/>
            </a:xfrm>
            <a:custGeom>
              <a:avLst/>
              <a:gdLst/>
              <a:ahLst/>
              <a:cxnLst/>
              <a:rect l="l" t="t" r="r" b="b"/>
              <a:pathLst>
                <a:path w="2541270" h="403225">
                  <a:moveTo>
                    <a:pt x="2541270" y="403098"/>
                  </a:moveTo>
                  <a:lnTo>
                    <a:pt x="2541270" y="0"/>
                  </a:lnTo>
                  <a:lnTo>
                    <a:pt x="0" y="0"/>
                  </a:lnTo>
                  <a:lnTo>
                    <a:pt x="0" y="403098"/>
                  </a:lnTo>
                  <a:lnTo>
                    <a:pt x="2541270" y="403098"/>
                  </a:lnTo>
                  <a:close/>
                </a:path>
              </a:pathLst>
            </a:custGeom>
            <a:solidFill>
              <a:srgbClr val="FFFFFF"/>
            </a:solidFill>
          </p:spPr>
          <p:txBody>
            <a:bodyPr wrap="square" lIns="0" tIns="0" rIns="0" bIns="0" rtlCol="0"/>
            <a:lstStyle/>
            <a:p>
              <a:endParaRPr sz="1588"/>
            </a:p>
          </p:txBody>
        </p:sp>
      </p:grpSp>
      <p:sp>
        <p:nvSpPr>
          <p:cNvPr id="9" name="object 9"/>
          <p:cNvSpPr txBox="1"/>
          <p:nvPr/>
        </p:nvSpPr>
        <p:spPr>
          <a:xfrm>
            <a:off x="6381974" y="4942802"/>
            <a:ext cx="1633257" cy="500039"/>
          </a:xfrm>
          <a:prstGeom prst="rect">
            <a:avLst/>
          </a:prstGeom>
        </p:spPr>
        <p:txBody>
          <a:bodyPr vert="horz" wrap="square" lIns="0" tIns="11206" rIns="0" bIns="0" rtlCol="0">
            <a:spAutoFit/>
          </a:bodyPr>
          <a:lstStyle/>
          <a:p>
            <a:pPr marL="166977" marR="4483" indent="-156330">
              <a:spcBef>
                <a:spcPts val="88"/>
              </a:spcBef>
            </a:pPr>
            <a:r>
              <a:rPr sz="1588" dirty="0">
                <a:solidFill>
                  <a:srgbClr val="FF2BD8"/>
                </a:solidFill>
                <a:latin typeface="Arial"/>
                <a:cs typeface="Arial"/>
              </a:rPr>
              <a:t>ISP gives</a:t>
            </a:r>
            <a:r>
              <a:rPr sz="1588" spc="-124" dirty="0">
                <a:solidFill>
                  <a:srgbClr val="FF2BD8"/>
                </a:solidFill>
                <a:latin typeface="Arial"/>
                <a:cs typeface="Arial"/>
              </a:rPr>
              <a:t> </a:t>
            </a:r>
            <a:r>
              <a:rPr sz="1588" dirty="0">
                <a:solidFill>
                  <a:srgbClr val="FF2BD8"/>
                </a:solidFill>
                <a:latin typeface="Arial"/>
                <a:cs typeface="Arial"/>
              </a:rPr>
              <a:t>network  a single</a:t>
            </a:r>
            <a:r>
              <a:rPr sz="1588" spc="-49" dirty="0">
                <a:solidFill>
                  <a:srgbClr val="FF2BD8"/>
                </a:solidFill>
                <a:latin typeface="Arial"/>
                <a:cs typeface="Arial"/>
              </a:rPr>
              <a:t> </a:t>
            </a:r>
            <a:r>
              <a:rPr sz="1588" dirty="0">
                <a:solidFill>
                  <a:srgbClr val="FF2BD8"/>
                </a:solidFill>
                <a:latin typeface="Arial"/>
                <a:cs typeface="Arial"/>
              </a:rPr>
              <a:t>prefix</a:t>
            </a:r>
            <a:endParaRPr sz="1588" dirty="0">
              <a:latin typeface="Arial"/>
              <a:cs typeface="Arial"/>
            </a:endParaRPr>
          </a:p>
        </p:txBody>
      </p:sp>
      <p:grpSp>
        <p:nvGrpSpPr>
          <p:cNvPr id="10" name="object 10"/>
          <p:cNvGrpSpPr/>
          <p:nvPr/>
        </p:nvGrpSpPr>
        <p:grpSpPr>
          <a:xfrm>
            <a:off x="991721" y="5587253"/>
            <a:ext cx="7160559" cy="301438"/>
            <a:chOff x="971550" y="6332220"/>
            <a:chExt cx="8115300" cy="341630"/>
          </a:xfrm>
        </p:grpSpPr>
        <p:pic>
          <p:nvPicPr>
            <p:cNvPr id="11" name="object 11"/>
            <p:cNvPicPr/>
            <p:nvPr/>
          </p:nvPicPr>
          <p:blipFill>
            <a:blip r:embed="rId4" cstate="print"/>
            <a:stretch>
              <a:fillRect/>
            </a:stretch>
          </p:blipFill>
          <p:spPr>
            <a:xfrm>
              <a:off x="971550" y="6332220"/>
              <a:ext cx="8115300" cy="185165"/>
            </a:xfrm>
            <a:prstGeom prst="rect">
              <a:avLst/>
            </a:prstGeom>
          </p:spPr>
        </p:pic>
        <p:sp>
          <p:nvSpPr>
            <p:cNvPr id="12" name="object 12"/>
            <p:cNvSpPr/>
            <p:nvPr/>
          </p:nvSpPr>
          <p:spPr>
            <a:xfrm>
              <a:off x="1499616" y="6396228"/>
              <a:ext cx="4700270" cy="277495"/>
            </a:xfrm>
            <a:custGeom>
              <a:avLst/>
              <a:gdLst/>
              <a:ahLst/>
              <a:cxnLst/>
              <a:rect l="l" t="t" r="r" b="b"/>
              <a:pathLst>
                <a:path w="4700270" h="277495">
                  <a:moveTo>
                    <a:pt x="4700016" y="277368"/>
                  </a:moveTo>
                  <a:lnTo>
                    <a:pt x="4700016" y="0"/>
                  </a:lnTo>
                  <a:lnTo>
                    <a:pt x="0" y="0"/>
                  </a:lnTo>
                  <a:lnTo>
                    <a:pt x="0" y="277368"/>
                  </a:lnTo>
                  <a:lnTo>
                    <a:pt x="4700016" y="277368"/>
                  </a:lnTo>
                  <a:close/>
                </a:path>
              </a:pathLst>
            </a:custGeom>
            <a:solidFill>
              <a:srgbClr val="FFFFFF"/>
            </a:solidFill>
          </p:spPr>
          <p:txBody>
            <a:bodyPr wrap="square" lIns="0" tIns="0" rIns="0" bIns="0" rtlCol="0"/>
            <a:lstStyle/>
            <a:p>
              <a:endParaRPr sz="1588"/>
            </a:p>
          </p:txBody>
        </p:sp>
      </p:grpSp>
      <p:sp>
        <p:nvSpPr>
          <p:cNvPr id="13" name="object 13"/>
          <p:cNvSpPr txBox="1"/>
          <p:nvPr/>
        </p:nvSpPr>
        <p:spPr>
          <a:xfrm>
            <a:off x="1501588" y="5627144"/>
            <a:ext cx="3608294" cy="255678"/>
          </a:xfrm>
          <a:prstGeom prst="rect">
            <a:avLst/>
          </a:prstGeom>
        </p:spPr>
        <p:txBody>
          <a:bodyPr vert="horz" wrap="square" lIns="0" tIns="11206" rIns="0" bIns="0" rtlCol="0">
            <a:spAutoFit/>
          </a:bodyPr>
          <a:lstStyle/>
          <a:p>
            <a:pPr marL="11206">
              <a:spcBef>
                <a:spcPts val="88"/>
              </a:spcBef>
            </a:pPr>
            <a:r>
              <a:rPr sz="1588" spc="-4" dirty="0">
                <a:solidFill>
                  <a:srgbClr val="FF2BD8"/>
                </a:solidFill>
                <a:latin typeface="Arial"/>
                <a:cs typeface="Arial"/>
              </a:rPr>
              <a:t>Network </a:t>
            </a:r>
            <a:r>
              <a:rPr sz="1588" dirty="0">
                <a:solidFill>
                  <a:srgbClr val="FF2BD8"/>
                </a:solidFill>
                <a:latin typeface="Arial"/>
                <a:cs typeface="Arial"/>
              </a:rPr>
              <a:t>divides </a:t>
            </a:r>
            <a:r>
              <a:rPr sz="1588" spc="-4" dirty="0">
                <a:solidFill>
                  <a:srgbClr val="FF2BD8"/>
                </a:solidFill>
                <a:latin typeface="Arial"/>
                <a:cs typeface="Arial"/>
              </a:rPr>
              <a:t>it into </a:t>
            </a:r>
            <a:r>
              <a:rPr sz="1588" dirty="0">
                <a:solidFill>
                  <a:srgbClr val="FF2BD8"/>
                </a:solidFill>
                <a:latin typeface="Arial"/>
                <a:cs typeface="Arial"/>
              </a:rPr>
              <a:t>subnets</a:t>
            </a:r>
            <a:r>
              <a:rPr sz="1588" spc="-88" dirty="0">
                <a:solidFill>
                  <a:srgbClr val="FF2BD8"/>
                </a:solidFill>
                <a:latin typeface="Arial"/>
                <a:cs typeface="Arial"/>
              </a:rPr>
              <a:t> </a:t>
            </a:r>
            <a:r>
              <a:rPr sz="1588" dirty="0">
                <a:solidFill>
                  <a:srgbClr val="FF2BD8"/>
                </a:solidFill>
                <a:latin typeface="Arial"/>
                <a:cs typeface="Arial"/>
              </a:rPr>
              <a:t>internally</a:t>
            </a:r>
            <a:endParaRPr sz="1588">
              <a:latin typeface="Arial"/>
              <a:cs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6997" y="213482"/>
            <a:ext cx="5648325" cy="1365532"/>
          </a:xfrm>
          <a:prstGeom prst="rect">
            <a:avLst/>
          </a:prstGeom>
        </p:spPr>
        <p:txBody>
          <a:bodyPr vert="horz" wrap="square" lIns="0" tIns="11206" rIns="0" bIns="0" rtlCol="0" anchor="ctr">
            <a:spAutoFit/>
          </a:bodyPr>
          <a:lstStyle/>
          <a:p>
            <a:pPr marL="11206">
              <a:lnSpc>
                <a:spcPct val="100000"/>
              </a:lnSpc>
              <a:spcBef>
                <a:spcPts val="88"/>
              </a:spcBef>
            </a:pPr>
            <a:r>
              <a:rPr dirty="0"/>
              <a:t>IP Addresses (3) –</a:t>
            </a:r>
            <a:r>
              <a:rPr spc="-119" dirty="0"/>
              <a:t> </a:t>
            </a:r>
            <a:r>
              <a:rPr spc="-4" dirty="0"/>
              <a:t>Aggregation</a:t>
            </a:r>
          </a:p>
        </p:txBody>
      </p:sp>
      <p:sp>
        <p:nvSpPr>
          <p:cNvPr id="3" name="object 3"/>
          <p:cNvSpPr txBox="1"/>
          <p:nvPr/>
        </p:nvSpPr>
        <p:spPr>
          <a:xfrm>
            <a:off x="1414181" y="1742291"/>
            <a:ext cx="5958168" cy="663161"/>
          </a:xfrm>
          <a:prstGeom prst="rect">
            <a:avLst/>
          </a:prstGeom>
        </p:spPr>
        <p:txBody>
          <a:bodyPr vert="horz" wrap="square" lIns="0" tIns="11206" rIns="0" bIns="0" rtlCol="0">
            <a:spAutoFit/>
          </a:bodyPr>
          <a:lstStyle/>
          <a:p>
            <a:pPr marL="11206" marR="4483">
              <a:spcBef>
                <a:spcPts val="88"/>
              </a:spcBef>
            </a:pPr>
            <a:r>
              <a:rPr sz="2118" spc="-4" dirty="0">
                <a:latin typeface="Arial"/>
                <a:cs typeface="Arial"/>
              </a:rPr>
              <a:t>Aggregation joins multiple IP prefixes into </a:t>
            </a:r>
            <a:r>
              <a:rPr sz="2118" dirty="0">
                <a:latin typeface="Arial"/>
                <a:cs typeface="Arial"/>
              </a:rPr>
              <a:t>a </a:t>
            </a:r>
            <a:r>
              <a:rPr sz="2118" spc="-4" dirty="0">
                <a:latin typeface="Arial"/>
                <a:cs typeface="Arial"/>
              </a:rPr>
              <a:t>single  larger prefix to reduce routing table</a:t>
            </a:r>
            <a:r>
              <a:rPr sz="2118" spc="57" dirty="0">
                <a:latin typeface="Arial"/>
                <a:cs typeface="Arial"/>
              </a:rPr>
              <a:t> </a:t>
            </a:r>
            <a:r>
              <a:rPr sz="2118" spc="-4" dirty="0">
                <a:latin typeface="Arial"/>
                <a:cs typeface="Arial"/>
              </a:rPr>
              <a:t>size</a:t>
            </a:r>
            <a:endParaRPr sz="2118">
              <a:latin typeface="Arial"/>
              <a:cs typeface="Arial"/>
            </a:endParaRPr>
          </a:p>
        </p:txBody>
      </p:sp>
      <p:grpSp>
        <p:nvGrpSpPr>
          <p:cNvPr id="4" name="object 4"/>
          <p:cNvGrpSpPr/>
          <p:nvPr/>
        </p:nvGrpSpPr>
        <p:grpSpPr>
          <a:xfrm>
            <a:off x="1610957" y="2517289"/>
            <a:ext cx="5914464" cy="2206438"/>
            <a:chOff x="1673351" y="2852927"/>
            <a:chExt cx="6703059" cy="2500630"/>
          </a:xfrm>
        </p:grpSpPr>
        <p:pic>
          <p:nvPicPr>
            <p:cNvPr id="5" name="object 5"/>
            <p:cNvPicPr/>
            <p:nvPr/>
          </p:nvPicPr>
          <p:blipFill>
            <a:blip r:embed="rId2" cstate="print"/>
            <a:stretch>
              <a:fillRect/>
            </a:stretch>
          </p:blipFill>
          <p:spPr>
            <a:xfrm>
              <a:off x="5797295" y="2852927"/>
              <a:ext cx="2551176" cy="541782"/>
            </a:xfrm>
            <a:prstGeom prst="rect">
              <a:avLst/>
            </a:prstGeom>
          </p:spPr>
        </p:pic>
        <p:pic>
          <p:nvPicPr>
            <p:cNvPr id="6" name="object 6"/>
            <p:cNvPicPr/>
            <p:nvPr/>
          </p:nvPicPr>
          <p:blipFill>
            <a:blip r:embed="rId3" cstate="print"/>
            <a:stretch>
              <a:fillRect/>
            </a:stretch>
          </p:blipFill>
          <p:spPr>
            <a:xfrm>
              <a:off x="1673351" y="3394709"/>
              <a:ext cx="6702552" cy="979170"/>
            </a:xfrm>
            <a:prstGeom prst="rect">
              <a:avLst/>
            </a:prstGeom>
          </p:spPr>
        </p:pic>
        <p:pic>
          <p:nvPicPr>
            <p:cNvPr id="7" name="object 7"/>
            <p:cNvPicPr/>
            <p:nvPr/>
          </p:nvPicPr>
          <p:blipFill>
            <a:blip r:embed="rId4" cstate="print"/>
            <a:stretch>
              <a:fillRect/>
            </a:stretch>
          </p:blipFill>
          <p:spPr>
            <a:xfrm>
              <a:off x="1673351" y="4373880"/>
              <a:ext cx="6620256" cy="979170"/>
            </a:xfrm>
            <a:prstGeom prst="rect">
              <a:avLst/>
            </a:prstGeom>
          </p:spPr>
        </p:pic>
      </p:grpSp>
      <p:sp>
        <p:nvSpPr>
          <p:cNvPr id="8" name="object 8"/>
          <p:cNvSpPr txBox="1"/>
          <p:nvPr/>
        </p:nvSpPr>
        <p:spPr>
          <a:xfrm>
            <a:off x="2626882" y="4450976"/>
            <a:ext cx="1720103" cy="243656"/>
          </a:xfrm>
          <a:prstGeom prst="rect">
            <a:avLst/>
          </a:prstGeom>
          <a:solidFill>
            <a:srgbClr val="FFFFFF"/>
          </a:solidFill>
        </p:spPr>
        <p:txBody>
          <a:bodyPr vert="horz" wrap="square" lIns="0" tIns="0" rIns="0" bIns="0" rtlCol="0">
            <a:spAutoFit/>
          </a:bodyPr>
          <a:lstStyle/>
          <a:p>
            <a:pPr marL="237577">
              <a:lnSpc>
                <a:spcPts val="1857"/>
              </a:lnSpc>
            </a:pPr>
            <a:r>
              <a:rPr sz="1588" dirty="0">
                <a:solidFill>
                  <a:srgbClr val="FF2BD8"/>
                </a:solidFill>
                <a:latin typeface="Arial"/>
                <a:cs typeface="Arial"/>
              </a:rPr>
              <a:t>ISP</a:t>
            </a:r>
            <a:r>
              <a:rPr sz="1588" spc="-49" dirty="0">
                <a:solidFill>
                  <a:srgbClr val="FF2BD8"/>
                </a:solidFill>
                <a:latin typeface="Arial"/>
                <a:cs typeface="Arial"/>
              </a:rPr>
              <a:t> </a:t>
            </a:r>
            <a:r>
              <a:rPr sz="1588" spc="-4" dirty="0">
                <a:solidFill>
                  <a:srgbClr val="FF2BD8"/>
                </a:solidFill>
                <a:latin typeface="Arial"/>
                <a:cs typeface="Arial"/>
              </a:rPr>
              <a:t>advertises</a:t>
            </a:r>
            <a:endParaRPr sz="1588">
              <a:latin typeface="Arial"/>
              <a:cs typeface="Arial"/>
            </a:endParaRPr>
          </a:p>
        </p:txBody>
      </p:sp>
      <p:pic>
        <p:nvPicPr>
          <p:cNvPr id="9" name="object 9"/>
          <p:cNvPicPr/>
          <p:nvPr/>
        </p:nvPicPr>
        <p:blipFill>
          <a:blip r:embed="rId5" cstate="print"/>
          <a:stretch>
            <a:fillRect/>
          </a:stretch>
        </p:blipFill>
        <p:spPr>
          <a:xfrm>
            <a:off x="5144844" y="4723280"/>
            <a:ext cx="2363993" cy="884143"/>
          </a:xfrm>
          <a:prstGeom prst="rect">
            <a:avLst/>
          </a:prstGeom>
        </p:spPr>
      </p:pic>
      <p:sp>
        <p:nvSpPr>
          <p:cNvPr id="10" name="object 10"/>
          <p:cNvSpPr txBox="1"/>
          <p:nvPr/>
        </p:nvSpPr>
        <p:spPr>
          <a:xfrm>
            <a:off x="2853018" y="4675766"/>
            <a:ext cx="1266265" cy="255678"/>
          </a:xfrm>
          <a:prstGeom prst="rect">
            <a:avLst/>
          </a:prstGeom>
        </p:spPr>
        <p:txBody>
          <a:bodyPr vert="horz" wrap="square" lIns="0" tIns="11206" rIns="0" bIns="0" rtlCol="0">
            <a:spAutoFit/>
          </a:bodyPr>
          <a:lstStyle/>
          <a:p>
            <a:pPr marL="11206">
              <a:spcBef>
                <a:spcPts val="88"/>
              </a:spcBef>
            </a:pPr>
            <a:r>
              <a:rPr sz="1588" dirty="0">
                <a:solidFill>
                  <a:srgbClr val="FF2BD8"/>
                </a:solidFill>
                <a:latin typeface="Arial"/>
                <a:cs typeface="Arial"/>
              </a:rPr>
              <a:t>a single</a:t>
            </a:r>
            <a:r>
              <a:rPr sz="1588" spc="-97" dirty="0">
                <a:solidFill>
                  <a:srgbClr val="FF2BD8"/>
                </a:solidFill>
                <a:latin typeface="Arial"/>
                <a:cs typeface="Arial"/>
              </a:rPr>
              <a:t> </a:t>
            </a:r>
            <a:r>
              <a:rPr sz="1588" dirty="0">
                <a:solidFill>
                  <a:srgbClr val="FF2BD8"/>
                </a:solidFill>
                <a:latin typeface="Arial"/>
                <a:cs typeface="Arial"/>
              </a:rPr>
              <a:t>prefix</a:t>
            </a:r>
            <a:endParaRPr sz="1588">
              <a:latin typeface="Arial"/>
              <a:cs typeface="Arial"/>
            </a:endParaRPr>
          </a:p>
        </p:txBody>
      </p:sp>
      <p:sp>
        <p:nvSpPr>
          <p:cNvPr id="11" name="object 11"/>
          <p:cNvSpPr txBox="1"/>
          <p:nvPr/>
        </p:nvSpPr>
        <p:spPr>
          <a:xfrm>
            <a:off x="4659630" y="5600922"/>
            <a:ext cx="3365126" cy="255678"/>
          </a:xfrm>
          <a:prstGeom prst="rect">
            <a:avLst/>
          </a:prstGeom>
        </p:spPr>
        <p:txBody>
          <a:bodyPr vert="horz" wrap="square" lIns="0" tIns="11206" rIns="0" bIns="0" rtlCol="0">
            <a:spAutoFit/>
          </a:bodyPr>
          <a:lstStyle/>
          <a:p>
            <a:pPr marL="11206">
              <a:spcBef>
                <a:spcPts val="88"/>
              </a:spcBef>
            </a:pPr>
            <a:r>
              <a:rPr sz="1588" dirty="0">
                <a:solidFill>
                  <a:srgbClr val="FF2BD8"/>
                </a:solidFill>
                <a:latin typeface="Arial"/>
                <a:cs typeface="Arial"/>
              </a:rPr>
              <a:t>ISP customers </a:t>
            </a:r>
            <a:r>
              <a:rPr sz="1588" spc="-4" dirty="0">
                <a:solidFill>
                  <a:srgbClr val="FF2BD8"/>
                </a:solidFill>
                <a:latin typeface="Arial"/>
                <a:cs typeface="Arial"/>
              </a:rPr>
              <a:t>have </a:t>
            </a:r>
            <a:r>
              <a:rPr sz="1588" spc="-9" dirty="0">
                <a:solidFill>
                  <a:srgbClr val="FF2BD8"/>
                </a:solidFill>
                <a:latin typeface="Arial"/>
                <a:cs typeface="Arial"/>
              </a:rPr>
              <a:t>different</a:t>
            </a:r>
            <a:r>
              <a:rPr sz="1588" spc="-110" dirty="0">
                <a:solidFill>
                  <a:srgbClr val="FF2BD8"/>
                </a:solidFill>
                <a:latin typeface="Arial"/>
                <a:cs typeface="Arial"/>
              </a:rPr>
              <a:t> </a:t>
            </a:r>
            <a:r>
              <a:rPr sz="1588" spc="-4" dirty="0">
                <a:solidFill>
                  <a:srgbClr val="FF2BD8"/>
                </a:solidFill>
                <a:latin typeface="Arial"/>
                <a:cs typeface="Arial"/>
              </a:rPr>
              <a:t>prefixes</a:t>
            </a:r>
            <a:endParaRPr sz="1588">
              <a:latin typeface="Arial"/>
              <a:cs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13" y="590697"/>
            <a:ext cx="8549639" cy="688424"/>
          </a:xfrm>
          <a:prstGeom prst="rect">
            <a:avLst/>
          </a:prstGeom>
        </p:spPr>
        <p:txBody>
          <a:bodyPr vert="horz" wrap="square" lIns="0" tIns="11206" rIns="0" bIns="0" rtlCol="0" anchor="ctr">
            <a:spAutoFit/>
          </a:bodyPr>
          <a:lstStyle/>
          <a:p>
            <a:pPr marL="11206">
              <a:lnSpc>
                <a:spcPct val="100000"/>
              </a:lnSpc>
              <a:spcBef>
                <a:spcPts val="88"/>
              </a:spcBef>
            </a:pPr>
            <a:r>
              <a:rPr dirty="0"/>
              <a:t>IP Addresses (5) – </a:t>
            </a:r>
            <a:r>
              <a:rPr spc="-4" dirty="0"/>
              <a:t>Classful</a:t>
            </a:r>
            <a:r>
              <a:rPr spc="-124" dirty="0"/>
              <a:t> </a:t>
            </a:r>
            <a:r>
              <a:rPr dirty="0"/>
              <a:t>Addresing</a:t>
            </a:r>
          </a:p>
        </p:txBody>
      </p:sp>
      <p:sp>
        <p:nvSpPr>
          <p:cNvPr id="3" name="object 3"/>
          <p:cNvSpPr txBox="1"/>
          <p:nvPr/>
        </p:nvSpPr>
        <p:spPr>
          <a:xfrm>
            <a:off x="1414182" y="1544619"/>
            <a:ext cx="6375026" cy="1185215"/>
          </a:xfrm>
          <a:prstGeom prst="rect">
            <a:avLst/>
          </a:prstGeom>
        </p:spPr>
        <p:txBody>
          <a:bodyPr vert="horz" wrap="square" lIns="0" tIns="78441" rIns="0" bIns="0" rtlCol="0">
            <a:spAutoFit/>
          </a:bodyPr>
          <a:lstStyle/>
          <a:p>
            <a:pPr marL="11206">
              <a:spcBef>
                <a:spcPts val="618"/>
              </a:spcBef>
            </a:pPr>
            <a:r>
              <a:rPr sz="2118" dirty="0">
                <a:latin typeface="Arial"/>
                <a:cs typeface="Arial"/>
              </a:rPr>
              <a:t>Old </a:t>
            </a:r>
            <a:r>
              <a:rPr sz="2118" spc="-4" dirty="0">
                <a:latin typeface="Arial"/>
                <a:cs typeface="Arial"/>
              </a:rPr>
              <a:t>addresses came in blocks of </a:t>
            </a:r>
            <a:r>
              <a:rPr sz="2118" dirty="0">
                <a:latin typeface="Arial"/>
                <a:cs typeface="Arial"/>
              </a:rPr>
              <a:t>fixed </a:t>
            </a:r>
            <a:r>
              <a:rPr sz="2118" spc="-4" dirty="0">
                <a:latin typeface="Arial"/>
                <a:cs typeface="Arial"/>
              </a:rPr>
              <a:t>size (A, B,</a:t>
            </a:r>
            <a:r>
              <a:rPr sz="2118" spc="-9" dirty="0">
                <a:latin typeface="Arial"/>
                <a:cs typeface="Arial"/>
              </a:rPr>
              <a:t> </a:t>
            </a:r>
            <a:r>
              <a:rPr sz="2118" spc="-4" dirty="0">
                <a:latin typeface="Arial"/>
                <a:cs typeface="Arial"/>
              </a:rPr>
              <a:t>C)</a:t>
            </a:r>
            <a:endParaRPr sz="2118">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Carries size as part of address, but lacks</a:t>
            </a:r>
            <a:r>
              <a:rPr sz="2118" spc="44" dirty="0">
                <a:latin typeface="Arial"/>
                <a:cs typeface="Arial"/>
              </a:rPr>
              <a:t> </a:t>
            </a:r>
            <a:r>
              <a:rPr sz="2118" spc="-4" dirty="0">
                <a:latin typeface="Arial"/>
                <a:cs typeface="Arial"/>
              </a:rPr>
              <a:t>flexibility</a:t>
            </a:r>
            <a:endParaRPr sz="2118">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Called classful (vs. classless)</a:t>
            </a:r>
            <a:r>
              <a:rPr sz="2118" spc="22" dirty="0">
                <a:latin typeface="Arial"/>
                <a:cs typeface="Arial"/>
              </a:rPr>
              <a:t> </a:t>
            </a:r>
            <a:r>
              <a:rPr sz="2118" spc="-4" dirty="0">
                <a:latin typeface="Arial"/>
                <a:cs typeface="Arial"/>
              </a:rPr>
              <a:t>addressing</a:t>
            </a:r>
            <a:endParaRPr sz="2118">
              <a:latin typeface="Arial"/>
              <a:cs typeface="Arial"/>
            </a:endParaRPr>
          </a:p>
        </p:txBody>
      </p:sp>
      <p:grpSp>
        <p:nvGrpSpPr>
          <p:cNvPr id="4" name="object 4"/>
          <p:cNvGrpSpPr/>
          <p:nvPr/>
        </p:nvGrpSpPr>
        <p:grpSpPr>
          <a:xfrm>
            <a:off x="1547083" y="2995332"/>
            <a:ext cx="6146426" cy="2818279"/>
            <a:chOff x="1600961" y="3394709"/>
            <a:chExt cx="6965950" cy="3194050"/>
          </a:xfrm>
        </p:grpSpPr>
        <p:pic>
          <p:nvPicPr>
            <p:cNvPr id="5" name="object 5"/>
            <p:cNvPicPr/>
            <p:nvPr/>
          </p:nvPicPr>
          <p:blipFill>
            <a:blip r:embed="rId2" cstate="print"/>
            <a:stretch>
              <a:fillRect/>
            </a:stretch>
          </p:blipFill>
          <p:spPr>
            <a:xfrm>
              <a:off x="1600961" y="3394709"/>
              <a:ext cx="6772656" cy="979170"/>
            </a:xfrm>
            <a:prstGeom prst="rect">
              <a:avLst/>
            </a:prstGeom>
          </p:spPr>
        </p:pic>
        <p:pic>
          <p:nvPicPr>
            <p:cNvPr id="6" name="object 6"/>
            <p:cNvPicPr/>
            <p:nvPr/>
          </p:nvPicPr>
          <p:blipFill>
            <a:blip r:embed="rId3" cstate="print"/>
            <a:stretch>
              <a:fillRect/>
            </a:stretch>
          </p:blipFill>
          <p:spPr>
            <a:xfrm>
              <a:off x="1760219" y="4373879"/>
              <a:ext cx="6806184" cy="2214372"/>
            </a:xfrm>
            <a:prstGeom prst="rect">
              <a:avLst/>
            </a:prstGeom>
          </p:spPr>
        </p:pic>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2082" y="573246"/>
            <a:ext cx="5557446" cy="688424"/>
          </a:xfrm>
          <a:prstGeom prst="rect">
            <a:avLst/>
          </a:prstGeom>
        </p:spPr>
        <p:txBody>
          <a:bodyPr vert="horz" wrap="square" lIns="0" tIns="11206" rIns="0" bIns="0" rtlCol="0" anchor="ctr">
            <a:spAutoFit/>
          </a:bodyPr>
          <a:lstStyle/>
          <a:p>
            <a:pPr marL="11206">
              <a:lnSpc>
                <a:spcPct val="100000"/>
              </a:lnSpc>
              <a:spcBef>
                <a:spcPts val="88"/>
              </a:spcBef>
            </a:pPr>
            <a:r>
              <a:rPr dirty="0"/>
              <a:t>IP Addresses </a:t>
            </a:r>
            <a:r>
              <a:rPr spc="-4" dirty="0"/>
              <a:t>(6) </a:t>
            </a:r>
            <a:r>
              <a:rPr dirty="0"/>
              <a:t>–</a:t>
            </a:r>
            <a:r>
              <a:rPr spc="-101" dirty="0"/>
              <a:t> </a:t>
            </a:r>
            <a:r>
              <a:rPr spc="-4" dirty="0"/>
              <a:t>NAT</a:t>
            </a:r>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txBox="1"/>
          <p:nvPr/>
        </p:nvSpPr>
        <p:spPr>
          <a:xfrm>
            <a:off x="1414182" y="1551342"/>
            <a:ext cx="6033247" cy="1443246"/>
          </a:xfrm>
          <a:prstGeom prst="rect">
            <a:avLst/>
          </a:prstGeom>
        </p:spPr>
        <p:txBody>
          <a:bodyPr vert="horz" wrap="square" lIns="0" tIns="11206" rIns="0" bIns="0" rtlCol="0">
            <a:spAutoFit/>
          </a:bodyPr>
          <a:lstStyle/>
          <a:p>
            <a:pPr marL="11206" marR="4483">
              <a:spcBef>
                <a:spcPts val="88"/>
              </a:spcBef>
            </a:pPr>
            <a:r>
              <a:rPr sz="2118" spc="-4" dirty="0">
                <a:latin typeface="Arial"/>
                <a:cs typeface="Arial"/>
              </a:rPr>
              <a:t>NAT (Network Address Translation) box maps one  external IP address to many internal IP addresses</a:t>
            </a:r>
            <a:endParaRPr sz="2118">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Uses TCP/UDP port to tell connections</a:t>
            </a:r>
            <a:r>
              <a:rPr sz="2118" spc="-13" dirty="0">
                <a:latin typeface="Arial"/>
                <a:cs typeface="Arial"/>
              </a:rPr>
              <a:t> </a:t>
            </a:r>
            <a:r>
              <a:rPr sz="2118" spc="-4" dirty="0">
                <a:latin typeface="Arial"/>
                <a:cs typeface="Arial"/>
              </a:rPr>
              <a:t>apart</a:t>
            </a:r>
            <a:endParaRPr sz="2118">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Violates layering; very common in homes,</a:t>
            </a:r>
            <a:r>
              <a:rPr sz="2118" dirty="0">
                <a:latin typeface="Arial"/>
                <a:cs typeface="Arial"/>
              </a:rPr>
              <a:t> </a:t>
            </a:r>
            <a:r>
              <a:rPr sz="2118" spc="-4" dirty="0">
                <a:latin typeface="Arial"/>
                <a:cs typeface="Arial"/>
              </a:rPr>
              <a:t>etc.</a:t>
            </a:r>
            <a:endParaRPr sz="2118">
              <a:latin typeface="Arial"/>
              <a:cs typeface="Arial"/>
            </a:endParaRPr>
          </a:p>
        </p:txBody>
      </p:sp>
      <p:pic>
        <p:nvPicPr>
          <p:cNvPr id="5" name="object 5"/>
          <p:cNvPicPr/>
          <p:nvPr/>
        </p:nvPicPr>
        <p:blipFill>
          <a:blip r:embed="rId2" cstate="print"/>
          <a:stretch>
            <a:fillRect/>
          </a:stretch>
        </p:blipFill>
        <p:spPr>
          <a:xfrm>
            <a:off x="966843" y="3206451"/>
            <a:ext cx="7210985" cy="2597299"/>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8884" y="552036"/>
            <a:ext cx="7299286" cy="688424"/>
          </a:xfrm>
          <a:prstGeom prst="rect">
            <a:avLst/>
          </a:prstGeom>
        </p:spPr>
        <p:txBody>
          <a:bodyPr vert="horz" wrap="square" lIns="0" tIns="11206" rIns="0" bIns="0" rtlCol="0" anchor="ctr">
            <a:spAutoFit/>
          </a:bodyPr>
          <a:lstStyle/>
          <a:p>
            <a:pPr marL="11206">
              <a:lnSpc>
                <a:spcPct val="100000"/>
              </a:lnSpc>
              <a:spcBef>
                <a:spcPts val="88"/>
              </a:spcBef>
            </a:pPr>
            <a:r>
              <a:rPr dirty="0"/>
              <a:t>Internet </a:t>
            </a:r>
            <a:r>
              <a:rPr spc="-4" dirty="0"/>
              <a:t>Control </a:t>
            </a:r>
            <a:r>
              <a:rPr dirty="0"/>
              <a:t>Protocols</a:t>
            </a:r>
            <a:r>
              <a:rPr spc="-119" dirty="0"/>
              <a:t> </a:t>
            </a:r>
            <a:r>
              <a:rPr dirty="0"/>
              <a:t>(1)</a:t>
            </a:r>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p:nvPr/>
        </p:nvSpPr>
        <p:spPr>
          <a:xfrm>
            <a:off x="537883" y="3858633"/>
            <a:ext cx="8068235" cy="865094"/>
          </a:xfrm>
          <a:custGeom>
            <a:avLst/>
            <a:gdLst/>
            <a:ahLst/>
            <a:cxnLst/>
            <a:rect l="l" t="t" r="r" b="b"/>
            <a:pathLst>
              <a:path w="9144000" h="980439">
                <a:moveTo>
                  <a:pt x="9144000" y="979932"/>
                </a:moveTo>
                <a:lnTo>
                  <a:pt x="9144000" y="0"/>
                </a:lnTo>
                <a:lnTo>
                  <a:pt x="0" y="0"/>
                </a:lnTo>
                <a:lnTo>
                  <a:pt x="0" y="979932"/>
                </a:lnTo>
                <a:lnTo>
                  <a:pt x="9144000" y="979932"/>
                </a:lnTo>
                <a:close/>
              </a:path>
            </a:pathLst>
          </a:custGeom>
          <a:solidFill>
            <a:srgbClr val="FFFFFF"/>
          </a:solidFill>
        </p:spPr>
        <p:txBody>
          <a:bodyPr wrap="square" lIns="0" tIns="0" rIns="0" bIns="0" rtlCol="0"/>
          <a:lstStyle/>
          <a:p>
            <a:endParaRPr sz="1588"/>
          </a:p>
        </p:txBody>
      </p:sp>
      <p:sp>
        <p:nvSpPr>
          <p:cNvPr id="5" name="object 5"/>
          <p:cNvSpPr txBox="1"/>
          <p:nvPr/>
        </p:nvSpPr>
        <p:spPr>
          <a:xfrm>
            <a:off x="1414182" y="1779271"/>
            <a:ext cx="6252322" cy="4167570"/>
          </a:xfrm>
          <a:prstGeom prst="rect">
            <a:avLst/>
          </a:prstGeom>
        </p:spPr>
        <p:txBody>
          <a:bodyPr vert="horz" wrap="square" lIns="0" tIns="78441" rIns="0" bIns="0" rtlCol="0">
            <a:spAutoFit/>
          </a:bodyPr>
          <a:lstStyle/>
          <a:p>
            <a:pPr marL="11206">
              <a:spcBef>
                <a:spcPts val="618"/>
              </a:spcBef>
            </a:pPr>
            <a:r>
              <a:rPr sz="2118" spc="-4" dirty="0">
                <a:latin typeface="Arial"/>
                <a:cs typeface="Arial"/>
              </a:rPr>
              <a:t>IP works with the </a:t>
            </a:r>
            <a:r>
              <a:rPr sz="2118" dirty="0">
                <a:latin typeface="Arial"/>
                <a:cs typeface="Arial"/>
              </a:rPr>
              <a:t>help </a:t>
            </a:r>
            <a:r>
              <a:rPr sz="2118" spc="-4" dirty="0">
                <a:latin typeface="Arial"/>
                <a:cs typeface="Arial"/>
              </a:rPr>
              <a:t>of several control protocols:</a:t>
            </a:r>
            <a:endParaRPr sz="2118" dirty="0">
              <a:latin typeface="Arial"/>
              <a:cs typeface="Arial"/>
            </a:endParaRPr>
          </a:p>
          <a:p>
            <a:pPr marL="414640" indent="-403433">
              <a:spcBef>
                <a:spcPts val="529"/>
              </a:spcBef>
              <a:buClr>
                <a:srgbClr val="0000FF"/>
              </a:buClr>
              <a:buChar char="•"/>
              <a:tabLst>
                <a:tab pos="414079" algn="l"/>
                <a:tab pos="414640" algn="l"/>
              </a:tabLst>
            </a:pPr>
            <a:r>
              <a:rPr sz="2118" u="heavy" spc="-4" dirty="0">
                <a:uFill>
                  <a:solidFill>
                    <a:srgbClr val="000000"/>
                  </a:solidFill>
                </a:uFill>
                <a:latin typeface="Arial"/>
                <a:cs typeface="Arial"/>
              </a:rPr>
              <a:t>ICMP</a:t>
            </a:r>
            <a:r>
              <a:rPr sz="2118" spc="-4" dirty="0">
                <a:latin typeface="Arial"/>
                <a:cs typeface="Arial"/>
              </a:rPr>
              <a:t> </a:t>
            </a:r>
            <a:r>
              <a:rPr lang="en-IN" sz="2118" spc="-4" dirty="0">
                <a:latin typeface="Arial"/>
                <a:cs typeface="Arial"/>
              </a:rPr>
              <a:t>(Internet Control Message Protocol ) </a:t>
            </a:r>
            <a:r>
              <a:rPr sz="2118" spc="-4" dirty="0">
                <a:latin typeface="Arial"/>
                <a:cs typeface="Arial"/>
              </a:rPr>
              <a:t>is </a:t>
            </a:r>
            <a:r>
              <a:rPr sz="2118" dirty="0">
                <a:latin typeface="Arial"/>
                <a:cs typeface="Arial"/>
              </a:rPr>
              <a:t>a </a:t>
            </a:r>
            <a:r>
              <a:rPr sz="2118" spc="-4" dirty="0">
                <a:latin typeface="Arial"/>
                <a:cs typeface="Arial"/>
              </a:rPr>
              <a:t>companion to IP that returns error</a:t>
            </a:r>
            <a:r>
              <a:rPr sz="2118" spc="-22" dirty="0">
                <a:latin typeface="Arial"/>
                <a:cs typeface="Arial"/>
              </a:rPr>
              <a:t> </a:t>
            </a:r>
            <a:r>
              <a:rPr sz="2118" spc="-4" dirty="0">
                <a:latin typeface="Arial"/>
                <a:cs typeface="Arial"/>
              </a:rPr>
              <a:t>info</a:t>
            </a:r>
            <a:endParaRPr sz="2118" dirty="0">
              <a:latin typeface="Arial"/>
              <a:cs typeface="Arial"/>
            </a:endParaRPr>
          </a:p>
          <a:p>
            <a:pPr marL="717215" lvl="1" indent="-303135">
              <a:spcBef>
                <a:spcPts val="431"/>
              </a:spcBef>
              <a:buClr>
                <a:srgbClr val="0000FF"/>
              </a:buClr>
              <a:buChar char="−"/>
              <a:tabLst>
                <a:tab pos="716654" algn="l"/>
                <a:tab pos="717775" algn="l"/>
              </a:tabLst>
            </a:pPr>
            <a:r>
              <a:rPr sz="1765" spc="-9" dirty="0">
                <a:latin typeface="Arial"/>
                <a:cs typeface="Arial"/>
              </a:rPr>
              <a:t>Required, </a:t>
            </a:r>
            <a:r>
              <a:rPr sz="1765" spc="-4" dirty="0">
                <a:latin typeface="Arial"/>
                <a:cs typeface="Arial"/>
              </a:rPr>
              <a:t>and used in many ways, e.g., for</a:t>
            </a:r>
            <a:r>
              <a:rPr sz="1765" spc="-9" dirty="0">
                <a:latin typeface="Arial"/>
                <a:cs typeface="Arial"/>
              </a:rPr>
              <a:t> </a:t>
            </a:r>
            <a:r>
              <a:rPr sz="1765" spc="-4" dirty="0">
                <a:latin typeface="Arial"/>
                <a:cs typeface="Arial"/>
              </a:rPr>
              <a:t>traceroute</a:t>
            </a:r>
            <a:endParaRPr sz="1765" dirty="0">
              <a:latin typeface="Arial"/>
              <a:cs typeface="Arial"/>
            </a:endParaRPr>
          </a:p>
          <a:p>
            <a:pPr marL="414640" indent="-403433">
              <a:spcBef>
                <a:spcPts val="521"/>
              </a:spcBef>
              <a:buClr>
                <a:srgbClr val="0000FF"/>
              </a:buClr>
              <a:buChar char="•"/>
              <a:tabLst>
                <a:tab pos="414079" algn="l"/>
                <a:tab pos="414640" algn="l"/>
              </a:tabLst>
            </a:pPr>
            <a:r>
              <a:rPr sz="2118" u="heavy" dirty="0">
                <a:uFill>
                  <a:solidFill>
                    <a:srgbClr val="000000"/>
                  </a:solidFill>
                </a:uFill>
                <a:latin typeface="Arial"/>
                <a:cs typeface="Arial"/>
              </a:rPr>
              <a:t>ARP</a:t>
            </a:r>
            <a:r>
              <a:rPr sz="2118" dirty="0">
                <a:latin typeface="Arial"/>
                <a:cs typeface="Arial"/>
              </a:rPr>
              <a:t> </a:t>
            </a:r>
            <a:r>
              <a:rPr lang="en-IN" sz="2118" dirty="0">
                <a:latin typeface="Arial"/>
                <a:cs typeface="Arial"/>
              </a:rPr>
              <a:t>(</a:t>
            </a:r>
            <a:r>
              <a:rPr lang="en-IN" sz="2118" spc="-4" dirty="0">
                <a:latin typeface="Arial"/>
                <a:cs typeface="Arial"/>
              </a:rPr>
              <a:t>Address Resolution Protocol) </a:t>
            </a:r>
            <a:r>
              <a:rPr sz="2118" spc="-4" dirty="0">
                <a:latin typeface="Arial"/>
                <a:cs typeface="Arial"/>
              </a:rPr>
              <a:t>finds Ethernet address of </a:t>
            </a:r>
            <a:r>
              <a:rPr sz="2118" dirty="0">
                <a:latin typeface="Arial"/>
                <a:cs typeface="Arial"/>
              </a:rPr>
              <a:t>a </a:t>
            </a:r>
            <a:r>
              <a:rPr sz="2118" spc="-4" dirty="0">
                <a:latin typeface="Arial"/>
                <a:cs typeface="Arial"/>
              </a:rPr>
              <a:t>local IP</a:t>
            </a:r>
            <a:r>
              <a:rPr sz="2118" spc="-35" dirty="0">
                <a:latin typeface="Arial"/>
                <a:cs typeface="Arial"/>
              </a:rPr>
              <a:t> </a:t>
            </a:r>
            <a:r>
              <a:rPr sz="2118" spc="-4" dirty="0">
                <a:latin typeface="Arial"/>
                <a:cs typeface="Arial"/>
              </a:rPr>
              <a:t>address</a:t>
            </a:r>
            <a:endParaRPr sz="2118" dirty="0">
              <a:latin typeface="Arial"/>
              <a:cs typeface="Arial"/>
            </a:endParaRPr>
          </a:p>
          <a:p>
            <a:pPr marL="717215" lvl="1" indent="-303135">
              <a:spcBef>
                <a:spcPts val="431"/>
              </a:spcBef>
              <a:buClr>
                <a:srgbClr val="0000FF"/>
              </a:buClr>
              <a:buChar char="−"/>
              <a:tabLst>
                <a:tab pos="716654" algn="l"/>
                <a:tab pos="717775" algn="l"/>
              </a:tabLst>
            </a:pPr>
            <a:r>
              <a:rPr sz="1765" spc="-4" dirty="0">
                <a:latin typeface="Arial"/>
                <a:cs typeface="Arial"/>
              </a:rPr>
              <a:t>Glue that is </a:t>
            </a:r>
            <a:r>
              <a:rPr sz="1765" spc="-9" dirty="0">
                <a:latin typeface="Arial"/>
                <a:cs typeface="Arial"/>
              </a:rPr>
              <a:t>needed </a:t>
            </a:r>
            <a:r>
              <a:rPr sz="1765" spc="-4" dirty="0">
                <a:latin typeface="Arial"/>
                <a:cs typeface="Arial"/>
              </a:rPr>
              <a:t>to send any IP</a:t>
            </a:r>
            <a:r>
              <a:rPr sz="1765" spc="-13" dirty="0">
                <a:latin typeface="Arial"/>
                <a:cs typeface="Arial"/>
              </a:rPr>
              <a:t> </a:t>
            </a:r>
            <a:r>
              <a:rPr sz="1765" spc="-9" dirty="0">
                <a:latin typeface="Arial"/>
                <a:cs typeface="Arial"/>
              </a:rPr>
              <a:t>packets</a:t>
            </a:r>
            <a:endParaRPr sz="1765" dirty="0">
              <a:latin typeface="Arial"/>
              <a:cs typeface="Arial"/>
            </a:endParaRPr>
          </a:p>
          <a:p>
            <a:pPr marL="717215" lvl="1" indent="-303135">
              <a:spcBef>
                <a:spcPts val="424"/>
              </a:spcBef>
              <a:buClr>
                <a:srgbClr val="0000FF"/>
              </a:buClr>
              <a:buChar char="−"/>
              <a:tabLst>
                <a:tab pos="716654" algn="l"/>
                <a:tab pos="717775" algn="l"/>
              </a:tabLst>
            </a:pPr>
            <a:r>
              <a:rPr sz="1765" spc="-4" dirty="0">
                <a:latin typeface="Arial"/>
                <a:cs typeface="Arial"/>
              </a:rPr>
              <a:t>Host </a:t>
            </a:r>
            <a:r>
              <a:rPr sz="1765" spc="-9" dirty="0">
                <a:latin typeface="Arial"/>
                <a:cs typeface="Arial"/>
              </a:rPr>
              <a:t>queries </a:t>
            </a:r>
            <a:r>
              <a:rPr sz="1765" spc="-4" dirty="0">
                <a:latin typeface="Arial"/>
                <a:cs typeface="Arial"/>
              </a:rPr>
              <a:t>an </a:t>
            </a:r>
            <a:r>
              <a:rPr sz="1765" spc="-9" dirty="0">
                <a:latin typeface="Arial"/>
                <a:cs typeface="Arial"/>
              </a:rPr>
              <a:t>address </a:t>
            </a:r>
            <a:r>
              <a:rPr sz="1765" spc="-4" dirty="0">
                <a:latin typeface="Arial"/>
                <a:cs typeface="Arial"/>
              </a:rPr>
              <a:t>and the </a:t>
            </a:r>
            <a:r>
              <a:rPr sz="1765" spc="-9" dirty="0">
                <a:latin typeface="Arial"/>
                <a:cs typeface="Arial"/>
              </a:rPr>
              <a:t>owner</a:t>
            </a:r>
            <a:r>
              <a:rPr sz="1765" spc="18" dirty="0">
                <a:latin typeface="Arial"/>
                <a:cs typeface="Arial"/>
              </a:rPr>
              <a:t> </a:t>
            </a:r>
            <a:r>
              <a:rPr sz="1765" spc="-9" dirty="0">
                <a:latin typeface="Arial"/>
                <a:cs typeface="Arial"/>
              </a:rPr>
              <a:t>replies</a:t>
            </a:r>
            <a:endParaRPr sz="1765" dirty="0">
              <a:latin typeface="Arial"/>
              <a:cs typeface="Arial"/>
            </a:endParaRPr>
          </a:p>
          <a:p>
            <a:pPr marL="414640" indent="-403433">
              <a:spcBef>
                <a:spcPts val="521"/>
              </a:spcBef>
              <a:buClr>
                <a:srgbClr val="0000FF"/>
              </a:buClr>
              <a:buChar char="•"/>
              <a:tabLst>
                <a:tab pos="414079" algn="l"/>
                <a:tab pos="414640" algn="l"/>
              </a:tabLst>
            </a:pPr>
            <a:r>
              <a:rPr sz="2118" u="heavy" dirty="0">
                <a:uFill>
                  <a:solidFill>
                    <a:srgbClr val="000000"/>
                  </a:solidFill>
                </a:uFill>
                <a:latin typeface="Arial"/>
                <a:cs typeface="Arial"/>
              </a:rPr>
              <a:t>DHCP</a:t>
            </a:r>
            <a:r>
              <a:rPr sz="2118" dirty="0">
                <a:latin typeface="Arial"/>
                <a:cs typeface="Arial"/>
              </a:rPr>
              <a:t> </a:t>
            </a:r>
            <a:r>
              <a:rPr lang="en-IN" sz="2118" dirty="0">
                <a:latin typeface="Arial"/>
                <a:cs typeface="Arial"/>
              </a:rPr>
              <a:t>(</a:t>
            </a:r>
            <a:r>
              <a:rPr lang="en-IN" sz="2118" b="1" dirty="0"/>
              <a:t>Dynamic Host Configuration Protocol)</a:t>
            </a:r>
            <a:r>
              <a:rPr lang="en-IN" sz="2118" dirty="0"/>
              <a:t>  </a:t>
            </a:r>
            <a:r>
              <a:rPr sz="2118" spc="-4" dirty="0">
                <a:latin typeface="Arial"/>
                <a:cs typeface="Arial"/>
              </a:rPr>
              <a:t>assigns </a:t>
            </a:r>
            <a:r>
              <a:rPr sz="2118" dirty="0">
                <a:latin typeface="Arial"/>
                <a:cs typeface="Arial"/>
              </a:rPr>
              <a:t>a </a:t>
            </a:r>
            <a:r>
              <a:rPr sz="2118" spc="-4" dirty="0">
                <a:latin typeface="Arial"/>
                <a:cs typeface="Arial"/>
              </a:rPr>
              <a:t>local IP address to </a:t>
            </a:r>
            <a:r>
              <a:rPr sz="2118" dirty="0">
                <a:latin typeface="Arial"/>
                <a:cs typeface="Arial"/>
              </a:rPr>
              <a:t>a</a:t>
            </a:r>
            <a:r>
              <a:rPr sz="2118" spc="4" dirty="0">
                <a:latin typeface="Arial"/>
                <a:cs typeface="Arial"/>
              </a:rPr>
              <a:t> </a:t>
            </a:r>
            <a:r>
              <a:rPr sz="2118" spc="-4" dirty="0">
                <a:latin typeface="Arial"/>
                <a:cs typeface="Arial"/>
              </a:rPr>
              <a:t>host</a:t>
            </a:r>
            <a:endParaRPr sz="2118" dirty="0">
              <a:latin typeface="Arial"/>
              <a:cs typeface="Arial"/>
            </a:endParaRPr>
          </a:p>
          <a:p>
            <a:pPr marL="717215" lvl="1" indent="-303135">
              <a:spcBef>
                <a:spcPts val="431"/>
              </a:spcBef>
              <a:buClr>
                <a:srgbClr val="0000FF"/>
              </a:buClr>
              <a:buChar char="−"/>
              <a:tabLst>
                <a:tab pos="716654" algn="l"/>
                <a:tab pos="717775" algn="l"/>
              </a:tabLst>
            </a:pPr>
            <a:r>
              <a:rPr sz="1765" spc="-4" dirty="0">
                <a:latin typeface="Arial"/>
                <a:cs typeface="Arial"/>
              </a:rPr>
              <a:t>Gets host started by </a:t>
            </a:r>
            <a:r>
              <a:rPr sz="1765" spc="-9" dirty="0">
                <a:latin typeface="Arial"/>
                <a:cs typeface="Arial"/>
              </a:rPr>
              <a:t>automatically </a:t>
            </a:r>
            <a:r>
              <a:rPr sz="1765" spc="-4" dirty="0">
                <a:latin typeface="Arial"/>
                <a:cs typeface="Arial"/>
              </a:rPr>
              <a:t>configuring</a:t>
            </a:r>
            <a:r>
              <a:rPr sz="1765" spc="-13" dirty="0">
                <a:latin typeface="Arial"/>
                <a:cs typeface="Arial"/>
              </a:rPr>
              <a:t> </a:t>
            </a:r>
            <a:r>
              <a:rPr sz="1765" spc="-4" dirty="0">
                <a:latin typeface="Arial"/>
                <a:cs typeface="Arial"/>
              </a:rPr>
              <a:t>it</a:t>
            </a:r>
            <a:endParaRPr sz="1765" dirty="0">
              <a:latin typeface="Arial"/>
              <a:cs typeface="Arial"/>
            </a:endParaRPr>
          </a:p>
          <a:p>
            <a:pPr marL="717215" lvl="1" indent="-303135">
              <a:spcBef>
                <a:spcPts val="424"/>
              </a:spcBef>
              <a:buClr>
                <a:srgbClr val="0000FF"/>
              </a:buClr>
              <a:buChar char="−"/>
              <a:tabLst>
                <a:tab pos="716654" algn="l"/>
                <a:tab pos="717775" algn="l"/>
              </a:tabLst>
            </a:pPr>
            <a:r>
              <a:rPr sz="1765" spc="-4" dirty="0">
                <a:latin typeface="Arial"/>
                <a:cs typeface="Arial"/>
              </a:rPr>
              <a:t>Host sends request to server, which </a:t>
            </a:r>
            <a:r>
              <a:rPr sz="1765" spc="-9" dirty="0">
                <a:latin typeface="Arial"/>
                <a:cs typeface="Arial"/>
              </a:rPr>
              <a:t>grants </a:t>
            </a:r>
            <a:r>
              <a:rPr sz="1765" spc="-4" dirty="0">
                <a:latin typeface="Arial"/>
                <a:cs typeface="Arial"/>
              </a:rPr>
              <a:t>a</a:t>
            </a:r>
            <a:r>
              <a:rPr sz="1765" spc="-9" dirty="0">
                <a:latin typeface="Arial"/>
                <a:cs typeface="Arial"/>
              </a:rPr>
              <a:t> lease</a:t>
            </a:r>
            <a:endParaRPr sz="1765" dirty="0">
              <a:latin typeface="Arial"/>
              <a:cs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72236" y="642993"/>
            <a:ext cx="5198969" cy="500232"/>
          </a:xfrm>
          <a:prstGeom prst="rect">
            <a:avLst/>
          </a:prstGeom>
        </p:spPr>
        <p:txBody>
          <a:bodyPr vert="horz" wrap="square" lIns="0" tIns="11206" rIns="0" bIns="0" rtlCol="0">
            <a:spAutoFit/>
          </a:bodyPr>
          <a:lstStyle/>
          <a:p>
            <a:pPr marL="11206">
              <a:spcBef>
                <a:spcPts val="88"/>
              </a:spcBef>
            </a:pPr>
            <a:r>
              <a:rPr sz="3177" dirty="0">
                <a:solidFill>
                  <a:srgbClr val="FF0000"/>
                </a:solidFill>
                <a:latin typeface="Arial"/>
                <a:cs typeface="Arial"/>
              </a:rPr>
              <a:t>Internet </a:t>
            </a:r>
            <a:r>
              <a:rPr sz="3177" spc="-4" dirty="0">
                <a:solidFill>
                  <a:srgbClr val="FF0000"/>
                </a:solidFill>
                <a:latin typeface="Arial"/>
                <a:cs typeface="Arial"/>
              </a:rPr>
              <a:t>Control </a:t>
            </a:r>
            <a:r>
              <a:rPr sz="3177" dirty="0">
                <a:solidFill>
                  <a:srgbClr val="FF0000"/>
                </a:solidFill>
                <a:latin typeface="Arial"/>
                <a:cs typeface="Arial"/>
              </a:rPr>
              <a:t>Protocols</a:t>
            </a:r>
            <a:r>
              <a:rPr sz="3177" spc="-119" dirty="0">
                <a:solidFill>
                  <a:srgbClr val="FF0000"/>
                </a:solidFill>
                <a:latin typeface="Arial"/>
                <a:cs typeface="Arial"/>
              </a:rPr>
              <a:t> </a:t>
            </a:r>
            <a:r>
              <a:rPr sz="3177" dirty="0">
                <a:solidFill>
                  <a:srgbClr val="FF0000"/>
                </a:solidFill>
                <a:latin typeface="Arial"/>
                <a:cs typeface="Arial"/>
              </a:rPr>
              <a:t>(2)</a:t>
            </a:r>
            <a:endParaRPr sz="3177">
              <a:latin typeface="Arial"/>
              <a:cs typeface="Arial"/>
            </a:endParaRPr>
          </a:p>
        </p:txBody>
      </p:sp>
      <p:sp>
        <p:nvSpPr>
          <p:cNvPr id="3" name="object 3"/>
          <p:cNvSpPr txBox="1"/>
          <p:nvPr/>
        </p:nvSpPr>
        <p:spPr>
          <a:xfrm>
            <a:off x="1414182" y="1846505"/>
            <a:ext cx="6480361" cy="337238"/>
          </a:xfrm>
          <a:prstGeom prst="rect">
            <a:avLst/>
          </a:prstGeom>
        </p:spPr>
        <p:txBody>
          <a:bodyPr vert="horz" wrap="square" lIns="0" tIns="11206" rIns="0" bIns="0" rtlCol="0">
            <a:spAutoFit/>
          </a:bodyPr>
          <a:lstStyle/>
          <a:p>
            <a:pPr marL="11206">
              <a:spcBef>
                <a:spcPts val="88"/>
              </a:spcBef>
            </a:pPr>
            <a:r>
              <a:rPr sz="2118" dirty="0">
                <a:latin typeface="Arial"/>
                <a:cs typeface="Arial"/>
              </a:rPr>
              <a:t>Main ICMP </a:t>
            </a:r>
            <a:r>
              <a:rPr sz="2118" spc="-4" dirty="0">
                <a:latin typeface="Arial"/>
                <a:cs typeface="Arial"/>
              </a:rPr>
              <a:t>(Internet Control Message Protocol)</a:t>
            </a:r>
            <a:r>
              <a:rPr sz="2118" spc="-13" dirty="0">
                <a:latin typeface="Arial"/>
                <a:cs typeface="Arial"/>
              </a:rPr>
              <a:t> </a:t>
            </a:r>
            <a:r>
              <a:rPr sz="2118" spc="-4" dirty="0">
                <a:latin typeface="Arial"/>
                <a:cs typeface="Arial"/>
              </a:rPr>
              <a:t>types:</a:t>
            </a:r>
            <a:endParaRPr sz="2118" dirty="0">
              <a:latin typeface="Arial"/>
              <a:cs typeface="Arial"/>
            </a:endParaRPr>
          </a:p>
        </p:txBody>
      </p:sp>
      <p:grpSp>
        <p:nvGrpSpPr>
          <p:cNvPr id="4" name="object 4"/>
          <p:cNvGrpSpPr/>
          <p:nvPr/>
        </p:nvGrpSpPr>
        <p:grpSpPr>
          <a:xfrm>
            <a:off x="537602" y="2420470"/>
            <a:ext cx="8068235" cy="3190315"/>
            <a:chOff x="457200" y="2414777"/>
            <a:chExt cx="9144000" cy="3615690"/>
          </a:xfrm>
        </p:grpSpPr>
        <p:sp>
          <p:nvSpPr>
            <p:cNvPr id="5" name="object 5"/>
            <p:cNvSpPr/>
            <p:nvPr/>
          </p:nvSpPr>
          <p:spPr>
            <a:xfrm>
              <a:off x="457200" y="2414777"/>
              <a:ext cx="9144000" cy="980440"/>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pic>
          <p:nvPicPr>
            <p:cNvPr id="6" name="object 6"/>
            <p:cNvPicPr/>
            <p:nvPr/>
          </p:nvPicPr>
          <p:blipFill>
            <a:blip r:embed="rId2" cstate="print"/>
            <a:stretch>
              <a:fillRect/>
            </a:stretch>
          </p:blipFill>
          <p:spPr>
            <a:xfrm>
              <a:off x="1482852" y="2831591"/>
              <a:ext cx="7231380" cy="3198876"/>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5765" y="364606"/>
            <a:ext cx="5150063" cy="617634"/>
          </a:xfrm>
          <a:prstGeom prst="rect">
            <a:avLst/>
          </a:prstGeom>
        </p:spPr>
        <p:txBody>
          <a:bodyPr vert="horz" wrap="square" lIns="0" tIns="8157" rIns="0" bIns="0" rtlCol="0" anchor="ctr">
            <a:spAutoFit/>
          </a:bodyPr>
          <a:lstStyle/>
          <a:p>
            <a:pPr marL="8158">
              <a:spcBef>
                <a:spcPts val="64"/>
              </a:spcBef>
            </a:pPr>
            <a:r>
              <a:rPr spc="-3" dirty="0"/>
              <a:t>Home</a:t>
            </a:r>
            <a:r>
              <a:rPr spc="-64" dirty="0"/>
              <a:t> </a:t>
            </a:r>
            <a:r>
              <a:rPr dirty="0"/>
              <a:t>Applications</a:t>
            </a:r>
          </a:p>
        </p:txBody>
      </p:sp>
      <p:sp>
        <p:nvSpPr>
          <p:cNvPr id="3" name="object 3"/>
          <p:cNvSpPr txBox="1"/>
          <p:nvPr/>
        </p:nvSpPr>
        <p:spPr>
          <a:xfrm>
            <a:off x="639445" y="1369069"/>
            <a:ext cx="4150519" cy="3729255"/>
          </a:xfrm>
          <a:prstGeom prst="rect">
            <a:avLst/>
          </a:prstGeom>
        </p:spPr>
        <p:txBody>
          <a:bodyPr vert="horz" wrap="square" lIns="0" tIns="8157" rIns="0" bIns="0" rtlCol="0">
            <a:spAutoFit/>
          </a:bodyPr>
          <a:lstStyle/>
          <a:p>
            <a:pPr marL="257782" marR="3263" indent="-249625">
              <a:spcBef>
                <a:spcPts val="64"/>
              </a:spcBef>
              <a:buFont typeface="Arial" panose="020B0604020202020204" pitchFamily="34" charset="0"/>
              <a:buChar char="•"/>
            </a:pPr>
            <a:r>
              <a:rPr sz="1765" spc="-3" dirty="0">
                <a:latin typeface="Arial"/>
                <a:cs typeface="Arial"/>
              </a:rPr>
              <a:t>Homes contain many networked devices, e.g., computers,  TVs, connected to the Internet by cable, DSL, wireless,</a:t>
            </a:r>
            <a:r>
              <a:rPr sz="1765" spc="-10" dirty="0">
                <a:latin typeface="Arial"/>
                <a:cs typeface="Arial"/>
              </a:rPr>
              <a:t> </a:t>
            </a:r>
            <a:r>
              <a:rPr sz="1765" spc="-3" dirty="0">
                <a:latin typeface="Arial"/>
                <a:cs typeface="Arial"/>
              </a:rPr>
              <a:t>etc.</a:t>
            </a:r>
            <a:endParaRPr sz="1765" dirty="0">
              <a:latin typeface="Arial"/>
              <a:cs typeface="Arial"/>
            </a:endParaRPr>
          </a:p>
          <a:p>
            <a:pPr marL="257782" marR="78317" indent="-249625">
              <a:spcBef>
                <a:spcPts val="1156"/>
              </a:spcBef>
              <a:buFont typeface="Arial" panose="020B0604020202020204" pitchFamily="34" charset="0"/>
              <a:buChar char="•"/>
            </a:pPr>
            <a:r>
              <a:rPr sz="1765" spc="-3" dirty="0">
                <a:latin typeface="Arial"/>
                <a:cs typeface="Arial"/>
              </a:rPr>
              <a:t>Home users communicate, e.g., social networks, consume  content, e.g., video, and transact, e.g.,</a:t>
            </a:r>
            <a:r>
              <a:rPr sz="1765" spc="3" dirty="0">
                <a:latin typeface="Arial"/>
                <a:cs typeface="Arial"/>
              </a:rPr>
              <a:t> </a:t>
            </a:r>
            <a:r>
              <a:rPr sz="1765" spc="-3" dirty="0">
                <a:latin typeface="Arial"/>
                <a:cs typeface="Arial"/>
              </a:rPr>
              <a:t>auctions</a:t>
            </a:r>
            <a:endParaRPr lang="en-US" sz="1765" spc="-3" dirty="0">
              <a:latin typeface="Arial"/>
              <a:cs typeface="Arial"/>
            </a:endParaRPr>
          </a:p>
          <a:p>
            <a:pPr marL="590614" marR="78317" lvl="1" indent="-249625">
              <a:spcBef>
                <a:spcPts val="1156"/>
              </a:spcBef>
              <a:buFont typeface="Arial" panose="020B0604020202020204" pitchFamily="34" charset="0"/>
              <a:buChar char="•"/>
            </a:pPr>
            <a:r>
              <a:rPr lang="en-IN" sz="1765" spc="-3" dirty="0">
                <a:latin typeface="Arial"/>
                <a:cs typeface="Arial"/>
              </a:rPr>
              <a:t>Wikipedia, </a:t>
            </a:r>
            <a:r>
              <a:rPr lang="en-IN" sz="1765" spc="-3" dirty="0" err="1">
                <a:latin typeface="Arial"/>
                <a:cs typeface="Arial"/>
              </a:rPr>
              <a:t>facebook</a:t>
            </a:r>
            <a:r>
              <a:rPr lang="en-IN" sz="1765" spc="-3" dirty="0">
                <a:latin typeface="Arial"/>
                <a:cs typeface="Arial"/>
              </a:rPr>
              <a:t>, twitter, </a:t>
            </a:r>
            <a:r>
              <a:rPr lang="en-IN" sz="1765" spc="-3" dirty="0" err="1">
                <a:latin typeface="Arial"/>
                <a:cs typeface="Arial"/>
              </a:rPr>
              <a:t>sms</a:t>
            </a:r>
            <a:r>
              <a:rPr lang="en-IN" sz="1765" spc="-3" dirty="0">
                <a:latin typeface="Arial"/>
                <a:cs typeface="Arial"/>
              </a:rPr>
              <a:t>, IP television</a:t>
            </a:r>
            <a:endParaRPr lang="en-US" sz="1765" spc="-3" dirty="0">
              <a:latin typeface="Arial"/>
              <a:cs typeface="Arial"/>
            </a:endParaRPr>
          </a:p>
          <a:p>
            <a:pPr marL="257782" marR="454406" indent="-249625">
              <a:spcBef>
                <a:spcPts val="1156"/>
              </a:spcBef>
              <a:buFont typeface="Arial" panose="020B0604020202020204" pitchFamily="34" charset="0"/>
              <a:buChar char="•"/>
            </a:pPr>
            <a:r>
              <a:rPr sz="1765" spc="-3" dirty="0">
                <a:latin typeface="Arial"/>
                <a:cs typeface="Arial"/>
              </a:rPr>
              <a:t>Some application use the </a:t>
            </a:r>
            <a:r>
              <a:rPr sz="1765" u="heavy" spc="-3" dirty="0">
                <a:uFill>
                  <a:solidFill>
                    <a:srgbClr val="000000"/>
                  </a:solidFill>
                </a:uFill>
                <a:latin typeface="Arial"/>
                <a:cs typeface="Arial"/>
              </a:rPr>
              <a:t>peer-to-peer</a:t>
            </a:r>
            <a:r>
              <a:rPr sz="1765" spc="-3" dirty="0">
                <a:latin typeface="Arial"/>
                <a:cs typeface="Arial"/>
              </a:rPr>
              <a:t> model in which  there are no fixed clients and</a:t>
            </a:r>
            <a:r>
              <a:rPr sz="1765" spc="26" dirty="0">
                <a:latin typeface="Arial"/>
                <a:cs typeface="Arial"/>
              </a:rPr>
              <a:t> </a:t>
            </a:r>
            <a:r>
              <a:rPr sz="1765" spc="-3" dirty="0">
                <a:latin typeface="Arial"/>
                <a:cs typeface="Arial"/>
              </a:rPr>
              <a:t>servers:</a:t>
            </a:r>
            <a:endParaRPr sz="1765" dirty="0">
              <a:latin typeface="Arial"/>
              <a:cs typeface="Arial"/>
            </a:endParaRPr>
          </a:p>
        </p:txBody>
      </p:sp>
      <p:grpSp>
        <p:nvGrpSpPr>
          <p:cNvPr id="6" name="Group 5">
            <a:extLst>
              <a:ext uri="{FF2B5EF4-FFF2-40B4-BE49-F238E27FC236}">
                <a16:creationId xmlns:a16="http://schemas.microsoft.com/office/drawing/2014/main" id="{85570E22-4212-43A1-9CF9-029CE2C9698A}"/>
              </a:ext>
            </a:extLst>
          </p:cNvPr>
          <p:cNvGrpSpPr>
            <a:grpSpLocks noGrp="1" noUngrp="1" noChangeAspect="1"/>
          </p:cNvGrpSpPr>
          <p:nvPr/>
        </p:nvGrpSpPr>
        <p:grpSpPr>
          <a:xfrm>
            <a:off x="4804118" y="1619000"/>
            <a:ext cx="3758246" cy="3852894"/>
            <a:chOff x="685800" y="1673225"/>
            <a:chExt cx="7772400" cy="4117975"/>
          </a:xfrm>
        </p:grpSpPr>
        <p:pic>
          <p:nvPicPr>
            <p:cNvPr id="7" name="Picture 6" descr="01_Page_03.tif">
              <a:extLst>
                <a:ext uri="{FF2B5EF4-FFF2-40B4-BE49-F238E27FC236}">
                  <a16:creationId xmlns:a16="http://schemas.microsoft.com/office/drawing/2014/main" id="{82836C37-4E31-4E2D-84A6-125D61741259}"/>
                </a:ext>
              </a:extLst>
            </p:cNvPr>
            <p:cNvPicPr>
              <a:picLocks noRot="1" noChangeAspect="1" noMove="1" noResize="1"/>
            </p:cNvPicPr>
            <p:nvPr isPhoto="1"/>
          </p:nvPicPr>
          <p:blipFill>
            <a:blip r:embed="rId2" cstate="print">
              <a:lum/>
            </a:blip>
            <a:stretch>
              <a:fillRect/>
            </a:stretch>
          </p:blipFill>
          <p:spPr>
            <a:xfrm>
              <a:off x="685800" y="1673225"/>
              <a:ext cx="7772400" cy="3509963"/>
            </a:xfrm>
            <a:prstGeom prst="rect">
              <a:avLst/>
            </a:prstGeom>
            <a:noFill/>
            <a:ln>
              <a:noFill/>
            </a:ln>
          </p:spPr>
        </p:pic>
        <p:sp>
          <p:nvSpPr>
            <p:cNvPr id="8" name="Rectangle 7">
              <a:extLst>
                <a:ext uri="{FF2B5EF4-FFF2-40B4-BE49-F238E27FC236}">
                  <a16:creationId xmlns:a16="http://schemas.microsoft.com/office/drawing/2014/main" id="{D3328C75-372C-4D0F-83CA-B09D8C8328F5}"/>
                </a:ext>
              </a:extLst>
            </p:cNvPr>
            <p:cNvSpPr/>
            <p:nvPr/>
          </p:nvSpPr>
          <p:spPr>
            <a:xfrm>
              <a:off x="685800" y="5448300"/>
              <a:ext cx="7772400" cy="342900"/>
            </a:xfrm>
            <a:prstGeom prst="rect">
              <a:avLst/>
            </a:prstGeom>
            <a:noFill/>
            <a:ln>
              <a:noFill/>
            </a:ln>
          </p:spPr>
          <p:txBody>
            <a:bodyPr anchor="ctr">
              <a:noAutofit/>
            </a:bodyPr>
            <a:lstStyle/>
            <a:p>
              <a:pPr algn="ctr"/>
              <a:r>
                <a:rPr lang="en-US" sz="1456" dirty="0"/>
                <a:t>In a peer-to-peer system there are no fixed clients and servers.</a:t>
              </a: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72236" y="642993"/>
            <a:ext cx="5198969" cy="500232"/>
          </a:xfrm>
          <a:prstGeom prst="rect">
            <a:avLst/>
          </a:prstGeom>
        </p:spPr>
        <p:txBody>
          <a:bodyPr vert="horz" wrap="square" lIns="0" tIns="11206" rIns="0" bIns="0" rtlCol="0">
            <a:spAutoFit/>
          </a:bodyPr>
          <a:lstStyle/>
          <a:p>
            <a:pPr marL="11206">
              <a:spcBef>
                <a:spcPts val="88"/>
              </a:spcBef>
            </a:pPr>
            <a:r>
              <a:rPr sz="3177" dirty="0">
                <a:solidFill>
                  <a:srgbClr val="FF0000"/>
                </a:solidFill>
                <a:latin typeface="Arial"/>
                <a:cs typeface="Arial"/>
              </a:rPr>
              <a:t>Internet </a:t>
            </a:r>
            <a:r>
              <a:rPr sz="3177" spc="-4" dirty="0">
                <a:solidFill>
                  <a:srgbClr val="FF0000"/>
                </a:solidFill>
                <a:latin typeface="Arial"/>
                <a:cs typeface="Arial"/>
              </a:rPr>
              <a:t>Control </a:t>
            </a:r>
            <a:r>
              <a:rPr sz="3177" dirty="0">
                <a:solidFill>
                  <a:srgbClr val="FF0000"/>
                </a:solidFill>
                <a:latin typeface="Arial"/>
                <a:cs typeface="Arial"/>
              </a:rPr>
              <a:t>Protocols</a:t>
            </a:r>
            <a:r>
              <a:rPr sz="3177" spc="-119" dirty="0">
                <a:solidFill>
                  <a:srgbClr val="FF0000"/>
                </a:solidFill>
                <a:latin typeface="Arial"/>
                <a:cs typeface="Arial"/>
              </a:rPr>
              <a:t> </a:t>
            </a:r>
            <a:r>
              <a:rPr sz="3177" dirty="0">
                <a:solidFill>
                  <a:srgbClr val="FF0000"/>
                </a:solidFill>
                <a:latin typeface="Arial"/>
                <a:cs typeface="Arial"/>
              </a:rPr>
              <a:t>(3)</a:t>
            </a:r>
            <a:endParaRPr sz="3177">
              <a:latin typeface="Arial"/>
              <a:cs typeface="Arial"/>
            </a:endParaRPr>
          </a:p>
        </p:txBody>
      </p:sp>
      <p:sp>
        <p:nvSpPr>
          <p:cNvPr id="3" name="object 3"/>
          <p:cNvSpPr txBox="1"/>
          <p:nvPr/>
        </p:nvSpPr>
        <p:spPr>
          <a:xfrm>
            <a:off x="1010770" y="1433681"/>
            <a:ext cx="6795807" cy="663161"/>
          </a:xfrm>
          <a:prstGeom prst="rect">
            <a:avLst/>
          </a:prstGeom>
        </p:spPr>
        <p:txBody>
          <a:bodyPr vert="horz" wrap="square" lIns="0" tIns="11206" rIns="0" bIns="0" rtlCol="0">
            <a:spAutoFit/>
          </a:bodyPr>
          <a:lstStyle/>
          <a:p>
            <a:pPr marL="11206" marR="4483">
              <a:spcBef>
                <a:spcPts val="88"/>
              </a:spcBef>
            </a:pPr>
            <a:r>
              <a:rPr sz="2118" spc="-4" dirty="0">
                <a:latin typeface="Arial"/>
                <a:cs typeface="Arial"/>
              </a:rPr>
              <a:t>ARP (Address Resolution Protocol) lets nodes find target  Ethernet addresses [pink] from their IP</a:t>
            </a:r>
            <a:r>
              <a:rPr sz="2118" spc="9" dirty="0">
                <a:latin typeface="Arial"/>
                <a:cs typeface="Arial"/>
              </a:rPr>
              <a:t> </a:t>
            </a:r>
            <a:r>
              <a:rPr sz="2118" spc="-4" dirty="0">
                <a:latin typeface="Arial"/>
                <a:cs typeface="Arial"/>
              </a:rPr>
              <a:t>addresses</a:t>
            </a:r>
            <a:endParaRPr sz="2118" dirty="0">
              <a:latin typeface="Arial"/>
              <a:cs typeface="Arial"/>
            </a:endParaRPr>
          </a:p>
        </p:txBody>
      </p:sp>
      <p:grpSp>
        <p:nvGrpSpPr>
          <p:cNvPr id="4" name="object 4"/>
          <p:cNvGrpSpPr/>
          <p:nvPr/>
        </p:nvGrpSpPr>
        <p:grpSpPr>
          <a:xfrm>
            <a:off x="1344706" y="2233556"/>
            <a:ext cx="6831106" cy="3739403"/>
            <a:chOff x="1371600" y="2531363"/>
            <a:chExt cx="7741920" cy="4237990"/>
          </a:xfrm>
        </p:grpSpPr>
        <p:pic>
          <p:nvPicPr>
            <p:cNvPr id="5" name="object 5"/>
            <p:cNvPicPr/>
            <p:nvPr/>
          </p:nvPicPr>
          <p:blipFill>
            <a:blip r:embed="rId2" cstate="print"/>
            <a:stretch>
              <a:fillRect/>
            </a:stretch>
          </p:blipFill>
          <p:spPr>
            <a:xfrm>
              <a:off x="1371600" y="2531363"/>
              <a:ext cx="7741919" cy="3800856"/>
            </a:xfrm>
            <a:prstGeom prst="rect">
              <a:avLst/>
            </a:prstGeom>
          </p:spPr>
        </p:pic>
        <p:pic>
          <p:nvPicPr>
            <p:cNvPr id="6" name="object 6"/>
            <p:cNvPicPr/>
            <p:nvPr/>
          </p:nvPicPr>
          <p:blipFill>
            <a:blip r:embed="rId3" cstate="print"/>
            <a:stretch>
              <a:fillRect/>
            </a:stretch>
          </p:blipFill>
          <p:spPr>
            <a:xfrm>
              <a:off x="6769608" y="5953505"/>
              <a:ext cx="1022603" cy="378714"/>
            </a:xfrm>
            <a:prstGeom prst="rect">
              <a:avLst/>
            </a:prstGeom>
          </p:spPr>
        </p:pic>
        <p:sp>
          <p:nvSpPr>
            <p:cNvPr id="7" name="object 7"/>
            <p:cNvSpPr/>
            <p:nvPr/>
          </p:nvSpPr>
          <p:spPr>
            <a:xfrm>
              <a:off x="6765035" y="5948933"/>
              <a:ext cx="1032510" cy="383540"/>
            </a:xfrm>
            <a:custGeom>
              <a:avLst/>
              <a:gdLst/>
              <a:ahLst/>
              <a:cxnLst/>
              <a:rect l="l" t="t" r="r" b="b"/>
              <a:pathLst>
                <a:path w="1032509" h="383539">
                  <a:moveTo>
                    <a:pt x="1032510" y="383286"/>
                  </a:moveTo>
                  <a:lnTo>
                    <a:pt x="1032510" y="4572"/>
                  </a:lnTo>
                  <a:lnTo>
                    <a:pt x="1030986" y="1524"/>
                  </a:lnTo>
                  <a:lnTo>
                    <a:pt x="1027176" y="0"/>
                  </a:lnTo>
                  <a:lnTo>
                    <a:pt x="4572" y="0"/>
                  </a:lnTo>
                  <a:lnTo>
                    <a:pt x="1523" y="1524"/>
                  </a:lnTo>
                  <a:lnTo>
                    <a:pt x="0" y="4572"/>
                  </a:lnTo>
                  <a:lnTo>
                    <a:pt x="0" y="383286"/>
                  </a:lnTo>
                  <a:lnTo>
                    <a:pt x="4572" y="383286"/>
                  </a:lnTo>
                  <a:lnTo>
                    <a:pt x="4572" y="9906"/>
                  </a:lnTo>
                  <a:lnTo>
                    <a:pt x="9906" y="4572"/>
                  </a:lnTo>
                  <a:lnTo>
                    <a:pt x="9906" y="9906"/>
                  </a:lnTo>
                  <a:lnTo>
                    <a:pt x="1022604" y="9906"/>
                  </a:lnTo>
                  <a:lnTo>
                    <a:pt x="1022604" y="4572"/>
                  </a:lnTo>
                  <a:lnTo>
                    <a:pt x="1027176" y="9906"/>
                  </a:lnTo>
                  <a:lnTo>
                    <a:pt x="1027176" y="383286"/>
                  </a:lnTo>
                  <a:lnTo>
                    <a:pt x="1032510" y="383286"/>
                  </a:lnTo>
                  <a:close/>
                </a:path>
                <a:path w="1032509" h="383539">
                  <a:moveTo>
                    <a:pt x="9906" y="9906"/>
                  </a:moveTo>
                  <a:lnTo>
                    <a:pt x="9906" y="4572"/>
                  </a:lnTo>
                  <a:lnTo>
                    <a:pt x="4572" y="9906"/>
                  </a:lnTo>
                  <a:lnTo>
                    <a:pt x="9906" y="9906"/>
                  </a:lnTo>
                  <a:close/>
                </a:path>
                <a:path w="1032509" h="383539">
                  <a:moveTo>
                    <a:pt x="9906" y="383286"/>
                  </a:moveTo>
                  <a:lnTo>
                    <a:pt x="9906" y="9906"/>
                  </a:lnTo>
                  <a:lnTo>
                    <a:pt x="4572" y="9906"/>
                  </a:lnTo>
                  <a:lnTo>
                    <a:pt x="4572" y="383286"/>
                  </a:lnTo>
                  <a:lnTo>
                    <a:pt x="9906" y="383286"/>
                  </a:lnTo>
                  <a:close/>
                </a:path>
                <a:path w="1032509" h="383539">
                  <a:moveTo>
                    <a:pt x="1027176" y="9906"/>
                  </a:moveTo>
                  <a:lnTo>
                    <a:pt x="1022604" y="4572"/>
                  </a:lnTo>
                  <a:lnTo>
                    <a:pt x="1022604" y="9906"/>
                  </a:lnTo>
                  <a:lnTo>
                    <a:pt x="1027176" y="9906"/>
                  </a:lnTo>
                  <a:close/>
                </a:path>
                <a:path w="1032509" h="383539">
                  <a:moveTo>
                    <a:pt x="1027176" y="383286"/>
                  </a:moveTo>
                  <a:lnTo>
                    <a:pt x="1027176" y="9906"/>
                  </a:lnTo>
                  <a:lnTo>
                    <a:pt x="1022604" y="9906"/>
                  </a:lnTo>
                  <a:lnTo>
                    <a:pt x="1022604" y="383286"/>
                  </a:lnTo>
                  <a:lnTo>
                    <a:pt x="1027176" y="383286"/>
                  </a:lnTo>
                  <a:close/>
                </a:path>
              </a:pathLst>
            </a:custGeom>
            <a:solidFill>
              <a:srgbClr val="000000"/>
            </a:solidFill>
          </p:spPr>
          <p:txBody>
            <a:bodyPr wrap="square" lIns="0" tIns="0" rIns="0" bIns="0" rtlCol="0"/>
            <a:lstStyle/>
            <a:p>
              <a:endParaRPr sz="1588"/>
            </a:p>
          </p:txBody>
        </p:sp>
        <p:pic>
          <p:nvPicPr>
            <p:cNvPr id="8" name="object 8"/>
            <p:cNvPicPr/>
            <p:nvPr/>
          </p:nvPicPr>
          <p:blipFill>
            <a:blip r:embed="rId4" cstate="print"/>
            <a:stretch>
              <a:fillRect/>
            </a:stretch>
          </p:blipFill>
          <p:spPr>
            <a:xfrm>
              <a:off x="2460451" y="6332219"/>
              <a:ext cx="5342755" cy="436589"/>
            </a:xfrm>
            <a:prstGeom prst="rect">
              <a:avLst/>
            </a:prstGeom>
          </p:spPr>
        </p:pic>
        <p:pic>
          <p:nvPicPr>
            <p:cNvPr id="9" name="object 9"/>
            <p:cNvPicPr/>
            <p:nvPr/>
          </p:nvPicPr>
          <p:blipFill>
            <a:blip r:embed="rId5" cstate="print"/>
            <a:stretch>
              <a:fillRect/>
            </a:stretch>
          </p:blipFill>
          <p:spPr>
            <a:xfrm>
              <a:off x="6769608" y="6332219"/>
              <a:ext cx="1022603" cy="418337"/>
            </a:xfrm>
            <a:prstGeom prst="rect">
              <a:avLst/>
            </a:prstGeom>
          </p:spPr>
        </p:pic>
        <p:sp>
          <p:nvSpPr>
            <p:cNvPr id="10" name="object 10"/>
            <p:cNvSpPr/>
            <p:nvPr/>
          </p:nvSpPr>
          <p:spPr>
            <a:xfrm>
              <a:off x="6765035" y="6332219"/>
              <a:ext cx="1032510" cy="422909"/>
            </a:xfrm>
            <a:custGeom>
              <a:avLst/>
              <a:gdLst/>
              <a:ahLst/>
              <a:cxnLst/>
              <a:rect l="l" t="t" r="r" b="b"/>
              <a:pathLst>
                <a:path w="1032509" h="422909">
                  <a:moveTo>
                    <a:pt x="9906" y="413003"/>
                  </a:moveTo>
                  <a:lnTo>
                    <a:pt x="9906" y="0"/>
                  </a:lnTo>
                  <a:lnTo>
                    <a:pt x="0" y="0"/>
                  </a:lnTo>
                  <a:lnTo>
                    <a:pt x="0" y="418337"/>
                  </a:lnTo>
                  <a:lnTo>
                    <a:pt x="1524" y="421385"/>
                  </a:lnTo>
                  <a:lnTo>
                    <a:pt x="4572" y="422909"/>
                  </a:lnTo>
                  <a:lnTo>
                    <a:pt x="4572" y="413003"/>
                  </a:lnTo>
                  <a:lnTo>
                    <a:pt x="9906" y="413003"/>
                  </a:lnTo>
                  <a:close/>
                </a:path>
                <a:path w="1032509" h="422909">
                  <a:moveTo>
                    <a:pt x="1027176" y="413003"/>
                  </a:moveTo>
                  <a:lnTo>
                    <a:pt x="4572" y="413003"/>
                  </a:lnTo>
                  <a:lnTo>
                    <a:pt x="9906" y="418337"/>
                  </a:lnTo>
                  <a:lnTo>
                    <a:pt x="9906" y="422909"/>
                  </a:lnTo>
                  <a:lnTo>
                    <a:pt x="1022604" y="422909"/>
                  </a:lnTo>
                  <a:lnTo>
                    <a:pt x="1022604" y="418337"/>
                  </a:lnTo>
                  <a:lnTo>
                    <a:pt x="1027176" y="413003"/>
                  </a:lnTo>
                  <a:close/>
                </a:path>
                <a:path w="1032509" h="422909">
                  <a:moveTo>
                    <a:pt x="9906" y="422909"/>
                  </a:moveTo>
                  <a:lnTo>
                    <a:pt x="9906" y="418337"/>
                  </a:lnTo>
                  <a:lnTo>
                    <a:pt x="4572" y="413003"/>
                  </a:lnTo>
                  <a:lnTo>
                    <a:pt x="4572" y="422909"/>
                  </a:lnTo>
                  <a:lnTo>
                    <a:pt x="9906" y="422909"/>
                  </a:lnTo>
                  <a:close/>
                </a:path>
                <a:path w="1032509" h="422909">
                  <a:moveTo>
                    <a:pt x="1032510" y="418337"/>
                  </a:moveTo>
                  <a:lnTo>
                    <a:pt x="1032510" y="0"/>
                  </a:lnTo>
                  <a:lnTo>
                    <a:pt x="1022604" y="0"/>
                  </a:lnTo>
                  <a:lnTo>
                    <a:pt x="1022604" y="413003"/>
                  </a:lnTo>
                  <a:lnTo>
                    <a:pt x="1027176" y="413003"/>
                  </a:lnTo>
                  <a:lnTo>
                    <a:pt x="1027176" y="422909"/>
                  </a:lnTo>
                  <a:lnTo>
                    <a:pt x="1030986" y="421385"/>
                  </a:lnTo>
                  <a:lnTo>
                    <a:pt x="1032510" y="418337"/>
                  </a:lnTo>
                  <a:close/>
                </a:path>
                <a:path w="1032509" h="422909">
                  <a:moveTo>
                    <a:pt x="1027176" y="422909"/>
                  </a:moveTo>
                  <a:lnTo>
                    <a:pt x="1027176" y="413003"/>
                  </a:lnTo>
                  <a:lnTo>
                    <a:pt x="1022604" y="418337"/>
                  </a:lnTo>
                  <a:lnTo>
                    <a:pt x="1022604" y="422909"/>
                  </a:lnTo>
                  <a:lnTo>
                    <a:pt x="1027176" y="422909"/>
                  </a:lnTo>
                  <a:close/>
                </a:path>
              </a:pathLst>
            </a:custGeom>
            <a:solidFill>
              <a:srgbClr val="000000"/>
            </a:solidFill>
          </p:spPr>
          <p:txBody>
            <a:bodyPr wrap="square" lIns="0" tIns="0" rIns="0" bIns="0" rtlCol="0"/>
            <a:lstStyle/>
            <a:p>
              <a:endParaRPr sz="1588"/>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6295" y="432645"/>
            <a:ext cx="6643295" cy="688424"/>
          </a:xfrm>
          <a:prstGeom prst="rect">
            <a:avLst/>
          </a:prstGeom>
        </p:spPr>
        <p:txBody>
          <a:bodyPr vert="horz" wrap="square" lIns="0" tIns="11206" rIns="0" bIns="0" rtlCol="0" anchor="ctr">
            <a:spAutoFit/>
          </a:bodyPr>
          <a:lstStyle/>
          <a:p>
            <a:pPr marL="11206">
              <a:lnSpc>
                <a:spcPct val="100000"/>
              </a:lnSpc>
              <a:spcBef>
                <a:spcPts val="88"/>
              </a:spcBef>
            </a:pPr>
            <a:r>
              <a:rPr spc="-4" dirty="0"/>
              <a:t>Label </a:t>
            </a:r>
            <a:r>
              <a:rPr dirty="0"/>
              <a:t>Switching </a:t>
            </a:r>
            <a:r>
              <a:rPr spc="-4" dirty="0"/>
              <a:t>and </a:t>
            </a:r>
            <a:r>
              <a:rPr dirty="0"/>
              <a:t>MPLS</a:t>
            </a:r>
            <a:r>
              <a:rPr spc="-124" dirty="0"/>
              <a:t> </a:t>
            </a:r>
            <a:r>
              <a:rPr dirty="0"/>
              <a:t>(1)</a:t>
            </a:r>
          </a:p>
        </p:txBody>
      </p:sp>
      <p:sp>
        <p:nvSpPr>
          <p:cNvPr id="3" name="object 3"/>
          <p:cNvSpPr/>
          <p:nvPr/>
        </p:nvSpPr>
        <p:spPr>
          <a:xfrm>
            <a:off x="537883" y="2130686"/>
            <a:ext cx="8068235" cy="865094"/>
          </a:xfrm>
          <a:custGeom>
            <a:avLst/>
            <a:gdLst/>
            <a:ahLst/>
            <a:cxnLst/>
            <a:rect l="l" t="t" r="r" b="b"/>
            <a:pathLst>
              <a:path w="9144000" h="980439">
                <a:moveTo>
                  <a:pt x="9144000" y="979931"/>
                </a:moveTo>
                <a:lnTo>
                  <a:pt x="9144000" y="0"/>
                </a:lnTo>
                <a:lnTo>
                  <a:pt x="0" y="0"/>
                </a:lnTo>
                <a:lnTo>
                  <a:pt x="0" y="979932"/>
                </a:lnTo>
                <a:lnTo>
                  <a:pt x="9144000" y="979931"/>
                </a:lnTo>
                <a:close/>
              </a:path>
            </a:pathLst>
          </a:custGeom>
          <a:solidFill>
            <a:srgbClr val="FFFFFF"/>
          </a:solidFill>
        </p:spPr>
        <p:txBody>
          <a:bodyPr wrap="square" lIns="0" tIns="0" rIns="0" bIns="0" rtlCol="0"/>
          <a:lstStyle/>
          <a:p>
            <a:endParaRPr sz="1588"/>
          </a:p>
        </p:txBody>
      </p:sp>
      <p:sp>
        <p:nvSpPr>
          <p:cNvPr id="4" name="object 4"/>
          <p:cNvSpPr txBox="1"/>
          <p:nvPr/>
        </p:nvSpPr>
        <p:spPr>
          <a:xfrm>
            <a:off x="1414182" y="1846505"/>
            <a:ext cx="6407523" cy="1053204"/>
          </a:xfrm>
          <a:prstGeom prst="rect">
            <a:avLst/>
          </a:prstGeom>
        </p:spPr>
        <p:txBody>
          <a:bodyPr vert="horz" wrap="square" lIns="0" tIns="11206" rIns="0" bIns="0" rtlCol="0">
            <a:spAutoFit/>
          </a:bodyPr>
          <a:lstStyle/>
          <a:p>
            <a:pPr marL="11206" marR="4483">
              <a:spcBef>
                <a:spcPts val="88"/>
              </a:spcBef>
            </a:pPr>
            <a:r>
              <a:rPr sz="2118" spc="-4" dirty="0">
                <a:latin typeface="Arial"/>
                <a:cs typeface="Arial"/>
              </a:rPr>
              <a:t>MPLS (Multi-Protocol Label Switching) sends packets  along established paths; ISPs can use for</a:t>
            </a:r>
            <a:r>
              <a:rPr sz="2118" spc="13" dirty="0">
                <a:latin typeface="Arial"/>
                <a:cs typeface="Arial"/>
              </a:rPr>
              <a:t> </a:t>
            </a:r>
            <a:r>
              <a:rPr sz="2118" spc="-4" dirty="0">
                <a:latin typeface="Arial"/>
                <a:cs typeface="Arial"/>
              </a:rPr>
              <a:t>QoS</a:t>
            </a:r>
            <a:endParaRPr sz="2118">
              <a:latin typeface="Arial"/>
              <a:cs typeface="Arial"/>
            </a:endParaRPr>
          </a:p>
          <a:p>
            <a:pPr marL="414640" indent="-403433">
              <a:spcBef>
                <a:spcPts val="529"/>
              </a:spcBef>
              <a:buClr>
                <a:srgbClr val="0000FF"/>
              </a:buClr>
              <a:buChar char="•"/>
              <a:tabLst>
                <a:tab pos="414079" algn="l"/>
                <a:tab pos="414640" algn="l"/>
              </a:tabLst>
            </a:pPr>
            <a:r>
              <a:rPr sz="2118" spc="-4" dirty="0">
                <a:latin typeface="Arial"/>
                <a:cs typeface="Arial"/>
              </a:rPr>
              <a:t>Path indicated with label below the IP</a:t>
            </a:r>
            <a:r>
              <a:rPr sz="2118" spc="18" dirty="0">
                <a:latin typeface="Arial"/>
                <a:cs typeface="Arial"/>
              </a:rPr>
              <a:t> </a:t>
            </a:r>
            <a:r>
              <a:rPr sz="2118" spc="-4" dirty="0">
                <a:latin typeface="Arial"/>
                <a:cs typeface="Arial"/>
              </a:rPr>
              <a:t>layer</a:t>
            </a:r>
            <a:endParaRPr sz="2118">
              <a:latin typeface="Arial"/>
              <a:cs typeface="Arial"/>
            </a:endParaRPr>
          </a:p>
        </p:txBody>
      </p:sp>
      <p:grpSp>
        <p:nvGrpSpPr>
          <p:cNvPr id="5" name="object 5"/>
          <p:cNvGrpSpPr/>
          <p:nvPr/>
        </p:nvGrpSpPr>
        <p:grpSpPr>
          <a:xfrm>
            <a:off x="1987475" y="3157504"/>
            <a:ext cx="5187203" cy="2444003"/>
            <a:chOff x="2100072" y="3578505"/>
            <a:chExt cx="5878830" cy="2769870"/>
          </a:xfrm>
        </p:grpSpPr>
        <p:pic>
          <p:nvPicPr>
            <p:cNvPr id="6" name="object 6"/>
            <p:cNvPicPr/>
            <p:nvPr/>
          </p:nvPicPr>
          <p:blipFill>
            <a:blip r:embed="rId2" cstate="print"/>
            <a:stretch>
              <a:fillRect/>
            </a:stretch>
          </p:blipFill>
          <p:spPr>
            <a:xfrm>
              <a:off x="2336045" y="3578505"/>
              <a:ext cx="5406881" cy="795373"/>
            </a:xfrm>
            <a:prstGeom prst="rect">
              <a:avLst/>
            </a:prstGeom>
          </p:spPr>
        </p:pic>
        <p:pic>
          <p:nvPicPr>
            <p:cNvPr id="7" name="object 7"/>
            <p:cNvPicPr/>
            <p:nvPr/>
          </p:nvPicPr>
          <p:blipFill>
            <a:blip r:embed="rId3" cstate="print"/>
            <a:stretch>
              <a:fillRect/>
            </a:stretch>
          </p:blipFill>
          <p:spPr>
            <a:xfrm>
              <a:off x="3190494" y="3947921"/>
              <a:ext cx="845819" cy="425958"/>
            </a:xfrm>
            <a:prstGeom prst="rect">
              <a:avLst/>
            </a:prstGeom>
          </p:spPr>
        </p:pic>
        <p:sp>
          <p:nvSpPr>
            <p:cNvPr id="8" name="object 8"/>
            <p:cNvSpPr/>
            <p:nvPr/>
          </p:nvSpPr>
          <p:spPr>
            <a:xfrm>
              <a:off x="3185922" y="3943349"/>
              <a:ext cx="855344" cy="430530"/>
            </a:xfrm>
            <a:custGeom>
              <a:avLst/>
              <a:gdLst/>
              <a:ahLst/>
              <a:cxnLst/>
              <a:rect l="l" t="t" r="r" b="b"/>
              <a:pathLst>
                <a:path w="855345" h="430529">
                  <a:moveTo>
                    <a:pt x="854963" y="430530"/>
                  </a:moveTo>
                  <a:lnTo>
                    <a:pt x="854963" y="4572"/>
                  </a:lnTo>
                  <a:lnTo>
                    <a:pt x="854202" y="1524"/>
                  </a:lnTo>
                  <a:lnTo>
                    <a:pt x="850391" y="0"/>
                  </a:lnTo>
                  <a:lnTo>
                    <a:pt x="4572" y="0"/>
                  </a:lnTo>
                  <a:lnTo>
                    <a:pt x="1523" y="1524"/>
                  </a:lnTo>
                  <a:lnTo>
                    <a:pt x="0" y="4572"/>
                  </a:lnTo>
                  <a:lnTo>
                    <a:pt x="0" y="430530"/>
                  </a:lnTo>
                  <a:lnTo>
                    <a:pt x="4572" y="430530"/>
                  </a:lnTo>
                  <a:lnTo>
                    <a:pt x="4572" y="9144"/>
                  </a:lnTo>
                  <a:lnTo>
                    <a:pt x="9906" y="4572"/>
                  </a:lnTo>
                  <a:lnTo>
                    <a:pt x="9906" y="9144"/>
                  </a:lnTo>
                  <a:lnTo>
                    <a:pt x="845819" y="9144"/>
                  </a:lnTo>
                  <a:lnTo>
                    <a:pt x="845819" y="4572"/>
                  </a:lnTo>
                  <a:lnTo>
                    <a:pt x="850391" y="9144"/>
                  </a:lnTo>
                  <a:lnTo>
                    <a:pt x="850391" y="430530"/>
                  </a:lnTo>
                  <a:lnTo>
                    <a:pt x="854963" y="430530"/>
                  </a:lnTo>
                  <a:close/>
                </a:path>
                <a:path w="855345" h="430529">
                  <a:moveTo>
                    <a:pt x="9906" y="9144"/>
                  </a:moveTo>
                  <a:lnTo>
                    <a:pt x="9906" y="4572"/>
                  </a:lnTo>
                  <a:lnTo>
                    <a:pt x="4572" y="9144"/>
                  </a:lnTo>
                  <a:lnTo>
                    <a:pt x="9906" y="9144"/>
                  </a:lnTo>
                  <a:close/>
                </a:path>
                <a:path w="855345" h="430529">
                  <a:moveTo>
                    <a:pt x="9906" y="430530"/>
                  </a:moveTo>
                  <a:lnTo>
                    <a:pt x="9906" y="9144"/>
                  </a:lnTo>
                  <a:lnTo>
                    <a:pt x="4572" y="9144"/>
                  </a:lnTo>
                  <a:lnTo>
                    <a:pt x="4572" y="430530"/>
                  </a:lnTo>
                  <a:lnTo>
                    <a:pt x="9906" y="430530"/>
                  </a:lnTo>
                  <a:close/>
                </a:path>
                <a:path w="855345" h="430529">
                  <a:moveTo>
                    <a:pt x="850391" y="9144"/>
                  </a:moveTo>
                  <a:lnTo>
                    <a:pt x="845819" y="4572"/>
                  </a:lnTo>
                  <a:lnTo>
                    <a:pt x="845819" y="9144"/>
                  </a:lnTo>
                  <a:lnTo>
                    <a:pt x="850391" y="9144"/>
                  </a:lnTo>
                  <a:close/>
                </a:path>
                <a:path w="855345" h="430529">
                  <a:moveTo>
                    <a:pt x="850391" y="430530"/>
                  </a:moveTo>
                  <a:lnTo>
                    <a:pt x="850391" y="9144"/>
                  </a:lnTo>
                  <a:lnTo>
                    <a:pt x="845819" y="9144"/>
                  </a:lnTo>
                  <a:lnTo>
                    <a:pt x="845819" y="430530"/>
                  </a:lnTo>
                  <a:lnTo>
                    <a:pt x="850391" y="430530"/>
                  </a:lnTo>
                  <a:close/>
                </a:path>
              </a:pathLst>
            </a:custGeom>
            <a:solidFill>
              <a:srgbClr val="000000"/>
            </a:solidFill>
          </p:spPr>
          <p:txBody>
            <a:bodyPr wrap="square" lIns="0" tIns="0" rIns="0" bIns="0" rtlCol="0"/>
            <a:lstStyle/>
            <a:p>
              <a:endParaRPr sz="1588"/>
            </a:p>
          </p:txBody>
        </p:sp>
        <p:pic>
          <p:nvPicPr>
            <p:cNvPr id="9" name="object 9"/>
            <p:cNvPicPr/>
            <p:nvPr/>
          </p:nvPicPr>
          <p:blipFill>
            <a:blip r:embed="rId4" cstate="print"/>
            <a:stretch>
              <a:fillRect/>
            </a:stretch>
          </p:blipFill>
          <p:spPr>
            <a:xfrm>
              <a:off x="2325786" y="4373879"/>
              <a:ext cx="5417141" cy="979170"/>
            </a:xfrm>
            <a:prstGeom prst="rect">
              <a:avLst/>
            </a:prstGeom>
          </p:spPr>
        </p:pic>
        <p:pic>
          <p:nvPicPr>
            <p:cNvPr id="10" name="object 10"/>
            <p:cNvPicPr/>
            <p:nvPr/>
          </p:nvPicPr>
          <p:blipFill>
            <a:blip r:embed="rId5" cstate="print"/>
            <a:stretch>
              <a:fillRect/>
            </a:stretch>
          </p:blipFill>
          <p:spPr>
            <a:xfrm>
              <a:off x="3190494" y="4373879"/>
              <a:ext cx="845819" cy="115062"/>
            </a:xfrm>
            <a:prstGeom prst="rect">
              <a:avLst/>
            </a:prstGeom>
          </p:spPr>
        </p:pic>
        <p:sp>
          <p:nvSpPr>
            <p:cNvPr id="11" name="object 11"/>
            <p:cNvSpPr/>
            <p:nvPr/>
          </p:nvSpPr>
          <p:spPr>
            <a:xfrm>
              <a:off x="3185922" y="4373880"/>
              <a:ext cx="855344" cy="120014"/>
            </a:xfrm>
            <a:custGeom>
              <a:avLst/>
              <a:gdLst/>
              <a:ahLst/>
              <a:cxnLst/>
              <a:rect l="l" t="t" r="r" b="b"/>
              <a:pathLst>
                <a:path w="855345" h="120014">
                  <a:moveTo>
                    <a:pt x="9906" y="110489"/>
                  </a:moveTo>
                  <a:lnTo>
                    <a:pt x="9906" y="0"/>
                  </a:lnTo>
                  <a:lnTo>
                    <a:pt x="0" y="0"/>
                  </a:lnTo>
                  <a:lnTo>
                    <a:pt x="0" y="115061"/>
                  </a:lnTo>
                  <a:lnTo>
                    <a:pt x="1524" y="118109"/>
                  </a:lnTo>
                  <a:lnTo>
                    <a:pt x="4572" y="119633"/>
                  </a:lnTo>
                  <a:lnTo>
                    <a:pt x="4572" y="110489"/>
                  </a:lnTo>
                  <a:lnTo>
                    <a:pt x="9906" y="110489"/>
                  </a:lnTo>
                  <a:close/>
                </a:path>
                <a:path w="855345" h="120014">
                  <a:moveTo>
                    <a:pt x="850391" y="110489"/>
                  </a:moveTo>
                  <a:lnTo>
                    <a:pt x="4572" y="110489"/>
                  </a:lnTo>
                  <a:lnTo>
                    <a:pt x="9906" y="115061"/>
                  </a:lnTo>
                  <a:lnTo>
                    <a:pt x="9906" y="119633"/>
                  </a:lnTo>
                  <a:lnTo>
                    <a:pt x="845819" y="119633"/>
                  </a:lnTo>
                  <a:lnTo>
                    <a:pt x="845819" y="115061"/>
                  </a:lnTo>
                  <a:lnTo>
                    <a:pt x="850391" y="110489"/>
                  </a:lnTo>
                  <a:close/>
                </a:path>
                <a:path w="855345" h="120014">
                  <a:moveTo>
                    <a:pt x="9906" y="119633"/>
                  </a:moveTo>
                  <a:lnTo>
                    <a:pt x="9906" y="115061"/>
                  </a:lnTo>
                  <a:lnTo>
                    <a:pt x="4572" y="110489"/>
                  </a:lnTo>
                  <a:lnTo>
                    <a:pt x="4572" y="119633"/>
                  </a:lnTo>
                  <a:lnTo>
                    <a:pt x="9906" y="119633"/>
                  </a:lnTo>
                  <a:close/>
                </a:path>
                <a:path w="855345" h="120014">
                  <a:moveTo>
                    <a:pt x="854963" y="115061"/>
                  </a:moveTo>
                  <a:lnTo>
                    <a:pt x="854963" y="0"/>
                  </a:lnTo>
                  <a:lnTo>
                    <a:pt x="845819" y="0"/>
                  </a:lnTo>
                  <a:lnTo>
                    <a:pt x="845819" y="110489"/>
                  </a:lnTo>
                  <a:lnTo>
                    <a:pt x="850391" y="110489"/>
                  </a:lnTo>
                  <a:lnTo>
                    <a:pt x="850391" y="119633"/>
                  </a:lnTo>
                  <a:lnTo>
                    <a:pt x="854202" y="118109"/>
                  </a:lnTo>
                  <a:lnTo>
                    <a:pt x="854963" y="115061"/>
                  </a:lnTo>
                  <a:close/>
                </a:path>
                <a:path w="855345" h="120014">
                  <a:moveTo>
                    <a:pt x="850391" y="119633"/>
                  </a:moveTo>
                  <a:lnTo>
                    <a:pt x="850391" y="110489"/>
                  </a:lnTo>
                  <a:lnTo>
                    <a:pt x="845819" y="115061"/>
                  </a:lnTo>
                  <a:lnTo>
                    <a:pt x="845819" y="119633"/>
                  </a:lnTo>
                  <a:lnTo>
                    <a:pt x="850391" y="119633"/>
                  </a:lnTo>
                  <a:close/>
                </a:path>
              </a:pathLst>
            </a:custGeom>
            <a:solidFill>
              <a:srgbClr val="000000"/>
            </a:solidFill>
          </p:spPr>
          <p:txBody>
            <a:bodyPr wrap="square" lIns="0" tIns="0" rIns="0" bIns="0" rtlCol="0"/>
            <a:lstStyle/>
            <a:p>
              <a:endParaRPr sz="1588"/>
            </a:p>
          </p:txBody>
        </p:sp>
        <p:pic>
          <p:nvPicPr>
            <p:cNvPr id="12" name="object 12"/>
            <p:cNvPicPr/>
            <p:nvPr/>
          </p:nvPicPr>
          <p:blipFill>
            <a:blip r:embed="rId6" cstate="print"/>
            <a:stretch>
              <a:fillRect/>
            </a:stretch>
          </p:blipFill>
          <p:spPr>
            <a:xfrm>
              <a:off x="2100072" y="5353050"/>
              <a:ext cx="5878829" cy="995172"/>
            </a:xfrm>
            <a:prstGeom prst="rect">
              <a:avLst/>
            </a:prstGeom>
          </p:spPr>
        </p:pic>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5E70-15C7-73B6-DEAE-1EC68CAE8110}"/>
              </a:ext>
            </a:extLst>
          </p:cNvPr>
          <p:cNvSpPr>
            <a:spLocks noGrp="1"/>
          </p:cNvSpPr>
          <p:nvPr>
            <p:ph type="ctrTitle"/>
          </p:nvPr>
        </p:nvSpPr>
        <p:spPr>
          <a:xfrm>
            <a:off x="1972236" y="234930"/>
            <a:ext cx="5199529" cy="440057"/>
          </a:xfrm>
        </p:spPr>
        <p:txBody>
          <a:bodyPr/>
          <a:lstStyle/>
          <a:p>
            <a:pPr algn="ctr"/>
            <a:r>
              <a:rPr lang="en-IN" dirty="0"/>
              <a:t>About IPv6</a:t>
            </a:r>
          </a:p>
        </p:txBody>
      </p:sp>
      <p:sp>
        <p:nvSpPr>
          <p:cNvPr id="3" name="Subtitle 2">
            <a:extLst>
              <a:ext uri="{FF2B5EF4-FFF2-40B4-BE49-F238E27FC236}">
                <a16:creationId xmlns:a16="http://schemas.microsoft.com/office/drawing/2014/main" id="{9ED3C9B5-0870-1A57-2A8C-DF23DD9E8422}"/>
              </a:ext>
            </a:extLst>
          </p:cNvPr>
          <p:cNvSpPr>
            <a:spLocks noGrp="1"/>
          </p:cNvSpPr>
          <p:nvPr>
            <p:ph type="subTitle" idx="4"/>
          </p:nvPr>
        </p:nvSpPr>
        <p:spPr>
          <a:xfrm>
            <a:off x="672353" y="982990"/>
            <a:ext cx="8202706" cy="6223242"/>
          </a:xfrm>
        </p:spPr>
        <p:txBody>
          <a:bodyPr/>
          <a:lstStyle/>
          <a:p>
            <a:pPr marL="252146" indent="-252146"/>
            <a:r>
              <a:rPr lang="en-US" sz="2000" b="0" i="0" dirty="0">
                <a:solidFill>
                  <a:srgbClr val="333333"/>
                </a:solidFill>
                <a:effectLst/>
                <a:latin typeface="Times New Roman" panose="02020603050405020304" pitchFamily="18" charset="0"/>
                <a:cs typeface="Times New Roman" panose="02020603050405020304" pitchFamily="18" charset="0"/>
              </a:rPr>
              <a:t>Support billions of hosts, even with inefficient address space allocation.</a:t>
            </a:r>
          </a:p>
          <a:p>
            <a:pPr marL="252146" indent="-252146"/>
            <a:r>
              <a:rPr lang="en-US" sz="2000" dirty="0">
                <a:solidFill>
                  <a:srgbClr val="333333"/>
                </a:solidFill>
                <a:latin typeface="Times New Roman" panose="02020603050405020304" pitchFamily="18" charset="0"/>
                <a:cs typeface="Times New Roman" panose="02020603050405020304" pitchFamily="18" charset="0"/>
              </a:rPr>
              <a:t>Address contains 16 bytes</a:t>
            </a:r>
          </a:p>
          <a:p>
            <a:pPr marL="252146" indent="-252146"/>
            <a:r>
              <a:rPr lang="en-US" sz="2000" dirty="0">
                <a:solidFill>
                  <a:srgbClr val="333333"/>
                </a:solidFill>
                <a:latin typeface="Times New Roman" panose="02020603050405020304" pitchFamily="18" charset="0"/>
                <a:cs typeface="Times New Roman" panose="02020603050405020304" pitchFamily="18" charset="0"/>
              </a:rPr>
              <a:t>Notation: </a:t>
            </a:r>
          </a:p>
          <a:p>
            <a:pPr marL="655579" lvl="1" indent="-252146"/>
            <a:r>
              <a:rPr lang="en-US" sz="1800" dirty="0">
                <a:solidFill>
                  <a:srgbClr val="333333"/>
                </a:solidFill>
                <a:latin typeface="Times New Roman" panose="02020603050405020304" pitchFamily="18" charset="0"/>
                <a:cs typeface="Times New Roman" panose="02020603050405020304" pitchFamily="18" charset="0"/>
              </a:rPr>
              <a:t> Written as eight groups of four hexadecimal digits with colons between the groups</a:t>
            </a:r>
          </a:p>
          <a:p>
            <a:pPr lvl="1"/>
            <a:r>
              <a:rPr lang="en-US" sz="1800" dirty="0">
                <a:solidFill>
                  <a:srgbClr val="333333"/>
                </a:solidFill>
                <a:latin typeface="Times New Roman" panose="02020603050405020304" pitchFamily="18" charset="0"/>
                <a:cs typeface="Times New Roman" panose="02020603050405020304" pitchFamily="18" charset="0"/>
              </a:rPr>
              <a:t>Example:  8000:0000:0000:0000:0123:4567:89AB:CDEF</a:t>
            </a:r>
            <a:r>
              <a:rPr lang="en-US" sz="1800" dirty="0">
                <a:latin typeface="Times New Roman" panose="02020603050405020304" pitchFamily="18" charset="0"/>
                <a:cs typeface="Times New Roman" panose="02020603050405020304" pitchFamily="18" charset="0"/>
              </a:rPr>
              <a:t> </a:t>
            </a:r>
          </a:p>
          <a:p>
            <a:pPr lvl="1"/>
            <a:endParaRPr lang="en-US" sz="1800" dirty="0">
              <a:latin typeface="Times New Roman" panose="02020603050405020304" pitchFamily="18" charset="0"/>
              <a:cs typeface="Times New Roman" panose="02020603050405020304" pitchFamily="18" charset="0"/>
            </a:endParaRPr>
          </a:p>
          <a:p>
            <a:pPr marL="252146" indent="-252146"/>
            <a:r>
              <a:rPr lang="en-US" sz="2000" dirty="0">
                <a:solidFill>
                  <a:srgbClr val="333333"/>
                </a:solidFill>
                <a:latin typeface="Times New Roman" panose="02020603050405020304" pitchFamily="18" charset="0"/>
                <a:cs typeface="Times New Roman" panose="02020603050405020304" pitchFamily="18" charset="0"/>
              </a:rPr>
              <a:t>Optimizations: </a:t>
            </a:r>
          </a:p>
          <a:p>
            <a:pPr marL="655579" lvl="1" indent="-252146"/>
            <a:r>
              <a:rPr lang="en-US" sz="1800" dirty="0">
                <a:solidFill>
                  <a:srgbClr val="333333"/>
                </a:solidFill>
                <a:latin typeface="Times New Roman" panose="02020603050405020304" pitchFamily="18" charset="0"/>
                <a:cs typeface="Times New Roman" panose="02020603050405020304" pitchFamily="18" charset="0"/>
              </a:rPr>
              <a:t>First, leading zeros within a group can be omitted, so 0123 can be written as 123.</a:t>
            </a:r>
          </a:p>
          <a:p>
            <a:pPr marL="655579" lvl="1" indent="-252146"/>
            <a:r>
              <a:rPr lang="en-US" sz="1800" dirty="0">
                <a:solidFill>
                  <a:srgbClr val="333333"/>
                </a:solidFill>
                <a:latin typeface="Times New Roman" panose="02020603050405020304" pitchFamily="18" charset="0"/>
                <a:cs typeface="Times New Roman" panose="02020603050405020304" pitchFamily="18" charset="0"/>
              </a:rPr>
              <a:t>Second, one or more groups of 16 zero bits can be replaced by a pair of colons.</a:t>
            </a:r>
          </a:p>
          <a:p>
            <a:pPr marL="1059012" lvl="2" indent="-252146"/>
            <a:r>
              <a:rPr lang="en-US" sz="1800" dirty="0">
                <a:solidFill>
                  <a:srgbClr val="333333"/>
                </a:solidFill>
                <a:latin typeface="Times New Roman" panose="02020603050405020304" pitchFamily="18" charset="0"/>
                <a:cs typeface="Times New Roman" panose="02020603050405020304" pitchFamily="18" charset="0"/>
              </a:rPr>
              <a:t>The above  address now becomes 8000::123:4567:89AB:CDEF</a:t>
            </a:r>
          </a:p>
          <a:p>
            <a:pPr marL="655579" lvl="1" indent="-252146"/>
            <a:r>
              <a:rPr lang="en-US" sz="1800" dirty="0">
                <a:solidFill>
                  <a:srgbClr val="333333"/>
                </a:solidFill>
                <a:latin typeface="Times New Roman" panose="02020603050405020304" pitchFamily="18" charset="0"/>
                <a:cs typeface="Times New Roman" panose="02020603050405020304" pitchFamily="18" charset="0"/>
              </a:rPr>
              <a:t>IPv4 addresses can be written as a pair of colons and an old dotted decimal number</a:t>
            </a:r>
          </a:p>
          <a:p>
            <a:pPr marL="1059012" lvl="2" indent="-252146"/>
            <a:r>
              <a:rPr lang="en-US" sz="1800" dirty="0">
                <a:solidFill>
                  <a:srgbClr val="333333"/>
                </a:solidFill>
                <a:latin typeface="Times New Roman" panose="02020603050405020304" pitchFamily="18" charset="0"/>
                <a:cs typeface="Times New Roman" panose="02020603050405020304" pitchFamily="18" charset="0"/>
              </a:rPr>
              <a:t>Example</a:t>
            </a:r>
            <a:br>
              <a:rPr lang="en-US" sz="1800" dirty="0">
                <a:solidFill>
                  <a:srgbClr val="333333"/>
                </a:solidFill>
                <a:latin typeface="Times New Roman" panose="02020603050405020304" pitchFamily="18" charset="0"/>
                <a:cs typeface="Times New Roman" panose="02020603050405020304" pitchFamily="18" charset="0"/>
              </a:rPr>
            </a:br>
            <a:r>
              <a:rPr lang="en-US" sz="1800" dirty="0">
                <a:solidFill>
                  <a:srgbClr val="333333"/>
                </a:solidFill>
                <a:latin typeface="Times New Roman" panose="02020603050405020304" pitchFamily="18" charset="0"/>
                <a:cs typeface="Times New Roman" panose="02020603050405020304" pitchFamily="18" charset="0"/>
              </a:rPr>
              <a:t>::192.31.20.46</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US" sz="1800" dirty="0">
              <a:solidFill>
                <a:srgbClr val="333333"/>
              </a:solidFill>
              <a:latin typeface="Times New Roman" panose="02020603050405020304" pitchFamily="18" charset="0"/>
              <a:cs typeface="Times New Roman" panose="02020603050405020304" pitchFamily="18" charset="0"/>
            </a:endParaRPr>
          </a:p>
          <a:p>
            <a:pPr marL="252146" indent="-252146"/>
            <a:endParaRPr lang="en-US" sz="2400" dirty="0">
              <a:solidFill>
                <a:srgbClr val="333333"/>
              </a:solidFill>
              <a:latin typeface="Verdana" panose="020B0604030504040204" pitchFamily="34" charset="0"/>
            </a:endParaRPr>
          </a:p>
          <a:p>
            <a:pPr marL="252146" indent="-252146"/>
            <a:endParaRPr lang="en-US" sz="2400" dirty="0">
              <a:solidFill>
                <a:srgbClr val="333333"/>
              </a:solidFill>
              <a:latin typeface="Verdana" panose="020B0604030504040204" pitchFamily="34" charset="0"/>
            </a:endParaRPr>
          </a:p>
        </p:txBody>
      </p:sp>
    </p:spTree>
    <p:extLst>
      <p:ext uri="{BB962C8B-B14F-4D97-AF65-F5344CB8AC3E}">
        <p14:creationId xmlns:p14="http://schemas.microsoft.com/office/powerpoint/2010/main" val="7669762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C69B04-76BB-F1A5-69B0-10AFF2594A23}"/>
              </a:ext>
            </a:extLst>
          </p:cNvPr>
          <p:cNvPicPr>
            <a:picLocks noChangeAspect="1"/>
          </p:cNvPicPr>
          <p:nvPr/>
        </p:nvPicPr>
        <p:blipFill>
          <a:blip r:embed="rId2"/>
          <a:stretch>
            <a:fillRect/>
          </a:stretch>
        </p:blipFill>
        <p:spPr>
          <a:xfrm>
            <a:off x="874059" y="336176"/>
            <a:ext cx="7664824" cy="6118412"/>
          </a:xfrm>
          <a:prstGeom prst="rect">
            <a:avLst/>
          </a:prstGeom>
        </p:spPr>
      </p:pic>
    </p:spTree>
    <p:extLst>
      <p:ext uri="{BB962C8B-B14F-4D97-AF65-F5344CB8AC3E}">
        <p14:creationId xmlns:p14="http://schemas.microsoft.com/office/powerpoint/2010/main" val="36698930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56</TotalTime>
  <Words>5196</Words>
  <Application>Microsoft Office PowerPoint</Application>
  <PresentationFormat>On-screen Show (4:3)</PresentationFormat>
  <Paragraphs>751</Paragraphs>
  <Slides>93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Arial</vt:lpstr>
      <vt:lpstr>Calibri</vt:lpstr>
      <vt:lpstr>Calibri Light</vt:lpstr>
      <vt:lpstr>Times New Roman</vt:lpstr>
      <vt:lpstr>Verdana</vt:lpstr>
      <vt:lpstr>Office Theme</vt:lpstr>
      <vt:lpstr>Overview of Computer Networks</vt:lpstr>
      <vt:lpstr>PowerPoint Presentation</vt:lpstr>
      <vt:lpstr>Topics completed: Operating system</vt:lpstr>
      <vt:lpstr>Outline</vt:lpstr>
      <vt:lpstr>Networking</vt:lpstr>
      <vt:lpstr>How it is different from producer and consumer problem?</vt:lpstr>
      <vt:lpstr>Introduction</vt:lpstr>
      <vt:lpstr>Users of computer networks</vt:lpstr>
      <vt:lpstr>Home Applications</vt:lpstr>
      <vt:lpstr>PowerPoint Presentation</vt:lpstr>
      <vt:lpstr>Mobile Users</vt:lpstr>
      <vt:lpstr>Social Issues</vt:lpstr>
      <vt:lpstr>Network Hardware</vt:lpstr>
      <vt:lpstr>About networking technology</vt:lpstr>
      <vt:lpstr>Layered model</vt:lpstr>
      <vt:lpstr>Protocol Layers </vt:lpstr>
      <vt:lpstr>PowerPoint Presentation</vt:lpstr>
      <vt:lpstr>Protocol Layers </vt:lpstr>
      <vt:lpstr>Connection-Oriented vs. Connectionless</vt:lpstr>
      <vt:lpstr>Service Primitives (or system calls)</vt:lpstr>
      <vt:lpstr>Service Primitives </vt:lpstr>
      <vt:lpstr>Relationship of Services to Protocols</vt:lpstr>
      <vt:lpstr>Reference Models</vt:lpstr>
      <vt:lpstr>OSI  (Open Systems Interconnection) Reference Model</vt:lpstr>
      <vt:lpstr>About Layers</vt:lpstr>
      <vt:lpstr>About Layers</vt:lpstr>
      <vt:lpstr>PowerPoint Presentation</vt:lpstr>
      <vt:lpstr>TCP/IP Reference Model</vt:lpstr>
      <vt:lpstr>PowerPoint Presentation</vt:lpstr>
      <vt:lpstr>PowerPoint Presentation</vt:lpstr>
      <vt:lpstr>Internet</vt:lpstr>
      <vt:lpstr>Internet </vt:lpstr>
      <vt:lpstr>Outline</vt:lpstr>
      <vt:lpstr>The Datalink Layer </vt:lpstr>
      <vt:lpstr>The Data Link Layer        </vt:lpstr>
      <vt:lpstr>Frames</vt:lpstr>
      <vt:lpstr>Possible Services</vt:lpstr>
      <vt:lpstr>Algorithms</vt:lpstr>
      <vt:lpstr>Sliding Window Protocols</vt:lpstr>
      <vt:lpstr>Outline</vt:lpstr>
      <vt:lpstr>The Medium Access Control Sublayer</vt:lpstr>
      <vt:lpstr>The MAC Sublayer</vt:lpstr>
      <vt:lpstr>Classic Ethernet (1) – Physical Layer</vt:lpstr>
      <vt:lpstr>Carrier Sense Multiple Access (CSMA)</vt:lpstr>
      <vt:lpstr>1-Persistent CSMA Protocol </vt:lpstr>
      <vt:lpstr>CSMA/CD: CSMA with Collision Detection </vt:lpstr>
      <vt:lpstr>Classic Ethernet (2) – MAC</vt:lpstr>
      <vt:lpstr>Data Link Layer Switching</vt:lpstr>
      <vt:lpstr>Repeater, Hub, Bridge and switch</vt:lpstr>
      <vt:lpstr>Uses of Bridges</vt:lpstr>
      <vt:lpstr>Learning Bridges </vt:lpstr>
      <vt:lpstr>Learning Bridges (2)</vt:lpstr>
      <vt:lpstr>Learning Bridges (3)</vt:lpstr>
      <vt:lpstr>Repeaters, Hubs, Bridges, Switches,  Routers, &amp; Gateways</vt:lpstr>
      <vt:lpstr>Virtual LANs</vt:lpstr>
      <vt:lpstr>Outline</vt:lpstr>
      <vt:lpstr>Network Layer</vt:lpstr>
      <vt:lpstr>PowerPoint Presentation</vt:lpstr>
      <vt:lpstr>Design Issues</vt:lpstr>
      <vt:lpstr>Store-and-Forward Packet Switching</vt:lpstr>
      <vt:lpstr>Services Provided to the Transport Layer</vt:lpstr>
      <vt:lpstr>Connectionless service: datagrams</vt:lpstr>
      <vt:lpstr>Connectionless Service – Datagrams</vt:lpstr>
      <vt:lpstr>Connection-oriented: Virtual Circuits</vt:lpstr>
      <vt:lpstr>Connection-Oriented – Virtual Circuits</vt:lpstr>
      <vt:lpstr>Comparison of Virtual-Circuits &amp; Datagrams</vt:lpstr>
      <vt:lpstr>Routing Algorithms</vt:lpstr>
      <vt:lpstr>Routing Algorithms</vt:lpstr>
      <vt:lpstr>Congestion Control (1)</vt:lpstr>
      <vt:lpstr>Congestion Control (2)</vt:lpstr>
      <vt:lpstr>Congestion Control (3) – Approaches</vt:lpstr>
      <vt:lpstr>Quality of Service</vt:lpstr>
      <vt:lpstr>Parameters Defining QoS</vt:lpstr>
      <vt:lpstr>Application Requirements (1)</vt:lpstr>
      <vt:lpstr>Application Requirements (2)</vt:lpstr>
      <vt:lpstr>Application Requirements (3)</vt:lpstr>
      <vt:lpstr>Application Requirements (2)</vt:lpstr>
      <vt:lpstr>Network Layer in the Internet (1)</vt:lpstr>
      <vt:lpstr>Network Layer in the Internet (2)</vt:lpstr>
      <vt:lpstr>PowerPoint Presentation</vt:lpstr>
      <vt:lpstr>PowerPoint Presentation</vt:lpstr>
      <vt:lpstr>PowerPoint Presentation</vt:lpstr>
      <vt:lpstr>IP Addresses (1) – Prefixes</vt:lpstr>
      <vt:lpstr>IP Addresses (2) – Subnets</vt:lpstr>
      <vt:lpstr>IP Addresses (3) – Aggregation</vt:lpstr>
      <vt:lpstr>IP Addresses (5) – Classful Addresing</vt:lpstr>
      <vt:lpstr>IP Addresses (6) – NAT</vt:lpstr>
      <vt:lpstr>Internet Control Protocols (1)</vt:lpstr>
      <vt:lpstr>PowerPoint Presentation</vt:lpstr>
      <vt:lpstr>PowerPoint Presentation</vt:lpstr>
      <vt:lpstr>Label Switching and MPLS (1)</vt:lpstr>
      <vt:lpstr>About IPv6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Computer Networks</dc:title>
  <dc:creator>Krishna Reddy P</dc:creator>
  <cp:lastModifiedBy>Krishna Reddy P</cp:lastModifiedBy>
  <cp:revision>8</cp:revision>
  <cp:lastPrinted>2023-11-03T02:40:19Z</cp:lastPrinted>
  <dcterms:created xsi:type="dcterms:W3CDTF">2023-11-01T16:53:38Z</dcterms:created>
  <dcterms:modified xsi:type="dcterms:W3CDTF">2023-11-03T02:47:17Z</dcterms:modified>
</cp:coreProperties>
</file>