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256" r:id="rId2"/>
    <p:sldId id="258" r:id="rId3"/>
    <p:sldId id="257" r:id="rId4"/>
    <p:sldId id="259" r:id="rId5"/>
    <p:sldId id="260" r:id="rId6"/>
    <p:sldId id="341" r:id="rId7"/>
    <p:sldId id="342" r:id="rId8"/>
    <p:sldId id="343" r:id="rId9"/>
    <p:sldId id="344" r:id="rId10"/>
    <p:sldId id="345" r:id="rId11"/>
    <p:sldId id="346" r:id="rId12"/>
    <p:sldId id="347" r:id="rId13"/>
    <p:sldId id="348" r:id="rId14"/>
    <p:sldId id="349" r:id="rId15"/>
    <p:sldId id="350" r:id="rId16"/>
    <p:sldId id="351" r:id="rId17"/>
    <p:sldId id="352" r:id="rId18"/>
    <p:sldId id="353" r:id="rId19"/>
    <p:sldId id="354" r:id="rId20"/>
    <p:sldId id="368" r:id="rId21"/>
    <p:sldId id="356" r:id="rId22"/>
    <p:sldId id="357" r:id="rId23"/>
    <p:sldId id="402" r:id="rId24"/>
    <p:sldId id="403" r:id="rId25"/>
    <p:sldId id="358" r:id="rId26"/>
    <p:sldId id="359" r:id="rId27"/>
    <p:sldId id="369" r:id="rId28"/>
    <p:sldId id="404" r:id="rId29"/>
    <p:sldId id="360" r:id="rId30"/>
    <p:sldId id="361" r:id="rId31"/>
    <p:sldId id="363" r:id="rId32"/>
    <p:sldId id="362" r:id="rId33"/>
    <p:sldId id="365" r:id="rId34"/>
    <p:sldId id="364" r:id="rId35"/>
    <p:sldId id="366" r:id="rId36"/>
    <p:sldId id="367"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400" r:id="rId57"/>
    <p:sldId id="389" r:id="rId58"/>
    <p:sldId id="390" r:id="rId59"/>
    <p:sldId id="391" r:id="rId60"/>
    <p:sldId id="392" r:id="rId61"/>
    <p:sldId id="393" r:id="rId62"/>
    <p:sldId id="394" r:id="rId63"/>
    <p:sldId id="395" r:id="rId64"/>
    <p:sldId id="396" r:id="rId65"/>
    <p:sldId id="397" r:id="rId66"/>
    <p:sldId id="398" r:id="rId67"/>
    <p:sldId id="399" r:id="rId68"/>
    <p:sldId id="401" r:id="rId6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snapToGrid="0">
      <p:cViewPr varScale="1">
        <p:scale>
          <a:sx n="56" d="100"/>
          <a:sy n="56" d="100"/>
        </p:scale>
        <p:origin x="15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A787F-D088-4CB8-9DB3-475DB798902D}" type="datetimeFigureOut">
              <a:rPr lang="en-IN" smtClean="0"/>
              <a:t>06-11-2023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88AD3E-E7EF-4373-8652-B56BAEC99067}" type="slidenum">
              <a:rPr lang="en-IN" smtClean="0"/>
              <a:t>‹#›</a:t>
            </a:fld>
            <a:endParaRPr lang="en-IN"/>
          </a:p>
        </p:txBody>
      </p:sp>
    </p:spTree>
    <p:extLst>
      <p:ext uri="{BB962C8B-B14F-4D97-AF65-F5344CB8AC3E}">
        <p14:creationId xmlns:p14="http://schemas.microsoft.com/office/powerpoint/2010/main" val="2067026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655823D5-0884-331F-36AF-F023651FB5E4}"/>
              </a:ext>
            </a:extLst>
          </p:cNvPr>
          <p:cNvSpPr>
            <a:spLocks noGrp="1" noRot="1" noChangeAspect="1" noChangeArrowheads="1" noTextEdit="1"/>
          </p:cNvSpPr>
          <p:nvPr>
            <p:ph type="sldImg"/>
          </p:nvPr>
        </p:nvSpPr>
        <p:spPr>
          <a:xfrm>
            <a:off x="1152525" y="692150"/>
            <a:ext cx="4554538" cy="3416300"/>
          </a:xfrm>
          <a:ln cap="flat"/>
        </p:spPr>
      </p:sp>
      <p:sp>
        <p:nvSpPr>
          <p:cNvPr id="88067" name="Rectangle 3">
            <a:extLst>
              <a:ext uri="{FF2B5EF4-FFF2-40B4-BE49-F238E27FC236}">
                <a16:creationId xmlns:a16="http://schemas.microsoft.com/office/drawing/2014/main" id="{ACCE919B-101D-2CDF-EA76-D02C61E53F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12" tIns="45177" rIns="91912" bIns="45177"/>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A42953-A695-489E-A434-D9BDF756C25B}"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1352F-881C-4CE5-865B-CBA1A6CC33BF}" type="slidenum">
              <a:rPr lang="en-IN" smtClean="0"/>
              <a:t>‹#›</a:t>
            </a:fld>
            <a:endParaRPr lang="en-IN"/>
          </a:p>
        </p:txBody>
      </p:sp>
    </p:spTree>
    <p:extLst>
      <p:ext uri="{BB962C8B-B14F-4D97-AF65-F5344CB8AC3E}">
        <p14:creationId xmlns:p14="http://schemas.microsoft.com/office/powerpoint/2010/main" val="2879178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42953-A695-489E-A434-D9BDF756C25B}"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1352F-881C-4CE5-865B-CBA1A6CC33BF}" type="slidenum">
              <a:rPr lang="en-IN" smtClean="0"/>
              <a:t>‹#›</a:t>
            </a:fld>
            <a:endParaRPr lang="en-IN"/>
          </a:p>
        </p:txBody>
      </p:sp>
    </p:spTree>
    <p:extLst>
      <p:ext uri="{BB962C8B-B14F-4D97-AF65-F5344CB8AC3E}">
        <p14:creationId xmlns:p14="http://schemas.microsoft.com/office/powerpoint/2010/main" val="631820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42953-A695-489E-A434-D9BDF756C25B}"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1352F-881C-4CE5-865B-CBA1A6CC33BF}" type="slidenum">
              <a:rPr lang="en-IN" smtClean="0"/>
              <a:t>‹#›</a:t>
            </a:fld>
            <a:endParaRPr lang="en-IN"/>
          </a:p>
        </p:txBody>
      </p:sp>
    </p:spTree>
    <p:extLst>
      <p:ext uri="{BB962C8B-B14F-4D97-AF65-F5344CB8AC3E}">
        <p14:creationId xmlns:p14="http://schemas.microsoft.com/office/powerpoint/2010/main" val="2969860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42953-A695-489E-A434-D9BDF756C25B}"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1352F-881C-4CE5-865B-CBA1A6CC33BF}" type="slidenum">
              <a:rPr lang="en-IN" smtClean="0"/>
              <a:t>‹#›</a:t>
            </a:fld>
            <a:endParaRPr lang="en-IN"/>
          </a:p>
        </p:txBody>
      </p:sp>
    </p:spTree>
    <p:extLst>
      <p:ext uri="{BB962C8B-B14F-4D97-AF65-F5344CB8AC3E}">
        <p14:creationId xmlns:p14="http://schemas.microsoft.com/office/powerpoint/2010/main" val="3360441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A42953-A695-489E-A434-D9BDF756C25B}"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1352F-881C-4CE5-865B-CBA1A6CC33BF}" type="slidenum">
              <a:rPr lang="en-IN" smtClean="0"/>
              <a:t>‹#›</a:t>
            </a:fld>
            <a:endParaRPr lang="en-IN"/>
          </a:p>
        </p:txBody>
      </p:sp>
    </p:spTree>
    <p:extLst>
      <p:ext uri="{BB962C8B-B14F-4D97-AF65-F5344CB8AC3E}">
        <p14:creationId xmlns:p14="http://schemas.microsoft.com/office/powerpoint/2010/main" val="2133597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A42953-A695-489E-A434-D9BDF756C25B}"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D1352F-881C-4CE5-865B-CBA1A6CC33BF}" type="slidenum">
              <a:rPr lang="en-IN" smtClean="0"/>
              <a:t>‹#›</a:t>
            </a:fld>
            <a:endParaRPr lang="en-IN"/>
          </a:p>
        </p:txBody>
      </p:sp>
    </p:spTree>
    <p:extLst>
      <p:ext uri="{BB962C8B-B14F-4D97-AF65-F5344CB8AC3E}">
        <p14:creationId xmlns:p14="http://schemas.microsoft.com/office/powerpoint/2010/main" val="3871087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A42953-A695-489E-A434-D9BDF756C25B}" type="datetimeFigureOut">
              <a:rPr lang="en-IN" smtClean="0"/>
              <a:t>06-11-2023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D1352F-881C-4CE5-865B-CBA1A6CC33BF}" type="slidenum">
              <a:rPr lang="en-IN" smtClean="0"/>
              <a:t>‹#›</a:t>
            </a:fld>
            <a:endParaRPr lang="en-IN"/>
          </a:p>
        </p:txBody>
      </p:sp>
    </p:spTree>
    <p:extLst>
      <p:ext uri="{BB962C8B-B14F-4D97-AF65-F5344CB8AC3E}">
        <p14:creationId xmlns:p14="http://schemas.microsoft.com/office/powerpoint/2010/main" val="2332834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A42953-A695-489E-A434-D9BDF756C25B}" type="datetimeFigureOut">
              <a:rPr lang="en-IN" smtClean="0"/>
              <a:t>06-11-2023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D1352F-881C-4CE5-865B-CBA1A6CC33BF}" type="slidenum">
              <a:rPr lang="en-IN" smtClean="0"/>
              <a:t>‹#›</a:t>
            </a:fld>
            <a:endParaRPr lang="en-IN"/>
          </a:p>
        </p:txBody>
      </p:sp>
    </p:spTree>
    <p:extLst>
      <p:ext uri="{BB962C8B-B14F-4D97-AF65-F5344CB8AC3E}">
        <p14:creationId xmlns:p14="http://schemas.microsoft.com/office/powerpoint/2010/main" val="2680577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A42953-A695-489E-A434-D9BDF756C25B}" type="datetimeFigureOut">
              <a:rPr lang="en-IN" smtClean="0"/>
              <a:t>06-11-2023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D1352F-881C-4CE5-865B-CBA1A6CC33BF}" type="slidenum">
              <a:rPr lang="en-IN" smtClean="0"/>
              <a:t>‹#›</a:t>
            </a:fld>
            <a:endParaRPr lang="en-IN"/>
          </a:p>
        </p:txBody>
      </p:sp>
    </p:spTree>
    <p:extLst>
      <p:ext uri="{BB962C8B-B14F-4D97-AF65-F5344CB8AC3E}">
        <p14:creationId xmlns:p14="http://schemas.microsoft.com/office/powerpoint/2010/main" val="3556965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A42953-A695-489E-A434-D9BDF756C25B}"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D1352F-881C-4CE5-865B-CBA1A6CC33BF}" type="slidenum">
              <a:rPr lang="en-IN" smtClean="0"/>
              <a:t>‹#›</a:t>
            </a:fld>
            <a:endParaRPr lang="en-IN"/>
          </a:p>
        </p:txBody>
      </p:sp>
    </p:spTree>
    <p:extLst>
      <p:ext uri="{BB962C8B-B14F-4D97-AF65-F5344CB8AC3E}">
        <p14:creationId xmlns:p14="http://schemas.microsoft.com/office/powerpoint/2010/main" val="3064129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A42953-A695-489E-A434-D9BDF756C25B}"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D1352F-881C-4CE5-865B-CBA1A6CC33BF}" type="slidenum">
              <a:rPr lang="en-IN" smtClean="0"/>
              <a:t>‹#›</a:t>
            </a:fld>
            <a:endParaRPr lang="en-IN"/>
          </a:p>
        </p:txBody>
      </p:sp>
    </p:spTree>
    <p:extLst>
      <p:ext uri="{BB962C8B-B14F-4D97-AF65-F5344CB8AC3E}">
        <p14:creationId xmlns:p14="http://schemas.microsoft.com/office/powerpoint/2010/main" val="914768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42953-A695-489E-A434-D9BDF756C25B}" type="datetimeFigureOut">
              <a:rPr lang="en-IN" smtClean="0"/>
              <a:t>06-11-2023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D1352F-881C-4CE5-865B-CBA1A6CC33BF}" type="slidenum">
              <a:rPr lang="en-IN" smtClean="0"/>
              <a:t>‹#›</a:t>
            </a:fld>
            <a:endParaRPr lang="en-IN"/>
          </a:p>
        </p:txBody>
      </p:sp>
    </p:spTree>
    <p:extLst>
      <p:ext uri="{BB962C8B-B14F-4D97-AF65-F5344CB8AC3E}">
        <p14:creationId xmlns:p14="http://schemas.microsoft.com/office/powerpoint/2010/main" val="21077856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amazon.com/s/ref=dp_byline_sr_book_2?ie=UTF8&amp;field-author=Jack+Dongarra&amp;text=Jack+Dongarra&amp;sort=relevancerank&amp;search-alias=books" TargetMode="External"/><Relationship Id="rId2" Type="http://schemas.openxmlformats.org/officeDocument/2006/relationships/hyperlink" Target="https://www.amazon.com/Kai-Hwang/e/B001H6SLXY/ref=dp_byline_cont_book_1" TargetMode="External"/><Relationship Id="rId1" Type="http://schemas.openxmlformats.org/officeDocument/2006/relationships/slideLayout" Target="../slideLayouts/slideLayout1.xml"/><Relationship Id="rId4" Type="http://schemas.openxmlformats.org/officeDocument/2006/relationships/hyperlink" Target="https://www.amazon.com/s/ref=dp_byline_sr_book_3?ie=UTF8&amp;field-author=Geoffrey+C.+Fox&amp;text=Geoffrey+C.+Fox&amp;sort=relevancerank&amp;search-alias=book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geeksforgeeks.org/introduction-of-control-unit-and-its-desig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geeksforgeeks.org/introduction-of-alu-and-data-path/#:~:text=The%20ALU%20is%20a%20digital,and%20a%20set%20of%20registers." TargetMode="External"/><Relationship Id="rId2" Type="http://schemas.openxmlformats.org/officeDocument/2006/relationships/hyperlink" Target="https://www.geeksforgeeks.org/random-access-memory-ram/"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E06A2-B51A-DA65-8AEC-4048DA722741}"/>
              </a:ext>
            </a:extLst>
          </p:cNvPr>
          <p:cNvSpPr>
            <a:spLocks noGrp="1"/>
          </p:cNvSpPr>
          <p:nvPr>
            <p:ph type="ctrTitle"/>
          </p:nvPr>
        </p:nvSpPr>
        <p:spPr>
          <a:xfrm>
            <a:off x="1143000" y="1062991"/>
            <a:ext cx="6858000" cy="2074545"/>
          </a:xfrm>
        </p:spPr>
        <p:txBody>
          <a:bodyPr>
            <a:noAutofit/>
          </a:bodyPr>
          <a:lstStyle/>
          <a:p>
            <a:r>
              <a:rPr lang="en-US" sz="3600" i="0" dirty="0">
                <a:solidFill>
                  <a:srgbClr val="000000"/>
                </a:solidFill>
                <a:effectLst/>
                <a:latin typeface="Times New Roman" panose="02020603050405020304" pitchFamily="18" charset="0"/>
                <a:cs typeface="Times New Roman" panose="02020603050405020304" pitchFamily="18" charset="0"/>
              </a:rPr>
              <a:t>DISTRIBUTED SYSTEM MODELS</a:t>
            </a:r>
            <a:r>
              <a:rPr lang="en-US" sz="3600" dirty="0">
                <a:solidFill>
                  <a:srgbClr val="000000"/>
                </a:solidFill>
                <a:latin typeface="Times New Roman" panose="02020603050405020304" pitchFamily="18" charset="0"/>
                <a:cs typeface="Times New Roman" panose="02020603050405020304" pitchFamily="18" charset="0"/>
              </a:rPr>
              <a:t>  </a:t>
            </a:r>
            <a:r>
              <a:rPr lang="en-US" sz="3600" i="0" dirty="0">
                <a:solidFill>
                  <a:srgbClr val="000000"/>
                </a:solidFill>
                <a:effectLst/>
                <a:latin typeface="Times New Roman" panose="02020603050405020304" pitchFamily="18" charset="0"/>
                <a:cs typeface="Times New Roman" panose="02020603050405020304" pitchFamily="18" charset="0"/>
              </a:rPr>
              <a:t>AND ENABLING TECHNOLOGIES</a:t>
            </a:r>
            <a:r>
              <a:rPr lang="en-US" sz="1400" dirty="0">
                <a:latin typeface="Times New Roman" panose="02020603050405020304" pitchFamily="18" charset="0"/>
                <a:cs typeface="Times New Roman" panose="02020603050405020304" pitchFamily="18" charset="0"/>
              </a:rPr>
              <a:t> </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75E1B66-F55E-C500-3824-28A3C59415D7}"/>
              </a:ext>
            </a:extLst>
          </p:cNvPr>
          <p:cNvSpPr>
            <a:spLocks noGrp="1"/>
          </p:cNvSpPr>
          <p:nvPr>
            <p:ph type="subTitle" idx="1"/>
          </p:nvPr>
        </p:nvSpPr>
        <p:spPr>
          <a:xfrm>
            <a:off x="1143000" y="3558779"/>
            <a:ext cx="6858000" cy="616029"/>
          </a:xfrm>
        </p:spPr>
        <p:txBody>
          <a:bodyPr>
            <a:normAutofit/>
          </a:bodyPr>
          <a:lstStyle/>
          <a:p>
            <a:r>
              <a:rPr lang="en-IN" sz="2400" dirty="0"/>
              <a:t>P. Krishna Reddy, IIIT Hyderabad</a:t>
            </a:r>
          </a:p>
        </p:txBody>
      </p:sp>
      <p:sp>
        <p:nvSpPr>
          <p:cNvPr id="4" name="Subtitle 2">
            <a:extLst>
              <a:ext uri="{FF2B5EF4-FFF2-40B4-BE49-F238E27FC236}">
                <a16:creationId xmlns:a16="http://schemas.microsoft.com/office/drawing/2014/main" id="{97C8408C-CDC8-1836-14FE-D50D9038E7FB}"/>
              </a:ext>
            </a:extLst>
          </p:cNvPr>
          <p:cNvSpPr txBox="1">
            <a:spLocks/>
          </p:cNvSpPr>
          <p:nvPr/>
        </p:nvSpPr>
        <p:spPr>
          <a:xfrm>
            <a:off x="1143000" y="4174808"/>
            <a:ext cx="6858000" cy="1530429"/>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100" dirty="0"/>
              <a:t>Reference:  Chapter 1 of the following book</a:t>
            </a:r>
          </a:p>
          <a:p>
            <a:r>
              <a:rPr lang="en-US" sz="1350" b="1" dirty="0"/>
              <a:t>“Distributed and Cloud Computing: From Parallel Processing to the Internet of Things”</a:t>
            </a:r>
          </a:p>
          <a:p>
            <a:r>
              <a:rPr lang="en-US" sz="1350" dirty="0"/>
              <a:t>by </a:t>
            </a:r>
            <a:r>
              <a:rPr lang="en-US" sz="1350" dirty="0">
                <a:hlinkClick r:id="rId2"/>
              </a:rPr>
              <a:t>Kai Hwang</a:t>
            </a:r>
            <a:r>
              <a:rPr lang="en-US" sz="1350" dirty="0"/>
              <a:t>, </a:t>
            </a:r>
            <a:r>
              <a:rPr lang="en-US" sz="1350" dirty="0">
                <a:hlinkClick r:id="rId3"/>
              </a:rPr>
              <a:t>Jack </a:t>
            </a:r>
            <a:r>
              <a:rPr lang="en-US" sz="1350" dirty="0" err="1">
                <a:hlinkClick r:id="rId3"/>
              </a:rPr>
              <a:t>Dongarra</a:t>
            </a:r>
            <a:r>
              <a:rPr lang="en-US" sz="1350" dirty="0"/>
              <a:t>, </a:t>
            </a:r>
            <a:r>
              <a:rPr lang="en-US" sz="1350" dirty="0">
                <a:hlinkClick r:id="rId4"/>
              </a:rPr>
              <a:t>Geoffrey C. Fox</a:t>
            </a:r>
            <a:r>
              <a:rPr lang="en-US" sz="1350" dirty="0"/>
              <a:t>, </a:t>
            </a:r>
            <a:r>
              <a:rPr lang="en-US" sz="1350" dirty="0" err="1"/>
              <a:t>Elseiver</a:t>
            </a:r>
            <a:r>
              <a:rPr lang="en-US" sz="1350" dirty="0"/>
              <a:t> </a:t>
            </a:r>
          </a:p>
          <a:p>
            <a:endParaRPr lang="en-IN" sz="1500" dirty="0"/>
          </a:p>
        </p:txBody>
      </p:sp>
    </p:spTree>
    <p:extLst>
      <p:ext uri="{BB962C8B-B14F-4D97-AF65-F5344CB8AC3E}">
        <p14:creationId xmlns:p14="http://schemas.microsoft.com/office/powerpoint/2010/main" val="865740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09D82-C63A-5CC0-0538-0D71AEDF54C4}"/>
              </a:ext>
            </a:extLst>
          </p:cNvPr>
          <p:cNvSpPr>
            <a:spLocks noGrp="1"/>
          </p:cNvSpPr>
          <p:nvPr>
            <p:ph type="title"/>
          </p:nvPr>
        </p:nvSpPr>
        <p:spPr>
          <a:xfrm>
            <a:off x="628650" y="262257"/>
            <a:ext cx="7886700" cy="720724"/>
          </a:xfrm>
        </p:spPr>
        <p:txBody>
          <a:bodyPr/>
          <a:lstStyle/>
          <a:p>
            <a:pPr algn="ctr"/>
            <a:r>
              <a:rPr lang="en-IN" dirty="0">
                <a:latin typeface="Times New Roman" panose="02020603050405020304" pitchFamily="18" charset="0"/>
                <a:cs typeface="Times New Roman" panose="02020603050405020304" pitchFamily="18" charset="0"/>
              </a:rPr>
              <a:t>More about HPC and HTC</a:t>
            </a:r>
          </a:p>
        </p:txBody>
      </p:sp>
      <p:sp>
        <p:nvSpPr>
          <p:cNvPr id="3" name="Content Placeholder 2">
            <a:extLst>
              <a:ext uri="{FF2B5EF4-FFF2-40B4-BE49-F238E27FC236}">
                <a16:creationId xmlns:a16="http://schemas.microsoft.com/office/drawing/2014/main" id="{71EF9073-F567-ADB8-E41E-DC9330BF9C05}"/>
              </a:ext>
            </a:extLst>
          </p:cNvPr>
          <p:cNvSpPr>
            <a:spLocks noGrp="1"/>
          </p:cNvSpPr>
          <p:nvPr>
            <p:ph idx="1"/>
          </p:nvPr>
        </p:nvSpPr>
        <p:spPr>
          <a:xfrm>
            <a:off x="114300" y="1085850"/>
            <a:ext cx="4572000" cy="5646419"/>
          </a:xfrm>
        </p:spPr>
        <p:txBody>
          <a:bodyPr>
            <a:noAutofit/>
          </a:bodyPr>
          <a:lstStyle/>
          <a:p>
            <a:r>
              <a:rPr lang="en-US" sz="1800" b="0" i="0" dirty="0">
                <a:solidFill>
                  <a:srgbClr val="000000"/>
                </a:solidFill>
                <a:effectLst/>
                <a:latin typeface="Times New Roman" panose="02020603050405020304" pitchFamily="18" charset="0"/>
                <a:cs typeface="Times New Roman" panose="02020603050405020304" pitchFamily="18" charset="0"/>
              </a:rPr>
              <a:t>HPC:</a:t>
            </a:r>
          </a:p>
          <a:p>
            <a:pPr lvl="1"/>
            <a:r>
              <a:rPr lang="en-US" sz="1800" b="0" i="0" dirty="0">
                <a:solidFill>
                  <a:srgbClr val="000000"/>
                </a:solidFill>
                <a:effectLst/>
                <a:latin typeface="Times New Roman" panose="02020603050405020304" pitchFamily="18" charset="0"/>
                <a:cs typeface="Times New Roman" panose="02020603050405020304" pitchFamily="18" charset="0"/>
              </a:rPr>
              <a:t>For many years, HPC systems emphasize the raw speed performance. </a:t>
            </a:r>
          </a:p>
          <a:p>
            <a:pPr lvl="2"/>
            <a:r>
              <a:rPr lang="en-US" sz="1400" b="0" i="0" dirty="0">
                <a:solidFill>
                  <a:srgbClr val="000000"/>
                </a:solidFill>
                <a:effectLst/>
                <a:latin typeface="Times New Roman" panose="02020603050405020304" pitchFamily="18" charset="0"/>
                <a:cs typeface="Times New Roman" panose="02020603050405020304" pitchFamily="18" charset="0"/>
              </a:rPr>
              <a:t>The speed of HPC systems has increased from </a:t>
            </a:r>
            <a:r>
              <a:rPr lang="en-US" sz="1400" b="0" i="0" dirty="0" err="1">
                <a:solidFill>
                  <a:srgbClr val="000000"/>
                </a:solidFill>
                <a:effectLst/>
                <a:latin typeface="Times New Roman" panose="02020603050405020304" pitchFamily="18" charset="0"/>
                <a:cs typeface="Times New Roman" panose="02020603050405020304" pitchFamily="18" charset="0"/>
              </a:rPr>
              <a:t>Gflops</a:t>
            </a:r>
            <a:r>
              <a:rPr lang="en-US" sz="1400" b="0" i="0" dirty="0">
                <a:solidFill>
                  <a:srgbClr val="000000"/>
                </a:solidFill>
                <a:effectLst/>
                <a:latin typeface="Times New Roman" panose="02020603050405020304" pitchFamily="18" charset="0"/>
                <a:cs typeface="Times New Roman" panose="02020603050405020304" pitchFamily="18" charset="0"/>
              </a:rPr>
              <a:t> in the early 1990s to now </a:t>
            </a:r>
            <a:r>
              <a:rPr lang="en-US" sz="1400" b="0" i="0" dirty="0" err="1">
                <a:solidFill>
                  <a:srgbClr val="000000"/>
                </a:solidFill>
                <a:effectLst/>
                <a:latin typeface="Times New Roman" panose="02020603050405020304" pitchFamily="18" charset="0"/>
                <a:cs typeface="Times New Roman" panose="02020603050405020304" pitchFamily="18" charset="0"/>
              </a:rPr>
              <a:t>Pflops</a:t>
            </a:r>
            <a:r>
              <a:rPr lang="en-US" sz="1400" b="0" i="0" dirty="0">
                <a:solidFill>
                  <a:srgbClr val="000000"/>
                </a:solidFill>
                <a:effectLst/>
                <a:latin typeface="Times New Roman" panose="02020603050405020304" pitchFamily="18" charset="0"/>
                <a:cs typeface="Times New Roman" panose="02020603050405020304" pitchFamily="18" charset="0"/>
              </a:rPr>
              <a:t> in 2010. </a:t>
            </a:r>
          </a:p>
          <a:p>
            <a:pPr lvl="1"/>
            <a:r>
              <a:rPr lang="en-US" sz="1800" b="0" i="0" dirty="0">
                <a:solidFill>
                  <a:srgbClr val="000000"/>
                </a:solidFill>
                <a:effectLst/>
                <a:latin typeface="Times New Roman" panose="02020603050405020304" pitchFamily="18" charset="0"/>
                <a:cs typeface="Times New Roman" panose="02020603050405020304" pitchFamily="18" charset="0"/>
              </a:rPr>
              <a:t>This improvement was driven mainly by the demands from scientific, engineering, and manufacturing communities. </a:t>
            </a:r>
          </a:p>
          <a:p>
            <a:pPr lvl="2"/>
            <a:r>
              <a:rPr lang="en-US" sz="1400" b="0" i="0" dirty="0">
                <a:solidFill>
                  <a:srgbClr val="000000"/>
                </a:solidFill>
                <a:effectLst/>
                <a:latin typeface="Times New Roman" panose="02020603050405020304" pitchFamily="18" charset="0"/>
                <a:cs typeface="Times New Roman" panose="02020603050405020304" pitchFamily="18" charset="0"/>
              </a:rPr>
              <a:t>For example</a:t>
            </a:r>
            <a:r>
              <a:rPr lang="en-US" sz="1400" dirty="0">
                <a:latin typeface="Times New Roman" panose="02020603050405020304" pitchFamily="18" charset="0"/>
                <a:cs typeface="Times New Roman" panose="02020603050405020304" pitchFamily="18" charset="0"/>
              </a:rPr>
              <a:t> </a:t>
            </a:r>
            <a:r>
              <a:rPr lang="en-US" sz="1400" b="0" i="0" dirty="0">
                <a:solidFill>
                  <a:srgbClr val="000000"/>
                </a:solidFill>
                <a:effectLst/>
                <a:latin typeface="Times New Roman" panose="02020603050405020304" pitchFamily="18" charset="0"/>
                <a:cs typeface="Times New Roman" panose="02020603050405020304" pitchFamily="18" charset="0"/>
              </a:rPr>
              <a:t>the Top 500 most powerful computer systems in the world are measured by floating-point speed in </a:t>
            </a:r>
            <a:r>
              <a:rPr lang="en-US" sz="1400" b="0" i="0" dirty="0" err="1">
                <a:solidFill>
                  <a:srgbClr val="000000"/>
                </a:solidFill>
                <a:effectLst/>
                <a:latin typeface="Times New Roman" panose="02020603050405020304" pitchFamily="18" charset="0"/>
                <a:cs typeface="Times New Roman" panose="02020603050405020304" pitchFamily="18" charset="0"/>
              </a:rPr>
              <a:t>Linpack</a:t>
            </a:r>
            <a:r>
              <a:rPr lang="en-US" sz="1400" b="0" i="0" dirty="0">
                <a:solidFill>
                  <a:srgbClr val="000000"/>
                </a:solidFill>
                <a:effectLst/>
                <a:latin typeface="Times New Roman" panose="02020603050405020304" pitchFamily="18" charset="0"/>
                <a:cs typeface="Times New Roman" panose="02020603050405020304" pitchFamily="18" charset="0"/>
              </a:rPr>
              <a:t> benchmark results.</a:t>
            </a:r>
          </a:p>
          <a:p>
            <a:pPr lvl="1"/>
            <a:r>
              <a:rPr lang="en-US" sz="1800" b="0" i="0" dirty="0">
                <a:solidFill>
                  <a:srgbClr val="000000"/>
                </a:solidFill>
                <a:effectLst/>
                <a:latin typeface="Times New Roman" panose="02020603050405020304" pitchFamily="18" charset="0"/>
                <a:cs typeface="Times New Roman" panose="02020603050405020304" pitchFamily="18" charset="0"/>
              </a:rPr>
              <a:t> However, the number of supercomputer users is limited to less than 10% of all computer users. Today, the majority of computer users are using desktop computers or large servers when they conduct Internet searches and market-driven computing tasks.</a:t>
            </a:r>
            <a:r>
              <a:rPr lang="en-US" sz="1800" dirty="0">
                <a:latin typeface="Times New Roman" panose="02020603050405020304" pitchFamily="18" charset="0"/>
                <a:cs typeface="Times New Roman" panose="02020603050405020304" pitchFamily="18" charset="0"/>
              </a:rPr>
              <a:t> </a:t>
            </a:r>
          </a:p>
          <a:p>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63B4922A-7807-F039-1954-01A00144D73E}"/>
              </a:ext>
            </a:extLst>
          </p:cNvPr>
          <p:cNvSpPr txBox="1">
            <a:spLocks/>
          </p:cNvSpPr>
          <p:nvPr/>
        </p:nvSpPr>
        <p:spPr>
          <a:xfrm>
            <a:off x="4572000" y="1085850"/>
            <a:ext cx="4457700" cy="56464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000000"/>
                </a:solidFill>
                <a:latin typeface="Times New Roman" panose="02020603050405020304" pitchFamily="18" charset="0"/>
                <a:cs typeface="Times New Roman" panose="02020603050405020304" pitchFamily="18" charset="0"/>
              </a:rPr>
              <a:t>HTC</a:t>
            </a:r>
          </a:p>
          <a:p>
            <a:pPr lvl="1"/>
            <a:r>
              <a:rPr lang="en-US" sz="2000" dirty="0">
                <a:solidFill>
                  <a:srgbClr val="000000"/>
                </a:solidFill>
                <a:latin typeface="Times New Roman" panose="02020603050405020304" pitchFamily="18" charset="0"/>
                <a:cs typeface="Times New Roman" panose="02020603050405020304" pitchFamily="18" charset="0"/>
              </a:rPr>
              <a:t>This HTC paradigm pays more attention to high-flux computing. </a:t>
            </a:r>
          </a:p>
          <a:p>
            <a:pPr lvl="1"/>
            <a:r>
              <a:rPr lang="en-US" sz="2000" dirty="0">
                <a:solidFill>
                  <a:srgbClr val="000000"/>
                </a:solidFill>
                <a:latin typeface="Times New Roman" panose="02020603050405020304" pitchFamily="18" charset="0"/>
                <a:cs typeface="Times New Roman" panose="02020603050405020304" pitchFamily="18" charset="0"/>
              </a:rPr>
              <a:t>The main application is in Internet searches and web services by millions or more users simultaneously. </a:t>
            </a:r>
          </a:p>
          <a:p>
            <a:pPr lvl="1"/>
            <a:r>
              <a:rPr lang="en-US" sz="2000" dirty="0">
                <a:solidFill>
                  <a:srgbClr val="000000"/>
                </a:solidFill>
                <a:latin typeface="Times New Roman" panose="02020603050405020304" pitchFamily="18" charset="0"/>
                <a:cs typeface="Times New Roman" panose="02020603050405020304" pitchFamily="18" charset="0"/>
              </a:rPr>
              <a:t>The performance goal thus shifts to measure high throughput or the number of tasks completed per unit of time. </a:t>
            </a:r>
          </a:p>
          <a:p>
            <a:pPr lvl="1"/>
            <a:r>
              <a:rPr lang="en-US" sz="2000" dirty="0">
                <a:solidFill>
                  <a:srgbClr val="000000"/>
                </a:solidFill>
                <a:latin typeface="Times New Roman" panose="02020603050405020304" pitchFamily="18" charset="0"/>
                <a:cs typeface="Times New Roman" panose="02020603050405020304" pitchFamily="18" charset="0"/>
              </a:rPr>
              <a:t>HTC technology needs to not only improve in terms of batch processing speed, but also address the acute problems of</a:t>
            </a:r>
          </a:p>
          <a:p>
            <a:pPr lvl="2"/>
            <a:r>
              <a:rPr lang="en-US" sz="1800" dirty="0">
                <a:solidFill>
                  <a:srgbClr val="000000"/>
                </a:solidFill>
                <a:latin typeface="Times New Roman" panose="02020603050405020304" pitchFamily="18" charset="0"/>
                <a:cs typeface="Times New Roman" panose="02020603050405020304" pitchFamily="18" charset="0"/>
              </a:rPr>
              <a:t> cost, energy savings, security, and reliability at many data and enterprise computing centers</a:t>
            </a:r>
            <a:r>
              <a:rPr lang="en-US" sz="1600" dirty="0">
                <a:solidFill>
                  <a:srgbClr val="000000"/>
                </a:solidFill>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78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F954A-FD38-2C28-1FA2-5949FE46DB6F}"/>
              </a:ext>
            </a:extLst>
          </p:cNvPr>
          <p:cNvSpPr>
            <a:spLocks noGrp="1"/>
          </p:cNvSpPr>
          <p:nvPr>
            <p:ph type="title"/>
          </p:nvPr>
        </p:nvSpPr>
        <p:spPr>
          <a:xfrm>
            <a:off x="628650" y="365127"/>
            <a:ext cx="7886700" cy="537844"/>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New Computing Paradigms</a:t>
            </a:r>
          </a:p>
        </p:txBody>
      </p:sp>
      <p:sp>
        <p:nvSpPr>
          <p:cNvPr id="3" name="Content Placeholder 2">
            <a:extLst>
              <a:ext uri="{FF2B5EF4-FFF2-40B4-BE49-F238E27FC236}">
                <a16:creationId xmlns:a16="http://schemas.microsoft.com/office/drawing/2014/main" id="{604F9512-331C-0347-1287-3F23F8FF8B29}"/>
              </a:ext>
            </a:extLst>
          </p:cNvPr>
          <p:cNvSpPr>
            <a:spLocks noGrp="1"/>
          </p:cNvSpPr>
          <p:nvPr>
            <p:ph idx="1"/>
          </p:nvPr>
        </p:nvSpPr>
        <p:spPr>
          <a:xfrm>
            <a:off x="388620" y="1085850"/>
            <a:ext cx="8549640" cy="5407023"/>
          </a:xfrm>
        </p:spPr>
        <p:txBody>
          <a:bodyPr>
            <a:normAutofit fontScale="92500" lnSpcReduction="10000"/>
          </a:bodyPr>
          <a:lstStyle/>
          <a:p>
            <a:pPr>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When the Internet was introduced in 1969,  Leonard </a:t>
            </a:r>
            <a:r>
              <a:rPr lang="en-US" sz="2400" b="0" i="0" dirty="0" err="1">
                <a:solidFill>
                  <a:srgbClr val="000000"/>
                </a:solidFill>
                <a:effectLst/>
                <a:latin typeface="Times New Roman" panose="02020603050405020304" pitchFamily="18" charset="0"/>
                <a:cs typeface="Times New Roman" panose="02020603050405020304" pitchFamily="18" charset="0"/>
              </a:rPr>
              <a:t>Klienrock</a:t>
            </a:r>
            <a:r>
              <a:rPr lang="en-US" sz="2400" b="0" i="0" dirty="0">
                <a:solidFill>
                  <a:srgbClr val="000000"/>
                </a:solidFill>
                <a:effectLst/>
                <a:latin typeface="Times New Roman" panose="02020603050405020304" pitchFamily="18" charset="0"/>
                <a:cs typeface="Times New Roman" panose="02020603050405020304" pitchFamily="18" charset="0"/>
              </a:rPr>
              <a:t> of UCLA declared: </a:t>
            </a:r>
          </a:p>
          <a:p>
            <a:pPr lvl="1">
              <a:lnSpc>
                <a:spcPct val="100000"/>
              </a:lnSpc>
            </a:pPr>
            <a:r>
              <a:rPr lang="en-US" sz="1800" b="0" i="0" dirty="0">
                <a:solidFill>
                  <a:srgbClr val="000000"/>
                </a:solidFill>
                <a:effectLst/>
                <a:latin typeface="Times New Roman" panose="02020603050405020304" pitchFamily="18" charset="0"/>
                <a:cs typeface="Times New Roman" panose="02020603050405020304" pitchFamily="18" charset="0"/>
              </a:rPr>
              <a:t>“As of now, computer networks are still in their infancy, but as they grow up and become sophisticated, we will probably see the spread of computer utilities, which like present electric and telephone utilities, will service individual homes and offices across the country.”</a:t>
            </a:r>
          </a:p>
          <a:p>
            <a:pPr>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 In 1984, John Gage of Sun Microsystems created the slogan, </a:t>
            </a:r>
          </a:p>
          <a:p>
            <a:pPr lvl="1">
              <a:lnSpc>
                <a:spcPct val="100000"/>
              </a:lnSpc>
            </a:pPr>
            <a:r>
              <a:rPr lang="en-US" b="0" i="0" dirty="0">
                <a:solidFill>
                  <a:srgbClr val="000000"/>
                </a:solidFill>
                <a:effectLst/>
                <a:latin typeface="Times New Roman" panose="02020603050405020304" pitchFamily="18" charset="0"/>
                <a:cs typeface="Times New Roman" panose="02020603050405020304" pitchFamily="18" charset="0"/>
              </a:rPr>
              <a:t>“The network is the computer.” </a:t>
            </a:r>
          </a:p>
          <a:p>
            <a:pPr>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In 2008, David Patterson of UC Berkeley said, </a:t>
            </a:r>
          </a:p>
          <a:p>
            <a:pPr lvl="1">
              <a:lnSpc>
                <a:spcPct val="100000"/>
              </a:lnSpc>
            </a:pPr>
            <a:r>
              <a:rPr lang="en-US" b="0" i="0" dirty="0">
                <a:solidFill>
                  <a:srgbClr val="000000"/>
                </a:solidFill>
                <a:effectLst/>
                <a:latin typeface="Times New Roman" panose="02020603050405020304" pitchFamily="18" charset="0"/>
                <a:cs typeface="Times New Roman" panose="02020603050405020304" pitchFamily="18" charset="0"/>
              </a:rPr>
              <a:t>“The data center is the computer. “</a:t>
            </a:r>
          </a:p>
          <a:p>
            <a:pPr>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There are dramatic differences between developing software for millions to use as a service versus distributing software to run on their PCs.” </a:t>
            </a:r>
          </a:p>
          <a:p>
            <a:pPr>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Recently, Rajkumar </a:t>
            </a:r>
            <a:r>
              <a:rPr lang="en-US" sz="2400" b="0" i="0" dirty="0" err="1">
                <a:solidFill>
                  <a:srgbClr val="000000"/>
                </a:solidFill>
                <a:effectLst/>
                <a:latin typeface="Times New Roman" panose="02020603050405020304" pitchFamily="18" charset="0"/>
                <a:cs typeface="Times New Roman" panose="02020603050405020304" pitchFamily="18" charset="0"/>
              </a:rPr>
              <a:t>Buyya</a:t>
            </a:r>
            <a:r>
              <a:rPr lang="en-US" sz="2400" b="0" i="0" dirty="0">
                <a:solidFill>
                  <a:srgbClr val="000000"/>
                </a:solidFill>
                <a:effectLst/>
                <a:latin typeface="Times New Roman" panose="02020603050405020304" pitchFamily="18" charset="0"/>
                <a:cs typeface="Times New Roman" panose="02020603050405020304" pitchFamily="18" charset="0"/>
              </a:rPr>
              <a:t> of Melbourne University simply said: </a:t>
            </a:r>
          </a:p>
          <a:p>
            <a:pPr lvl="1">
              <a:lnSpc>
                <a:spcPct val="100000"/>
              </a:lnSpc>
            </a:pPr>
            <a:r>
              <a:rPr lang="en-US" b="0" i="0" dirty="0">
                <a:solidFill>
                  <a:srgbClr val="000000"/>
                </a:solidFill>
                <a:effectLst/>
                <a:latin typeface="Times New Roman" panose="02020603050405020304" pitchFamily="18" charset="0"/>
                <a:cs typeface="Times New Roman" panose="02020603050405020304" pitchFamily="18" charset="0"/>
              </a:rPr>
              <a:t>“The cloud is the computer.”</a:t>
            </a:r>
            <a:r>
              <a:rPr lang="en-US" sz="4000" dirty="0">
                <a:latin typeface="Times New Roman" panose="02020603050405020304" pitchFamily="18" charset="0"/>
                <a:cs typeface="Times New Roman" panose="02020603050405020304" pitchFamily="18" charset="0"/>
              </a:rPr>
              <a:t> </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9657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A4014-F5C9-ECDE-8C9B-6B10365974D2}"/>
              </a:ext>
            </a:extLst>
          </p:cNvPr>
          <p:cNvSpPr>
            <a:spLocks noGrp="1"/>
          </p:cNvSpPr>
          <p:nvPr>
            <p:ph type="title"/>
          </p:nvPr>
        </p:nvSpPr>
        <p:spPr>
          <a:xfrm>
            <a:off x="628650" y="-35240"/>
            <a:ext cx="7886700" cy="800734"/>
          </a:xfrm>
        </p:spPr>
        <p:txBody>
          <a:bodyPr>
            <a:normAutofit/>
          </a:bodyPr>
          <a:lstStyle/>
          <a:p>
            <a:pPr algn="ctr"/>
            <a:r>
              <a:rPr lang="en-IN" sz="3600" b="0" i="0" dirty="0">
                <a:solidFill>
                  <a:srgbClr val="000000"/>
                </a:solidFill>
                <a:effectLst/>
                <a:latin typeface="Times New Roman" panose="02020603050405020304" pitchFamily="18" charset="0"/>
                <a:cs typeface="Times New Roman" panose="02020603050405020304" pitchFamily="18" charset="0"/>
              </a:rPr>
              <a:t>Computing Paradigm Distinctions</a:t>
            </a:r>
            <a:r>
              <a:rPr lang="en-IN" sz="36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65572B99-7AAD-D4EC-1EE0-F7064674223D}"/>
              </a:ext>
            </a:extLst>
          </p:cNvPr>
          <p:cNvSpPr>
            <a:spLocks noGrp="1"/>
          </p:cNvSpPr>
          <p:nvPr>
            <p:ph idx="1"/>
          </p:nvPr>
        </p:nvSpPr>
        <p:spPr>
          <a:xfrm>
            <a:off x="628650" y="617220"/>
            <a:ext cx="7886700" cy="5875653"/>
          </a:xfrm>
        </p:spPr>
        <p:txBody>
          <a:bodyPr>
            <a:noAutofit/>
          </a:bodyPr>
          <a:lstStyle/>
          <a:p>
            <a:pPr marL="342900" marR="167005" lvl="0" indent="-342900" algn="just">
              <a:lnSpc>
                <a:spcPct val="100000"/>
              </a:lnSpc>
              <a:buFont typeface="Wingdings" panose="05000000000000000000" pitchFamily="2" charset="2"/>
              <a:buChar char=""/>
              <a:tabLst>
                <a:tab pos="622300" algn="l"/>
              </a:tabLst>
            </a:pPr>
            <a:r>
              <a:rPr lang="en-US" sz="1800" b="1" dirty="0">
                <a:effectLst/>
                <a:latin typeface="Times New Roman" panose="02020603050405020304" pitchFamily="18" charset="0"/>
                <a:ea typeface="Verdana" panose="020B0604030504040204" pitchFamily="34" charset="0"/>
                <a:cs typeface="Times New Roman" panose="02020603050405020304" pitchFamily="18" charset="0"/>
              </a:rPr>
              <a:t>Centralized Computing: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This is a computing paradigm</a:t>
            </a:r>
            <a:r>
              <a:rPr lang="en-US" sz="1800" spc="-3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by which all computer</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resources</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are</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centralized</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in</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one </a:t>
            </a:r>
            <a:r>
              <a:rPr lang="en-US" sz="1800" spc="-3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physical system. </a:t>
            </a:r>
          </a:p>
          <a:p>
            <a:pPr marL="800100" marR="167005" lvl="1" indent="-342900" algn="just">
              <a:lnSpc>
                <a:spcPct val="100000"/>
              </a:lnSpc>
              <a:buFont typeface="Wingdings" panose="05000000000000000000" pitchFamily="2" charset="2"/>
              <a:buChar char=""/>
              <a:tabLst>
                <a:tab pos="622300" algn="l"/>
              </a:tabLst>
            </a:pPr>
            <a:r>
              <a:rPr lang="en-US" sz="1400" dirty="0">
                <a:effectLst/>
                <a:latin typeface="Times New Roman" panose="02020603050405020304" pitchFamily="18" charset="0"/>
                <a:ea typeface="Verdana" panose="020B0604030504040204" pitchFamily="34" charset="0"/>
                <a:cs typeface="Times New Roman" panose="02020603050405020304" pitchFamily="18" charset="0"/>
              </a:rPr>
              <a:t>All resources</a:t>
            </a:r>
            <a:r>
              <a:rPr lang="en-US" sz="1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400" dirty="0">
                <a:effectLst/>
                <a:latin typeface="Times New Roman" panose="02020603050405020304" pitchFamily="18" charset="0"/>
                <a:ea typeface="Verdana" panose="020B0604030504040204" pitchFamily="34" charset="0"/>
                <a:cs typeface="Times New Roman" panose="02020603050405020304" pitchFamily="18" charset="0"/>
              </a:rPr>
              <a:t>(processors,</a:t>
            </a:r>
            <a:r>
              <a:rPr lang="en-US" sz="1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400" dirty="0">
                <a:effectLst/>
                <a:latin typeface="Times New Roman" panose="02020603050405020304" pitchFamily="18" charset="0"/>
                <a:ea typeface="Verdana" panose="020B0604030504040204" pitchFamily="34" charset="0"/>
                <a:cs typeface="Times New Roman" panose="02020603050405020304" pitchFamily="18" charset="0"/>
              </a:rPr>
              <a:t>memory,</a:t>
            </a:r>
            <a:r>
              <a:rPr lang="en-US" sz="1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400" dirty="0">
                <a:effectLst/>
                <a:latin typeface="Times New Roman" panose="02020603050405020304" pitchFamily="18" charset="0"/>
                <a:ea typeface="Verdana" panose="020B0604030504040204" pitchFamily="34" charset="0"/>
                <a:cs typeface="Times New Roman" panose="02020603050405020304" pitchFamily="18" charset="0"/>
              </a:rPr>
              <a:t>and</a:t>
            </a:r>
            <a:r>
              <a:rPr lang="en-US" sz="1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400" dirty="0">
                <a:effectLst/>
                <a:latin typeface="Times New Roman" panose="02020603050405020304" pitchFamily="18" charset="0"/>
                <a:ea typeface="Verdana" panose="020B0604030504040204" pitchFamily="34" charset="0"/>
                <a:cs typeface="Times New Roman" panose="02020603050405020304" pitchFamily="18" charset="0"/>
              </a:rPr>
              <a:t>storage) are fully shared and tightly coupled within</a:t>
            </a:r>
            <a:r>
              <a:rPr lang="en-US" sz="1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400" dirty="0">
                <a:effectLst/>
                <a:latin typeface="Times New Roman" panose="02020603050405020304" pitchFamily="18" charset="0"/>
                <a:ea typeface="Verdana" panose="020B0604030504040204" pitchFamily="34" charset="0"/>
                <a:cs typeface="Times New Roman" panose="02020603050405020304" pitchFamily="18" charset="0"/>
              </a:rPr>
              <a:t>one</a:t>
            </a:r>
            <a:r>
              <a:rPr lang="en-US" sz="1400" spc="-3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400" dirty="0">
                <a:effectLst/>
                <a:latin typeface="Times New Roman" panose="02020603050405020304" pitchFamily="18" charset="0"/>
                <a:ea typeface="Verdana" panose="020B0604030504040204" pitchFamily="34" charset="0"/>
                <a:cs typeface="Times New Roman" panose="02020603050405020304" pitchFamily="18" charset="0"/>
              </a:rPr>
              <a:t>integrated OS. Many data centers and supercomputers are</a:t>
            </a:r>
            <a:r>
              <a:rPr lang="en-US" sz="1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400" dirty="0">
                <a:effectLst/>
                <a:latin typeface="Times New Roman" panose="02020603050405020304" pitchFamily="18" charset="0"/>
                <a:ea typeface="Verdana" panose="020B0604030504040204" pitchFamily="34" charset="0"/>
                <a:cs typeface="Times New Roman" panose="02020603050405020304" pitchFamily="18" charset="0"/>
              </a:rPr>
              <a:t>centralized systems, but they are used in parallel, distributed,</a:t>
            </a:r>
            <a:r>
              <a:rPr lang="en-US" sz="1400" spc="-3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400" dirty="0">
                <a:effectLst/>
                <a:latin typeface="Times New Roman" panose="02020603050405020304" pitchFamily="18" charset="0"/>
                <a:ea typeface="Verdana" panose="020B0604030504040204" pitchFamily="34" charset="0"/>
                <a:cs typeface="Times New Roman" panose="02020603050405020304" pitchFamily="18" charset="0"/>
              </a:rPr>
              <a:t>and</a:t>
            </a:r>
            <a:r>
              <a:rPr lang="en-US" sz="1400"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400" dirty="0">
                <a:effectLst/>
                <a:latin typeface="Times New Roman" panose="02020603050405020304" pitchFamily="18" charset="0"/>
                <a:ea typeface="Verdana" panose="020B0604030504040204" pitchFamily="34" charset="0"/>
                <a:cs typeface="Times New Roman" panose="02020603050405020304" pitchFamily="18" charset="0"/>
              </a:rPr>
              <a:t>cloud</a:t>
            </a:r>
            <a:r>
              <a:rPr lang="en-US" sz="1400" spc="3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400" dirty="0">
                <a:effectLst/>
                <a:latin typeface="Times New Roman" panose="02020603050405020304" pitchFamily="18" charset="0"/>
                <a:ea typeface="Verdana" panose="020B0604030504040204" pitchFamily="34" charset="0"/>
                <a:cs typeface="Times New Roman" panose="02020603050405020304" pitchFamily="18" charset="0"/>
              </a:rPr>
              <a:t>computing</a:t>
            </a:r>
            <a:r>
              <a:rPr lang="en-US" sz="1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400" dirty="0">
                <a:effectLst/>
                <a:latin typeface="Times New Roman" panose="02020603050405020304" pitchFamily="18" charset="0"/>
                <a:ea typeface="Verdana" panose="020B0604030504040204" pitchFamily="34" charset="0"/>
                <a:cs typeface="Times New Roman" panose="02020603050405020304" pitchFamily="18" charset="0"/>
              </a:rPr>
              <a:t>applications.</a:t>
            </a:r>
            <a:endParaRPr lang="en-IN" sz="1400" dirty="0">
              <a:effectLst/>
              <a:latin typeface="Times New Roman" panose="02020603050405020304" pitchFamily="18" charset="0"/>
              <a:ea typeface="Verdana" panose="020B0604030504040204" pitchFamily="34" charset="0"/>
              <a:cs typeface="Times New Roman" panose="02020603050405020304" pitchFamily="18" charset="0"/>
            </a:endParaRPr>
          </a:p>
          <a:p>
            <a:pPr marL="354013" marR="168275" lvl="0" indent="-354013">
              <a:lnSpc>
                <a:spcPct val="100000"/>
              </a:lnSpc>
              <a:buFont typeface="Wingdings" panose="05000000000000000000" pitchFamily="2" charset="2"/>
              <a:buChar char=""/>
              <a:tabLst>
                <a:tab pos="354013" algn="l"/>
                <a:tab pos="622300" algn="l"/>
                <a:tab pos="946150" algn="l"/>
                <a:tab pos="1390650" algn="l"/>
                <a:tab pos="1993900" algn="l"/>
                <a:tab pos="2117725" algn="l"/>
                <a:tab pos="2400300" algn="l"/>
                <a:tab pos="2603500" algn="l"/>
                <a:tab pos="2725738" algn="l"/>
                <a:tab pos="3314700" algn="l"/>
                <a:tab pos="3333750" algn="l"/>
                <a:tab pos="3365500" algn="l"/>
                <a:tab pos="3413125" algn="l"/>
                <a:tab pos="3594100" algn="l"/>
                <a:tab pos="3778250" algn="l"/>
                <a:tab pos="4379913" algn="l"/>
              </a:tabLst>
            </a:pPr>
            <a:r>
              <a:rPr lang="en-US" sz="1800" b="1" dirty="0">
                <a:latin typeface="Times New Roman" panose="02020603050405020304" pitchFamily="18" charset="0"/>
                <a:ea typeface="Verdana" panose="020B0604030504040204" pitchFamily="34" charset="0"/>
                <a:cs typeface="Times New Roman" panose="02020603050405020304" pitchFamily="18" charset="0"/>
              </a:rPr>
              <a:t>Parallel	computing: </a:t>
            </a:r>
            <a:r>
              <a:rPr lang="en-US" sz="1800" dirty="0">
                <a:latin typeface="Times New Roman" panose="02020603050405020304" pitchFamily="18" charset="0"/>
                <a:ea typeface="Verdana" panose="020B0604030504040204" pitchFamily="34" charset="0"/>
                <a:cs typeface="Times New Roman" panose="02020603050405020304" pitchFamily="18" charset="0"/>
              </a:rPr>
              <a:t>	In parallel		computing, all processors are either tightly coupled	with	centralized shared memory or loosely coupled with distributed memory. </a:t>
            </a:r>
            <a:r>
              <a:rPr lang="en-US" sz="1800" dirty="0" err="1">
                <a:latin typeface="Times New Roman" panose="02020603050405020304" pitchFamily="18" charset="0"/>
                <a:ea typeface="Verdana" panose="020B0604030504040204" pitchFamily="34" charset="0"/>
                <a:cs typeface="Times New Roman" panose="02020603050405020304" pitchFamily="18" charset="0"/>
              </a:rPr>
              <a:t>Interprocessor</a:t>
            </a:r>
            <a:r>
              <a:rPr lang="en-US" sz="1800" dirty="0">
                <a:latin typeface="Times New Roman" panose="02020603050405020304" pitchFamily="18" charset="0"/>
                <a:ea typeface="Verdana" panose="020B0604030504040204" pitchFamily="34" charset="0"/>
                <a:cs typeface="Times New Roman" panose="02020603050405020304" pitchFamily="18" charset="0"/>
              </a:rPr>
              <a:t> communication is accomplished through shared memory or via message passing.</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L="342900" marR="166370" lvl="0" indent="-342900" algn="l">
              <a:lnSpc>
                <a:spcPct val="100000"/>
              </a:lnSpc>
              <a:spcBef>
                <a:spcPts val="5"/>
              </a:spcBef>
              <a:spcAft>
                <a:spcPts val="0"/>
              </a:spcAft>
              <a:buFont typeface="Wingdings" panose="05000000000000000000" pitchFamily="2" charset="2"/>
              <a:buChar char=""/>
              <a:tabLst>
                <a:tab pos="621665" algn="l"/>
                <a:tab pos="622300" algn="l"/>
                <a:tab pos="1158240" algn="l"/>
                <a:tab pos="1536700" algn="l"/>
                <a:tab pos="1688465" algn="l"/>
                <a:tab pos="1993900" algn="l"/>
                <a:tab pos="2360295" algn="l"/>
                <a:tab pos="2519045" algn="l"/>
                <a:tab pos="2727325" algn="l"/>
                <a:tab pos="3218180" algn="l"/>
                <a:tab pos="3253105" algn="l"/>
                <a:tab pos="3366135" algn="l"/>
                <a:tab pos="3594735" algn="l"/>
                <a:tab pos="3909695" algn="l"/>
              </a:tabLst>
            </a:pPr>
            <a:r>
              <a:rPr lang="en-US" sz="1800" b="1" dirty="0">
                <a:latin typeface="Times New Roman" panose="02020603050405020304" pitchFamily="18" charset="0"/>
                <a:ea typeface="Verdana" panose="020B0604030504040204" pitchFamily="34" charset="0"/>
                <a:cs typeface="Times New Roman" panose="02020603050405020304" pitchFamily="18" charset="0"/>
              </a:rPr>
              <a:t>Distributed computing:  </a:t>
            </a:r>
            <a:r>
              <a:rPr lang="en-US" sz="1800" dirty="0">
                <a:latin typeface="Times New Roman" panose="02020603050405020304" pitchFamily="18" charset="0"/>
                <a:ea typeface="Verdana" panose="020B0604030504040204" pitchFamily="34" charset="0"/>
                <a:cs typeface="Times New Roman" panose="02020603050405020304" pitchFamily="18" charset="0"/>
              </a:rPr>
              <a:t>A distributed system consists of multiple	 autonomous computers,	each		having	its own private	memory, communicating through a computer network. Information exchange in a distributed		system		is	accomplished through message passing.</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a:lnSpc>
                <a:spcPct val="100000"/>
              </a:lnSpc>
            </a:pPr>
            <a:r>
              <a:rPr lang="en-US" sz="1800" b="1" dirty="0">
                <a:latin typeface="Times New Roman" panose="02020603050405020304" pitchFamily="18" charset="0"/>
                <a:ea typeface="Verdana" panose="020B0604030504040204" pitchFamily="34" charset="0"/>
                <a:cs typeface="Times New Roman" panose="02020603050405020304" pitchFamily="18" charset="0"/>
              </a:rPr>
              <a:t>Cloud computing:  </a:t>
            </a:r>
            <a:r>
              <a:rPr lang="en-US" sz="1800" dirty="0">
                <a:latin typeface="Times New Roman" panose="02020603050405020304" pitchFamily="18" charset="0"/>
                <a:ea typeface="Verdana" panose="020B0604030504040204" pitchFamily="34" charset="0"/>
                <a:cs typeface="Times New Roman" panose="02020603050405020304" pitchFamily="18" charset="0"/>
              </a:rPr>
              <a:t>An Internet cloud of resources can be either a centralized or a distributed computing system. The cloud applies parallel or distributed computing, or both. Clouds can be built with physical or virtualized resources over large data centers that are centralized or distributed. </a:t>
            </a:r>
          </a:p>
          <a:p>
            <a:pPr lvl="1">
              <a:lnSpc>
                <a:spcPct val="100000"/>
              </a:lnSpc>
            </a:pPr>
            <a:r>
              <a:rPr lang="en-US" sz="1600" dirty="0">
                <a:latin typeface="Times New Roman" panose="02020603050405020304" pitchFamily="18" charset="0"/>
                <a:ea typeface="Verdana" panose="020B0604030504040204" pitchFamily="34" charset="0"/>
                <a:cs typeface="Times New Roman" panose="02020603050405020304" pitchFamily="18" charset="0"/>
              </a:rPr>
              <a:t>Some authors consider cloud computing to be a form of utility computing or service computing </a:t>
            </a:r>
            <a:br>
              <a:rPr lang="en-US" sz="1400" dirty="0">
                <a:latin typeface="Times New Roman" panose="02020603050405020304" pitchFamily="18" charset="0"/>
                <a:ea typeface="Verdana" panose="020B0604030504040204" pitchFamily="34" charset="0"/>
                <a:cs typeface="Times New Roman" panose="02020603050405020304" pitchFamily="18" charset="0"/>
              </a:rPr>
            </a:br>
            <a:br>
              <a:rPr lang="en-US" sz="1400" dirty="0">
                <a:latin typeface="Times New Roman" panose="02020603050405020304" pitchFamily="18" charset="0"/>
                <a:ea typeface="Verdana" panose="020B0604030504040204" pitchFamily="34" charset="0"/>
                <a:cs typeface="Times New Roman" panose="02020603050405020304" pitchFamily="18" charset="0"/>
              </a:rPr>
            </a:br>
            <a:endParaRPr lang="en-IN" sz="1400"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494869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58B2A-0416-CE18-2B8E-445C8B4FCD2E}"/>
              </a:ext>
            </a:extLst>
          </p:cNvPr>
          <p:cNvSpPr>
            <a:spLocks noGrp="1"/>
          </p:cNvSpPr>
          <p:nvPr>
            <p:ph type="title"/>
          </p:nvPr>
        </p:nvSpPr>
        <p:spPr>
          <a:xfrm>
            <a:off x="891540" y="136527"/>
            <a:ext cx="7886700" cy="629284"/>
          </a:xfrm>
        </p:spPr>
        <p:txBody>
          <a:bodyPr>
            <a:normAutofit fontScale="90000"/>
          </a:bodyPr>
          <a:lstStyle/>
          <a:p>
            <a:r>
              <a:rPr lang="en-IN" dirty="0">
                <a:latin typeface="Times New Roman" panose="02020603050405020304" pitchFamily="18" charset="0"/>
                <a:cs typeface="Times New Roman" panose="02020603050405020304" pitchFamily="18" charset="0"/>
              </a:rPr>
              <a:t>More about HPC and HTC systems</a:t>
            </a:r>
          </a:p>
        </p:txBody>
      </p:sp>
      <p:sp>
        <p:nvSpPr>
          <p:cNvPr id="3" name="Content Placeholder 2">
            <a:extLst>
              <a:ext uri="{FF2B5EF4-FFF2-40B4-BE49-F238E27FC236}">
                <a16:creationId xmlns:a16="http://schemas.microsoft.com/office/drawing/2014/main" id="{184F13EE-EEC1-F160-E7B0-63FB514B9E31}"/>
              </a:ext>
            </a:extLst>
          </p:cNvPr>
          <p:cNvSpPr>
            <a:spLocks noGrp="1"/>
          </p:cNvSpPr>
          <p:nvPr>
            <p:ph idx="1"/>
          </p:nvPr>
        </p:nvSpPr>
        <p:spPr>
          <a:xfrm>
            <a:off x="137160" y="1017272"/>
            <a:ext cx="3360420" cy="5863589"/>
          </a:xfrm>
        </p:spPr>
        <p:txBody>
          <a:bodyPr>
            <a:noAutofit/>
          </a:bodyPr>
          <a:lstStyle/>
          <a:p>
            <a:r>
              <a:rPr lang="en-US" sz="2000" dirty="0">
                <a:solidFill>
                  <a:srgbClr val="000000"/>
                </a:solidFill>
                <a:latin typeface="Times New Roman" panose="02020603050405020304" pitchFamily="18" charset="0"/>
                <a:cs typeface="Times New Roman" panose="02020603050405020304" pitchFamily="18" charset="0"/>
              </a:rPr>
              <a:t>B</a:t>
            </a:r>
            <a:r>
              <a:rPr lang="en-US" sz="2000" b="0" i="0" dirty="0">
                <a:solidFill>
                  <a:srgbClr val="000000"/>
                </a:solidFill>
                <a:effectLst/>
                <a:latin typeface="Times New Roman" panose="02020603050405020304" pitchFamily="18" charset="0"/>
                <a:cs typeface="Times New Roman" panose="02020603050405020304" pitchFamily="18" charset="0"/>
              </a:rPr>
              <a:t>oth HPC and HTC systems </a:t>
            </a:r>
          </a:p>
          <a:p>
            <a:pPr lvl="1"/>
            <a:r>
              <a:rPr lang="en-US" sz="2000" b="0" i="0" dirty="0">
                <a:solidFill>
                  <a:srgbClr val="000000"/>
                </a:solidFill>
                <a:effectLst/>
                <a:latin typeface="Times New Roman" panose="02020603050405020304" pitchFamily="18" charset="0"/>
                <a:cs typeface="Times New Roman" panose="02020603050405020304" pitchFamily="18" charset="0"/>
              </a:rPr>
              <a:t>will demand multicore or many-core processors</a:t>
            </a:r>
          </a:p>
          <a:p>
            <a:pPr lvl="1"/>
            <a:r>
              <a:rPr lang="en-US" sz="2000" b="0" i="0" dirty="0">
                <a:solidFill>
                  <a:srgbClr val="000000"/>
                </a:solidFill>
                <a:effectLst/>
                <a:latin typeface="Times New Roman" panose="02020603050405020304" pitchFamily="18" charset="0"/>
                <a:cs typeface="Times New Roman" panose="02020603050405020304" pitchFamily="18" charset="0"/>
              </a:rPr>
              <a:t>Emphasize parallelism and distributed computing. </a:t>
            </a:r>
          </a:p>
          <a:p>
            <a:pPr lvl="1"/>
            <a:r>
              <a:rPr lang="en-US" sz="2000" b="0" i="0" dirty="0">
                <a:solidFill>
                  <a:srgbClr val="000000"/>
                </a:solidFill>
                <a:effectLst/>
                <a:latin typeface="Times New Roman" panose="02020603050405020304" pitchFamily="18" charset="0"/>
                <a:cs typeface="Times New Roman" panose="02020603050405020304" pitchFamily="18" charset="0"/>
              </a:rPr>
              <a:t>satisfy this huge demand in computing power in terms of </a:t>
            </a:r>
            <a:r>
              <a:rPr lang="en-US" sz="2000" b="1" i="0" dirty="0">
                <a:solidFill>
                  <a:srgbClr val="000000"/>
                </a:solidFill>
                <a:effectLst/>
                <a:latin typeface="Times New Roman" panose="02020603050405020304" pitchFamily="18" charset="0"/>
                <a:cs typeface="Times New Roman" panose="02020603050405020304" pitchFamily="18" charset="0"/>
              </a:rPr>
              <a:t>throughput, efficiency, scalability, and reliability. </a:t>
            </a:r>
          </a:p>
          <a:p>
            <a:pPr lvl="1"/>
            <a:r>
              <a:rPr lang="en-US" sz="2000" b="0" i="0" dirty="0">
                <a:solidFill>
                  <a:srgbClr val="000000"/>
                </a:solidFill>
                <a:effectLst/>
                <a:latin typeface="Times New Roman" panose="02020603050405020304" pitchFamily="18" charset="0"/>
                <a:cs typeface="Times New Roman" panose="02020603050405020304" pitchFamily="18" charset="0"/>
              </a:rPr>
              <a:t>The system efficiency is decided by </a:t>
            </a:r>
            <a:r>
              <a:rPr lang="en-US" sz="2000" b="1" i="0" dirty="0">
                <a:solidFill>
                  <a:srgbClr val="000000"/>
                </a:solidFill>
                <a:effectLst/>
                <a:latin typeface="Times New Roman" panose="02020603050405020304" pitchFamily="18" charset="0"/>
                <a:cs typeface="Times New Roman" panose="02020603050405020304" pitchFamily="18" charset="0"/>
              </a:rPr>
              <a:t>speed, programming, and energy factors (i.e., throughput per watt of energy consumed). </a:t>
            </a:r>
          </a:p>
        </p:txBody>
      </p:sp>
      <p:sp>
        <p:nvSpPr>
          <p:cNvPr id="5" name="TextBox 4">
            <a:extLst>
              <a:ext uri="{FF2B5EF4-FFF2-40B4-BE49-F238E27FC236}">
                <a16:creationId xmlns:a16="http://schemas.microsoft.com/office/drawing/2014/main" id="{9002FCDA-A593-0C68-8217-68898E6B62BE}"/>
              </a:ext>
            </a:extLst>
          </p:cNvPr>
          <p:cNvSpPr txBox="1"/>
          <p:nvPr/>
        </p:nvSpPr>
        <p:spPr>
          <a:xfrm>
            <a:off x="3680462" y="812163"/>
            <a:ext cx="5212080" cy="5909310"/>
          </a:xfrm>
          <a:prstGeom prst="rect">
            <a:avLst/>
          </a:prstGeom>
          <a:noFill/>
        </p:spPr>
        <p:txBody>
          <a:bodyPr wrap="square">
            <a:spAutoFit/>
          </a:bodyPr>
          <a:lstStyle/>
          <a:p>
            <a:r>
              <a:rPr lang="en-US" sz="1800" b="0" i="0" dirty="0">
                <a:solidFill>
                  <a:srgbClr val="000000"/>
                </a:solidFill>
                <a:effectLst/>
                <a:latin typeface="Times New Roman" panose="02020603050405020304" pitchFamily="18" charset="0"/>
                <a:cs typeface="Times New Roman" panose="02020603050405020304" pitchFamily="18" charset="0"/>
              </a:rPr>
              <a:t>Meeting these goals requires to yield the following design objectives:</a:t>
            </a:r>
          </a:p>
          <a:p>
            <a:pPr marL="285750" indent="-285750">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 Efficiency </a:t>
            </a:r>
            <a:r>
              <a:rPr lang="en-US" sz="1800" b="0" i="0" dirty="0">
                <a:solidFill>
                  <a:srgbClr val="000000"/>
                </a:solidFill>
                <a:effectLst/>
                <a:latin typeface="Times New Roman" panose="02020603050405020304" pitchFamily="18" charset="0"/>
                <a:cs typeface="Times New Roman" panose="02020603050405020304" pitchFamily="18" charset="0"/>
              </a:rPr>
              <a:t>measures the utilization rate of resources in an execution model by exploiting massive parallelism in HPC. </a:t>
            </a:r>
          </a:p>
          <a:p>
            <a:pPr marL="285750" indent="-285750">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For HTC, efficiency is more closely related to job throughput, data access, storage, and power efficiency.</a:t>
            </a:r>
          </a:p>
          <a:p>
            <a:pPr marL="285750" indent="-285750">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Dependability</a:t>
            </a:r>
            <a:r>
              <a:rPr lang="en-US" sz="1800" b="0" i="0" dirty="0">
                <a:solidFill>
                  <a:srgbClr val="000000"/>
                </a:solidFill>
                <a:effectLst/>
                <a:latin typeface="Times New Roman" panose="02020603050405020304" pitchFamily="18" charset="0"/>
                <a:cs typeface="Times New Roman" panose="02020603050405020304" pitchFamily="18" charset="0"/>
              </a:rPr>
              <a:t> measures the reliability and self-management from the chip to the system and application levels. The purpose is to provide high-throughput service with Quality of Service (QoS) assurance, even under failure conditions.</a:t>
            </a:r>
          </a:p>
          <a:p>
            <a:pPr marL="285750" indent="-285750">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Adaptation</a:t>
            </a:r>
            <a:r>
              <a:rPr lang="en-US" sz="1800" b="0" i="0" dirty="0">
                <a:solidFill>
                  <a:srgbClr val="000000"/>
                </a:solidFill>
                <a:effectLst/>
                <a:latin typeface="Times New Roman" panose="02020603050405020304" pitchFamily="18" charset="0"/>
                <a:cs typeface="Times New Roman" panose="02020603050405020304" pitchFamily="18" charset="0"/>
              </a:rPr>
              <a:t> in the programming model measures the ability to support billions of job requests over massive data sets and virtualized cloud resources under various workload and service models.</a:t>
            </a:r>
          </a:p>
          <a:p>
            <a:pPr marL="285750" indent="-285750">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Flexibility</a:t>
            </a:r>
            <a:r>
              <a:rPr lang="en-US" sz="1800" b="0" i="0" dirty="0">
                <a:solidFill>
                  <a:srgbClr val="000000"/>
                </a:solidFill>
                <a:effectLst/>
                <a:latin typeface="Times New Roman" panose="02020603050405020304" pitchFamily="18" charset="0"/>
                <a:cs typeface="Times New Roman" panose="02020603050405020304" pitchFamily="18" charset="0"/>
              </a:rPr>
              <a:t> in application deployment measures the ability of distributed systems to run well in both HPC (science and engineering) and HTC (business) applications.</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2281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B146C-72E0-7D76-37D1-7E49BA137C53}"/>
              </a:ext>
            </a:extLst>
          </p:cNvPr>
          <p:cNvSpPr>
            <a:spLocks noGrp="1"/>
          </p:cNvSpPr>
          <p:nvPr>
            <p:ph type="title"/>
          </p:nvPr>
        </p:nvSpPr>
        <p:spPr>
          <a:xfrm>
            <a:off x="628650" y="90807"/>
            <a:ext cx="7886700" cy="926464"/>
          </a:xfrm>
        </p:spPr>
        <p:txBody>
          <a:bodyPr>
            <a:normAutofit/>
          </a:bodyPr>
          <a:lstStyle/>
          <a:p>
            <a:pPr algn="ctr"/>
            <a:r>
              <a:rPr lang="en-US" sz="2800" b="1" i="0" dirty="0">
                <a:solidFill>
                  <a:srgbClr val="000000"/>
                </a:solidFill>
                <a:effectLst/>
                <a:latin typeface="Times New Roman" panose="02020603050405020304" pitchFamily="18" charset="0"/>
                <a:cs typeface="Times New Roman" panose="02020603050405020304" pitchFamily="18" charset="0"/>
              </a:rPr>
              <a:t>Scalable Computing Trends and New Paradigms:</a:t>
            </a:r>
            <a:br>
              <a:rPr lang="en-US" sz="2800" b="1" i="0" dirty="0">
                <a:solidFill>
                  <a:srgbClr val="000000"/>
                </a:solidFill>
                <a:effectLst/>
                <a:latin typeface="Times New Roman" panose="02020603050405020304" pitchFamily="18" charset="0"/>
                <a:cs typeface="Times New Roman" panose="02020603050405020304" pitchFamily="18" charset="0"/>
              </a:rPr>
            </a:br>
            <a:r>
              <a:rPr lang="en-IN" sz="2700" b="1" dirty="0">
                <a:latin typeface="Times New Roman" panose="02020603050405020304" pitchFamily="18" charset="0"/>
                <a:cs typeface="Times New Roman" panose="02020603050405020304" pitchFamily="18" charset="0"/>
              </a:rPr>
              <a:t>Degrees of parallelism</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353C41-2EA6-770A-DEE3-92F0BAE4D6B5}"/>
              </a:ext>
            </a:extLst>
          </p:cNvPr>
          <p:cNvSpPr>
            <a:spLocks noGrp="1"/>
          </p:cNvSpPr>
          <p:nvPr>
            <p:ph idx="1"/>
          </p:nvPr>
        </p:nvSpPr>
        <p:spPr>
          <a:xfrm>
            <a:off x="468630" y="1017271"/>
            <a:ext cx="8412480" cy="5394960"/>
          </a:xfrm>
        </p:spPr>
        <p:txBody>
          <a:bodyPr>
            <a:normAutofit/>
          </a:bodyPr>
          <a:lstStyle/>
          <a:p>
            <a:r>
              <a:rPr lang="en-US" sz="1800" b="1" dirty="0">
                <a:solidFill>
                  <a:srgbClr val="000000"/>
                </a:solidFill>
                <a:latin typeface="Times New Roman" panose="02020603050405020304" pitchFamily="18" charset="0"/>
                <a:cs typeface="Times New Roman" panose="02020603050405020304" pitchFamily="18" charset="0"/>
              </a:rPr>
              <a:t>I</a:t>
            </a:r>
            <a:r>
              <a:rPr lang="en-US" sz="1800" b="1" i="0" dirty="0">
                <a:solidFill>
                  <a:srgbClr val="000000"/>
                </a:solidFill>
                <a:effectLst/>
                <a:latin typeface="Times New Roman" panose="02020603050405020304" pitchFamily="18" charset="0"/>
                <a:cs typeface="Times New Roman" panose="02020603050405020304" pitchFamily="18" charset="0"/>
              </a:rPr>
              <a:t>nstruction-level parallelism (ILP), </a:t>
            </a:r>
            <a:r>
              <a:rPr lang="en-US" sz="1800" b="0" i="0" dirty="0">
                <a:solidFill>
                  <a:srgbClr val="000000"/>
                </a:solidFill>
                <a:effectLst/>
                <a:latin typeface="Times New Roman" panose="02020603050405020304" pitchFamily="18" charset="0"/>
                <a:cs typeface="Times New Roman" panose="02020603050405020304" pitchFamily="18" charset="0"/>
              </a:rPr>
              <a:t>in which the processor executes multiple instructions simultaneously rather than only one instruction at a time.</a:t>
            </a:r>
          </a:p>
          <a:p>
            <a:pPr lvl="1"/>
            <a:r>
              <a:rPr lang="en-US" sz="1600" b="0" i="0" dirty="0">
                <a:solidFill>
                  <a:srgbClr val="000000"/>
                </a:solidFill>
                <a:effectLst/>
                <a:latin typeface="Times New Roman" panose="02020603050405020304" pitchFamily="18" charset="0"/>
                <a:cs typeface="Times New Roman" panose="02020603050405020304" pitchFamily="18" charset="0"/>
              </a:rPr>
              <a:t>For the past 30 years, we have practiced ILP through pipelining, superscalar computing, VLIW (very long instruction word) architectures, and multithreading. </a:t>
            </a:r>
          </a:p>
          <a:p>
            <a:pPr lvl="1"/>
            <a:r>
              <a:rPr lang="en-US" sz="1400" b="0" i="0" dirty="0">
                <a:solidFill>
                  <a:srgbClr val="000000"/>
                </a:solidFill>
                <a:effectLst/>
                <a:latin typeface="Times New Roman" panose="02020603050405020304" pitchFamily="18" charset="0"/>
                <a:cs typeface="Times New Roman" panose="02020603050405020304" pitchFamily="18" charset="0"/>
              </a:rPr>
              <a:t>ILP requires </a:t>
            </a:r>
            <a:r>
              <a:rPr lang="en-US" sz="1800" b="0" i="0" dirty="0">
                <a:solidFill>
                  <a:srgbClr val="000000"/>
                </a:solidFill>
                <a:effectLst/>
                <a:latin typeface="Times New Roman" panose="02020603050405020304" pitchFamily="18" charset="0"/>
                <a:cs typeface="Times New Roman" panose="02020603050405020304" pitchFamily="18" charset="0"/>
              </a:rPr>
              <a:t>branch prediction, dynamic scheduling, speculation, and compiler support to work efficiently.</a:t>
            </a:r>
          </a:p>
          <a:p>
            <a:r>
              <a:rPr lang="en-US" sz="1800" b="1" i="0" dirty="0">
                <a:solidFill>
                  <a:srgbClr val="000000"/>
                </a:solidFill>
                <a:effectLst/>
                <a:latin typeface="Times New Roman" panose="02020603050405020304" pitchFamily="18" charset="0"/>
                <a:cs typeface="Times New Roman" panose="02020603050405020304" pitchFamily="18" charset="0"/>
              </a:rPr>
              <a:t>Data-level parallelism (DLP) </a:t>
            </a:r>
            <a:r>
              <a:rPr lang="en-US" sz="1800" b="0" i="0" dirty="0">
                <a:solidFill>
                  <a:srgbClr val="000000"/>
                </a:solidFill>
                <a:effectLst/>
                <a:latin typeface="Times New Roman" panose="02020603050405020304" pitchFamily="18" charset="0"/>
                <a:cs typeface="Times New Roman" panose="02020603050405020304" pitchFamily="18" charset="0"/>
              </a:rPr>
              <a:t>was made popular through SIMD (single instruction, multiple data) and vector machines using vector or array types of instructions. </a:t>
            </a:r>
          </a:p>
          <a:p>
            <a:r>
              <a:rPr lang="en-US" sz="1800" b="0" i="0" dirty="0">
                <a:solidFill>
                  <a:srgbClr val="000000"/>
                </a:solidFill>
                <a:effectLst/>
                <a:latin typeface="Times New Roman" panose="02020603050405020304" pitchFamily="18" charset="0"/>
                <a:cs typeface="Times New Roman" panose="02020603050405020304" pitchFamily="18" charset="0"/>
              </a:rPr>
              <a:t>DLP requires even more hardware support and compiler assistance to work properly. </a:t>
            </a:r>
          </a:p>
          <a:p>
            <a:r>
              <a:rPr lang="en-US" sz="1800" b="0" i="0" dirty="0">
                <a:solidFill>
                  <a:srgbClr val="000000"/>
                </a:solidFill>
                <a:effectLst/>
                <a:latin typeface="Times New Roman" panose="02020603050405020304" pitchFamily="18" charset="0"/>
                <a:cs typeface="Times New Roman" panose="02020603050405020304" pitchFamily="18" charset="0"/>
              </a:rPr>
              <a:t>Ever since the introduction of multicore processors and chip multiprocessors (CMPs), we have been exploring </a:t>
            </a:r>
            <a:r>
              <a:rPr lang="en-US" sz="1800" b="1" i="0" dirty="0">
                <a:solidFill>
                  <a:srgbClr val="000000"/>
                </a:solidFill>
                <a:effectLst/>
                <a:latin typeface="Times New Roman" panose="02020603050405020304" pitchFamily="18" charset="0"/>
                <a:cs typeface="Times New Roman" panose="02020603050405020304" pitchFamily="18" charset="0"/>
              </a:rPr>
              <a:t>task-level parallelism (TLP).</a:t>
            </a:r>
          </a:p>
          <a:p>
            <a:pPr lvl="1"/>
            <a:r>
              <a:rPr lang="en-US" sz="1600" b="0" i="0" dirty="0">
                <a:solidFill>
                  <a:srgbClr val="000000"/>
                </a:solidFill>
                <a:effectLst/>
                <a:latin typeface="Times New Roman" panose="02020603050405020304" pitchFamily="18" charset="0"/>
                <a:cs typeface="Times New Roman" panose="02020603050405020304" pitchFamily="18" charset="0"/>
              </a:rPr>
              <a:t>A modern processor explores all of the aforementioned parallelism types. </a:t>
            </a:r>
          </a:p>
          <a:p>
            <a:r>
              <a:rPr lang="en-US" sz="1800" b="0" i="0" dirty="0">
                <a:solidFill>
                  <a:srgbClr val="000000"/>
                </a:solidFill>
                <a:effectLst/>
                <a:latin typeface="Times New Roman" panose="02020603050405020304" pitchFamily="18" charset="0"/>
                <a:cs typeface="Times New Roman" panose="02020603050405020304" pitchFamily="18" charset="0"/>
              </a:rPr>
              <a:t>In fact, BLP, ILP, and DLP are well supported by advances in hardware and compilers. </a:t>
            </a:r>
          </a:p>
          <a:p>
            <a:r>
              <a:rPr lang="en-US" sz="1800" b="0" i="0" dirty="0">
                <a:solidFill>
                  <a:srgbClr val="000000"/>
                </a:solidFill>
                <a:effectLst/>
                <a:latin typeface="Times New Roman" panose="02020603050405020304" pitchFamily="18" charset="0"/>
                <a:cs typeface="Times New Roman" panose="02020603050405020304" pitchFamily="18" charset="0"/>
              </a:rPr>
              <a:t>However, TLP is far from being very successful due to difficulty in programming and compilation of code for efficient execution on multicore CMPs. </a:t>
            </a:r>
          </a:p>
          <a:p>
            <a:r>
              <a:rPr lang="en-US" sz="1800" b="0" i="0" dirty="0">
                <a:solidFill>
                  <a:srgbClr val="000000"/>
                </a:solidFill>
                <a:effectLst/>
                <a:latin typeface="Times New Roman" panose="02020603050405020304" pitchFamily="18" charset="0"/>
                <a:cs typeface="Times New Roman" panose="02020603050405020304" pitchFamily="18" charset="0"/>
              </a:rPr>
              <a:t>As we move from parallel processing to distributed processing, we will see an increase in computing granularity to job-level parallelism (JLP).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8850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03261-F9B1-75F1-36AE-3597373343F5}"/>
              </a:ext>
            </a:extLst>
          </p:cNvPr>
          <p:cNvSpPr>
            <a:spLocks noGrp="1"/>
          </p:cNvSpPr>
          <p:nvPr>
            <p:ph type="title"/>
          </p:nvPr>
        </p:nvSpPr>
        <p:spPr>
          <a:xfrm>
            <a:off x="708660" y="130657"/>
            <a:ext cx="7886700" cy="623723"/>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Innovative Applications</a:t>
            </a:r>
          </a:p>
        </p:txBody>
      </p:sp>
      <p:sp>
        <p:nvSpPr>
          <p:cNvPr id="3" name="Content Placeholder 2">
            <a:extLst>
              <a:ext uri="{FF2B5EF4-FFF2-40B4-BE49-F238E27FC236}">
                <a16:creationId xmlns:a16="http://schemas.microsoft.com/office/drawing/2014/main" id="{2FB80094-B8D5-3B19-FDEB-62997F299A39}"/>
              </a:ext>
            </a:extLst>
          </p:cNvPr>
          <p:cNvSpPr>
            <a:spLocks noGrp="1"/>
          </p:cNvSpPr>
          <p:nvPr>
            <p:ph idx="1"/>
          </p:nvPr>
        </p:nvSpPr>
        <p:spPr>
          <a:xfrm>
            <a:off x="428625" y="956945"/>
            <a:ext cx="8286750" cy="1820545"/>
          </a:xfrm>
        </p:spPr>
        <p:txBody>
          <a:bodyPr>
            <a:norm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Both HPC and HTC systems desire transparency in many application aspects. </a:t>
            </a:r>
          </a:p>
          <a:p>
            <a:pPr lvl="1"/>
            <a:r>
              <a:rPr lang="en-US" sz="1800" b="0" i="0" dirty="0">
                <a:solidFill>
                  <a:srgbClr val="000000"/>
                </a:solidFill>
                <a:effectLst/>
                <a:latin typeface="Times New Roman" panose="02020603050405020304" pitchFamily="18" charset="0"/>
                <a:cs typeface="Times New Roman" panose="02020603050405020304" pitchFamily="18" charset="0"/>
              </a:rPr>
              <a:t>For example, data access, resource allocation, process location, concurrency in execution, job replication, and failure recovery should be made transparent to both users and system management. </a:t>
            </a:r>
            <a:endParaRPr lang="en-IN"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C86BBBF-8F7F-CE60-3477-0C7ED7A76426}"/>
              </a:ext>
            </a:extLst>
          </p:cNvPr>
          <p:cNvPicPr>
            <a:picLocks noChangeAspect="1"/>
          </p:cNvPicPr>
          <p:nvPr/>
        </p:nvPicPr>
        <p:blipFill>
          <a:blip r:embed="rId2"/>
          <a:stretch>
            <a:fillRect/>
          </a:stretch>
        </p:blipFill>
        <p:spPr>
          <a:xfrm>
            <a:off x="428625" y="2651760"/>
            <a:ext cx="8429625" cy="4017971"/>
          </a:xfrm>
          <a:prstGeom prst="rect">
            <a:avLst/>
          </a:prstGeom>
        </p:spPr>
      </p:pic>
    </p:spTree>
    <p:extLst>
      <p:ext uri="{BB962C8B-B14F-4D97-AF65-F5344CB8AC3E}">
        <p14:creationId xmlns:p14="http://schemas.microsoft.com/office/powerpoint/2010/main" val="3745259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A28B6-AFF0-0182-814B-B4E11E8AF117}"/>
              </a:ext>
            </a:extLst>
          </p:cNvPr>
          <p:cNvSpPr>
            <a:spLocks noGrp="1"/>
          </p:cNvSpPr>
          <p:nvPr>
            <p:ph type="title"/>
          </p:nvPr>
        </p:nvSpPr>
        <p:spPr>
          <a:xfrm>
            <a:off x="628650" y="365127"/>
            <a:ext cx="7886700" cy="617854"/>
          </a:xfrm>
        </p:spPr>
        <p:txBody>
          <a:bodyPr>
            <a:noAutofit/>
          </a:bodyPr>
          <a:lstStyle/>
          <a:p>
            <a:pPr algn="ctr"/>
            <a:r>
              <a:rPr lang="en-US" sz="2800" b="1" i="0" dirty="0">
                <a:solidFill>
                  <a:srgbClr val="000000"/>
                </a:solidFill>
                <a:effectLst/>
                <a:latin typeface="Times New Roman" panose="02020603050405020304" pitchFamily="18" charset="0"/>
                <a:cs typeface="Times New Roman" panose="02020603050405020304" pitchFamily="18" charset="0"/>
              </a:rPr>
              <a:t>The Trend toward Utility Computing</a:t>
            </a:r>
            <a:r>
              <a:rPr lang="en-US" sz="6000" b="1" dirty="0">
                <a:latin typeface="Times New Roman" panose="02020603050405020304" pitchFamily="18" charset="0"/>
                <a:cs typeface="Times New Roman" panose="02020603050405020304" pitchFamily="18" charset="0"/>
              </a:rPr>
              <a:t> </a:t>
            </a:r>
            <a:endParaRPr lang="en-IN"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5DE00C-C847-84D4-D607-72567F3A32A6}"/>
              </a:ext>
            </a:extLst>
          </p:cNvPr>
          <p:cNvSpPr>
            <a:spLocks noGrp="1"/>
          </p:cNvSpPr>
          <p:nvPr>
            <p:ph idx="1"/>
          </p:nvPr>
        </p:nvSpPr>
        <p:spPr>
          <a:xfrm>
            <a:off x="285750" y="1268731"/>
            <a:ext cx="8343900" cy="1257300"/>
          </a:xfrm>
        </p:spPr>
        <p:txBody>
          <a:bodyPr>
            <a:normAutofit/>
          </a:bodyPr>
          <a:lstStyle/>
          <a:p>
            <a:pPr marL="342900" marR="167640" lvl="0" indent="-342900" algn="just">
              <a:lnSpc>
                <a:spcPct val="100000"/>
              </a:lnSpc>
              <a:spcBef>
                <a:spcPts val="715"/>
              </a:spcBef>
              <a:spcAft>
                <a:spcPts val="0"/>
              </a:spcAft>
              <a:buSzPts val="1100"/>
              <a:buFont typeface="Wingdings" panose="05000000000000000000" pitchFamily="2" charset="2"/>
              <a:buChar char=""/>
              <a:tabLst>
                <a:tab pos="622300" algn="l"/>
              </a:tabLst>
            </a:pPr>
            <a:r>
              <a:rPr lang="en-US" sz="2000" dirty="0">
                <a:effectLst/>
                <a:latin typeface="Times New Roman" panose="02020603050405020304" pitchFamily="18" charset="0"/>
                <a:ea typeface="Wingdings" panose="05000000000000000000" pitchFamily="2" charset="2"/>
                <a:cs typeface="Times New Roman" panose="02020603050405020304" pitchFamily="18" charset="0"/>
              </a:rPr>
              <a:t>Utility computing focuses on a business model in which</a:t>
            </a:r>
            <a:r>
              <a:rPr lang="en-US" sz="2000" spc="-37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000" dirty="0">
                <a:effectLst/>
                <a:latin typeface="Times New Roman" panose="02020603050405020304" pitchFamily="18" charset="0"/>
                <a:ea typeface="Wingdings" panose="05000000000000000000" pitchFamily="2" charset="2"/>
                <a:cs typeface="Times New Roman" panose="02020603050405020304" pitchFamily="18" charset="0"/>
              </a:rPr>
              <a:t>customers receive computing resources from a paid service</a:t>
            </a:r>
            <a:r>
              <a:rPr lang="en-US" sz="2000" spc="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000" dirty="0">
                <a:effectLst/>
                <a:latin typeface="Times New Roman" panose="02020603050405020304" pitchFamily="18" charset="0"/>
                <a:ea typeface="Wingdings" panose="05000000000000000000" pitchFamily="2" charset="2"/>
                <a:cs typeface="Times New Roman" panose="02020603050405020304" pitchFamily="18" charset="0"/>
              </a:rPr>
              <a:t>provider. All grid/cloud platforms</a:t>
            </a:r>
            <a:r>
              <a:rPr lang="en-US" sz="2000" spc="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000" dirty="0">
                <a:effectLst/>
                <a:latin typeface="Times New Roman" panose="02020603050405020304" pitchFamily="18" charset="0"/>
                <a:ea typeface="Wingdings" panose="05000000000000000000" pitchFamily="2" charset="2"/>
                <a:cs typeface="Times New Roman" panose="02020603050405020304" pitchFamily="18" charset="0"/>
              </a:rPr>
              <a:t>are regarded as utility</a:t>
            </a:r>
            <a:r>
              <a:rPr lang="en-US" sz="2000" spc="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000" dirty="0">
                <a:effectLst/>
                <a:latin typeface="Times New Roman" panose="02020603050405020304" pitchFamily="18" charset="0"/>
                <a:ea typeface="Wingdings" panose="05000000000000000000" pitchFamily="2" charset="2"/>
                <a:cs typeface="Times New Roman" panose="02020603050405020304" pitchFamily="18" charset="0"/>
              </a:rPr>
              <a:t>service</a:t>
            </a:r>
            <a:r>
              <a:rPr lang="en-US" sz="2000" spc="-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000" dirty="0">
                <a:effectLst/>
                <a:latin typeface="Times New Roman" panose="02020603050405020304" pitchFamily="18" charset="0"/>
                <a:ea typeface="Wingdings" panose="05000000000000000000" pitchFamily="2" charset="2"/>
                <a:cs typeface="Times New Roman" panose="02020603050405020304" pitchFamily="18" charset="0"/>
              </a:rPr>
              <a:t>providers.</a:t>
            </a:r>
            <a:endParaRPr lang="en-IN" sz="2000" dirty="0">
              <a:effectLst/>
              <a:latin typeface="Times New Roman" panose="02020603050405020304" pitchFamily="18" charset="0"/>
              <a:ea typeface="Wingdings" panose="05000000000000000000" pitchFamily="2" charset="2"/>
              <a:cs typeface="Times New Roman" panose="02020603050405020304" pitchFamily="18" charset="0"/>
            </a:endParaRPr>
          </a:p>
        </p:txBody>
      </p:sp>
      <p:pic>
        <p:nvPicPr>
          <p:cNvPr id="5" name="Picture 4">
            <a:extLst>
              <a:ext uri="{FF2B5EF4-FFF2-40B4-BE49-F238E27FC236}">
                <a16:creationId xmlns:a16="http://schemas.microsoft.com/office/drawing/2014/main" id="{4D2130D6-989C-E03F-74B5-4634489CF4D3}"/>
              </a:ext>
            </a:extLst>
          </p:cNvPr>
          <p:cNvPicPr>
            <a:picLocks noChangeAspect="1"/>
          </p:cNvPicPr>
          <p:nvPr/>
        </p:nvPicPr>
        <p:blipFill>
          <a:blip r:embed="rId2"/>
          <a:stretch>
            <a:fillRect/>
          </a:stretch>
        </p:blipFill>
        <p:spPr>
          <a:xfrm>
            <a:off x="685800" y="2625723"/>
            <a:ext cx="7543800" cy="3867150"/>
          </a:xfrm>
          <a:prstGeom prst="rect">
            <a:avLst/>
          </a:prstGeom>
        </p:spPr>
      </p:pic>
    </p:spTree>
    <p:extLst>
      <p:ext uri="{BB962C8B-B14F-4D97-AF65-F5344CB8AC3E}">
        <p14:creationId xmlns:p14="http://schemas.microsoft.com/office/powerpoint/2010/main" val="2914044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0420-7508-C6AA-05C2-D1F881B8A790}"/>
              </a:ext>
            </a:extLst>
          </p:cNvPr>
          <p:cNvSpPr>
            <a:spLocks noGrp="1"/>
          </p:cNvSpPr>
          <p:nvPr>
            <p:ph type="title"/>
          </p:nvPr>
        </p:nvSpPr>
        <p:spPr>
          <a:xfrm>
            <a:off x="628650" y="365126"/>
            <a:ext cx="7886700" cy="915033"/>
          </a:xfrm>
        </p:spPr>
        <p:txBody>
          <a:bodyPr>
            <a:noAutofit/>
          </a:bodyPr>
          <a:lstStyle/>
          <a:p>
            <a:pPr algn="ctr"/>
            <a:r>
              <a:rPr lang="en-IN" sz="3600" b="1" i="0" dirty="0">
                <a:solidFill>
                  <a:srgbClr val="000000"/>
                </a:solidFill>
                <a:effectLst/>
                <a:latin typeface="Times New Roman" panose="02020603050405020304" pitchFamily="18" charset="0"/>
                <a:cs typeface="Times New Roman" panose="02020603050405020304" pitchFamily="18" charset="0"/>
              </a:rPr>
              <a:t>The Internet of  Things</a:t>
            </a:r>
            <a:r>
              <a:rPr lang="en-IN" sz="72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00BDB1FB-670F-3A77-5565-0DAF394C9207}"/>
              </a:ext>
            </a:extLst>
          </p:cNvPr>
          <p:cNvSpPr>
            <a:spLocks noGrp="1"/>
          </p:cNvSpPr>
          <p:nvPr>
            <p:ph idx="1"/>
          </p:nvPr>
        </p:nvSpPr>
        <p:spPr>
          <a:xfrm>
            <a:off x="628650" y="1394460"/>
            <a:ext cx="7886700" cy="4782503"/>
          </a:xfrm>
        </p:spPr>
        <p:txBody>
          <a:bodyPr>
            <a:normAutofit fontScale="92500" lnSpcReduction="10000"/>
          </a:bodyPr>
          <a:lstStyle/>
          <a:p>
            <a:pPr>
              <a:lnSpc>
                <a:spcPct val="110000"/>
              </a:lnSpc>
            </a:pPr>
            <a:r>
              <a:rPr lang="en-US" sz="2400" b="0" i="0" dirty="0">
                <a:solidFill>
                  <a:srgbClr val="000000"/>
                </a:solidFill>
                <a:effectLst/>
                <a:latin typeface="Times New Roman" panose="02020603050405020304" pitchFamily="18" charset="0"/>
                <a:cs typeface="Times New Roman" panose="02020603050405020304" pitchFamily="18" charset="0"/>
              </a:rPr>
              <a:t>The IoT refers to the networked interconnection of everyday objects, tools, devices, or computers. One can view the IoT as a wireless network of sensors that interconnect all things in our daily life. </a:t>
            </a:r>
          </a:p>
          <a:p>
            <a:pPr>
              <a:lnSpc>
                <a:spcPct val="110000"/>
              </a:lnSpc>
            </a:pP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The IoT needs to be designed to track 100 trillion static</a:t>
            </a:r>
            <a:r>
              <a:rPr lang="en-US" sz="2400" spc="-3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or moving objects</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simultaneously.</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p>
          <a:p>
            <a:pPr>
              <a:lnSpc>
                <a:spcPct val="110000"/>
              </a:lnSpc>
            </a:pP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2400" spc="39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IoT</a:t>
            </a:r>
            <a:r>
              <a:rPr lang="en-US" sz="2400" spc="39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demands</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universal addressability of all of the</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objects</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or</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things.</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To</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reduce the complexity of identification, search, and storage,</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one</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can</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set</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the threshold</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to</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filter</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out</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fine-grain</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objects.</a:t>
            </a:r>
            <a:endParaRPr lang="en-IN" sz="2400" dirty="0">
              <a:effectLst/>
              <a:latin typeface="Times New Roman" panose="02020603050405020304" pitchFamily="18" charset="0"/>
              <a:ea typeface="Verdana" panose="020B0604030504040204" pitchFamily="34" charset="0"/>
              <a:cs typeface="Times New Roman" panose="02020603050405020304" pitchFamily="18" charset="0"/>
            </a:endParaRPr>
          </a:p>
          <a:p>
            <a:pPr marL="0" indent="0">
              <a:buNone/>
            </a:pPr>
            <a:br>
              <a:rPr lang="en-US" dirty="0"/>
            </a:br>
            <a:r>
              <a:rPr lang="en-US" dirty="0"/>
              <a:t>	</a:t>
            </a:r>
            <a:br>
              <a:rPr lang="en-US" dirty="0"/>
            </a:br>
            <a:endParaRPr lang="en-IN" dirty="0"/>
          </a:p>
        </p:txBody>
      </p:sp>
    </p:spTree>
    <p:extLst>
      <p:ext uri="{BB962C8B-B14F-4D97-AF65-F5344CB8AC3E}">
        <p14:creationId xmlns:p14="http://schemas.microsoft.com/office/powerpoint/2010/main" val="1174590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9587D-62F1-784A-5611-E33CDF4FF708}"/>
              </a:ext>
            </a:extLst>
          </p:cNvPr>
          <p:cNvSpPr>
            <a:spLocks noGrp="1"/>
          </p:cNvSpPr>
          <p:nvPr>
            <p:ph type="title"/>
          </p:nvPr>
        </p:nvSpPr>
        <p:spPr>
          <a:xfrm>
            <a:off x="628650" y="365127"/>
            <a:ext cx="7886700" cy="709294"/>
          </a:xfrm>
        </p:spPr>
        <p:txBody>
          <a:bodyPr>
            <a:normAutofit fontScale="90000"/>
          </a:bodyPr>
          <a:lstStyle/>
          <a:p>
            <a:pPr algn="ctr"/>
            <a:r>
              <a:rPr lang="en-IN" sz="3600" b="1" i="0" dirty="0">
                <a:solidFill>
                  <a:srgbClr val="000000"/>
                </a:solidFill>
                <a:effectLst/>
                <a:latin typeface="Times New Roman" panose="02020603050405020304" pitchFamily="18" charset="0"/>
                <a:cs typeface="Times New Roman" panose="02020603050405020304" pitchFamily="18" charset="0"/>
              </a:rPr>
              <a:t>Cyber-Physical Systems</a:t>
            </a:r>
            <a:r>
              <a:rPr lang="en-IN" sz="48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A7AF3C1A-F3C8-667F-3AC0-7E3615B5762B}"/>
              </a:ext>
            </a:extLst>
          </p:cNvPr>
          <p:cNvSpPr>
            <a:spLocks noGrp="1"/>
          </p:cNvSpPr>
          <p:nvPr>
            <p:ph idx="1"/>
          </p:nvPr>
        </p:nvSpPr>
        <p:spPr>
          <a:xfrm>
            <a:off x="628650" y="1268730"/>
            <a:ext cx="7886700" cy="4908233"/>
          </a:xfrm>
        </p:spPr>
        <p:txBody>
          <a:bodyPr>
            <a:normAutofit/>
          </a:bodyPr>
          <a:lstStyle/>
          <a:p>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cyber-physical</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system</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(CPS)</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is</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result</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of</a:t>
            </a:r>
            <a:r>
              <a:rPr lang="en-US" sz="2400" spc="-3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interaction between</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computational</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processes</a:t>
            </a:r>
            <a:r>
              <a:rPr lang="en-US" sz="2400" spc="38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and</a:t>
            </a:r>
            <a:r>
              <a:rPr lang="en-US" sz="2400" spc="38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physical world. </a:t>
            </a:r>
          </a:p>
          <a:p>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 CPS integrates “cyber”</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(heterogeneous,</a:t>
            </a:r>
            <a:r>
              <a:rPr lang="en-US" sz="2400" spc="-3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asynchronous) with “physical” (concurrent and information-</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dense)</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objects.</a:t>
            </a:r>
            <a:endParaRPr lang="en-US" sz="2400" spc="5" dirty="0">
              <a:latin typeface="Times New Roman" panose="02020603050405020304" pitchFamily="18" charset="0"/>
              <a:ea typeface="Verdana" panose="020B0604030504040204" pitchFamily="34" charset="0"/>
              <a:cs typeface="Times New Roman" panose="02020603050405020304" pitchFamily="18" charset="0"/>
            </a:endParaRPr>
          </a:p>
          <a:p>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CPS</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merges</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“3C”</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technologies</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of</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b="1" dirty="0">
                <a:effectLst/>
                <a:latin typeface="Times New Roman" panose="02020603050405020304" pitchFamily="18" charset="0"/>
                <a:ea typeface="Verdana" panose="020B0604030504040204" pitchFamily="34" charset="0"/>
                <a:cs typeface="Times New Roman" panose="02020603050405020304" pitchFamily="18" charset="0"/>
              </a:rPr>
              <a:t>computation, communication, and control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into an intelligent</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closed feedback system between the physical world and the</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information</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world.</a:t>
            </a:r>
            <a:endParaRPr lang="en-IN" sz="2400" dirty="0">
              <a:effectLst/>
              <a:latin typeface="Times New Roman" panose="02020603050405020304" pitchFamily="18" charset="0"/>
              <a:ea typeface="Verdana" panose="020B0604030504040204" pitchFamily="34" charset="0"/>
              <a:cs typeface="Times New Roman" panose="02020603050405020304" pitchFamily="18" charset="0"/>
            </a:endParaRPr>
          </a:p>
          <a:p>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IoT</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emphasizes</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various</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networking</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connections</a:t>
            </a:r>
            <a:r>
              <a:rPr lang="en-US" sz="2400" spc="-3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among physical</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objects,</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while</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CPS</a:t>
            </a:r>
            <a:r>
              <a:rPr lang="en-US" sz="2400" spc="39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emphasizes</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exploration of virtual reality (VR)</a:t>
            </a:r>
            <a:r>
              <a:rPr lang="en-US" sz="2400" spc="39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applications</a:t>
            </a:r>
            <a:r>
              <a:rPr lang="en-US" sz="2400" spc="39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in  </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physical</a:t>
            </a:r>
            <a:r>
              <a:rPr lang="en-US" sz="2400"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world</a:t>
            </a:r>
            <a:endParaRPr lang="en-IN" sz="2400" dirty="0">
              <a:effectLst/>
              <a:latin typeface="Times New Roman" panose="02020603050405020304" pitchFamily="18" charset="0"/>
              <a:ea typeface="Verdana" panose="020B0604030504040204" pitchFamily="34" charset="0"/>
              <a:cs typeface="Times New Roman" panose="02020603050405020304" pitchFamily="18" charset="0"/>
            </a:endParaRPr>
          </a:p>
          <a:p>
            <a:pPr marL="0" indent="0">
              <a:buNone/>
            </a:pP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5855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FFE1F-F550-C4C4-FBA9-0F4D3583F606}"/>
              </a:ext>
            </a:extLst>
          </p:cNvPr>
          <p:cNvSpPr>
            <a:spLocks noGrp="1"/>
          </p:cNvSpPr>
          <p:nvPr>
            <p:ph type="title"/>
          </p:nvPr>
        </p:nvSpPr>
        <p:spPr>
          <a:xfrm>
            <a:off x="628650" y="365127"/>
            <a:ext cx="7886700" cy="617854"/>
          </a:xfrm>
        </p:spPr>
        <p:txBody>
          <a:bodyPr>
            <a:normAutofit fontScale="90000"/>
          </a:bodyPr>
          <a:lstStyle/>
          <a:p>
            <a:pPr algn="ctr"/>
            <a:r>
              <a:rPr lang="en-IN" dirty="0"/>
              <a:t>Outline</a:t>
            </a:r>
          </a:p>
        </p:txBody>
      </p:sp>
      <p:sp>
        <p:nvSpPr>
          <p:cNvPr id="3" name="Content Placeholder 2">
            <a:extLst>
              <a:ext uri="{FF2B5EF4-FFF2-40B4-BE49-F238E27FC236}">
                <a16:creationId xmlns:a16="http://schemas.microsoft.com/office/drawing/2014/main" id="{5AC8B801-48F8-52FE-73C2-95F93485D0F1}"/>
              </a:ext>
            </a:extLst>
          </p:cNvPr>
          <p:cNvSpPr>
            <a:spLocks noGrp="1"/>
          </p:cNvSpPr>
          <p:nvPr>
            <p:ph idx="1"/>
          </p:nvPr>
        </p:nvSpPr>
        <p:spPr>
          <a:xfrm>
            <a:off x="628650" y="1280160"/>
            <a:ext cx="7886700" cy="4896803"/>
          </a:xfrm>
        </p:spPr>
        <p:txBody>
          <a:bodyPr>
            <a:noAutofit/>
          </a:bodyPr>
          <a:lstStyle/>
          <a:p>
            <a:r>
              <a:rPr lang="en-US" sz="3200" b="0" i="0" dirty="0">
                <a:effectLst/>
                <a:latin typeface="Times New Roman" panose="02020603050405020304" pitchFamily="18" charset="0"/>
                <a:cs typeface="Times New Roman" panose="02020603050405020304" pitchFamily="18" charset="0"/>
              </a:rPr>
              <a:t>Scalable Computing over the Internet</a:t>
            </a:r>
            <a:r>
              <a:rPr lang="en-US" sz="3200" dirty="0">
                <a:latin typeface="Times New Roman" panose="02020603050405020304" pitchFamily="18" charset="0"/>
                <a:cs typeface="Times New Roman" panose="02020603050405020304" pitchFamily="18" charset="0"/>
              </a:rPr>
              <a:t> </a:t>
            </a:r>
          </a:p>
          <a:p>
            <a:r>
              <a:rPr lang="en-IN" sz="3200" b="1" i="0" dirty="0">
                <a:effectLst/>
                <a:latin typeface="Times New Roman" panose="02020603050405020304" pitchFamily="18" charset="0"/>
                <a:cs typeface="Times New Roman" panose="02020603050405020304" pitchFamily="18" charset="0"/>
              </a:rPr>
              <a:t>Technologies for Network Based Systems</a:t>
            </a:r>
            <a:r>
              <a:rPr lang="en-IN" sz="3200" b="1" dirty="0">
                <a:latin typeface="Times New Roman" panose="02020603050405020304" pitchFamily="18" charset="0"/>
                <a:cs typeface="Times New Roman" panose="02020603050405020304" pitchFamily="18" charset="0"/>
              </a:rPr>
              <a:t> </a:t>
            </a:r>
          </a:p>
          <a:p>
            <a:r>
              <a:rPr lang="en-US" sz="3200" b="0" i="0" dirty="0">
                <a:effectLst/>
                <a:latin typeface="Times New Roman" panose="02020603050405020304" pitchFamily="18" charset="0"/>
                <a:cs typeface="Times New Roman" panose="02020603050405020304" pitchFamily="18" charset="0"/>
              </a:rPr>
              <a:t>System Models for Distributed and Cloud Computing</a:t>
            </a:r>
            <a:r>
              <a:rPr lang="en-US" sz="3200" dirty="0">
                <a:latin typeface="Times New Roman" panose="02020603050405020304" pitchFamily="18" charset="0"/>
                <a:cs typeface="Times New Roman" panose="02020603050405020304" pitchFamily="18" charset="0"/>
              </a:rPr>
              <a:t> </a:t>
            </a:r>
          </a:p>
          <a:p>
            <a:r>
              <a:rPr lang="en-US" sz="3200" b="0" i="0" dirty="0">
                <a:effectLst/>
                <a:latin typeface="Times New Roman" panose="02020603050405020304" pitchFamily="18" charset="0"/>
                <a:cs typeface="Times New Roman" panose="02020603050405020304" pitchFamily="18" charset="0"/>
              </a:rPr>
              <a:t>Software Environments for Distributed Systems and Clouds. .</a:t>
            </a:r>
          </a:p>
          <a:p>
            <a:r>
              <a:rPr lang="en-US" sz="3200" b="0" i="0" dirty="0">
                <a:effectLst/>
                <a:latin typeface="Times New Roman" panose="02020603050405020304" pitchFamily="18" charset="0"/>
                <a:cs typeface="Times New Roman" panose="02020603050405020304" pitchFamily="18" charset="0"/>
              </a:rPr>
              <a:t>Performance, Security, and Energy Efficiency</a:t>
            </a:r>
            <a:r>
              <a:rPr lang="en-US" sz="3200" dirty="0">
                <a:latin typeface="Times New Roman" panose="02020603050405020304" pitchFamily="18" charset="0"/>
                <a:cs typeface="Times New Roman" panose="02020603050405020304" pitchFamily="18" charset="0"/>
              </a:rPr>
              <a:t> </a:t>
            </a:r>
            <a:br>
              <a:rPr lang="en-IN"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0493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37631-8B35-FFF9-5118-713A971BAC02}"/>
              </a:ext>
            </a:extLst>
          </p:cNvPr>
          <p:cNvSpPr>
            <a:spLocks noGrp="1"/>
          </p:cNvSpPr>
          <p:nvPr>
            <p:ph type="title"/>
          </p:nvPr>
        </p:nvSpPr>
        <p:spPr>
          <a:xfrm>
            <a:off x="731520" y="0"/>
            <a:ext cx="7886700" cy="880744"/>
          </a:xfrm>
        </p:spPr>
        <p:txBody>
          <a:bodyPr/>
          <a:lstStyle/>
          <a:p>
            <a:pPr algn="ctr"/>
            <a:r>
              <a:rPr lang="en-IN" dirty="0"/>
              <a:t>About this lecture</a:t>
            </a:r>
          </a:p>
        </p:txBody>
      </p:sp>
      <p:sp>
        <p:nvSpPr>
          <p:cNvPr id="3" name="Content Placeholder 2">
            <a:extLst>
              <a:ext uri="{FF2B5EF4-FFF2-40B4-BE49-F238E27FC236}">
                <a16:creationId xmlns:a16="http://schemas.microsoft.com/office/drawing/2014/main" id="{C0A0AAE1-F2DF-F76D-CA88-2B2671CB2955}"/>
              </a:ext>
            </a:extLst>
          </p:cNvPr>
          <p:cNvSpPr>
            <a:spLocks noGrp="1"/>
          </p:cNvSpPr>
          <p:nvPr>
            <p:ph idx="1"/>
          </p:nvPr>
        </p:nvSpPr>
        <p:spPr>
          <a:xfrm>
            <a:off x="525780" y="880744"/>
            <a:ext cx="5063490" cy="5752466"/>
          </a:xfrm>
        </p:spPr>
        <p:txBody>
          <a:bodyPr>
            <a:normAutofit fontScale="85000" lnSpcReduction="10000"/>
          </a:bodyPr>
          <a:lstStyle/>
          <a:p>
            <a:pPr>
              <a:lnSpc>
                <a:spcPct val="120000"/>
              </a:lnSpc>
              <a:spcBef>
                <a:spcPct val="0"/>
              </a:spcBef>
            </a:pPr>
            <a:r>
              <a:rPr lang="en-US" sz="2400" dirty="0">
                <a:solidFill>
                  <a:srgbClr val="000000"/>
                </a:solidFill>
                <a:latin typeface="Times New Roman" panose="02020603050405020304" pitchFamily="18" charset="0"/>
                <a:ea typeface="+mj-ea"/>
                <a:cs typeface="Times New Roman" panose="02020603050405020304" pitchFamily="18" charset="0"/>
              </a:rPr>
              <a:t>Discuss the  evolutionary changes that have occurred  over the past 30 years, driven by applications with variable workloads and large data sets </a:t>
            </a:r>
          </a:p>
          <a:p>
            <a:pPr lvl="1">
              <a:lnSpc>
                <a:spcPct val="120000"/>
              </a:lnSpc>
              <a:spcBef>
                <a:spcPct val="0"/>
              </a:spcBef>
            </a:pPr>
            <a:r>
              <a:rPr lang="en-US" sz="2600" dirty="0">
                <a:solidFill>
                  <a:srgbClr val="000000"/>
                </a:solidFill>
                <a:latin typeface="Times New Roman" panose="02020603050405020304" pitchFamily="18" charset="0"/>
                <a:ea typeface="+mj-ea"/>
                <a:cs typeface="Times New Roman" panose="02020603050405020304" pitchFamily="18" charset="0"/>
              </a:rPr>
              <a:t>parallel, </a:t>
            </a:r>
          </a:p>
          <a:p>
            <a:pPr lvl="1">
              <a:lnSpc>
                <a:spcPct val="120000"/>
              </a:lnSpc>
              <a:spcBef>
                <a:spcPct val="0"/>
              </a:spcBef>
            </a:pPr>
            <a:r>
              <a:rPr lang="en-US" sz="2600" dirty="0">
                <a:solidFill>
                  <a:srgbClr val="000000"/>
                </a:solidFill>
                <a:latin typeface="Times New Roman" panose="02020603050405020304" pitchFamily="18" charset="0"/>
                <a:ea typeface="+mj-ea"/>
                <a:cs typeface="Times New Roman" panose="02020603050405020304" pitchFamily="18" charset="0"/>
              </a:rPr>
              <a:t>distributed, and </a:t>
            </a:r>
          </a:p>
          <a:p>
            <a:pPr lvl="1">
              <a:lnSpc>
                <a:spcPct val="110000"/>
              </a:lnSpc>
              <a:spcBef>
                <a:spcPct val="0"/>
              </a:spcBef>
            </a:pPr>
            <a:r>
              <a:rPr lang="en-US" sz="2600" dirty="0">
                <a:solidFill>
                  <a:srgbClr val="000000"/>
                </a:solidFill>
                <a:latin typeface="Times New Roman" panose="02020603050405020304" pitchFamily="18" charset="0"/>
                <a:ea typeface="+mj-ea"/>
                <a:cs typeface="Times New Roman" panose="02020603050405020304" pitchFamily="18" charset="0"/>
              </a:rPr>
              <a:t>cloud computing </a:t>
            </a:r>
          </a:p>
          <a:p>
            <a:pPr>
              <a:lnSpc>
                <a:spcPct val="120000"/>
              </a:lnSpc>
              <a:spcBef>
                <a:spcPct val="0"/>
              </a:spcBef>
            </a:pPr>
            <a:r>
              <a:rPr lang="en-US" dirty="0">
                <a:solidFill>
                  <a:srgbClr val="000000"/>
                </a:solidFill>
                <a:latin typeface="Times New Roman" panose="02020603050405020304" pitchFamily="18" charset="0"/>
                <a:ea typeface="+mj-ea"/>
                <a:cs typeface="Times New Roman" panose="02020603050405020304" pitchFamily="18" charset="0"/>
              </a:rPr>
              <a:t>We study both high-performance and high throughput computing systems in parallel computers appearing as </a:t>
            </a:r>
          </a:p>
          <a:p>
            <a:pPr lvl="1">
              <a:lnSpc>
                <a:spcPct val="120000"/>
              </a:lnSpc>
              <a:spcBef>
                <a:spcPct val="0"/>
              </a:spcBef>
            </a:pPr>
            <a:r>
              <a:rPr lang="en-US" sz="2100" dirty="0">
                <a:solidFill>
                  <a:srgbClr val="000000"/>
                </a:solidFill>
                <a:latin typeface="Times New Roman" panose="02020603050405020304" pitchFamily="18" charset="0"/>
                <a:ea typeface="+mj-ea"/>
                <a:cs typeface="Times New Roman" panose="02020603050405020304" pitchFamily="18" charset="0"/>
              </a:rPr>
              <a:t>computer clusters, </a:t>
            </a:r>
          </a:p>
          <a:p>
            <a:pPr lvl="1">
              <a:lnSpc>
                <a:spcPct val="120000"/>
              </a:lnSpc>
              <a:spcBef>
                <a:spcPct val="0"/>
              </a:spcBef>
            </a:pPr>
            <a:r>
              <a:rPr lang="en-US" sz="2100" dirty="0">
                <a:solidFill>
                  <a:srgbClr val="000000"/>
                </a:solidFill>
                <a:latin typeface="Times New Roman" panose="02020603050405020304" pitchFamily="18" charset="0"/>
                <a:ea typeface="+mj-ea"/>
                <a:cs typeface="Times New Roman" panose="02020603050405020304" pitchFamily="18" charset="0"/>
              </a:rPr>
              <a:t>service- oriented architecture, </a:t>
            </a:r>
          </a:p>
          <a:p>
            <a:pPr lvl="1">
              <a:lnSpc>
                <a:spcPct val="120000"/>
              </a:lnSpc>
              <a:spcBef>
                <a:spcPct val="0"/>
              </a:spcBef>
            </a:pPr>
            <a:r>
              <a:rPr lang="en-US" sz="2100" dirty="0">
                <a:solidFill>
                  <a:srgbClr val="000000"/>
                </a:solidFill>
                <a:latin typeface="Times New Roman" panose="02020603050405020304" pitchFamily="18" charset="0"/>
                <a:ea typeface="+mj-ea"/>
                <a:cs typeface="Times New Roman" panose="02020603050405020304" pitchFamily="18" charset="0"/>
              </a:rPr>
              <a:t>computational grids, </a:t>
            </a:r>
          </a:p>
          <a:p>
            <a:pPr lvl="1">
              <a:lnSpc>
                <a:spcPct val="120000"/>
              </a:lnSpc>
              <a:spcBef>
                <a:spcPct val="0"/>
              </a:spcBef>
            </a:pPr>
            <a:r>
              <a:rPr lang="en-US" sz="2100" dirty="0">
                <a:solidFill>
                  <a:srgbClr val="000000"/>
                </a:solidFill>
                <a:latin typeface="Times New Roman" panose="02020603050405020304" pitchFamily="18" charset="0"/>
                <a:ea typeface="+mj-ea"/>
                <a:cs typeface="Times New Roman" panose="02020603050405020304" pitchFamily="18" charset="0"/>
              </a:rPr>
              <a:t>peer-to-peer networks, </a:t>
            </a:r>
          </a:p>
          <a:p>
            <a:pPr lvl="1">
              <a:lnSpc>
                <a:spcPct val="120000"/>
              </a:lnSpc>
              <a:spcBef>
                <a:spcPct val="0"/>
              </a:spcBef>
            </a:pPr>
            <a:r>
              <a:rPr lang="en-US" sz="2100" dirty="0">
                <a:solidFill>
                  <a:srgbClr val="000000"/>
                </a:solidFill>
                <a:latin typeface="Times New Roman" panose="02020603050405020304" pitchFamily="18" charset="0"/>
                <a:ea typeface="+mj-ea"/>
                <a:cs typeface="Times New Roman" panose="02020603050405020304" pitchFamily="18" charset="0"/>
              </a:rPr>
              <a:t>Internet clouds, and </a:t>
            </a:r>
          </a:p>
          <a:p>
            <a:pPr lvl="1">
              <a:lnSpc>
                <a:spcPct val="120000"/>
              </a:lnSpc>
              <a:spcBef>
                <a:spcPct val="0"/>
              </a:spcBef>
            </a:pPr>
            <a:r>
              <a:rPr lang="en-US" sz="2100" dirty="0">
                <a:solidFill>
                  <a:srgbClr val="000000"/>
                </a:solidFill>
                <a:latin typeface="Times New Roman" panose="02020603050405020304" pitchFamily="18" charset="0"/>
                <a:ea typeface="+mj-ea"/>
                <a:cs typeface="Times New Roman" panose="02020603050405020304" pitchFamily="18" charset="0"/>
              </a:rPr>
              <a:t>the Internet of Things. </a:t>
            </a:r>
            <a:endParaRPr lang="en-US" dirty="0">
              <a:solidFill>
                <a:srgbClr val="000000"/>
              </a:solidFill>
              <a:latin typeface="Times New Roman" panose="02020603050405020304" pitchFamily="18" charset="0"/>
              <a:ea typeface="+mj-ea"/>
              <a:cs typeface="Times New Roman" panose="02020603050405020304" pitchFamily="18" charset="0"/>
            </a:endParaRPr>
          </a:p>
        </p:txBody>
      </p:sp>
      <p:sp>
        <p:nvSpPr>
          <p:cNvPr id="4" name="Content Placeholder 2">
            <a:extLst>
              <a:ext uri="{FF2B5EF4-FFF2-40B4-BE49-F238E27FC236}">
                <a16:creationId xmlns:a16="http://schemas.microsoft.com/office/drawing/2014/main" id="{B5F9E0A7-4FA5-9800-951E-19061DC5A814}"/>
              </a:ext>
            </a:extLst>
          </p:cNvPr>
          <p:cNvSpPr txBox="1">
            <a:spLocks/>
          </p:cNvSpPr>
          <p:nvPr/>
        </p:nvSpPr>
        <p:spPr>
          <a:xfrm>
            <a:off x="5726430" y="880744"/>
            <a:ext cx="3143250" cy="552068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ct val="0"/>
              </a:spcBef>
            </a:pPr>
            <a:r>
              <a:rPr lang="en-US" sz="2400" dirty="0">
                <a:solidFill>
                  <a:srgbClr val="000000"/>
                </a:solidFill>
                <a:latin typeface="Times New Roman" panose="02020603050405020304" pitchFamily="18" charset="0"/>
                <a:ea typeface="+mj-ea"/>
                <a:cs typeface="Times New Roman" panose="02020603050405020304" pitchFamily="18" charset="0"/>
              </a:rPr>
              <a:t>These systems are distinguished by their </a:t>
            </a:r>
          </a:p>
          <a:p>
            <a:pPr lvl="1">
              <a:lnSpc>
                <a:spcPct val="120000"/>
              </a:lnSpc>
              <a:spcBef>
                <a:spcPct val="0"/>
              </a:spcBef>
            </a:pPr>
            <a:r>
              <a:rPr lang="en-US" sz="2000" dirty="0">
                <a:solidFill>
                  <a:srgbClr val="000000"/>
                </a:solidFill>
                <a:latin typeface="Times New Roman" panose="02020603050405020304" pitchFamily="18" charset="0"/>
                <a:ea typeface="+mj-ea"/>
                <a:cs typeface="Times New Roman" panose="02020603050405020304" pitchFamily="18" charset="0"/>
              </a:rPr>
              <a:t>hardware architectures, </a:t>
            </a:r>
          </a:p>
          <a:p>
            <a:pPr lvl="1">
              <a:lnSpc>
                <a:spcPct val="120000"/>
              </a:lnSpc>
              <a:spcBef>
                <a:spcPct val="0"/>
              </a:spcBef>
            </a:pPr>
            <a:r>
              <a:rPr lang="en-US" sz="2000" dirty="0">
                <a:solidFill>
                  <a:srgbClr val="000000"/>
                </a:solidFill>
                <a:latin typeface="Times New Roman" panose="02020603050405020304" pitchFamily="18" charset="0"/>
                <a:ea typeface="+mj-ea"/>
                <a:cs typeface="Times New Roman" panose="02020603050405020304" pitchFamily="18" charset="0"/>
              </a:rPr>
              <a:t>OS platforms, </a:t>
            </a:r>
          </a:p>
          <a:p>
            <a:pPr lvl="1">
              <a:lnSpc>
                <a:spcPct val="120000"/>
              </a:lnSpc>
              <a:spcBef>
                <a:spcPct val="0"/>
              </a:spcBef>
            </a:pPr>
            <a:r>
              <a:rPr lang="en-US" sz="2000" dirty="0">
                <a:solidFill>
                  <a:srgbClr val="000000"/>
                </a:solidFill>
                <a:latin typeface="Times New Roman" panose="02020603050405020304" pitchFamily="18" charset="0"/>
                <a:ea typeface="+mj-ea"/>
                <a:cs typeface="Times New Roman" panose="02020603050405020304" pitchFamily="18" charset="0"/>
              </a:rPr>
              <a:t>processing algorithms, </a:t>
            </a:r>
          </a:p>
          <a:p>
            <a:pPr lvl="1">
              <a:lnSpc>
                <a:spcPct val="120000"/>
              </a:lnSpc>
              <a:spcBef>
                <a:spcPct val="0"/>
              </a:spcBef>
            </a:pPr>
            <a:r>
              <a:rPr lang="en-US" sz="2000" dirty="0">
                <a:solidFill>
                  <a:srgbClr val="000000"/>
                </a:solidFill>
                <a:latin typeface="Times New Roman" panose="02020603050405020304" pitchFamily="18" charset="0"/>
                <a:ea typeface="+mj-ea"/>
                <a:cs typeface="Times New Roman" panose="02020603050405020304" pitchFamily="18" charset="0"/>
              </a:rPr>
              <a:t>communication protocols, and </a:t>
            </a:r>
          </a:p>
          <a:p>
            <a:pPr lvl="1">
              <a:lnSpc>
                <a:spcPct val="120000"/>
              </a:lnSpc>
              <a:spcBef>
                <a:spcPct val="0"/>
              </a:spcBef>
            </a:pPr>
            <a:r>
              <a:rPr lang="en-US" sz="2000" dirty="0">
                <a:solidFill>
                  <a:srgbClr val="000000"/>
                </a:solidFill>
                <a:latin typeface="Times New Roman" panose="02020603050405020304" pitchFamily="18" charset="0"/>
                <a:ea typeface="+mj-ea"/>
                <a:cs typeface="Times New Roman" panose="02020603050405020304" pitchFamily="18" charset="0"/>
              </a:rPr>
              <a:t>service models. </a:t>
            </a:r>
          </a:p>
          <a:p>
            <a:pPr>
              <a:lnSpc>
                <a:spcPct val="120000"/>
              </a:lnSpc>
              <a:spcBef>
                <a:spcPct val="0"/>
              </a:spcBef>
            </a:pPr>
            <a:r>
              <a:rPr lang="en-US" sz="2400" dirty="0">
                <a:solidFill>
                  <a:srgbClr val="000000"/>
                </a:solidFill>
                <a:latin typeface="Times New Roman" panose="02020603050405020304" pitchFamily="18" charset="0"/>
                <a:ea typeface="+mj-ea"/>
                <a:cs typeface="Times New Roman" panose="02020603050405020304" pitchFamily="18" charset="0"/>
              </a:rPr>
              <a:t>Introduce the following essential issues  in  distributed systems </a:t>
            </a:r>
          </a:p>
          <a:p>
            <a:pPr lvl="1">
              <a:lnSpc>
                <a:spcPct val="120000"/>
              </a:lnSpc>
              <a:spcBef>
                <a:spcPct val="0"/>
              </a:spcBef>
            </a:pPr>
            <a:r>
              <a:rPr lang="en-US" sz="2000" dirty="0">
                <a:solidFill>
                  <a:srgbClr val="000000"/>
                </a:solidFill>
                <a:latin typeface="Times New Roman" panose="02020603050405020304" pitchFamily="18" charset="0"/>
                <a:ea typeface="+mj-ea"/>
                <a:cs typeface="Times New Roman" panose="02020603050405020304" pitchFamily="18" charset="0"/>
              </a:rPr>
              <a:t> scalability,</a:t>
            </a:r>
          </a:p>
          <a:p>
            <a:pPr lvl="1">
              <a:lnSpc>
                <a:spcPct val="120000"/>
              </a:lnSpc>
              <a:spcBef>
                <a:spcPct val="0"/>
              </a:spcBef>
            </a:pPr>
            <a:r>
              <a:rPr lang="en-US" sz="2000" dirty="0">
                <a:solidFill>
                  <a:srgbClr val="000000"/>
                </a:solidFill>
                <a:latin typeface="Times New Roman" panose="02020603050405020304" pitchFamily="18" charset="0"/>
                <a:ea typeface="+mj-ea"/>
                <a:cs typeface="Times New Roman" panose="02020603050405020304" pitchFamily="18" charset="0"/>
              </a:rPr>
              <a:t> performance,</a:t>
            </a:r>
          </a:p>
          <a:p>
            <a:pPr lvl="1">
              <a:lnSpc>
                <a:spcPct val="120000"/>
              </a:lnSpc>
              <a:spcBef>
                <a:spcPct val="0"/>
              </a:spcBef>
            </a:pPr>
            <a:r>
              <a:rPr lang="en-US" sz="2000" dirty="0">
                <a:solidFill>
                  <a:srgbClr val="000000"/>
                </a:solidFill>
                <a:latin typeface="Times New Roman" panose="02020603050405020304" pitchFamily="18" charset="0"/>
                <a:ea typeface="+mj-ea"/>
                <a:cs typeface="Times New Roman" panose="02020603050405020304" pitchFamily="18" charset="0"/>
              </a:rPr>
              <a:t> availability, </a:t>
            </a:r>
          </a:p>
          <a:p>
            <a:pPr lvl="1">
              <a:lnSpc>
                <a:spcPct val="120000"/>
              </a:lnSpc>
              <a:spcBef>
                <a:spcPct val="0"/>
              </a:spcBef>
            </a:pPr>
            <a:r>
              <a:rPr lang="en-US" sz="2000" dirty="0">
                <a:solidFill>
                  <a:srgbClr val="000000"/>
                </a:solidFill>
                <a:latin typeface="Times New Roman" panose="02020603050405020304" pitchFamily="18" charset="0"/>
                <a:ea typeface="+mj-ea"/>
                <a:cs typeface="Times New Roman" panose="02020603050405020304" pitchFamily="18" charset="0"/>
              </a:rPr>
              <a:t>security, and </a:t>
            </a:r>
          </a:p>
          <a:p>
            <a:pPr lvl="1">
              <a:lnSpc>
                <a:spcPct val="120000"/>
              </a:lnSpc>
              <a:spcBef>
                <a:spcPct val="0"/>
              </a:spcBef>
            </a:pPr>
            <a:r>
              <a:rPr lang="en-US" sz="2000" dirty="0">
                <a:solidFill>
                  <a:srgbClr val="000000"/>
                </a:solidFill>
                <a:latin typeface="Times New Roman" panose="02020603050405020304" pitchFamily="18" charset="0"/>
                <a:ea typeface="+mj-ea"/>
                <a:cs typeface="Times New Roman" panose="02020603050405020304" pitchFamily="18" charset="0"/>
              </a:rPr>
              <a:t>energy efficiency</a:t>
            </a:r>
            <a:endParaRPr lang="en-IN" sz="2000" dirty="0">
              <a:solidFill>
                <a:srgbClr val="000000"/>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942385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0F142F-AE51-8901-9D0D-210CE5793755}"/>
              </a:ext>
            </a:extLst>
          </p:cNvPr>
          <p:cNvPicPr>
            <a:picLocks noChangeAspect="1"/>
          </p:cNvPicPr>
          <p:nvPr/>
        </p:nvPicPr>
        <p:blipFill>
          <a:blip r:embed="rId2"/>
          <a:stretch>
            <a:fillRect/>
          </a:stretch>
        </p:blipFill>
        <p:spPr>
          <a:xfrm>
            <a:off x="314325" y="411480"/>
            <a:ext cx="8515350" cy="6069330"/>
          </a:xfrm>
          <a:prstGeom prst="rect">
            <a:avLst/>
          </a:prstGeom>
        </p:spPr>
      </p:pic>
    </p:spTree>
    <p:extLst>
      <p:ext uri="{BB962C8B-B14F-4D97-AF65-F5344CB8AC3E}">
        <p14:creationId xmlns:p14="http://schemas.microsoft.com/office/powerpoint/2010/main" val="2362727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12AE1-295E-C8F1-12E2-336A92A9670C}"/>
              </a:ext>
            </a:extLst>
          </p:cNvPr>
          <p:cNvSpPr>
            <a:spLocks noGrp="1"/>
          </p:cNvSpPr>
          <p:nvPr>
            <p:ph type="title"/>
          </p:nvPr>
        </p:nvSpPr>
        <p:spPr>
          <a:xfrm>
            <a:off x="628650" y="138869"/>
            <a:ext cx="7886700" cy="675004"/>
          </a:xfrm>
        </p:spPr>
        <p:txBody>
          <a:bodyPr/>
          <a:lstStyle/>
          <a:p>
            <a:pPr algn="ctr"/>
            <a:r>
              <a:rPr lang="en-US" sz="1800" b="1" kern="0" dirty="0">
                <a:effectLst/>
                <a:latin typeface="Verdana" panose="020B0604030504040204" pitchFamily="34" charset="0"/>
                <a:ea typeface="Verdana" panose="020B0604030504040204" pitchFamily="34" charset="0"/>
                <a:cs typeface="Verdana" panose="020B0604030504040204" pitchFamily="34" charset="0"/>
              </a:rPr>
              <a:t>Multi core CPUs and Multithreading Technologies: </a:t>
            </a:r>
            <a:r>
              <a:rPr lang="en-US" sz="1800" b="1" kern="0" spc="-405" dirty="0">
                <a:effectLst/>
                <a:latin typeface="Verdana" panose="020B0604030504040204" pitchFamily="34" charset="0"/>
                <a:ea typeface="Verdana" panose="020B0604030504040204" pitchFamily="34" charset="0"/>
                <a:cs typeface="Verdana" panose="020B0604030504040204" pitchFamily="34" charset="0"/>
              </a:rPr>
              <a:t> </a:t>
            </a:r>
            <a:r>
              <a:rPr lang="en-US" sz="1800" b="1" kern="0" dirty="0">
                <a:effectLst/>
                <a:latin typeface="Verdana" panose="020B0604030504040204" pitchFamily="34" charset="0"/>
                <a:ea typeface="Verdana" panose="020B0604030504040204" pitchFamily="34" charset="0"/>
                <a:cs typeface="Verdana" panose="020B0604030504040204" pitchFamily="34" charset="0"/>
              </a:rPr>
              <a:t>Advances</a:t>
            </a:r>
            <a:r>
              <a:rPr lang="en-US" sz="1800" b="1" kern="0" spc="-10" dirty="0">
                <a:effectLst/>
                <a:latin typeface="Verdana" panose="020B0604030504040204" pitchFamily="34" charset="0"/>
                <a:ea typeface="Verdana" panose="020B0604030504040204" pitchFamily="34" charset="0"/>
                <a:cs typeface="Verdana" panose="020B0604030504040204" pitchFamily="34" charset="0"/>
              </a:rPr>
              <a:t> </a:t>
            </a:r>
            <a:r>
              <a:rPr lang="en-US" sz="1800" b="1" kern="0" dirty="0">
                <a:effectLst/>
                <a:latin typeface="Verdana" panose="020B0604030504040204" pitchFamily="34" charset="0"/>
                <a:ea typeface="Verdana" panose="020B0604030504040204" pitchFamily="34" charset="0"/>
                <a:cs typeface="Verdana" panose="020B0604030504040204" pitchFamily="34" charset="0"/>
              </a:rPr>
              <a:t>in</a:t>
            </a:r>
            <a:r>
              <a:rPr lang="en-US" sz="1800" b="1" kern="0" spc="-10" dirty="0">
                <a:effectLst/>
                <a:latin typeface="Verdana" panose="020B0604030504040204" pitchFamily="34" charset="0"/>
                <a:ea typeface="Verdana" panose="020B0604030504040204" pitchFamily="34" charset="0"/>
                <a:cs typeface="Verdana" panose="020B0604030504040204" pitchFamily="34" charset="0"/>
              </a:rPr>
              <a:t> </a:t>
            </a:r>
            <a:r>
              <a:rPr lang="en-US" sz="1800" b="1" kern="0" dirty="0">
                <a:effectLst/>
                <a:latin typeface="Verdana" panose="020B0604030504040204" pitchFamily="34" charset="0"/>
                <a:ea typeface="Verdana" panose="020B0604030504040204" pitchFamily="34" charset="0"/>
                <a:cs typeface="Verdana" panose="020B0604030504040204" pitchFamily="34" charset="0"/>
              </a:rPr>
              <a:t>CPU Processors: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34D65B-598B-FAF6-685F-7581A9B97C54}"/>
              </a:ext>
            </a:extLst>
          </p:cNvPr>
          <p:cNvSpPr>
            <a:spLocks noGrp="1"/>
          </p:cNvSpPr>
          <p:nvPr>
            <p:ph idx="1"/>
          </p:nvPr>
        </p:nvSpPr>
        <p:spPr>
          <a:xfrm>
            <a:off x="468630" y="1040131"/>
            <a:ext cx="7886700" cy="2205989"/>
          </a:xfrm>
        </p:spPr>
        <p:txBody>
          <a:bodyPr/>
          <a:lstStyle/>
          <a:p>
            <a:r>
              <a:rPr lang="en-US" sz="1800" dirty="0">
                <a:effectLst/>
                <a:latin typeface="Times New Roman" panose="02020603050405020304" pitchFamily="18" charset="0"/>
                <a:ea typeface="Verdana" panose="020B0604030504040204" pitchFamily="34" charset="0"/>
                <a:cs typeface="Times New Roman" panose="02020603050405020304" pitchFamily="18" charset="0"/>
              </a:rPr>
              <a:t>Today, advanced CPUs or microprocessor chips assume</a:t>
            </a:r>
            <a:r>
              <a:rPr lang="en-US" sz="1800" spc="-3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a multi core architecture</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with</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dual,</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quad,</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six,</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or</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more</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processing cores. These</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processors exploit parallelism at ILP</a:t>
            </a:r>
            <a:r>
              <a:rPr lang="en-US" sz="1800" spc="-3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and</a:t>
            </a:r>
            <a:r>
              <a:rPr lang="en-US" sz="1800"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TLP levels.</a:t>
            </a:r>
            <a:endParaRPr lang="en-IN" sz="1800" dirty="0">
              <a:effectLst/>
              <a:latin typeface="Times New Roman" panose="02020603050405020304" pitchFamily="18" charset="0"/>
              <a:ea typeface="Verdana" panose="020B0604030504040204" pitchFamily="34" charset="0"/>
              <a:cs typeface="Times New Roman" panose="02020603050405020304" pitchFamily="18" charset="0"/>
            </a:endParaRPr>
          </a:p>
          <a:p>
            <a:r>
              <a:rPr lang="en-US" sz="1800" dirty="0">
                <a:effectLst/>
                <a:latin typeface="Times New Roman" panose="02020603050405020304" pitchFamily="18" charset="0"/>
                <a:ea typeface="Verdana" panose="020B0604030504040204" pitchFamily="34" charset="0"/>
                <a:cs typeface="Times New Roman" panose="02020603050405020304" pitchFamily="18" charset="0"/>
              </a:rPr>
              <a:t>Both multi-core CPU and many-core GPU processors</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can handle multiple</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instruction</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threads</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at</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different</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magnitudes today. Figure 1.5 shows the</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architecture of a</a:t>
            </a:r>
            <a:r>
              <a:rPr lang="en-US" sz="1800" spc="-3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typical</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multicore</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processor.</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Each</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core</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is</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essentially</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a</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processor with</a:t>
            </a:r>
            <a:r>
              <a:rPr lang="en-US" sz="1800" spc="38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its own private cache (L1 cache). Multiple</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cores are housed</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in the same chip with an L2 cache that is</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shared</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by</a:t>
            </a:r>
            <a:r>
              <a:rPr lang="en-US" sz="18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all</a:t>
            </a:r>
            <a:r>
              <a:rPr lang="en-US" sz="1800" spc="-2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cores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E5C92EB-57F4-CD1D-4F0E-FDB589CE5CFD}"/>
              </a:ext>
            </a:extLst>
          </p:cNvPr>
          <p:cNvPicPr>
            <a:picLocks noChangeAspect="1"/>
          </p:cNvPicPr>
          <p:nvPr/>
        </p:nvPicPr>
        <p:blipFill>
          <a:blip r:embed="rId2"/>
          <a:stretch>
            <a:fillRect/>
          </a:stretch>
        </p:blipFill>
        <p:spPr>
          <a:xfrm>
            <a:off x="251460" y="3429000"/>
            <a:ext cx="8103870" cy="3290131"/>
          </a:xfrm>
          <a:prstGeom prst="rect">
            <a:avLst/>
          </a:prstGeom>
        </p:spPr>
      </p:pic>
    </p:spTree>
    <p:extLst>
      <p:ext uri="{BB962C8B-B14F-4D97-AF65-F5344CB8AC3E}">
        <p14:creationId xmlns:p14="http://schemas.microsoft.com/office/powerpoint/2010/main" val="3150457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A909-302B-B114-56F0-1D9B7F07199A}"/>
              </a:ext>
            </a:extLst>
          </p:cNvPr>
          <p:cNvSpPr>
            <a:spLocks noGrp="1"/>
          </p:cNvSpPr>
          <p:nvPr>
            <p:ph type="title"/>
          </p:nvPr>
        </p:nvSpPr>
        <p:spPr>
          <a:xfrm>
            <a:off x="628650" y="365127"/>
            <a:ext cx="7886700" cy="629284"/>
          </a:xfrm>
        </p:spPr>
        <p:txBody>
          <a:bodyPr>
            <a:normAutofit/>
          </a:bodyPr>
          <a:lstStyle/>
          <a:p>
            <a:pPr algn="ctr"/>
            <a:r>
              <a:rPr lang="en-US" sz="1800" b="1" kern="0" dirty="0">
                <a:effectLst/>
                <a:latin typeface="Verdana" panose="020B0604030504040204" pitchFamily="34" charset="0"/>
                <a:ea typeface="Verdana" panose="020B0604030504040204" pitchFamily="34" charset="0"/>
                <a:cs typeface="Verdana" panose="020B0604030504040204" pitchFamily="34" charset="0"/>
              </a:rPr>
              <a:t>Multicore</a:t>
            </a:r>
            <a:r>
              <a:rPr lang="en-US" sz="1800" b="1" kern="0" spc="5" dirty="0">
                <a:effectLst/>
                <a:latin typeface="Verdana" panose="020B0604030504040204" pitchFamily="34" charset="0"/>
                <a:ea typeface="Verdana" panose="020B0604030504040204" pitchFamily="34" charset="0"/>
                <a:cs typeface="Verdana" panose="020B0604030504040204" pitchFamily="34" charset="0"/>
              </a:rPr>
              <a:t> </a:t>
            </a:r>
            <a:r>
              <a:rPr lang="en-US" sz="1800" b="1" kern="0" dirty="0">
                <a:effectLst/>
                <a:latin typeface="Verdana" panose="020B0604030504040204" pitchFamily="34" charset="0"/>
                <a:ea typeface="Verdana" panose="020B0604030504040204" pitchFamily="34" charset="0"/>
                <a:cs typeface="Verdana" panose="020B0604030504040204" pitchFamily="34" charset="0"/>
              </a:rPr>
              <a:t>CPU</a:t>
            </a:r>
            <a:r>
              <a:rPr lang="en-US" sz="1800" b="1" kern="0" spc="5" dirty="0">
                <a:effectLst/>
                <a:latin typeface="Verdana" panose="020B0604030504040204" pitchFamily="34" charset="0"/>
                <a:ea typeface="Verdana" panose="020B0604030504040204" pitchFamily="34" charset="0"/>
                <a:cs typeface="Verdana" panose="020B0604030504040204" pitchFamily="34" charset="0"/>
              </a:rPr>
              <a:t> </a:t>
            </a:r>
            <a:r>
              <a:rPr lang="en-US" sz="1800" b="1" kern="0" dirty="0">
                <a:effectLst/>
                <a:latin typeface="Verdana" panose="020B0604030504040204" pitchFamily="34" charset="0"/>
                <a:ea typeface="Verdana" panose="020B0604030504040204" pitchFamily="34" charset="0"/>
                <a:cs typeface="Verdana" panose="020B0604030504040204" pitchFamily="34" charset="0"/>
              </a:rPr>
              <a:t>and</a:t>
            </a:r>
            <a:r>
              <a:rPr lang="en-US" sz="1800" b="1" kern="0" spc="5" dirty="0">
                <a:effectLst/>
                <a:latin typeface="Verdana" panose="020B0604030504040204" pitchFamily="34" charset="0"/>
                <a:ea typeface="Verdana" panose="020B0604030504040204" pitchFamily="34" charset="0"/>
                <a:cs typeface="Verdana" panose="020B0604030504040204" pitchFamily="34" charset="0"/>
              </a:rPr>
              <a:t> </a:t>
            </a:r>
            <a:r>
              <a:rPr lang="en-US" sz="1800" b="1" kern="0" dirty="0">
                <a:effectLst/>
                <a:latin typeface="Verdana" panose="020B0604030504040204" pitchFamily="34" charset="0"/>
                <a:ea typeface="Verdana" panose="020B0604030504040204" pitchFamily="34" charset="0"/>
                <a:cs typeface="Verdana" panose="020B0604030504040204" pitchFamily="34" charset="0"/>
              </a:rPr>
              <a:t>Many-Core</a:t>
            </a:r>
            <a:r>
              <a:rPr lang="en-US" sz="1800" b="1" kern="0" spc="415" dirty="0">
                <a:effectLst/>
                <a:latin typeface="Verdana" panose="020B0604030504040204" pitchFamily="34" charset="0"/>
                <a:ea typeface="Verdana" panose="020B0604030504040204" pitchFamily="34" charset="0"/>
                <a:cs typeface="Verdana" panose="020B0604030504040204" pitchFamily="34" charset="0"/>
              </a:rPr>
              <a:t> </a:t>
            </a:r>
            <a:r>
              <a:rPr lang="en-US" sz="1800" b="1" kern="0" dirty="0">
                <a:effectLst/>
                <a:latin typeface="Verdana" panose="020B0604030504040204" pitchFamily="34" charset="0"/>
                <a:ea typeface="Verdana" panose="020B0604030504040204" pitchFamily="34" charset="0"/>
                <a:cs typeface="Verdana" panose="020B0604030504040204" pitchFamily="34" charset="0"/>
              </a:rPr>
              <a:t>GPU</a:t>
            </a:r>
            <a:r>
              <a:rPr lang="en-US" sz="1800" b="1" kern="0" spc="5" dirty="0">
                <a:effectLst/>
                <a:latin typeface="Verdana" panose="020B0604030504040204" pitchFamily="34" charset="0"/>
                <a:ea typeface="Verdana" panose="020B0604030504040204" pitchFamily="34" charset="0"/>
                <a:cs typeface="Verdana" panose="020B0604030504040204" pitchFamily="34" charset="0"/>
              </a:rPr>
              <a:t> </a:t>
            </a:r>
            <a:r>
              <a:rPr lang="en-US" sz="1800" b="1" kern="0" dirty="0">
                <a:effectLst/>
                <a:latin typeface="Verdana" panose="020B0604030504040204" pitchFamily="34" charset="0"/>
                <a:ea typeface="Verdana" panose="020B0604030504040204" pitchFamily="34" charset="0"/>
                <a:cs typeface="Verdana" panose="020B0604030504040204" pitchFamily="34" charset="0"/>
              </a:rPr>
              <a:t>Architectures: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404D8E-AA52-76B4-8EAF-8C0605041C0C}"/>
              </a:ext>
            </a:extLst>
          </p:cNvPr>
          <p:cNvSpPr>
            <a:spLocks noGrp="1"/>
          </p:cNvSpPr>
          <p:nvPr>
            <p:ph idx="1"/>
          </p:nvPr>
        </p:nvSpPr>
        <p:spPr>
          <a:xfrm>
            <a:off x="628650" y="1245870"/>
            <a:ext cx="7886700" cy="4931093"/>
          </a:xfrm>
        </p:spPr>
        <p:txBody>
          <a:bodyPr/>
          <a:lstStyle/>
          <a:p>
            <a:r>
              <a:rPr lang="en-US" sz="1800" b="1" u="heavy" dirty="0">
                <a:effectLst/>
                <a:latin typeface="Verdana" panose="020B0604030504040204" pitchFamily="34" charset="0"/>
                <a:ea typeface="Verdana" panose="020B0604030504040204" pitchFamily="34" charset="0"/>
                <a:cs typeface="Verdana" panose="020B0604030504040204" pitchFamily="34" charset="0"/>
              </a:rPr>
              <a:t>Multicore CPUs</a:t>
            </a:r>
            <a:r>
              <a:rPr lang="en-US" sz="1800" b="1" spc="375" dirty="0">
                <a:effectLst/>
                <a:latin typeface="Verdana" panose="020B0604030504040204" pitchFamily="34" charset="0"/>
                <a:ea typeface="Verdana" panose="020B0604030504040204" pitchFamily="34" charset="0"/>
                <a:cs typeface="Verdana" panose="020B0604030504040204" pitchFamily="34" charset="0"/>
              </a:rPr>
              <a:t> </a:t>
            </a:r>
            <a:r>
              <a:rPr lang="en-US" sz="1800" dirty="0">
                <a:effectLst/>
                <a:latin typeface="Verdana" panose="020B0604030504040204" pitchFamily="34" charset="0"/>
                <a:ea typeface="Verdana" panose="020B0604030504040204" pitchFamily="34" charset="0"/>
                <a:cs typeface="Verdana" panose="020B0604030504040204" pitchFamily="34" charset="0"/>
              </a:rPr>
              <a:t>may increase from the tens of cores</a:t>
            </a:r>
            <a:r>
              <a:rPr lang="en-US" sz="1800" spc="5" dirty="0">
                <a:effectLst/>
                <a:latin typeface="Verdana" panose="020B0604030504040204" pitchFamily="34" charset="0"/>
                <a:ea typeface="Verdana" panose="020B0604030504040204" pitchFamily="34" charset="0"/>
                <a:cs typeface="Verdana" panose="020B0604030504040204" pitchFamily="34" charset="0"/>
              </a:rPr>
              <a:t> </a:t>
            </a:r>
            <a:r>
              <a:rPr lang="en-US" sz="1800" dirty="0">
                <a:effectLst/>
                <a:latin typeface="Verdana" panose="020B0604030504040204" pitchFamily="34" charset="0"/>
                <a:ea typeface="Verdana" panose="020B0604030504040204" pitchFamily="34" charset="0"/>
                <a:cs typeface="Verdana" panose="020B0604030504040204" pitchFamily="34" charset="0"/>
              </a:rPr>
              <a:t>to hundreds or</a:t>
            </a:r>
            <a:r>
              <a:rPr lang="en-US" sz="1800" spc="5" dirty="0">
                <a:effectLst/>
                <a:latin typeface="Verdana" panose="020B0604030504040204" pitchFamily="34" charset="0"/>
                <a:ea typeface="Verdana" panose="020B0604030504040204" pitchFamily="34" charset="0"/>
                <a:cs typeface="Verdana" panose="020B0604030504040204" pitchFamily="34" charset="0"/>
              </a:rPr>
              <a:t> </a:t>
            </a:r>
            <a:r>
              <a:rPr lang="en-US" sz="1800" dirty="0">
                <a:effectLst/>
                <a:latin typeface="Verdana" panose="020B0604030504040204" pitchFamily="34" charset="0"/>
                <a:ea typeface="Verdana" panose="020B0604030504040204" pitchFamily="34" charset="0"/>
                <a:cs typeface="Verdana" panose="020B0604030504040204" pitchFamily="34" charset="0"/>
              </a:rPr>
              <a:t>more</a:t>
            </a:r>
            <a:r>
              <a:rPr lang="en-US" sz="1800" spc="5" dirty="0">
                <a:effectLst/>
                <a:latin typeface="Verdana" panose="020B0604030504040204" pitchFamily="34" charset="0"/>
                <a:ea typeface="Verdana" panose="020B0604030504040204" pitchFamily="34" charset="0"/>
                <a:cs typeface="Verdana" panose="020B0604030504040204" pitchFamily="34" charset="0"/>
              </a:rPr>
              <a:t> </a:t>
            </a:r>
            <a:r>
              <a:rPr lang="en-US" sz="1800" dirty="0">
                <a:effectLst/>
                <a:latin typeface="Verdana" panose="020B0604030504040204" pitchFamily="34" charset="0"/>
                <a:ea typeface="Verdana" panose="020B0604030504040204" pitchFamily="34" charset="0"/>
                <a:cs typeface="Verdana" panose="020B0604030504040204" pitchFamily="34" charset="0"/>
              </a:rPr>
              <a:t>in</a:t>
            </a:r>
            <a:r>
              <a:rPr lang="en-US" sz="1800" spc="5" dirty="0">
                <a:effectLst/>
                <a:latin typeface="Verdana" panose="020B0604030504040204" pitchFamily="34" charset="0"/>
                <a:ea typeface="Verdana" panose="020B0604030504040204" pitchFamily="34" charset="0"/>
                <a:cs typeface="Verdana" panose="020B0604030504040204" pitchFamily="34" charset="0"/>
              </a:rPr>
              <a:t> </a:t>
            </a:r>
            <a:r>
              <a:rPr lang="en-US" sz="1800" dirty="0">
                <a:effectLst/>
                <a:latin typeface="Verdana" panose="020B0604030504040204" pitchFamily="34" charset="0"/>
                <a:ea typeface="Verdana" panose="020B0604030504040204" pitchFamily="34" charset="0"/>
                <a:cs typeface="Verdana" panose="020B0604030504040204" pitchFamily="34" charset="0"/>
              </a:rPr>
              <a:t>the</a:t>
            </a:r>
            <a:r>
              <a:rPr lang="en-US" sz="1800" spc="385" dirty="0">
                <a:effectLst/>
                <a:latin typeface="Verdana" panose="020B0604030504040204" pitchFamily="34" charset="0"/>
                <a:ea typeface="Verdana" panose="020B0604030504040204" pitchFamily="34" charset="0"/>
                <a:cs typeface="Verdana" panose="020B0604030504040204" pitchFamily="34" charset="0"/>
              </a:rPr>
              <a:t> </a:t>
            </a:r>
            <a:r>
              <a:rPr lang="en-US" sz="1800" dirty="0">
                <a:effectLst/>
                <a:latin typeface="Verdana" panose="020B0604030504040204" pitchFamily="34" charset="0"/>
                <a:ea typeface="Verdana" panose="020B0604030504040204" pitchFamily="34" charset="0"/>
                <a:cs typeface="Verdana" panose="020B0604030504040204" pitchFamily="34" charset="0"/>
              </a:rPr>
              <a:t>future.</a:t>
            </a:r>
            <a:r>
              <a:rPr lang="en-US" sz="1800" spc="385" dirty="0">
                <a:effectLst/>
                <a:latin typeface="Verdana" panose="020B0604030504040204" pitchFamily="34" charset="0"/>
                <a:ea typeface="Verdana" panose="020B0604030504040204" pitchFamily="34" charset="0"/>
                <a:cs typeface="Verdana" panose="020B0604030504040204" pitchFamily="34" charset="0"/>
              </a:rPr>
              <a:t> </a:t>
            </a:r>
          </a:p>
          <a:p>
            <a:pPr lvl="1"/>
            <a:r>
              <a:rPr lang="en-US" sz="1400" dirty="0">
                <a:effectLst/>
                <a:latin typeface="Verdana" panose="020B0604030504040204" pitchFamily="34" charset="0"/>
                <a:ea typeface="Verdana" panose="020B0604030504040204" pitchFamily="34" charset="0"/>
                <a:cs typeface="Verdana" panose="020B0604030504040204" pitchFamily="34" charset="0"/>
              </a:rPr>
              <a:t>But</a:t>
            </a:r>
            <a:r>
              <a:rPr lang="en-US" sz="1400" spc="390" dirty="0">
                <a:effectLst/>
                <a:latin typeface="Verdana" panose="020B0604030504040204" pitchFamily="34" charset="0"/>
                <a:ea typeface="Verdana" panose="020B0604030504040204" pitchFamily="34" charset="0"/>
                <a:cs typeface="Verdana" panose="020B0604030504040204" pitchFamily="34" charset="0"/>
              </a:rPr>
              <a:t> </a:t>
            </a:r>
            <a:r>
              <a:rPr lang="en-US" sz="1400" dirty="0">
                <a:effectLst/>
                <a:latin typeface="Verdana" panose="020B0604030504040204" pitchFamily="34" charset="0"/>
                <a:ea typeface="Verdana" panose="020B0604030504040204" pitchFamily="34" charset="0"/>
                <a:cs typeface="Verdana" panose="020B0604030504040204" pitchFamily="34" charset="0"/>
              </a:rPr>
              <a:t>the</a:t>
            </a:r>
            <a:r>
              <a:rPr lang="en-US" sz="1400" spc="385" dirty="0">
                <a:effectLst/>
                <a:latin typeface="Verdana" panose="020B0604030504040204" pitchFamily="34" charset="0"/>
                <a:ea typeface="Verdana" panose="020B0604030504040204" pitchFamily="34" charset="0"/>
                <a:cs typeface="Verdana" panose="020B0604030504040204" pitchFamily="34" charset="0"/>
              </a:rPr>
              <a:t> </a:t>
            </a:r>
            <a:r>
              <a:rPr lang="en-US" sz="1400" dirty="0">
                <a:effectLst/>
                <a:latin typeface="Verdana" panose="020B0604030504040204" pitchFamily="34" charset="0"/>
                <a:ea typeface="Verdana" panose="020B0604030504040204" pitchFamily="34" charset="0"/>
                <a:cs typeface="Verdana" panose="020B0604030504040204" pitchFamily="34" charset="0"/>
              </a:rPr>
              <a:t>CPU</a:t>
            </a:r>
            <a:r>
              <a:rPr lang="en-US" sz="1400" spc="385" dirty="0">
                <a:effectLst/>
                <a:latin typeface="Verdana" panose="020B0604030504040204" pitchFamily="34" charset="0"/>
                <a:ea typeface="Verdana" panose="020B0604030504040204" pitchFamily="34" charset="0"/>
                <a:cs typeface="Verdana" panose="020B0604030504040204" pitchFamily="34" charset="0"/>
              </a:rPr>
              <a:t> </a:t>
            </a:r>
            <a:r>
              <a:rPr lang="en-US" sz="1400" dirty="0">
                <a:effectLst/>
                <a:latin typeface="Verdana" panose="020B0604030504040204" pitchFamily="34" charset="0"/>
                <a:ea typeface="Verdana" panose="020B0604030504040204" pitchFamily="34" charset="0"/>
                <a:cs typeface="Verdana" panose="020B0604030504040204" pitchFamily="34" charset="0"/>
              </a:rPr>
              <a:t>has</a:t>
            </a:r>
            <a:r>
              <a:rPr lang="en-US" sz="1400" spc="5" dirty="0">
                <a:effectLst/>
                <a:latin typeface="Verdana" panose="020B0604030504040204" pitchFamily="34" charset="0"/>
                <a:ea typeface="Verdana" panose="020B0604030504040204" pitchFamily="34" charset="0"/>
                <a:cs typeface="Verdana" panose="020B0604030504040204" pitchFamily="34" charset="0"/>
              </a:rPr>
              <a:t> </a:t>
            </a:r>
            <a:r>
              <a:rPr lang="en-US" sz="1400" dirty="0">
                <a:effectLst/>
                <a:latin typeface="Verdana" panose="020B0604030504040204" pitchFamily="34" charset="0"/>
                <a:ea typeface="Verdana" panose="020B0604030504040204" pitchFamily="34" charset="0"/>
                <a:cs typeface="Verdana" panose="020B0604030504040204" pitchFamily="34" charset="0"/>
              </a:rPr>
              <a:t>reached its limit in terms of exploiting massive</a:t>
            </a:r>
            <a:r>
              <a:rPr lang="en-US" sz="1400" spc="5" dirty="0">
                <a:effectLst/>
                <a:latin typeface="Verdana" panose="020B0604030504040204" pitchFamily="34" charset="0"/>
                <a:ea typeface="Verdana" panose="020B0604030504040204" pitchFamily="34" charset="0"/>
                <a:cs typeface="Verdana" panose="020B0604030504040204" pitchFamily="34" charset="0"/>
              </a:rPr>
              <a:t> </a:t>
            </a:r>
            <a:r>
              <a:rPr lang="en-US" sz="1400" dirty="0">
                <a:effectLst/>
                <a:latin typeface="Verdana" panose="020B0604030504040204" pitchFamily="34" charset="0"/>
                <a:ea typeface="Verdana" panose="020B0604030504040204" pitchFamily="34" charset="0"/>
                <a:cs typeface="Verdana" panose="020B0604030504040204" pitchFamily="34" charset="0"/>
              </a:rPr>
              <a:t>DLP</a:t>
            </a:r>
            <a:r>
              <a:rPr lang="en-US" sz="1400" spc="5" dirty="0">
                <a:effectLst/>
                <a:latin typeface="Verdana" panose="020B0604030504040204" pitchFamily="34" charset="0"/>
                <a:ea typeface="Verdana" panose="020B0604030504040204" pitchFamily="34" charset="0"/>
                <a:cs typeface="Verdana" panose="020B0604030504040204" pitchFamily="34" charset="0"/>
              </a:rPr>
              <a:t> </a:t>
            </a:r>
            <a:r>
              <a:rPr lang="en-US" sz="1400" dirty="0">
                <a:effectLst/>
                <a:latin typeface="Verdana" panose="020B0604030504040204" pitchFamily="34" charset="0"/>
                <a:ea typeface="Verdana" panose="020B0604030504040204" pitchFamily="34" charset="0"/>
                <a:cs typeface="Verdana" panose="020B0604030504040204" pitchFamily="34" charset="0"/>
              </a:rPr>
              <a:t>due</a:t>
            </a:r>
            <a:r>
              <a:rPr lang="en-US" sz="1400" spc="385" dirty="0">
                <a:effectLst/>
                <a:latin typeface="Verdana" panose="020B0604030504040204" pitchFamily="34" charset="0"/>
                <a:ea typeface="Verdana" panose="020B0604030504040204" pitchFamily="34" charset="0"/>
                <a:cs typeface="Verdana" panose="020B0604030504040204" pitchFamily="34" charset="0"/>
              </a:rPr>
              <a:t> </a:t>
            </a:r>
            <a:r>
              <a:rPr lang="en-US" sz="1400" dirty="0">
                <a:effectLst/>
                <a:latin typeface="Verdana" panose="020B0604030504040204" pitchFamily="34" charset="0"/>
                <a:ea typeface="Verdana" panose="020B0604030504040204" pitchFamily="34" charset="0"/>
                <a:cs typeface="Verdana" panose="020B0604030504040204" pitchFamily="34" charset="0"/>
              </a:rPr>
              <a:t>to</a:t>
            </a:r>
            <a:r>
              <a:rPr lang="en-US" sz="1400" spc="5" dirty="0">
                <a:effectLst/>
                <a:latin typeface="Verdana" panose="020B0604030504040204" pitchFamily="34" charset="0"/>
                <a:ea typeface="Verdana" panose="020B0604030504040204" pitchFamily="34" charset="0"/>
                <a:cs typeface="Verdana" panose="020B0604030504040204" pitchFamily="34" charset="0"/>
              </a:rPr>
              <a:t> </a:t>
            </a:r>
            <a:r>
              <a:rPr lang="en-US" sz="1400" dirty="0">
                <a:effectLst/>
                <a:latin typeface="Verdana" panose="020B0604030504040204" pitchFamily="34" charset="0"/>
                <a:ea typeface="Verdana" panose="020B0604030504040204" pitchFamily="34" charset="0"/>
                <a:cs typeface="Verdana" panose="020B0604030504040204" pitchFamily="34" charset="0"/>
              </a:rPr>
              <a:t>the</a:t>
            </a:r>
            <a:r>
              <a:rPr lang="en-US" sz="1400" spc="45" dirty="0">
                <a:effectLst/>
                <a:latin typeface="Verdana" panose="020B0604030504040204" pitchFamily="34" charset="0"/>
                <a:ea typeface="Verdana" panose="020B0604030504040204" pitchFamily="34" charset="0"/>
                <a:cs typeface="Verdana" panose="020B0604030504040204" pitchFamily="34" charset="0"/>
              </a:rPr>
              <a:t> </a:t>
            </a:r>
            <a:r>
              <a:rPr lang="en-US" sz="1400" spc="35" dirty="0">
                <a:effectLst/>
                <a:latin typeface="Verdana" panose="020B0604030504040204" pitchFamily="34" charset="0"/>
                <a:ea typeface="Verdana" panose="020B0604030504040204" pitchFamily="34" charset="0"/>
                <a:cs typeface="Verdana" panose="020B0604030504040204" pitchFamily="34" charset="0"/>
              </a:rPr>
              <a:t> </a:t>
            </a:r>
            <a:r>
              <a:rPr lang="en-US" sz="1400" dirty="0">
                <a:effectLst/>
                <a:latin typeface="Verdana" panose="020B0604030504040204" pitchFamily="34" charset="0"/>
                <a:ea typeface="Verdana" panose="020B0604030504040204" pitchFamily="34" charset="0"/>
                <a:cs typeface="Verdana" panose="020B0604030504040204" pitchFamily="34" charset="0"/>
              </a:rPr>
              <a:t>memory</a:t>
            </a:r>
            <a:r>
              <a:rPr lang="en-US" sz="1400" spc="35" dirty="0">
                <a:effectLst/>
                <a:latin typeface="Verdana" panose="020B0604030504040204" pitchFamily="34" charset="0"/>
                <a:ea typeface="Verdana" panose="020B0604030504040204" pitchFamily="34" charset="0"/>
                <a:cs typeface="Verdana" panose="020B0604030504040204" pitchFamily="34" charset="0"/>
              </a:rPr>
              <a:t> </a:t>
            </a:r>
            <a:r>
              <a:rPr lang="en-US" sz="1400" dirty="0">
                <a:effectLst/>
                <a:latin typeface="Verdana" panose="020B0604030504040204" pitchFamily="34" charset="0"/>
                <a:ea typeface="Verdana" panose="020B0604030504040204" pitchFamily="34" charset="0"/>
                <a:cs typeface="Verdana" panose="020B0604030504040204" pitchFamily="34" charset="0"/>
              </a:rPr>
              <a:t>wall</a:t>
            </a:r>
            <a:r>
              <a:rPr lang="en-US" sz="1400" spc="35" dirty="0">
                <a:effectLst/>
                <a:latin typeface="Verdana" panose="020B0604030504040204" pitchFamily="34" charset="0"/>
                <a:ea typeface="Verdana" panose="020B0604030504040204" pitchFamily="34" charset="0"/>
                <a:cs typeface="Verdana" panose="020B0604030504040204" pitchFamily="34" charset="0"/>
              </a:rPr>
              <a:t> </a:t>
            </a:r>
            <a:r>
              <a:rPr lang="en-US" sz="1400" dirty="0">
                <a:effectLst/>
                <a:latin typeface="Verdana" panose="020B0604030504040204" pitchFamily="34" charset="0"/>
                <a:ea typeface="Verdana" panose="020B0604030504040204" pitchFamily="34" charset="0"/>
                <a:cs typeface="Verdana" panose="020B0604030504040204" pitchFamily="34" charset="0"/>
              </a:rPr>
              <a:t>problem.</a:t>
            </a:r>
            <a:r>
              <a:rPr lang="en-US" sz="1400" spc="45" dirty="0">
                <a:effectLst/>
                <a:latin typeface="Verdana" panose="020B0604030504040204" pitchFamily="34" charset="0"/>
                <a:ea typeface="Verdana" panose="020B0604030504040204" pitchFamily="34" charset="0"/>
                <a:cs typeface="Verdana" panose="020B0604030504040204" pitchFamily="34" charset="0"/>
              </a:rPr>
              <a:t> </a:t>
            </a:r>
          </a:p>
          <a:p>
            <a:r>
              <a:rPr lang="en-US" sz="1800" dirty="0">
                <a:effectLst/>
                <a:latin typeface="Verdana" panose="020B0604030504040204" pitchFamily="34" charset="0"/>
                <a:ea typeface="Verdana" panose="020B0604030504040204" pitchFamily="34" charset="0"/>
                <a:cs typeface="Verdana" panose="020B0604030504040204" pitchFamily="34" charset="0"/>
              </a:rPr>
              <a:t>This</a:t>
            </a:r>
            <a:r>
              <a:rPr lang="en-US" sz="1800" spc="45" dirty="0">
                <a:effectLst/>
                <a:latin typeface="Verdana" panose="020B0604030504040204" pitchFamily="34" charset="0"/>
                <a:ea typeface="Verdana" panose="020B0604030504040204" pitchFamily="34" charset="0"/>
                <a:cs typeface="Verdana" panose="020B0604030504040204" pitchFamily="34" charset="0"/>
              </a:rPr>
              <a:t> </a:t>
            </a:r>
            <a:r>
              <a:rPr lang="en-US" sz="1800" dirty="0">
                <a:effectLst/>
                <a:latin typeface="Verdana" panose="020B0604030504040204" pitchFamily="34" charset="0"/>
                <a:ea typeface="Verdana" panose="020B0604030504040204" pitchFamily="34" charset="0"/>
                <a:cs typeface="Verdana" panose="020B0604030504040204" pitchFamily="34" charset="0"/>
              </a:rPr>
              <a:t>has</a:t>
            </a:r>
            <a:r>
              <a:rPr lang="en-US" sz="1800" spc="50" dirty="0">
                <a:effectLst/>
                <a:latin typeface="Verdana" panose="020B0604030504040204" pitchFamily="34" charset="0"/>
                <a:ea typeface="Verdana" panose="020B0604030504040204" pitchFamily="34" charset="0"/>
                <a:cs typeface="Verdana" panose="020B0604030504040204" pitchFamily="34" charset="0"/>
              </a:rPr>
              <a:t> </a:t>
            </a:r>
            <a:r>
              <a:rPr lang="en-US" sz="1800" dirty="0">
                <a:effectLst/>
                <a:latin typeface="Verdana" panose="020B0604030504040204" pitchFamily="34" charset="0"/>
                <a:ea typeface="Verdana" panose="020B0604030504040204" pitchFamily="34" charset="0"/>
                <a:cs typeface="Verdana" panose="020B0604030504040204" pitchFamily="34" charset="0"/>
              </a:rPr>
              <a:t>triggered the development of many-core GPUs with hundreds or more</a:t>
            </a:r>
            <a:r>
              <a:rPr lang="en-US" sz="1800" spc="5" dirty="0">
                <a:effectLst/>
                <a:latin typeface="Verdana" panose="020B0604030504040204" pitchFamily="34" charset="0"/>
                <a:ea typeface="Verdana" panose="020B0604030504040204" pitchFamily="34" charset="0"/>
                <a:cs typeface="Verdana" panose="020B0604030504040204" pitchFamily="34" charset="0"/>
              </a:rPr>
              <a:t> </a:t>
            </a:r>
            <a:r>
              <a:rPr lang="en-US" sz="1800" dirty="0">
                <a:effectLst/>
                <a:latin typeface="Verdana" panose="020B0604030504040204" pitchFamily="34" charset="0"/>
                <a:ea typeface="Verdana" panose="020B0604030504040204" pitchFamily="34" charset="0"/>
                <a:cs typeface="Verdana" panose="020B0604030504040204" pitchFamily="34" charset="0"/>
              </a:rPr>
              <a:t>thin</a:t>
            </a:r>
            <a:r>
              <a:rPr lang="en-US" sz="1800" spc="5" dirty="0">
                <a:effectLst/>
                <a:latin typeface="Verdana" panose="020B0604030504040204" pitchFamily="34" charset="0"/>
                <a:ea typeface="Verdana" panose="020B0604030504040204" pitchFamily="34" charset="0"/>
                <a:cs typeface="Verdana" panose="020B0604030504040204" pitchFamily="34" charset="0"/>
              </a:rPr>
              <a:t> </a:t>
            </a:r>
            <a:r>
              <a:rPr lang="en-US" sz="1800" dirty="0">
                <a:effectLst/>
                <a:latin typeface="Verdana" panose="020B0604030504040204" pitchFamily="34" charset="0"/>
                <a:ea typeface="Verdana" panose="020B0604030504040204" pitchFamily="34" charset="0"/>
                <a:cs typeface="Verdana" panose="020B0604030504040204" pitchFamily="34" charset="0"/>
              </a:rPr>
              <a:t>cores.</a:t>
            </a:r>
            <a:r>
              <a:rPr lang="en-US" sz="1800" spc="5" dirty="0">
                <a:effectLst/>
                <a:latin typeface="Verdana" panose="020B0604030504040204" pitchFamily="34" charset="0"/>
                <a:ea typeface="Verdana" panose="020B0604030504040204" pitchFamily="34" charset="0"/>
                <a:cs typeface="Verdana" panose="020B0604030504040204" pitchFamily="34" charset="0"/>
              </a:rPr>
              <a:t> </a:t>
            </a:r>
            <a:endParaRPr lang="en-IN" dirty="0"/>
          </a:p>
        </p:txBody>
      </p:sp>
    </p:spTree>
    <p:extLst>
      <p:ext uri="{BB962C8B-B14F-4D97-AF65-F5344CB8AC3E}">
        <p14:creationId xmlns:p14="http://schemas.microsoft.com/office/powerpoint/2010/main" val="182732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6B8C1-A5F0-CD2F-E7F9-082FC9A0396B}"/>
              </a:ext>
            </a:extLst>
          </p:cNvPr>
          <p:cNvSpPr>
            <a:spLocks noGrp="1"/>
          </p:cNvSpPr>
          <p:nvPr>
            <p:ph type="title"/>
          </p:nvPr>
        </p:nvSpPr>
        <p:spPr>
          <a:xfrm>
            <a:off x="628650" y="365127"/>
            <a:ext cx="7886700" cy="732154"/>
          </a:xfrm>
        </p:spPr>
        <p:txBody>
          <a:bodyPr/>
          <a:lstStyle/>
          <a:p>
            <a:pPr algn="ctr"/>
            <a:r>
              <a:rPr lang="en-US" b="1" dirty="0">
                <a:latin typeface="Times New Roman" panose="02020603050405020304" pitchFamily="18" charset="0"/>
                <a:cs typeface="Times New Roman" panose="02020603050405020304" pitchFamily="18" charset="0"/>
              </a:rPr>
              <a:t>Central Processing Unit (CPU)</a:t>
            </a:r>
            <a:endParaRPr lang="en-IN" dirty="0"/>
          </a:p>
        </p:txBody>
      </p:sp>
      <p:sp>
        <p:nvSpPr>
          <p:cNvPr id="3" name="Content Placeholder 2">
            <a:extLst>
              <a:ext uri="{FF2B5EF4-FFF2-40B4-BE49-F238E27FC236}">
                <a16:creationId xmlns:a16="http://schemas.microsoft.com/office/drawing/2014/main" id="{DE428819-2155-4BBE-E05D-F5BF11A62020}"/>
              </a:ext>
            </a:extLst>
          </p:cNvPr>
          <p:cNvSpPr>
            <a:spLocks noGrp="1"/>
          </p:cNvSpPr>
          <p:nvPr>
            <p:ph idx="1"/>
          </p:nvPr>
        </p:nvSpPr>
        <p:spPr>
          <a:xfrm>
            <a:off x="581026" y="1253330"/>
            <a:ext cx="4789170" cy="5376069"/>
          </a:xfrm>
        </p:spPr>
        <p:txBody>
          <a:bodyPr>
            <a:normAutofit lnSpcReduction="10000"/>
          </a:bodyPr>
          <a:lstStyle/>
          <a:p>
            <a:r>
              <a:rPr lang="en-US" dirty="0">
                <a:latin typeface="Times New Roman" panose="02020603050405020304" pitchFamily="18" charset="0"/>
                <a:cs typeface="Times New Roman" panose="02020603050405020304" pitchFamily="18" charset="0"/>
              </a:rPr>
              <a:t>CPU is known as brain for every ingrained system. </a:t>
            </a:r>
          </a:p>
          <a:p>
            <a:r>
              <a:rPr lang="en-US" dirty="0">
                <a:latin typeface="Times New Roman" panose="02020603050405020304" pitchFamily="18" charset="0"/>
                <a:cs typeface="Times New Roman" panose="02020603050405020304" pitchFamily="18" charset="0"/>
              </a:rPr>
              <a:t>CPU comprises the arithmetic logic unit (ALU) accustomed quickly to store the information and perform calculations and </a:t>
            </a:r>
            <a:r>
              <a:rPr lang="en-US" dirty="0">
                <a:latin typeface="Times New Roman" panose="02020603050405020304" pitchFamily="18" charset="0"/>
                <a:cs typeface="Times New Roman" panose="02020603050405020304" pitchFamily="18" charset="0"/>
                <a:hlinkClick r:id="rId2"/>
              </a:rPr>
              <a:t>Control Unit</a:t>
            </a:r>
            <a:r>
              <a:rPr lang="en-US" dirty="0">
                <a:latin typeface="Times New Roman" panose="02020603050405020304" pitchFamily="18" charset="0"/>
                <a:cs typeface="Times New Roman" panose="02020603050405020304" pitchFamily="18" charset="0"/>
              </a:rPr>
              <a:t> (CU) for performing instruction sequencing as well as branching.</a:t>
            </a:r>
          </a:p>
          <a:p>
            <a:r>
              <a:rPr lang="en-US" dirty="0">
                <a:latin typeface="Times New Roman" panose="02020603050405020304" pitchFamily="18" charset="0"/>
                <a:cs typeface="Times New Roman" panose="02020603050405020304" pitchFamily="18" charset="0"/>
              </a:rPr>
              <a:t> CPU interacts with more computer components such as memory, input and output for performing instruction. </a:t>
            </a:r>
            <a:endParaRPr lang="en-IN" dirty="0">
              <a:latin typeface="Times New Roman" panose="02020603050405020304" pitchFamily="18" charset="0"/>
              <a:cs typeface="Times New Roman" panose="02020603050405020304" pitchFamily="18" charset="0"/>
            </a:endParaRPr>
          </a:p>
        </p:txBody>
      </p:sp>
      <p:pic>
        <p:nvPicPr>
          <p:cNvPr id="6" name="Picture 5" descr="A screenshot of a cell phone&#10;&#10;Description automatically generated">
            <a:extLst>
              <a:ext uri="{FF2B5EF4-FFF2-40B4-BE49-F238E27FC236}">
                <a16:creationId xmlns:a16="http://schemas.microsoft.com/office/drawing/2014/main" id="{F9384D2B-AEE1-B0F9-798D-42FB216316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2605" y="1990725"/>
            <a:ext cx="2305050" cy="2876550"/>
          </a:xfrm>
          <a:prstGeom prst="rect">
            <a:avLst/>
          </a:prstGeom>
        </p:spPr>
      </p:pic>
    </p:spTree>
    <p:extLst>
      <p:ext uri="{BB962C8B-B14F-4D97-AF65-F5344CB8AC3E}">
        <p14:creationId xmlns:p14="http://schemas.microsoft.com/office/powerpoint/2010/main" val="3679606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F24-25FE-0B0F-320B-5699B61F8D32}"/>
              </a:ext>
            </a:extLst>
          </p:cNvPr>
          <p:cNvSpPr>
            <a:spLocks noGrp="1"/>
          </p:cNvSpPr>
          <p:nvPr>
            <p:ph type="title"/>
          </p:nvPr>
        </p:nvSpPr>
        <p:spPr>
          <a:xfrm>
            <a:off x="628650" y="365127"/>
            <a:ext cx="7886700" cy="90360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Graphics Processing Unit (GPU)</a:t>
            </a:r>
            <a:endParaRPr lang="en-IN" dirty="0"/>
          </a:p>
        </p:txBody>
      </p:sp>
      <p:sp>
        <p:nvSpPr>
          <p:cNvPr id="3" name="Content Placeholder 2">
            <a:extLst>
              <a:ext uri="{FF2B5EF4-FFF2-40B4-BE49-F238E27FC236}">
                <a16:creationId xmlns:a16="http://schemas.microsoft.com/office/drawing/2014/main" id="{80F78CAE-A5ED-AF4C-C635-1EB7A2FD3848}"/>
              </a:ext>
            </a:extLst>
          </p:cNvPr>
          <p:cNvSpPr>
            <a:spLocks noGrp="1"/>
          </p:cNvSpPr>
          <p:nvPr>
            <p:ph idx="1"/>
          </p:nvPr>
        </p:nvSpPr>
        <p:spPr>
          <a:xfrm>
            <a:off x="708660" y="1463041"/>
            <a:ext cx="3406140" cy="4908232"/>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GPU is used to provide the images in computer games. </a:t>
            </a:r>
          </a:p>
          <a:p>
            <a:r>
              <a:rPr lang="en-US" dirty="0">
                <a:latin typeface="Times New Roman" panose="02020603050405020304" pitchFamily="18" charset="0"/>
                <a:cs typeface="Times New Roman" panose="02020603050405020304" pitchFamily="18" charset="0"/>
              </a:rPr>
              <a:t>GPU is faster than CPU’s speed and it emphasis on high throughput. </a:t>
            </a:r>
          </a:p>
          <a:p>
            <a:r>
              <a:rPr lang="en-US" dirty="0">
                <a:latin typeface="Times New Roman" panose="02020603050405020304" pitchFamily="18" charset="0"/>
                <a:cs typeface="Times New Roman" panose="02020603050405020304" pitchFamily="18" charset="0"/>
              </a:rPr>
              <a:t>It’s generally incorporated with electronic equipment for sharing </a:t>
            </a:r>
            <a:r>
              <a:rPr lang="en-US" dirty="0">
                <a:latin typeface="Times New Roman" panose="02020603050405020304" pitchFamily="18" charset="0"/>
                <a:cs typeface="Times New Roman" panose="02020603050405020304" pitchFamily="18" charset="0"/>
                <a:hlinkClick r:id="rId2"/>
              </a:rPr>
              <a:t>RAM</a:t>
            </a:r>
            <a:r>
              <a:rPr lang="en-US" dirty="0">
                <a:latin typeface="Times New Roman" panose="02020603050405020304" pitchFamily="18" charset="0"/>
                <a:cs typeface="Times New Roman" panose="02020603050405020304" pitchFamily="18" charset="0"/>
              </a:rPr>
              <a:t> with electronic equipment that is nice for the foremost computing task. </a:t>
            </a:r>
          </a:p>
          <a:p>
            <a:r>
              <a:rPr lang="en-US" dirty="0">
                <a:latin typeface="Times New Roman" panose="02020603050405020304" pitchFamily="18" charset="0"/>
                <a:cs typeface="Times New Roman" panose="02020603050405020304" pitchFamily="18" charset="0"/>
              </a:rPr>
              <a:t>It contains more </a:t>
            </a:r>
            <a:r>
              <a:rPr lang="en-US" dirty="0">
                <a:latin typeface="Times New Roman" panose="02020603050405020304" pitchFamily="18" charset="0"/>
                <a:cs typeface="Times New Roman" panose="02020603050405020304" pitchFamily="18" charset="0"/>
                <a:hlinkClick r:id="rId3"/>
              </a:rPr>
              <a:t>ALU</a:t>
            </a:r>
            <a:r>
              <a:rPr lang="en-US" dirty="0">
                <a:latin typeface="Times New Roman" panose="02020603050405020304" pitchFamily="18" charset="0"/>
                <a:cs typeface="Times New Roman" panose="02020603050405020304" pitchFamily="18" charset="0"/>
              </a:rPr>
              <a:t> units than CPU.</a:t>
            </a:r>
          </a:p>
          <a:p>
            <a:r>
              <a:rPr lang="en-US" dirty="0">
                <a:latin typeface="Times New Roman" panose="02020603050405020304" pitchFamily="18" charset="0"/>
                <a:cs typeface="Times New Roman" panose="02020603050405020304" pitchFamily="18" charset="0"/>
              </a:rPr>
              <a:t>SIMD</a:t>
            </a:r>
            <a:endParaRPr lang="en-IN" dirty="0">
              <a:latin typeface="Times New Roman" panose="02020603050405020304" pitchFamily="18" charset="0"/>
              <a:cs typeface="Times New Roman" panose="02020603050405020304" pitchFamily="18" charset="0"/>
            </a:endParaRPr>
          </a:p>
        </p:txBody>
      </p:sp>
      <p:pic>
        <p:nvPicPr>
          <p:cNvPr id="5" name="Picture 4" descr="A grid of green letters&#10;&#10;Description automatically generated">
            <a:extLst>
              <a:ext uri="{FF2B5EF4-FFF2-40B4-BE49-F238E27FC236}">
                <a16:creationId xmlns:a16="http://schemas.microsoft.com/office/drawing/2014/main" id="{013CC291-60DE-076C-70C4-F35C495916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6782" y="2228850"/>
            <a:ext cx="3533775" cy="2400300"/>
          </a:xfrm>
          <a:prstGeom prst="rect">
            <a:avLst/>
          </a:prstGeom>
        </p:spPr>
      </p:pic>
    </p:spTree>
    <p:extLst>
      <p:ext uri="{BB962C8B-B14F-4D97-AF65-F5344CB8AC3E}">
        <p14:creationId xmlns:p14="http://schemas.microsoft.com/office/powerpoint/2010/main" val="2103048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82674-2343-0A26-AEEA-51510F36A9E2}"/>
              </a:ext>
            </a:extLst>
          </p:cNvPr>
          <p:cNvSpPr>
            <a:spLocks noGrp="1"/>
          </p:cNvSpPr>
          <p:nvPr>
            <p:ph type="title"/>
          </p:nvPr>
        </p:nvSpPr>
        <p:spPr>
          <a:xfrm>
            <a:off x="834390" y="-47306"/>
            <a:ext cx="7886700" cy="728344"/>
          </a:xfrm>
        </p:spPr>
        <p:txBody>
          <a:bodyPr/>
          <a:lstStyle/>
          <a:p>
            <a:pPr algn="ctr"/>
            <a:r>
              <a:rPr lang="en-US" sz="1800" b="1" kern="0" spc="-5" dirty="0">
                <a:effectLst/>
                <a:latin typeface="Verdana" panose="020B0604030504040204" pitchFamily="34" charset="0"/>
                <a:ea typeface="Verdana" panose="020B0604030504040204" pitchFamily="34" charset="0"/>
                <a:cs typeface="Verdana" panose="020B0604030504040204" pitchFamily="34" charset="0"/>
              </a:rPr>
              <a:t>GPU</a:t>
            </a:r>
            <a:r>
              <a:rPr lang="en-US" sz="1800" b="1" kern="0" spc="-15" dirty="0">
                <a:effectLst/>
                <a:latin typeface="Verdana" panose="020B0604030504040204" pitchFamily="34" charset="0"/>
                <a:ea typeface="Verdana" panose="020B0604030504040204" pitchFamily="34" charset="0"/>
                <a:cs typeface="Verdana" panose="020B0604030504040204" pitchFamily="34" charset="0"/>
              </a:rPr>
              <a:t> </a:t>
            </a:r>
            <a:r>
              <a:rPr lang="en-US" sz="1800" b="1" kern="0" spc="-5" dirty="0">
                <a:effectLst/>
                <a:latin typeface="Verdana" panose="020B0604030504040204" pitchFamily="34" charset="0"/>
                <a:ea typeface="Verdana" panose="020B0604030504040204" pitchFamily="34" charset="0"/>
                <a:cs typeface="Verdana" panose="020B0604030504040204" pitchFamily="34" charset="0"/>
              </a:rPr>
              <a:t>Programming</a:t>
            </a:r>
            <a:r>
              <a:rPr lang="en-US" sz="1800" b="1" kern="0" spc="-20" dirty="0">
                <a:effectLst/>
                <a:latin typeface="Verdana" panose="020B0604030504040204" pitchFamily="34" charset="0"/>
                <a:ea typeface="Verdana" panose="020B0604030504040204" pitchFamily="34" charset="0"/>
                <a:cs typeface="Verdana" panose="020B0604030504040204" pitchFamily="34" charset="0"/>
              </a:rPr>
              <a:t> </a:t>
            </a:r>
            <a:r>
              <a:rPr lang="en-US" sz="1800" b="1" kern="0" spc="-5" dirty="0">
                <a:effectLst/>
                <a:latin typeface="Verdana" panose="020B0604030504040204" pitchFamily="34" charset="0"/>
                <a:ea typeface="Verdana" panose="020B0604030504040204" pitchFamily="34" charset="0"/>
                <a:cs typeface="Verdana" panose="020B0604030504040204" pitchFamily="34" charset="0"/>
              </a:rPr>
              <a:t>Model</a:t>
            </a:r>
            <a:endParaRPr lang="en-IN" dirty="0"/>
          </a:p>
        </p:txBody>
      </p:sp>
      <p:sp>
        <p:nvSpPr>
          <p:cNvPr id="3" name="Content Placeholder 2">
            <a:extLst>
              <a:ext uri="{FF2B5EF4-FFF2-40B4-BE49-F238E27FC236}">
                <a16:creationId xmlns:a16="http://schemas.microsoft.com/office/drawing/2014/main" id="{928D9B47-F128-4CAB-9B5A-B111F172580F}"/>
              </a:ext>
            </a:extLst>
          </p:cNvPr>
          <p:cNvSpPr>
            <a:spLocks noGrp="1"/>
          </p:cNvSpPr>
          <p:nvPr>
            <p:ph idx="1"/>
          </p:nvPr>
        </p:nvSpPr>
        <p:spPr>
          <a:xfrm>
            <a:off x="502920" y="582930"/>
            <a:ext cx="7886700" cy="3509010"/>
          </a:xfrm>
        </p:spPr>
        <p:txBody>
          <a:bodyPr>
            <a:normAutofit/>
          </a:bodyPr>
          <a:lstStyle/>
          <a:p>
            <a:r>
              <a:rPr lang="en-US" sz="1800" dirty="0">
                <a:effectLst/>
                <a:latin typeface="Times New Roman" panose="02020603050405020304" pitchFamily="18" charset="0"/>
                <a:ea typeface="Verdana" panose="020B0604030504040204" pitchFamily="34" charset="0"/>
                <a:cs typeface="Times New Roman" panose="02020603050405020304" pitchFamily="18" charset="0"/>
              </a:rPr>
              <a:t>The interaction between a CPU and GPU in performing</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parallel</a:t>
            </a:r>
            <a:r>
              <a:rPr lang="en-US" sz="1800" spc="39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execution</a:t>
            </a:r>
            <a:r>
              <a:rPr lang="en-US" sz="1800" spc="39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of  </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floating-point  </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operations</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concurrently.</a:t>
            </a:r>
            <a:r>
              <a:rPr lang="en-US" sz="1800" spc="37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18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CPU</a:t>
            </a:r>
            <a:r>
              <a:rPr lang="en-US" sz="18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is</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the   </a:t>
            </a:r>
            <a:r>
              <a:rPr lang="en-US" sz="1800" spc="30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conventional </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multicore</a:t>
            </a:r>
            <a:r>
              <a:rPr lang="en-US" sz="1800" spc="-3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processor with limited parallelism to exploit. </a:t>
            </a:r>
          </a:p>
          <a:p>
            <a:r>
              <a:rPr lang="en-US" sz="1800" dirty="0">
                <a:effectLst/>
                <a:latin typeface="Times New Roman" panose="02020603050405020304" pitchFamily="18" charset="0"/>
                <a:ea typeface="Verdana" panose="020B0604030504040204" pitchFamily="34" charset="0"/>
                <a:cs typeface="Times New Roman" panose="02020603050405020304" pitchFamily="18" charset="0"/>
              </a:rPr>
              <a:t>The    GPU   has</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a</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many-core</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architecture</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that</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has</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hundreds</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of</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simple</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processing cores organized as multiprocessors. Each core can </a:t>
            </a:r>
            <a:r>
              <a:rPr lang="en-US" sz="1800" spc="-3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have one or more threads.</a:t>
            </a:r>
          </a:p>
          <a:p>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Essentially,</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CPU’s</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floating-</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point kernel computation role</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is</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largely</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offloaded</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to</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many-core GPU. </a:t>
            </a:r>
          </a:p>
          <a:p>
            <a:r>
              <a:rPr lang="en-US" sz="1800" dirty="0">
                <a:effectLst/>
                <a:latin typeface="Times New Roman" panose="02020603050405020304" pitchFamily="18" charset="0"/>
                <a:ea typeface="Verdana" panose="020B0604030504040204" pitchFamily="34" charset="0"/>
                <a:cs typeface="Times New Roman" panose="02020603050405020304" pitchFamily="18" charset="0"/>
              </a:rPr>
              <a:t>The CPU instructs the GPU</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to</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perform</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massive data processing. The bandwidth must be matched</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between the on-board main memory and the on-chip GPU</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memory.</a:t>
            </a:r>
            <a:endParaRPr lang="en-IN" sz="1800" dirty="0">
              <a:effectLst/>
              <a:latin typeface="Times New Roman" panose="02020603050405020304" pitchFamily="18" charset="0"/>
              <a:ea typeface="Verdana" panose="020B060403050404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AA0CC8B-4F01-6CCE-AEF7-765FD3D018F7}"/>
              </a:ext>
            </a:extLst>
          </p:cNvPr>
          <p:cNvPicPr>
            <a:picLocks noChangeAspect="1"/>
          </p:cNvPicPr>
          <p:nvPr/>
        </p:nvPicPr>
        <p:blipFill>
          <a:blip r:embed="rId2"/>
          <a:stretch>
            <a:fillRect/>
          </a:stretch>
        </p:blipFill>
        <p:spPr>
          <a:xfrm>
            <a:off x="1337310" y="3749040"/>
            <a:ext cx="7246620" cy="2760980"/>
          </a:xfrm>
          <a:prstGeom prst="rect">
            <a:avLst/>
          </a:prstGeom>
        </p:spPr>
      </p:pic>
    </p:spTree>
    <p:extLst>
      <p:ext uri="{BB962C8B-B14F-4D97-AF65-F5344CB8AC3E}">
        <p14:creationId xmlns:p14="http://schemas.microsoft.com/office/powerpoint/2010/main" val="1456064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870-E34D-74E3-7E25-DC6D819816FB}"/>
              </a:ext>
            </a:extLst>
          </p:cNvPr>
          <p:cNvSpPr>
            <a:spLocks noGrp="1"/>
          </p:cNvSpPr>
          <p:nvPr>
            <p:ph type="title"/>
          </p:nvPr>
        </p:nvSpPr>
        <p:spPr>
          <a:xfrm>
            <a:off x="628650" y="365127"/>
            <a:ext cx="7886700" cy="777874"/>
          </a:xfrm>
        </p:spPr>
        <p:txBody>
          <a:bodyPr>
            <a:normAutofit/>
          </a:bodyPr>
          <a:lstStyle/>
          <a:p>
            <a:pPr algn="ctr"/>
            <a:r>
              <a:rPr lang="en-US" sz="2800" dirty="0">
                <a:effectLst/>
                <a:latin typeface="Times New Roman" panose="02020603050405020304" pitchFamily="18" charset="0"/>
                <a:ea typeface="Verdana" panose="020B0604030504040204" pitchFamily="34" charset="0"/>
                <a:cs typeface="Times New Roman" panose="02020603050405020304" pitchFamily="18" charset="0"/>
              </a:rPr>
              <a:t>Memory,</a:t>
            </a:r>
            <a:r>
              <a:rPr lang="en-US" sz="2800"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800" dirty="0">
                <a:effectLst/>
                <a:latin typeface="Times New Roman" panose="02020603050405020304" pitchFamily="18" charset="0"/>
                <a:ea typeface="Verdana" panose="020B0604030504040204" pitchFamily="34" charset="0"/>
                <a:cs typeface="Times New Roman" panose="02020603050405020304" pitchFamily="18" charset="0"/>
              </a:rPr>
              <a:t>Storage,</a:t>
            </a:r>
            <a:r>
              <a:rPr lang="en-US" sz="2800" spc="-3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800" dirty="0">
                <a:effectLst/>
                <a:latin typeface="Times New Roman" panose="02020603050405020304" pitchFamily="18" charset="0"/>
                <a:ea typeface="Verdana" panose="020B0604030504040204" pitchFamily="34" charset="0"/>
                <a:cs typeface="Times New Roman" panose="02020603050405020304" pitchFamily="18" charset="0"/>
              </a:rPr>
              <a:t>and</a:t>
            </a:r>
            <a:r>
              <a:rPr lang="en-US" sz="2800" spc="-2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800" dirty="0">
                <a:effectLst/>
                <a:latin typeface="Times New Roman" panose="02020603050405020304" pitchFamily="18" charset="0"/>
                <a:ea typeface="Verdana" panose="020B0604030504040204" pitchFamily="34" charset="0"/>
                <a:cs typeface="Times New Roman" panose="02020603050405020304" pitchFamily="18" charset="0"/>
              </a:rPr>
              <a:t>Wide-Area</a:t>
            </a:r>
            <a:r>
              <a:rPr lang="en-US" sz="2800"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800" dirty="0">
                <a:effectLst/>
                <a:latin typeface="Times New Roman" panose="02020603050405020304" pitchFamily="18" charset="0"/>
                <a:ea typeface="Verdana" panose="020B0604030504040204" pitchFamily="34" charset="0"/>
                <a:cs typeface="Times New Roman" panose="02020603050405020304" pitchFamily="18" charset="0"/>
              </a:rPr>
              <a:t>Networking</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9D6039-EFF8-D01A-FF88-FAA6001B1DCF}"/>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865840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D86311-6D6F-80C9-ACAA-589D61CE97B0}"/>
              </a:ext>
            </a:extLst>
          </p:cNvPr>
          <p:cNvPicPr>
            <a:picLocks noChangeAspect="1"/>
          </p:cNvPicPr>
          <p:nvPr/>
        </p:nvPicPr>
        <p:blipFill>
          <a:blip r:embed="rId2"/>
          <a:stretch>
            <a:fillRect/>
          </a:stretch>
        </p:blipFill>
        <p:spPr>
          <a:xfrm>
            <a:off x="338137" y="490537"/>
            <a:ext cx="8467725" cy="5876925"/>
          </a:xfrm>
          <a:prstGeom prst="rect">
            <a:avLst/>
          </a:prstGeom>
        </p:spPr>
      </p:pic>
    </p:spTree>
    <p:extLst>
      <p:ext uri="{BB962C8B-B14F-4D97-AF65-F5344CB8AC3E}">
        <p14:creationId xmlns:p14="http://schemas.microsoft.com/office/powerpoint/2010/main" val="2046560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92E67-1DC7-3077-6171-7A5DD5AD2392}"/>
              </a:ext>
            </a:extLst>
          </p:cNvPr>
          <p:cNvSpPr>
            <a:spLocks noGrp="1"/>
          </p:cNvSpPr>
          <p:nvPr>
            <p:ph type="title"/>
          </p:nvPr>
        </p:nvSpPr>
        <p:spPr>
          <a:xfrm>
            <a:off x="628650" y="365127"/>
            <a:ext cx="7886700" cy="755014"/>
          </a:xfrm>
        </p:spPr>
        <p:txBody>
          <a:bodyPr/>
          <a:lstStyle/>
          <a:p>
            <a:pPr algn="ctr"/>
            <a:r>
              <a:rPr lang="en-IN" b="1" dirty="0"/>
              <a:t>System-Area Interconnects</a:t>
            </a:r>
          </a:p>
        </p:txBody>
      </p:sp>
      <p:sp>
        <p:nvSpPr>
          <p:cNvPr id="3" name="Content Placeholder 2">
            <a:extLst>
              <a:ext uri="{FF2B5EF4-FFF2-40B4-BE49-F238E27FC236}">
                <a16:creationId xmlns:a16="http://schemas.microsoft.com/office/drawing/2014/main" id="{C9643C28-AB07-82B4-233F-82AC49D28FC9}"/>
              </a:ext>
            </a:extLst>
          </p:cNvPr>
          <p:cNvSpPr>
            <a:spLocks noGrp="1"/>
          </p:cNvSpPr>
          <p:nvPr>
            <p:ph idx="1"/>
          </p:nvPr>
        </p:nvSpPr>
        <p:spPr>
          <a:xfrm>
            <a:off x="628650" y="1405890"/>
            <a:ext cx="7886700" cy="4771073"/>
          </a:xfrm>
        </p:spPr>
        <p:txBody>
          <a:bodyPr/>
          <a:lstStyle/>
          <a:p>
            <a:r>
              <a:rPr lang="en-IN" dirty="0"/>
              <a:t>Local area network (LAN) is used to connect client hosts to big servers</a:t>
            </a:r>
          </a:p>
          <a:p>
            <a:r>
              <a:rPr lang="en-IN" dirty="0"/>
              <a:t>Storage Area Network (SAN) connects servers to network storage such as disk arrays.</a:t>
            </a:r>
          </a:p>
          <a:p>
            <a:r>
              <a:rPr lang="en-IN" dirty="0"/>
              <a:t>Network attached storage (NAS) connects client hosts directly to the disk arrays.</a:t>
            </a:r>
          </a:p>
          <a:p>
            <a:r>
              <a:rPr lang="en-IN" dirty="0"/>
              <a:t>All types of network appear in a large cluster. </a:t>
            </a:r>
          </a:p>
        </p:txBody>
      </p:sp>
    </p:spTree>
    <p:extLst>
      <p:ext uri="{BB962C8B-B14F-4D97-AF65-F5344CB8AC3E}">
        <p14:creationId xmlns:p14="http://schemas.microsoft.com/office/powerpoint/2010/main" val="1687312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ED79B4-9800-1F6A-D93C-9A15306DB6ED}"/>
              </a:ext>
            </a:extLst>
          </p:cNvPr>
          <p:cNvPicPr>
            <a:picLocks noChangeAspect="1"/>
          </p:cNvPicPr>
          <p:nvPr/>
        </p:nvPicPr>
        <p:blipFill>
          <a:blip r:embed="rId2"/>
          <a:stretch>
            <a:fillRect/>
          </a:stretch>
        </p:blipFill>
        <p:spPr>
          <a:xfrm>
            <a:off x="482600" y="932080"/>
            <a:ext cx="8178799" cy="5514439"/>
          </a:xfrm>
          <a:prstGeom prst="rect">
            <a:avLst/>
          </a:prstGeom>
        </p:spPr>
      </p:pic>
      <p:sp>
        <p:nvSpPr>
          <p:cNvPr id="2" name="TextBox 1">
            <a:extLst>
              <a:ext uri="{FF2B5EF4-FFF2-40B4-BE49-F238E27FC236}">
                <a16:creationId xmlns:a16="http://schemas.microsoft.com/office/drawing/2014/main" id="{93D8D8CC-4AC7-9970-94DA-16008D5D3C19}"/>
              </a:ext>
            </a:extLst>
          </p:cNvPr>
          <p:cNvSpPr txBox="1"/>
          <p:nvPr/>
        </p:nvSpPr>
        <p:spPr>
          <a:xfrm>
            <a:off x="2240280" y="285750"/>
            <a:ext cx="5164106" cy="646331"/>
          </a:xfrm>
          <a:prstGeom prst="rect">
            <a:avLst/>
          </a:prstGeom>
          <a:noFill/>
        </p:spPr>
        <p:txBody>
          <a:bodyPr wrap="none" rtlCol="0">
            <a:spAutoFit/>
          </a:bodyPr>
          <a:lstStyle/>
          <a:p>
            <a:r>
              <a:rPr lang="en-IN" sz="3600" dirty="0"/>
              <a:t>System Area Interconnects</a:t>
            </a:r>
          </a:p>
        </p:txBody>
      </p:sp>
    </p:spTree>
    <p:extLst>
      <p:ext uri="{BB962C8B-B14F-4D97-AF65-F5344CB8AC3E}">
        <p14:creationId xmlns:p14="http://schemas.microsoft.com/office/powerpoint/2010/main" val="2383574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FFE1F-F550-C4C4-FBA9-0F4D3583F606}"/>
              </a:ext>
            </a:extLst>
          </p:cNvPr>
          <p:cNvSpPr>
            <a:spLocks noGrp="1"/>
          </p:cNvSpPr>
          <p:nvPr>
            <p:ph type="title"/>
          </p:nvPr>
        </p:nvSpPr>
        <p:spPr>
          <a:xfrm>
            <a:off x="628650" y="365127"/>
            <a:ext cx="7886700" cy="617854"/>
          </a:xfrm>
        </p:spPr>
        <p:txBody>
          <a:bodyPr>
            <a:normAutofit fontScale="90000"/>
          </a:bodyPr>
          <a:lstStyle/>
          <a:p>
            <a:pPr algn="ctr"/>
            <a:r>
              <a:rPr lang="en-IN" dirty="0"/>
              <a:t>Outline</a:t>
            </a:r>
          </a:p>
        </p:txBody>
      </p:sp>
      <p:sp>
        <p:nvSpPr>
          <p:cNvPr id="3" name="Content Placeholder 2">
            <a:extLst>
              <a:ext uri="{FF2B5EF4-FFF2-40B4-BE49-F238E27FC236}">
                <a16:creationId xmlns:a16="http://schemas.microsoft.com/office/drawing/2014/main" id="{5AC8B801-48F8-52FE-73C2-95F93485D0F1}"/>
              </a:ext>
            </a:extLst>
          </p:cNvPr>
          <p:cNvSpPr>
            <a:spLocks noGrp="1"/>
          </p:cNvSpPr>
          <p:nvPr>
            <p:ph idx="1"/>
          </p:nvPr>
        </p:nvSpPr>
        <p:spPr>
          <a:xfrm>
            <a:off x="628650" y="1280160"/>
            <a:ext cx="7886700" cy="4896803"/>
          </a:xfrm>
        </p:spPr>
        <p:txBody>
          <a:bodyPr>
            <a:noAutofit/>
          </a:bodyPr>
          <a:lstStyle/>
          <a:p>
            <a:r>
              <a:rPr lang="en-US" sz="3200" b="0" i="0" dirty="0">
                <a:effectLst/>
                <a:latin typeface="Times New Roman" panose="02020603050405020304" pitchFamily="18" charset="0"/>
                <a:cs typeface="Times New Roman" panose="02020603050405020304" pitchFamily="18" charset="0"/>
              </a:rPr>
              <a:t>Scalable Computing over the Internet</a:t>
            </a:r>
            <a:r>
              <a:rPr lang="en-US" sz="3200" dirty="0">
                <a:latin typeface="Times New Roman" panose="02020603050405020304" pitchFamily="18" charset="0"/>
                <a:cs typeface="Times New Roman" panose="02020603050405020304" pitchFamily="18" charset="0"/>
              </a:rPr>
              <a:t> </a:t>
            </a:r>
          </a:p>
          <a:p>
            <a:r>
              <a:rPr lang="en-IN" sz="3200" b="0" i="0" dirty="0">
                <a:effectLst/>
                <a:latin typeface="Times New Roman" panose="02020603050405020304" pitchFamily="18" charset="0"/>
                <a:cs typeface="Times New Roman" panose="02020603050405020304" pitchFamily="18" charset="0"/>
              </a:rPr>
              <a:t>Technologies for Network Based Systems</a:t>
            </a:r>
            <a:r>
              <a:rPr lang="en-IN" sz="3200" dirty="0">
                <a:latin typeface="Times New Roman" panose="02020603050405020304" pitchFamily="18" charset="0"/>
                <a:cs typeface="Times New Roman" panose="02020603050405020304" pitchFamily="18" charset="0"/>
              </a:rPr>
              <a:t> </a:t>
            </a:r>
          </a:p>
          <a:p>
            <a:r>
              <a:rPr lang="en-US" sz="3200" b="0" i="0" dirty="0">
                <a:effectLst/>
                <a:latin typeface="Times New Roman" panose="02020603050405020304" pitchFamily="18" charset="0"/>
                <a:cs typeface="Times New Roman" panose="02020603050405020304" pitchFamily="18" charset="0"/>
              </a:rPr>
              <a:t>System Models for Distributed and Cloud Computing</a:t>
            </a:r>
            <a:r>
              <a:rPr lang="en-US" sz="3200" dirty="0">
                <a:latin typeface="Times New Roman" panose="02020603050405020304" pitchFamily="18" charset="0"/>
                <a:cs typeface="Times New Roman" panose="02020603050405020304" pitchFamily="18" charset="0"/>
              </a:rPr>
              <a:t> </a:t>
            </a:r>
          </a:p>
          <a:p>
            <a:r>
              <a:rPr lang="en-US" sz="3200" b="0" i="0" dirty="0">
                <a:effectLst/>
                <a:latin typeface="Times New Roman" panose="02020603050405020304" pitchFamily="18" charset="0"/>
                <a:cs typeface="Times New Roman" panose="02020603050405020304" pitchFamily="18" charset="0"/>
              </a:rPr>
              <a:t>Software Environments for Distributed Systems and Clouds. .</a:t>
            </a:r>
          </a:p>
          <a:p>
            <a:r>
              <a:rPr lang="en-US" sz="3200" b="0" i="0" dirty="0">
                <a:effectLst/>
                <a:latin typeface="Times New Roman" panose="02020603050405020304" pitchFamily="18" charset="0"/>
                <a:cs typeface="Times New Roman" panose="02020603050405020304" pitchFamily="18" charset="0"/>
              </a:rPr>
              <a:t>Performance, Security, and Energy Efficiency</a:t>
            </a:r>
            <a:r>
              <a:rPr lang="en-US" sz="3200" dirty="0">
                <a:latin typeface="Times New Roman" panose="02020603050405020304" pitchFamily="18" charset="0"/>
                <a:cs typeface="Times New Roman" panose="02020603050405020304" pitchFamily="18" charset="0"/>
              </a:rPr>
              <a:t> </a:t>
            </a:r>
            <a:br>
              <a:rPr lang="en-IN"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4040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C8AF-9859-37EA-D4AE-4825E837C77F}"/>
              </a:ext>
            </a:extLst>
          </p:cNvPr>
          <p:cNvSpPr>
            <a:spLocks noGrp="1"/>
          </p:cNvSpPr>
          <p:nvPr>
            <p:ph type="title"/>
          </p:nvPr>
        </p:nvSpPr>
        <p:spPr>
          <a:xfrm>
            <a:off x="628650" y="365127"/>
            <a:ext cx="7886700" cy="663574"/>
          </a:xfrm>
        </p:spPr>
        <p:txBody>
          <a:bodyPr>
            <a:no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Virtual Machines and Virtualization Middleware</a:t>
            </a:r>
            <a:r>
              <a:rPr lang="en-US" sz="6000" b="1" dirty="0">
                <a:latin typeface="Times New Roman" panose="02020603050405020304" pitchFamily="18" charset="0"/>
                <a:cs typeface="Times New Roman" panose="02020603050405020304" pitchFamily="18" charset="0"/>
              </a:rPr>
              <a:t> </a:t>
            </a:r>
            <a:endParaRPr lang="en-IN"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81F6A9-6081-E843-7346-B65A50534748}"/>
              </a:ext>
            </a:extLst>
          </p:cNvPr>
          <p:cNvSpPr>
            <a:spLocks noGrp="1"/>
          </p:cNvSpPr>
          <p:nvPr>
            <p:ph idx="1"/>
          </p:nvPr>
        </p:nvSpPr>
        <p:spPr>
          <a:xfrm>
            <a:off x="628650" y="1188720"/>
            <a:ext cx="8103870" cy="5772150"/>
          </a:xfrm>
        </p:spPr>
        <p:txBody>
          <a:bodyPr>
            <a:normAutofit/>
          </a:bodyPr>
          <a:lstStyle/>
          <a:p>
            <a:pPr marR="167005" algn="just">
              <a:lnSpc>
                <a:spcPct val="100000"/>
              </a:lnSpc>
              <a:tabLst>
                <a:tab pos="622300" algn="l"/>
              </a:tabLst>
            </a:pP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A conventional computer has a single OS image. This</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offers a rigid  </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architecture  </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that  </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tightly   </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couples</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application</a:t>
            </a:r>
            <a:r>
              <a:rPr lang="en-US" sz="20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software</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to</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a</a:t>
            </a:r>
            <a:r>
              <a:rPr lang="en-US" sz="2000"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specific</a:t>
            </a:r>
            <a:r>
              <a:rPr lang="en-US" sz="2000" spc="2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hardware</a:t>
            </a:r>
            <a:r>
              <a:rPr lang="en-US" sz="20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platform.</a:t>
            </a:r>
            <a:endParaRPr lang="en-IN" sz="2000" dirty="0">
              <a:effectLst/>
              <a:latin typeface="Times New Roman" panose="02020603050405020304" pitchFamily="18" charset="0"/>
              <a:ea typeface="Verdana" panose="020B0604030504040204" pitchFamily="34" charset="0"/>
              <a:cs typeface="Times New Roman" panose="02020603050405020304" pitchFamily="18" charset="0"/>
            </a:endParaRPr>
          </a:p>
          <a:p>
            <a:pPr marR="167005" algn="just">
              <a:lnSpc>
                <a:spcPct val="100000"/>
              </a:lnSpc>
              <a:tabLst>
                <a:tab pos="622300" algn="l"/>
              </a:tabLst>
            </a:pP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Some software running well on one machine may not</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be executable on</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another</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platform</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with</a:t>
            </a:r>
            <a:r>
              <a:rPr lang="en-US" sz="2000" spc="39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a</a:t>
            </a:r>
            <a:r>
              <a:rPr lang="en-US" sz="2000" spc="39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different</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instruction</a:t>
            </a:r>
            <a:r>
              <a:rPr lang="en-US" sz="20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set</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under</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a</a:t>
            </a:r>
            <a:r>
              <a:rPr lang="en-US" sz="20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fixed</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OS.</a:t>
            </a:r>
          </a:p>
          <a:p>
            <a:pPr marR="167005" algn="just">
              <a:lnSpc>
                <a:spcPct val="100000"/>
              </a:lnSpc>
              <a:tabLst>
                <a:tab pos="622300" algn="l"/>
              </a:tabLst>
            </a:pPr>
            <a:r>
              <a:rPr lang="en-US" sz="2000" dirty="0">
                <a:latin typeface="Times New Roman" panose="02020603050405020304" pitchFamily="18" charset="0"/>
                <a:ea typeface="Verdana" panose="020B0604030504040204" pitchFamily="34" charset="0"/>
                <a:cs typeface="Times New Roman" panose="02020603050405020304" pitchFamily="18" charset="0"/>
              </a:rPr>
              <a:t>Virtual machines</a:t>
            </a:r>
          </a:p>
          <a:p>
            <a:pPr marR="167005" lvl="1">
              <a:lnSpc>
                <a:spcPct val="110000"/>
              </a:lnSpc>
              <a:spcBef>
                <a:spcPts val="730"/>
              </a:spcBef>
              <a:tabLst>
                <a:tab pos="621665" algn="l"/>
                <a:tab pos="622300" algn="l"/>
                <a:tab pos="1993900" algn="l"/>
                <a:tab pos="2569210" algn="l"/>
                <a:tab pos="3366135" algn="l"/>
                <a:tab pos="4158615" algn="l"/>
                <a:tab pos="4458335" algn="l"/>
              </a:tabLst>
            </a:pP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1600" spc="1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VM</a:t>
            </a:r>
            <a:r>
              <a:rPr lang="en-US" sz="1600" spc="16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can</a:t>
            </a:r>
            <a:r>
              <a:rPr lang="en-US" sz="1600" spc="1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be</a:t>
            </a:r>
            <a:r>
              <a:rPr lang="en-US" sz="1600" spc="16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provisioned</a:t>
            </a:r>
            <a:r>
              <a:rPr lang="en-US" sz="1600" spc="16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for</a:t>
            </a:r>
            <a:r>
              <a:rPr lang="en-US" sz="1600" spc="1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any</a:t>
            </a:r>
            <a:r>
              <a:rPr lang="en-US" sz="1600" spc="16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hardware</a:t>
            </a:r>
            <a:r>
              <a:rPr lang="en-US" sz="1600" spc="16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system.</a:t>
            </a:r>
            <a:r>
              <a:rPr lang="en-US" sz="1600" spc="-3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VM</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is</a:t>
            </a:r>
            <a: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built</a:t>
            </a:r>
            <a: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with virtual resources managed by </a:t>
            </a:r>
            <a:r>
              <a:rPr lang="en-US" sz="1600" spc="-15" dirty="0">
                <a:effectLst/>
                <a:latin typeface="Times New Roman" panose="02020603050405020304" pitchFamily="18" charset="0"/>
                <a:ea typeface="Verdana" panose="020B0604030504040204" pitchFamily="34" charset="0"/>
                <a:cs typeface="Times New Roman" panose="02020603050405020304" pitchFamily="18" charset="0"/>
              </a:rPr>
              <a:t>a</a:t>
            </a:r>
            <a:r>
              <a:rPr lang="en-US" sz="1600" spc="-3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guest</a:t>
            </a:r>
            <a:r>
              <a:rPr lang="en-US" sz="1600"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OS</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to</a:t>
            </a:r>
            <a: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run</a:t>
            </a:r>
            <a: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a</a:t>
            </a:r>
            <a: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specific</a:t>
            </a:r>
            <a: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application.</a:t>
            </a:r>
            <a:r>
              <a:rPr lang="en-US" sz="1600" spc="195" dirty="0">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Between</a:t>
            </a:r>
            <a:r>
              <a:rPr lang="en-US" sz="1600" spc="29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1600" spc="29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VMs</a:t>
            </a:r>
            <a:r>
              <a:rPr lang="en-US" sz="1600" spc="2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and</a:t>
            </a:r>
            <a:r>
              <a:rPr lang="en-US" sz="1600" spc="-37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host</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platform,</a:t>
            </a:r>
            <a: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one needs</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to</a:t>
            </a:r>
            <a: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deploy</a:t>
            </a:r>
            <a: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a middleware</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layer</a:t>
            </a:r>
            <a: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called</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a</a:t>
            </a:r>
            <a:r>
              <a:rPr lang="en-US" sz="1600" spc="-10" dirty="0">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virtual</a:t>
            </a:r>
            <a: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machine</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monitor</a:t>
            </a:r>
            <a:r>
              <a:rPr lang="en-US" sz="1600"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(VMM).</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R="167005" lvl="1">
              <a:lnSpc>
                <a:spcPct val="110000"/>
              </a:lnSpc>
              <a:spcBef>
                <a:spcPts val="730"/>
              </a:spcBef>
              <a:tabLst>
                <a:tab pos="621665" algn="l"/>
                <a:tab pos="622300" algn="l"/>
                <a:tab pos="1993900" algn="l"/>
                <a:tab pos="2569210" algn="l"/>
                <a:tab pos="3366135" algn="l"/>
                <a:tab pos="4158615" algn="l"/>
                <a:tab pos="4458335" algn="l"/>
              </a:tabLst>
            </a:pP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guest</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OS</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could</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be</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a</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Linux</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system</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and</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hypervisor is the XEN</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system</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developed</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at</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Cambridge</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University. This hypervisor approach is</a:t>
            </a:r>
            <a:r>
              <a:rPr lang="en-US" sz="1600" spc="39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also called </a:t>
            </a:r>
            <a:r>
              <a:rPr lang="en-US" sz="1600" i="1" dirty="0">
                <a:effectLst/>
                <a:latin typeface="Times New Roman" panose="02020603050405020304" pitchFamily="18" charset="0"/>
                <a:ea typeface="Verdana" panose="020B0604030504040204" pitchFamily="34" charset="0"/>
                <a:cs typeface="Times New Roman" panose="02020603050405020304" pitchFamily="18" charset="0"/>
              </a:rPr>
              <a:t>bare-</a:t>
            </a:r>
            <a:r>
              <a:rPr lang="en-US" sz="1600" i="1" spc="-3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i="1" dirty="0">
                <a:effectLst/>
                <a:latin typeface="Times New Roman" panose="02020603050405020304" pitchFamily="18" charset="0"/>
                <a:ea typeface="Verdana" panose="020B0604030504040204" pitchFamily="34" charset="0"/>
                <a:cs typeface="Times New Roman" panose="02020603050405020304" pitchFamily="18" charset="0"/>
              </a:rPr>
              <a:t>metal VM</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 because the hypervisor handles the bare hardware</a:t>
            </a:r>
            <a:r>
              <a:rPr lang="en-US" sz="1600" spc="-3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(CPU,</a:t>
            </a:r>
            <a:r>
              <a:rPr lang="en-US" sz="1600"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memory,</a:t>
            </a:r>
            <a: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and I/O) directly.</a:t>
            </a:r>
          </a:p>
          <a:p>
            <a:pPr lvl="1">
              <a:spcBef>
                <a:spcPts val="720"/>
              </a:spcBef>
              <a:tabLst>
                <a:tab pos="621665" algn="l"/>
                <a:tab pos="622300" algn="l"/>
              </a:tabLst>
            </a:pP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VMM</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provides the</a:t>
            </a:r>
            <a: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VM abstraction</a:t>
            </a:r>
            <a: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to</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guest</a:t>
            </a:r>
            <a: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OS.</a:t>
            </a:r>
            <a:endParaRPr lang="en-IN" sz="1600" dirty="0">
              <a:effectLst/>
              <a:latin typeface="Times New Roman" panose="02020603050405020304" pitchFamily="18" charset="0"/>
              <a:ea typeface="Verdana" panose="020B0604030504040204" pitchFamily="34" charset="0"/>
              <a:cs typeface="Times New Roman" panose="02020603050405020304" pitchFamily="18" charset="0"/>
            </a:endParaRPr>
          </a:p>
          <a:p>
            <a:pPr marR="165100" lvl="1">
              <a:lnSpc>
                <a:spcPct val="110000"/>
              </a:lnSpc>
              <a:spcBef>
                <a:spcPts val="665"/>
              </a:spcBef>
              <a:tabLst>
                <a:tab pos="621665" algn="l"/>
                <a:tab pos="622300" algn="l"/>
                <a:tab pos="1089660" algn="l"/>
                <a:tab pos="1452880" algn="l"/>
                <a:tab pos="2451100" algn="l"/>
                <a:tab pos="2560320" algn="l"/>
                <a:tab pos="2936875" algn="l"/>
                <a:tab pos="3419475" algn="l"/>
                <a:tab pos="4094480" algn="l"/>
                <a:tab pos="4327525" algn="l"/>
              </a:tabLst>
            </a:pP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With full	virtualization,</a:t>
            </a:r>
            <a:r>
              <a:rPr lang="en-US" sz="1600" dirty="0">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the VMM exports a VM</a:t>
            </a:r>
            <a:r>
              <a:rPr lang="en-US" sz="1600" spc="-3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abstraction identical</a:t>
            </a:r>
            <a:r>
              <a:rPr lang="en-US" sz="1600"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to</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the physical</a:t>
            </a:r>
            <a:r>
              <a:rPr lang="en-US" sz="1600" spc="2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machine</a:t>
            </a:r>
            <a:r>
              <a:rPr lang="en-US" sz="1600" spc="4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so</a:t>
            </a:r>
            <a:r>
              <a:rPr lang="en-US" sz="1600" spc="4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that</a:t>
            </a:r>
            <a:r>
              <a:rPr lang="en-US" sz="1600" spc="4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a standard</a:t>
            </a:r>
            <a: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OS</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such</a:t>
            </a:r>
            <a: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as</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Windows</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2000</a:t>
            </a:r>
            <a: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or</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Linux</a:t>
            </a:r>
            <a:r>
              <a:rPr lang="en-US" sz="16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can</a:t>
            </a:r>
            <a:r>
              <a:rPr lang="en-US" sz="1600" spc="32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run</a:t>
            </a:r>
            <a:r>
              <a:rPr lang="en-US" sz="1600" spc="32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just</a:t>
            </a:r>
            <a:r>
              <a:rPr lang="en-US" sz="1600" spc="33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as</a:t>
            </a:r>
            <a:r>
              <a:rPr lang="en-US" sz="1600" spc="-3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it would on</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the physical</a:t>
            </a:r>
            <a:r>
              <a:rPr lang="en-US" sz="1600" spc="-2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hardware.</a:t>
            </a:r>
          </a:p>
          <a:p>
            <a:pPr marL="342900" marR="165100" indent="-342900">
              <a:lnSpc>
                <a:spcPct val="110000"/>
              </a:lnSpc>
              <a:spcBef>
                <a:spcPts val="665"/>
              </a:spcBef>
              <a:buFont typeface="Wingdings" panose="05000000000000000000" pitchFamily="2" charset="2"/>
              <a:buChar char=""/>
              <a:tabLst>
                <a:tab pos="621665" algn="l"/>
                <a:tab pos="622300" algn="l"/>
                <a:tab pos="1089660" algn="l"/>
                <a:tab pos="1452880" algn="l"/>
                <a:tab pos="2451100" algn="l"/>
                <a:tab pos="2560320" algn="l"/>
                <a:tab pos="2936875" algn="l"/>
                <a:tab pos="3419475" algn="l"/>
                <a:tab pos="4094480" algn="l"/>
                <a:tab pos="4327525" algn="l"/>
              </a:tabLst>
            </a:pP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pPr marL="342900" marR="165100" lvl="0" indent="-342900" algn="l">
              <a:lnSpc>
                <a:spcPct val="150000"/>
              </a:lnSpc>
              <a:spcBef>
                <a:spcPts val="665"/>
              </a:spcBef>
              <a:spcAft>
                <a:spcPts val="0"/>
              </a:spcAft>
              <a:buFont typeface="Wingdings" panose="05000000000000000000" pitchFamily="2" charset="2"/>
              <a:buChar char=""/>
              <a:tabLst>
                <a:tab pos="621665" algn="l"/>
                <a:tab pos="622300" algn="l"/>
                <a:tab pos="1089660" algn="l"/>
                <a:tab pos="1452880" algn="l"/>
                <a:tab pos="2451100" algn="l"/>
                <a:tab pos="2560320" algn="l"/>
                <a:tab pos="2936875" algn="l"/>
                <a:tab pos="3419475" algn="l"/>
                <a:tab pos="4094480" algn="l"/>
                <a:tab pos="4327525" algn="l"/>
              </a:tabLst>
            </a:pP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pPr marR="167005">
              <a:lnSpc>
                <a:spcPct val="110000"/>
              </a:lnSpc>
              <a:spcBef>
                <a:spcPts val="730"/>
              </a:spcBef>
              <a:tabLst>
                <a:tab pos="621665" algn="l"/>
                <a:tab pos="622300" algn="l"/>
                <a:tab pos="1993900" algn="l"/>
                <a:tab pos="2569210" algn="l"/>
                <a:tab pos="3366135" algn="l"/>
                <a:tab pos="4158615" algn="l"/>
                <a:tab pos="4458335" algn="l"/>
              </a:tabLst>
            </a:pPr>
            <a:endParaRPr lang="en-IN" sz="2200" dirty="0">
              <a:effectLst/>
              <a:latin typeface="Times New Roman" panose="02020603050405020304" pitchFamily="18" charset="0"/>
              <a:ea typeface="Verdana" panose="020B0604030504040204" pitchFamily="34" charset="0"/>
              <a:cs typeface="Times New Roman" panose="02020603050405020304" pitchFamily="18" charset="0"/>
            </a:endParaRPr>
          </a:p>
          <a:p>
            <a:pPr marL="800100" marR="167005" lvl="1" indent="-342900" algn="just">
              <a:lnSpc>
                <a:spcPct val="100000"/>
              </a:lnSpc>
              <a:buFont typeface="Wingdings" panose="05000000000000000000" pitchFamily="2" charset="2"/>
              <a:buChar char=""/>
              <a:tabLst>
                <a:tab pos="622300" algn="l"/>
              </a:tabLst>
            </a:pPr>
            <a:endParaRPr lang="en-IN" sz="1400" dirty="0">
              <a:effectLst/>
              <a:latin typeface="Times New Roman" panose="02020603050405020304" pitchFamily="18" charset="0"/>
              <a:ea typeface="Verdana" panose="020B060403050404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43810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C8AF-9859-37EA-D4AE-4825E837C77F}"/>
              </a:ext>
            </a:extLst>
          </p:cNvPr>
          <p:cNvSpPr>
            <a:spLocks noGrp="1"/>
          </p:cNvSpPr>
          <p:nvPr>
            <p:ph type="title"/>
          </p:nvPr>
        </p:nvSpPr>
        <p:spPr>
          <a:xfrm>
            <a:off x="628650" y="159387"/>
            <a:ext cx="7886700" cy="663574"/>
          </a:xfrm>
        </p:spPr>
        <p:txBody>
          <a:bodyPr>
            <a:noAutofit/>
          </a:bodyPr>
          <a:lstStyle/>
          <a:p>
            <a:pPr algn="ctr"/>
            <a:r>
              <a:rPr lang="en-US" sz="2800" b="1" i="0" dirty="0">
                <a:solidFill>
                  <a:srgbClr val="000000"/>
                </a:solidFill>
                <a:effectLst/>
                <a:latin typeface="Times New Roman" panose="02020603050405020304" pitchFamily="18" charset="0"/>
                <a:cs typeface="Times New Roman" panose="02020603050405020304" pitchFamily="18" charset="0"/>
              </a:rPr>
              <a:t>Virtual Machines Operations</a:t>
            </a:r>
            <a:endParaRPr lang="en-IN"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81F6A9-6081-E843-7346-B65A50534748}"/>
              </a:ext>
            </a:extLst>
          </p:cNvPr>
          <p:cNvSpPr>
            <a:spLocks noGrp="1"/>
          </p:cNvSpPr>
          <p:nvPr>
            <p:ph idx="1"/>
          </p:nvPr>
        </p:nvSpPr>
        <p:spPr>
          <a:xfrm>
            <a:off x="99060" y="934878"/>
            <a:ext cx="4560570" cy="5923122"/>
          </a:xfrm>
        </p:spPr>
        <p:txBody>
          <a:bodyPr>
            <a:normAutofit/>
          </a:bodyPr>
          <a:lstStyle/>
          <a:p>
            <a:pPr marR="167640">
              <a:lnSpc>
                <a:spcPct val="100000"/>
              </a:lnSpc>
              <a:spcBef>
                <a:spcPts val="505"/>
              </a:spcBef>
              <a:tabLst>
                <a:tab pos="621665" algn="l"/>
                <a:tab pos="622300" algn="l"/>
                <a:tab pos="1993900" algn="l"/>
              </a:tabLst>
            </a:pP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First,</a:t>
            </a:r>
            <a:r>
              <a:rPr lang="en-US" sz="2100" spc="22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2100" spc="24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VMs</a:t>
            </a:r>
            <a:r>
              <a:rPr lang="en-US" sz="2100" spc="24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can</a:t>
            </a:r>
            <a:r>
              <a:rPr lang="en-US" sz="2100" spc="23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be</a:t>
            </a:r>
            <a:r>
              <a:rPr lang="en-US" sz="2100" spc="24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multiplexed</a:t>
            </a:r>
            <a:r>
              <a:rPr lang="en-US" sz="2100" spc="23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between</a:t>
            </a:r>
            <a:r>
              <a:rPr lang="en-US" sz="2100" spc="23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hardware</a:t>
            </a:r>
            <a:r>
              <a:rPr lang="en-US" sz="2100" spc="-37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machines,</a:t>
            </a:r>
            <a:r>
              <a:rPr lang="en-US" sz="21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as</a:t>
            </a:r>
            <a:r>
              <a:rPr lang="en-US" sz="21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shown in</a:t>
            </a:r>
            <a:r>
              <a:rPr lang="en-US" sz="2100"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Figure</a:t>
            </a:r>
            <a:r>
              <a:rPr lang="en-US" sz="21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1.13(a).</a:t>
            </a:r>
            <a:endParaRPr lang="en-IN" sz="2100" dirty="0">
              <a:effectLst/>
              <a:latin typeface="Times New Roman" panose="02020603050405020304" pitchFamily="18" charset="0"/>
              <a:ea typeface="Verdana" panose="020B0604030504040204" pitchFamily="34" charset="0"/>
              <a:cs typeface="Times New Roman" panose="02020603050405020304" pitchFamily="18" charset="0"/>
            </a:endParaRPr>
          </a:p>
          <a:p>
            <a:pPr marR="169545">
              <a:lnSpc>
                <a:spcPct val="100000"/>
              </a:lnSpc>
              <a:tabLst>
                <a:tab pos="670560" algn="l"/>
                <a:tab pos="671195" algn="l"/>
              </a:tabLst>
            </a:pP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Second,</a:t>
            </a:r>
            <a:r>
              <a:rPr lang="en-US" sz="2100" spc="12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a</a:t>
            </a:r>
            <a:r>
              <a:rPr lang="en-US" sz="2100" spc="12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VM</a:t>
            </a:r>
            <a:r>
              <a:rPr lang="en-US" sz="2100" spc="13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can</a:t>
            </a:r>
            <a:r>
              <a:rPr lang="en-US" sz="2100" spc="12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be</a:t>
            </a:r>
            <a:r>
              <a:rPr lang="en-US" sz="2100" spc="13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suspended</a:t>
            </a:r>
            <a:r>
              <a:rPr lang="en-US" sz="2100" spc="13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and</a:t>
            </a:r>
            <a:r>
              <a:rPr lang="en-US" sz="2100" spc="12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stored</a:t>
            </a:r>
            <a:r>
              <a:rPr lang="en-US" sz="2100" spc="13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in</a:t>
            </a:r>
            <a:r>
              <a:rPr lang="en-US" sz="2100" spc="13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stable</a:t>
            </a:r>
            <a:r>
              <a:rPr lang="en-US" sz="2100" spc="-37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storage,</a:t>
            </a:r>
            <a:r>
              <a:rPr lang="en-US" sz="2100"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as</a:t>
            </a:r>
            <a:r>
              <a:rPr lang="en-US" sz="21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shown</a:t>
            </a:r>
            <a:r>
              <a:rPr lang="en-US" sz="2100" spc="3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in</a:t>
            </a:r>
            <a:r>
              <a:rPr lang="en-US" sz="21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Figure</a:t>
            </a:r>
            <a:r>
              <a:rPr lang="en-US" sz="21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1.13(b).</a:t>
            </a:r>
          </a:p>
          <a:p>
            <a:pPr marR="169545">
              <a:lnSpc>
                <a:spcPct val="100000"/>
              </a:lnSpc>
              <a:tabLst>
                <a:tab pos="670560" algn="l"/>
                <a:tab pos="671195" algn="l"/>
              </a:tabLst>
            </a:pPr>
            <a:endParaRPr lang="en-IN" sz="2100" dirty="0">
              <a:effectLst/>
              <a:latin typeface="Times New Roman" panose="02020603050405020304" pitchFamily="18" charset="0"/>
              <a:ea typeface="Verdana" panose="020B0604030504040204" pitchFamily="34" charset="0"/>
              <a:cs typeface="Times New Roman" panose="02020603050405020304" pitchFamily="18" charset="0"/>
            </a:endParaRPr>
          </a:p>
          <a:p>
            <a:pPr marR="167005">
              <a:lnSpc>
                <a:spcPct val="100000"/>
              </a:lnSpc>
              <a:spcBef>
                <a:spcPts val="5"/>
              </a:spcBef>
              <a:tabLst>
                <a:tab pos="621665" algn="l"/>
                <a:tab pos="622300" algn="l"/>
              </a:tabLst>
            </a:pP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Third,</a:t>
            </a:r>
            <a:r>
              <a:rPr lang="en-US" sz="2100" spc="8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a</a:t>
            </a:r>
            <a:r>
              <a:rPr lang="en-US" sz="2100" spc="8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suspended</a:t>
            </a:r>
            <a:r>
              <a:rPr lang="en-US" sz="2100" spc="9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VM</a:t>
            </a:r>
            <a:r>
              <a:rPr lang="en-US" sz="2100" spc="9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can</a:t>
            </a:r>
            <a:r>
              <a:rPr lang="en-US" sz="2100" spc="8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be</a:t>
            </a:r>
            <a:r>
              <a:rPr lang="en-US" sz="2100" spc="8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resumed</a:t>
            </a:r>
            <a:r>
              <a:rPr lang="en-US" sz="2100" spc="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or</a:t>
            </a:r>
            <a:r>
              <a:rPr lang="en-US" sz="2100" spc="9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provisioned</a:t>
            </a:r>
            <a:r>
              <a:rPr lang="en-US" sz="2100" spc="-37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to</a:t>
            </a:r>
            <a:r>
              <a:rPr lang="en-US" sz="21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a</a:t>
            </a:r>
            <a:r>
              <a:rPr lang="en-US" sz="2100"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new</a:t>
            </a:r>
            <a:r>
              <a:rPr lang="en-US" sz="21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hardware</a:t>
            </a:r>
            <a:r>
              <a:rPr lang="en-US" sz="2100" spc="4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platform,</a:t>
            </a:r>
            <a:r>
              <a:rPr lang="en-US" sz="2100"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as</a:t>
            </a:r>
            <a:r>
              <a:rPr lang="en-US" sz="21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shown</a:t>
            </a:r>
            <a:r>
              <a:rPr lang="en-US" sz="21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in Figure</a:t>
            </a:r>
            <a:r>
              <a:rPr lang="en-US" sz="21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100" dirty="0">
                <a:effectLst/>
                <a:latin typeface="Times New Roman" panose="02020603050405020304" pitchFamily="18" charset="0"/>
                <a:ea typeface="Verdana" panose="020B0604030504040204" pitchFamily="34" charset="0"/>
                <a:cs typeface="Times New Roman" panose="02020603050405020304" pitchFamily="18" charset="0"/>
              </a:rPr>
              <a:t>1.13(c).</a:t>
            </a:r>
          </a:p>
          <a:p>
            <a:pPr marR="167005">
              <a:lnSpc>
                <a:spcPct val="100000"/>
              </a:lnSpc>
              <a:spcBef>
                <a:spcPts val="5"/>
              </a:spcBef>
              <a:tabLst>
                <a:tab pos="621665" algn="l"/>
                <a:tab pos="622300" algn="l"/>
              </a:tabLst>
            </a:pPr>
            <a:endParaRPr lang="en-US" sz="2100" b="0" i="0" dirty="0">
              <a:solidFill>
                <a:srgbClr val="000000"/>
              </a:solidFill>
              <a:effectLst/>
              <a:latin typeface="Times New Roman" panose="02020603050405020304" pitchFamily="18" charset="0"/>
              <a:cs typeface="Times New Roman" panose="02020603050405020304" pitchFamily="18" charset="0"/>
            </a:endParaRPr>
          </a:p>
          <a:p>
            <a:pPr marR="167005">
              <a:lnSpc>
                <a:spcPct val="100000"/>
              </a:lnSpc>
              <a:spcBef>
                <a:spcPts val="5"/>
              </a:spcBef>
              <a:tabLst>
                <a:tab pos="621665" algn="l"/>
                <a:tab pos="622300" algn="l"/>
              </a:tabLst>
            </a:pPr>
            <a:r>
              <a:rPr lang="en-US" sz="2100" b="0" i="0" dirty="0">
                <a:solidFill>
                  <a:srgbClr val="000000"/>
                </a:solidFill>
                <a:effectLst/>
                <a:latin typeface="Times New Roman" panose="02020603050405020304" pitchFamily="18" charset="0"/>
                <a:cs typeface="Times New Roman" panose="02020603050405020304" pitchFamily="18" charset="0"/>
              </a:rPr>
              <a:t>Finally, a VM can be migrated from one hardware platform to another, as shown in </a:t>
            </a:r>
            <a:r>
              <a:rPr lang="en-US" sz="2100" b="0" i="0" dirty="0">
                <a:solidFill>
                  <a:srgbClr val="102694"/>
                </a:solidFill>
                <a:effectLst/>
                <a:latin typeface="Times New Roman" panose="02020603050405020304" pitchFamily="18" charset="0"/>
                <a:cs typeface="Times New Roman" panose="02020603050405020304" pitchFamily="18" charset="0"/>
              </a:rPr>
              <a:t>Figure 1.13(d)</a:t>
            </a:r>
            <a:r>
              <a:rPr lang="en-US" sz="2100" b="0" i="0" dirty="0">
                <a:solidFill>
                  <a:srgbClr val="000000"/>
                </a:solidFill>
                <a:effectLst/>
                <a:latin typeface="Times New Roman" panose="02020603050405020304" pitchFamily="18" charset="0"/>
                <a:cs typeface="Times New Roman" panose="02020603050405020304" pitchFamily="18" charset="0"/>
              </a:rPr>
              <a:t>.</a:t>
            </a:r>
          </a:p>
          <a:p>
            <a:pPr marR="167005">
              <a:lnSpc>
                <a:spcPct val="100000"/>
              </a:lnSpc>
              <a:spcBef>
                <a:spcPts val="5"/>
              </a:spcBef>
              <a:tabLst>
                <a:tab pos="621665" algn="l"/>
                <a:tab pos="622300" algn="l"/>
              </a:tabLst>
            </a:pPr>
            <a:endParaRPr lang="en-US" sz="2100" b="0" i="0" dirty="0">
              <a:solidFill>
                <a:srgbClr val="000000"/>
              </a:solidFill>
              <a:effectLst/>
              <a:latin typeface="Times New Roman" panose="02020603050405020304" pitchFamily="18" charset="0"/>
              <a:cs typeface="Times New Roman" panose="02020603050405020304" pitchFamily="18" charset="0"/>
            </a:endParaRPr>
          </a:p>
          <a:p>
            <a:pPr marL="342900" marR="165100" indent="-342900">
              <a:lnSpc>
                <a:spcPct val="120000"/>
              </a:lnSpc>
              <a:spcBef>
                <a:spcPts val="665"/>
              </a:spcBef>
              <a:buFont typeface="Wingdings" panose="05000000000000000000" pitchFamily="2" charset="2"/>
              <a:buChar char=""/>
              <a:tabLst>
                <a:tab pos="621665" algn="l"/>
                <a:tab pos="622300" algn="l"/>
                <a:tab pos="1089660" algn="l"/>
                <a:tab pos="1452880" algn="l"/>
                <a:tab pos="2451100" algn="l"/>
                <a:tab pos="2560320" algn="l"/>
                <a:tab pos="2936875" algn="l"/>
                <a:tab pos="3419475" algn="l"/>
                <a:tab pos="4094480" algn="l"/>
                <a:tab pos="4327525" algn="l"/>
              </a:tabLst>
            </a:pPr>
            <a:endParaRPr lang="en-IN" sz="2100" dirty="0">
              <a:effectLst/>
              <a:latin typeface="Times New Roman" panose="02020603050405020304" pitchFamily="18" charset="0"/>
              <a:ea typeface="Verdana" panose="020B0604030504040204" pitchFamily="34" charset="0"/>
              <a:cs typeface="Times New Roman" panose="02020603050405020304" pitchFamily="18" charset="0"/>
            </a:endParaRPr>
          </a:p>
          <a:p>
            <a:pPr marL="342900" marR="165100" lvl="0" indent="-342900" algn="l">
              <a:lnSpc>
                <a:spcPct val="150000"/>
              </a:lnSpc>
              <a:spcBef>
                <a:spcPts val="665"/>
              </a:spcBef>
              <a:spcAft>
                <a:spcPts val="0"/>
              </a:spcAft>
              <a:buFont typeface="Wingdings" panose="05000000000000000000" pitchFamily="2" charset="2"/>
              <a:buChar char=""/>
              <a:tabLst>
                <a:tab pos="621665" algn="l"/>
                <a:tab pos="622300" algn="l"/>
                <a:tab pos="1089660" algn="l"/>
                <a:tab pos="1452880" algn="l"/>
                <a:tab pos="2451100" algn="l"/>
                <a:tab pos="2560320" algn="l"/>
                <a:tab pos="2936875" algn="l"/>
                <a:tab pos="3419475" algn="l"/>
                <a:tab pos="4094480" algn="l"/>
                <a:tab pos="4327525" algn="l"/>
              </a:tabLst>
            </a:pPr>
            <a:endParaRPr lang="en-IN" sz="1800" dirty="0">
              <a:effectLst/>
              <a:latin typeface="Times New Roman" panose="02020603050405020304" pitchFamily="18" charset="0"/>
              <a:ea typeface="Verdana" panose="020B0604030504040204" pitchFamily="34" charset="0"/>
              <a:cs typeface="Times New Roman" panose="02020603050405020304" pitchFamily="18" charset="0"/>
            </a:endParaRPr>
          </a:p>
          <a:p>
            <a:pPr marR="167005">
              <a:lnSpc>
                <a:spcPct val="110000"/>
              </a:lnSpc>
              <a:spcBef>
                <a:spcPts val="730"/>
              </a:spcBef>
              <a:tabLst>
                <a:tab pos="621665" algn="l"/>
                <a:tab pos="622300" algn="l"/>
                <a:tab pos="1993900" algn="l"/>
                <a:tab pos="2569210" algn="l"/>
                <a:tab pos="3366135" algn="l"/>
                <a:tab pos="4158615" algn="l"/>
                <a:tab pos="4458335" algn="l"/>
              </a:tabLst>
            </a:pPr>
            <a:endParaRPr lang="en-IN" sz="2200" dirty="0">
              <a:effectLst/>
              <a:latin typeface="Times New Roman" panose="02020603050405020304" pitchFamily="18" charset="0"/>
              <a:ea typeface="Verdana" panose="020B0604030504040204" pitchFamily="34" charset="0"/>
              <a:cs typeface="Times New Roman" panose="02020603050405020304" pitchFamily="18" charset="0"/>
            </a:endParaRPr>
          </a:p>
          <a:p>
            <a:pPr marL="800100" marR="167005" lvl="1" indent="-342900" algn="just">
              <a:lnSpc>
                <a:spcPct val="100000"/>
              </a:lnSpc>
              <a:buFont typeface="Wingdings" panose="05000000000000000000" pitchFamily="2" charset="2"/>
              <a:buChar char=""/>
              <a:tabLst>
                <a:tab pos="622300" algn="l"/>
              </a:tabLst>
            </a:pPr>
            <a:endParaRPr lang="en-IN" sz="1400" dirty="0">
              <a:effectLst/>
              <a:latin typeface="Times New Roman" panose="02020603050405020304" pitchFamily="18" charset="0"/>
              <a:ea typeface="Verdana" panose="020B0604030504040204" pitchFamily="34" charset="0"/>
              <a:cs typeface="Times New Roman" panose="02020603050405020304" pitchFamily="18" charset="0"/>
            </a:endParaRPr>
          </a:p>
          <a:p>
            <a:endParaRPr lang="en-IN" dirty="0"/>
          </a:p>
        </p:txBody>
      </p:sp>
      <p:sp>
        <p:nvSpPr>
          <p:cNvPr id="4" name="Content Placeholder 2">
            <a:extLst>
              <a:ext uri="{FF2B5EF4-FFF2-40B4-BE49-F238E27FC236}">
                <a16:creationId xmlns:a16="http://schemas.microsoft.com/office/drawing/2014/main" id="{14C8DEBE-71A5-B2FD-B69D-C6724105DABB}"/>
              </a:ext>
            </a:extLst>
          </p:cNvPr>
          <p:cNvSpPr txBox="1">
            <a:spLocks/>
          </p:cNvSpPr>
          <p:nvPr/>
        </p:nvSpPr>
        <p:spPr>
          <a:xfrm>
            <a:off x="4171950" y="1017269"/>
            <a:ext cx="4872990" cy="568134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2100" dirty="0">
                <a:solidFill>
                  <a:srgbClr val="000000"/>
                </a:solidFill>
                <a:latin typeface="Times New Roman" panose="02020603050405020304" pitchFamily="18" charset="0"/>
                <a:cs typeface="Times New Roman" panose="02020603050405020304" pitchFamily="18" charset="0"/>
              </a:rPr>
              <a:t>These VM operations enable a VM to be provisioned to any available hardware platform. </a:t>
            </a:r>
          </a:p>
          <a:p>
            <a:pPr>
              <a:lnSpc>
                <a:spcPct val="120000"/>
              </a:lnSpc>
            </a:pPr>
            <a:r>
              <a:rPr lang="en-US" sz="2100" dirty="0">
                <a:solidFill>
                  <a:srgbClr val="000000"/>
                </a:solidFill>
                <a:latin typeface="Times New Roman" panose="02020603050405020304" pitchFamily="18" charset="0"/>
                <a:cs typeface="Times New Roman" panose="02020603050405020304" pitchFamily="18" charset="0"/>
              </a:rPr>
              <a:t>They also enable flexibility in porting distributed application executions. </a:t>
            </a:r>
          </a:p>
          <a:p>
            <a:pPr>
              <a:lnSpc>
                <a:spcPct val="120000"/>
              </a:lnSpc>
            </a:pPr>
            <a:r>
              <a:rPr lang="en-US" sz="2100" dirty="0">
                <a:solidFill>
                  <a:srgbClr val="000000"/>
                </a:solidFill>
                <a:latin typeface="Times New Roman" panose="02020603050405020304" pitchFamily="18" charset="0"/>
                <a:cs typeface="Times New Roman" panose="02020603050405020304" pitchFamily="18" charset="0"/>
              </a:rPr>
              <a:t>Furthermore, the VM approach will significantly enhance the utilization of server resources.</a:t>
            </a:r>
          </a:p>
          <a:p>
            <a:pPr lvl="1">
              <a:lnSpc>
                <a:spcPct val="120000"/>
              </a:lnSpc>
            </a:pPr>
            <a:r>
              <a:rPr lang="en-US" sz="1700" dirty="0">
                <a:solidFill>
                  <a:srgbClr val="000000"/>
                </a:solidFill>
                <a:latin typeface="Times New Roman" panose="02020603050405020304" pitchFamily="18" charset="0"/>
                <a:cs typeface="Times New Roman" panose="02020603050405020304" pitchFamily="18" charset="0"/>
              </a:rPr>
              <a:t>Multiple server functions can be consolidated on the same hardware platform to achieve higher system efficiency. </a:t>
            </a:r>
          </a:p>
          <a:p>
            <a:pPr lvl="1">
              <a:lnSpc>
                <a:spcPct val="120000"/>
              </a:lnSpc>
            </a:pPr>
            <a:r>
              <a:rPr lang="en-US" sz="1700" dirty="0">
                <a:solidFill>
                  <a:srgbClr val="000000"/>
                </a:solidFill>
                <a:latin typeface="Times New Roman" panose="02020603050405020304" pitchFamily="18" charset="0"/>
                <a:cs typeface="Times New Roman" panose="02020603050405020304" pitchFamily="18" charset="0"/>
              </a:rPr>
              <a:t>This will eliminate server sprawl via deployment of systems as VMs, which move transparency to the shared hardware. </a:t>
            </a:r>
          </a:p>
          <a:p>
            <a:pPr lvl="1">
              <a:lnSpc>
                <a:spcPct val="120000"/>
              </a:lnSpc>
            </a:pPr>
            <a:r>
              <a:rPr lang="en-US" sz="1700" dirty="0">
                <a:solidFill>
                  <a:srgbClr val="000000"/>
                </a:solidFill>
                <a:latin typeface="Times New Roman" panose="02020603050405020304" pitchFamily="18" charset="0"/>
                <a:cs typeface="Times New Roman" panose="02020603050405020304" pitchFamily="18" charset="0"/>
              </a:rPr>
              <a:t>With this approach, VMware claimed that server utilization could be increased from its current5–15 percent to 60–80 percent.</a:t>
            </a:r>
            <a:r>
              <a:rPr lang="en-US" sz="1700" dirty="0">
                <a:latin typeface="Times New Roman" panose="02020603050405020304" pitchFamily="18" charset="0"/>
                <a:cs typeface="Times New Roman" panose="02020603050405020304" pitchFamily="18" charset="0"/>
              </a:rPr>
              <a:t> </a:t>
            </a:r>
            <a:endParaRPr lang="en-IN" sz="2100" dirty="0">
              <a:latin typeface="Times New Roman" panose="02020603050405020304" pitchFamily="18" charset="0"/>
              <a:ea typeface="Verdana" panose="020B0604030504040204" pitchFamily="34" charset="0"/>
              <a:cs typeface="Times New Roman" panose="02020603050405020304" pitchFamily="18" charset="0"/>
            </a:endParaRPr>
          </a:p>
          <a:p>
            <a:pPr marL="342900" marR="165100" indent="-342900">
              <a:lnSpc>
                <a:spcPct val="150000"/>
              </a:lnSpc>
              <a:spcBef>
                <a:spcPts val="665"/>
              </a:spcBef>
              <a:buFont typeface="Wingdings" panose="05000000000000000000" pitchFamily="2" charset="2"/>
              <a:buChar char=""/>
              <a:tabLst>
                <a:tab pos="621665" algn="l"/>
                <a:tab pos="622300" algn="l"/>
                <a:tab pos="1089660" algn="l"/>
                <a:tab pos="1452880" algn="l"/>
                <a:tab pos="2451100" algn="l"/>
                <a:tab pos="2560320" algn="l"/>
                <a:tab pos="2936875" algn="l"/>
                <a:tab pos="3419475" algn="l"/>
                <a:tab pos="4094480" algn="l"/>
                <a:tab pos="4327525" algn="l"/>
              </a:tabLst>
            </a:pP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R="167005">
              <a:lnSpc>
                <a:spcPct val="110000"/>
              </a:lnSpc>
              <a:spcBef>
                <a:spcPts val="730"/>
              </a:spcBef>
              <a:tabLst>
                <a:tab pos="621665" algn="l"/>
                <a:tab pos="622300" algn="l"/>
                <a:tab pos="1993900" algn="l"/>
                <a:tab pos="2569210" algn="l"/>
                <a:tab pos="3366135" algn="l"/>
                <a:tab pos="4158615" algn="l"/>
                <a:tab pos="4458335" algn="l"/>
              </a:tabLst>
            </a:pPr>
            <a:endParaRPr lang="en-IN" sz="2200" dirty="0">
              <a:latin typeface="Times New Roman" panose="02020603050405020304" pitchFamily="18" charset="0"/>
              <a:ea typeface="Verdana" panose="020B0604030504040204" pitchFamily="34" charset="0"/>
              <a:cs typeface="Times New Roman" panose="02020603050405020304" pitchFamily="18" charset="0"/>
            </a:endParaRPr>
          </a:p>
          <a:p>
            <a:pPr marL="800100" marR="167005" lvl="1" indent="-342900" algn="just">
              <a:lnSpc>
                <a:spcPct val="100000"/>
              </a:lnSpc>
              <a:buFont typeface="Wingdings" panose="05000000000000000000" pitchFamily="2" charset="2"/>
              <a:buChar char=""/>
              <a:tabLst>
                <a:tab pos="622300" algn="l"/>
              </a:tabLst>
            </a:pPr>
            <a:endParaRPr lang="en-IN" sz="1400" dirty="0">
              <a:latin typeface="Times New Roman" panose="02020603050405020304" pitchFamily="18" charset="0"/>
              <a:ea typeface="Verdana" panose="020B060403050404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17017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203282-8A60-552A-5761-D6C279ED3B12}"/>
              </a:ext>
            </a:extLst>
          </p:cNvPr>
          <p:cNvPicPr>
            <a:picLocks noChangeAspect="1"/>
          </p:cNvPicPr>
          <p:nvPr/>
        </p:nvPicPr>
        <p:blipFill>
          <a:blip r:embed="rId2"/>
          <a:stretch>
            <a:fillRect/>
          </a:stretch>
        </p:blipFill>
        <p:spPr>
          <a:xfrm>
            <a:off x="238125" y="800100"/>
            <a:ext cx="8667750" cy="5257800"/>
          </a:xfrm>
          <a:prstGeom prst="rect">
            <a:avLst/>
          </a:prstGeom>
        </p:spPr>
      </p:pic>
    </p:spTree>
    <p:extLst>
      <p:ext uri="{BB962C8B-B14F-4D97-AF65-F5344CB8AC3E}">
        <p14:creationId xmlns:p14="http://schemas.microsoft.com/office/powerpoint/2010/main" val="312210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7236E9-41BA-F885-0157-C0CD3A423757}"/>
              </a:ext>
            </a:extLst>
          </p:cNvPr>
          <p:cNvPicPr>
            <a:picLocks noChangeAspect="1"/>
          </p:cNvPicPr>
          <p:nvPr/>
        </p:nvPicPr>
        <p:blipFill>
          <a:blip r:embed="rId2"/>
          <a:stretch>
            <a:fillRect/>
          </a:stretch>
        </p:blipFill>
        <p:spPr>
          <a:xfrm>
            <a:off x="228600" y="1033462"/>
            <a:ext cx="8686800" cy="4791075"/>
          </a:xfrm>
          <a:prstGeom prst="rect">
            <a:avLst/>
          </a:prstGeom>
        </p:spPr>
      </p:pic>
    </p:spTree>
    <p:extLst>
      <p:ext uri="{BB962C8B-B14F-4D97-AF65-F5344CB8AC3E}">
        <p14:creationId xmlns:p14="http://schemas.microsoft.com/office/powerpoint/2010/main" val="536672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767D-7BCF-D9B1-F7C6-38CC6B54F43C}"/>
              </a:ext>
            </a:extLst>
          </p:cNvPr>
          <p:cNvSpPr>
            <a:spLocks noGrp="1"/>
          </p:cNvSpPr>
          <p:nvPr>
            <p:ph type="title"/>
          </p:nvPr>
        </p:nvSpPr>
        <p:spPr>
          <a:xfrm>
            <a:off x="628650" y="365127"/>
            <a:ext cx="7886700" cy="652144"/>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Virtual Infrastructure</a:t>
            </a:r>
          </a:p>
        </p:txBody>
      </p:sp>
      <p:sp>
        <p:nvSpPr>
          <p:cNvPr id="3" name="Content Placeholder 2">
            <a:extLst>
              <a:ext uri="{FF2B5EF4-FFF2-40B4-BE49-F238E27FC236}">
                <a16:creationId xmlns:a16="http://schemas.microsoft.com/office/drawing/2014/main" id="{D49999A4-3776-7204-1356-7F2C65999662}"/>
              </a:ext>
            </a:extLst>
          </p:cNvPr>
          <p:cNvSpPr>
            <a:spLocks noGrp="1"/>
          </p:cNvSpPr>
          <p:nvPr>
            <p:ph idx="1"/>
          </p:nvPr>
        </p:nvSpPr>
        <p:spPr>
          <a:xfrm>
            <a:off x="628650" y="1017270"/>
            <a:ext cx="7886700" cy="5760719"/>
          </a:xfrm>
        </p:spPr>
        <p:txBody>
          <a:bodyPr>
            <a:normAutofit/>
          </a:bodyPr>
          <a:lstStyle/>
          <a:p>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Almost</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all</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cloud</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platforms</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choose</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popular</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x86</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processors. Low-cost   </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terabyte disks and Gigabit Ethernet</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are</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used</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to</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build data centers.</a:t>
            </a:r>
            <a:endParaRPr lang="en-IN" sz="2400" dirty="0">
              <a:effectLst/>
              <a:latin typeface="Times New Roman" panose="02020603050405020304" pitchFamily="18" charset="0"/>
              <a:ea typeface="Verdana" panose="020B0604030504040204" pitchFamily="34" charset="0"/>
              <a:cs typeface="Times New Roman" panose="02020603050405020304" pitchFamily="18" charset="0"/>
            </a:endParaRPr>
          </a:p>
          <a:p>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 large data center may be built with thousands of</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servers. Smaller data</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centers</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are</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typically</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built</a:t>
            </a:r>
            <a:r>
              <a:rPr lang="en-US" sz="2400" spc="39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with</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hundreds</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of</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servers.</a:t>
            </a:r>
            <a:endParaRPr lang="en-IN" sz="2400" dirty="0">
              <a:effectLst/>
              <a:latin typeface="Times New Roman" panose="02020603050405020304" pitchFamily="18" charset="0"/>
              <a:ea typeface="Verdana" panose="020B0604030504040204" pitchFamily="34" charset="0"/>
              <a:cs typeface="Times New Roman" panose="02020603050405020304" pitchFamily="18" charset="0"/>
            </a:endParaRPr>
          </a:p>
          <a:p>
            <a:pPr marR="164465" algn="just">
              <a:lnSpc>
                <a:spcPct val="150000"/>
              </a:lnSpc>
              <a:spcBef>
                <a:spcPts val="730"/>
              </a:spcBef>
              <a:tabLst>
                <a:tab pos="622300" algn="l"/>
              </a:tabLst>
            </a:pP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Low cost design philosophy</a:t>
            </a:r>
          </a:p>
          <a:p>
            <a:pPr marR="164465" lvl="1" algn="just">
              <a:lnSpc>
                <a:spcPct val="100000"/>
              </a:lnSpc>
              <a:spcBef>
                <a:spcPts val="730"/>
              </a:spcBef>
              <a:tabLst>
                <a:tab pos="622300" algn="l"/>
              </a:tabLst>
            </a:pP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High-end</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switches</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or</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routers</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may</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be</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too</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cost-</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prohibitive for building data</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centers.</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Thus,</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using</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high-</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bandwidth networks may not fit the economics</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of</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cloud</a:t>
            </a:r>
            <a:r>
              <a:rPr lang="en-US" sz="1800" spc="-3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computing.</a:t>
            </a:r>
            <a:endParaRPr lang="en-IN" sz="1800" dirty="0">
              <a:effectLst/>
              <a:latin typeface="Times New Roman" panose="02020603050405020304" pitchFamily="18" charset="0"/>
              <a:ea typeface="Verdana" panose="020B0604030504040204" pitchFamily="34" charset="0"/>
              <a:cs typeface="Times New Roman" panose="02020603050405020304" pitchFamily="18" charset="0"/>
            </a:endParaRPr>
          </a:p>
          <a:p>
            <a:pPr marR="168275" lvl="1" algn="just">
              <a:lnSpc>
                <a:spcPct val="100000"/>
              </a:lnSpc>
              <a:tabLst>
                <a:tab pos="622300" algn="l"/>
              </a:tabLst>
            </a:pP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Recent advances in SOA, Web 2.0, and mashups of</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platforms</a:t>
            </a:r>
            <a:r>
              <a:rPr lang="en-US" sz="18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are pushing</a:t>
            </a:r>
            <a:r>
              <a:rPr lang="en-US" sz="1800" spc="32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the cloud</a:t>
            </a:r>
            <a:r>
              <a:rPr lang="en-US" sz="1800"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another</a:t>
            </a:r>
            <a:r>
              <a:rPr lang="en-US" sz="18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step</a:t>
            </a:r>
            <a:r>
              <a:rPr lang="en-US" sz="18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forward.</a:t>
            </a:r>
            <a:endParaRPr lang="en-IN" sz="1800" dirty="0">
              <a:effectLst/>
              <a:latin typeface="Times New Roman" panose="02020603050405020304" pitchFamily="18" charset="0"/>
              <a:ea typeface="Verdana" panose="020B0604030504040204" pitchFamily="34" charset="0"/>
              <a:cs typeface="Times New Roman" panose="02020603050405020304" pitchFamily="18" charset="0"/>
            </a:endParaRPr>
          </a:p>
          <a:p>
            <a:pPr marR="168275" lvl="1" algn="just">
              <a:lnSpc>
                <a:spcPct val="100000"/>
              </a:lnSpc>
              <a:tabLst>
                <a:tab pos="622300" algn="l"/>
              </a:tabLst>
            </a:pP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Finally,</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achievements</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in</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autonomic</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computing</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and</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automated data center</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operations contribute to the rise of</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cloud</a:t>
            </a:r>
            <a:r>
              <a:rPr lang="en-US" sz="1800"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computing.</a:t>
            </a:r>
            <a:endParaRPr lang="en-IN" sz="1800" dirty="0">
              <a:effectLst/>
              <a:latin typeface="Times New Roman" panose="02020603050405020304" pitchFamily="18" charset="0"/>
              <a:ea typeface="Verdana" panose="020B0604030504040204" pitchFamily="34" charset="0"/>
              <a:cs typeface="Times New Roman" panose="02020603050405020304" pitchFamily="18" charset="0"/>
            </a:endParaRPr>
          </a:p>
          <a:p>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00775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28F45-15B0-8ECA-DD8A-3B5989F72025}"/>
              </a:ext>
            </a:extLst>
          </p:cNvPr>
          <p:cNvSpPr>
            <a:spLocks noGrp="1"/>
          </p:cNvSpPr>
          <p:nvPr>
            <p:ph type="title"/>
          </p:nvPr>
        </p:nvSpPr>
        <p:spPr>
          <a:xfrm>
            <a:off x="628650" y="80010"/>
            <a:ext cx="7886700" cy="489149"/>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9C6D4BAD-7C69-C0BA-20B4-10B4C6CC415E}"/>
              </a:ext>
            </a:extLst>
          </p:cNvPr>
          <p:cNvSpPr>
            <a:spLocks noGrp="1"/>
          </p:cNvSpPr>
          <p:nvPr>
            <p:ph idx="1"/>
          </p:nvPr>
        </p:nvSpPr>
        <p:spPr>
          <a:xfrm>
            <a:off x="492833" y="698623"/>
            <a:ext cx="8420347" cy="5927808"/>
          </a:xfrm>
        </p:spPr>
        <p:txBody>
          <a:bodyPr>
            <a:normAutofit/>
          </a:bodyPr>
          <a:lstStyle/>
          <a:p>
            <a:r>
              <a:rPr lang="en-US" sz="1800" dirty="0">
                <a:solidFill>
                  <a:srgbClr val="000000"/>
                </a:solidFill>
                <a:latin typeface="Times New Roman" panose="02020603050405020304" pitchFamily="18" charset="0"/>
                <a:cs typeface="Times New Roman" panose="02020603050405020304" pitchFamily="18" charset="0"/>
              </a:rPr>
              <a:t>A</a:t>
            </a:r>
            <a:r>
              <a:rPr lang="en-US" sz="1800" b="0" i="0" dirty="0">
                <a:solidFill>
                  <a:srgbClr val="000000"/>
                </a:solidFill>
                <a:effectLst/>
                <a:latin typeface="Times New Roman" panose="02020603050405020304" pitchFamily="18" charset="0"/>
                <a:cs typeface="Times New Roman" panose="02020603050405020304" pitchFamily="18" charset="0"/>
              </a:rPr>
              <a:t>chievements in autonomic computing and automated data center operations contribute to the rise of cloud computing.</a:t>
            </a:r>
          </a:p>
          <a:p>
            <a:r>
              <a:rPr lang="en-US" sz="1800" b="0" i="0" dirty="0">
                <a:solidFill>
                  <a:srgbClr val="000000"/>
                </a:solidFill>
                <a:effectLst/>
                <a:latin typeface="Times New Roman" panose="02020603050405020304" pitchFamily="18" charset="0"/>
                <a:cs typeface="Times New Roman" panose="02020603050405020304" pitchFamily="18" charset="0"/>
              </a:rPr>
              <a:t>A cycle of interaction exists among four technical areas. </a:t>
            </a:r>
          </a:p>
          <a:p>
            <a:pPr lvl="1"/>
            <a:r>
              <a:rPr lang="en-US" sz="1700" b="0" i="0" dirty="0">
                <a:solidFill>
                  <a:srgbClr val="000000"/>
                </a:solidFill>
                <a:effectLst/>
                <a:latin typeface="Times New Roman" panose="02020603050405020304" pitchFamily="18" charset="0"/>
                <a:cs typeface="Times New Roman" panose="02020603050405020304" pitchFamily="18" charset="0"/>
              </a:rPr>
              <a:t>First, cloud technology is driven by a surge of interest in data deluge. </a:t>
            </a:r>
          </a:p>
          <a:p>
            <a:pPr lvl="1"/>
            <a:r>
              <a:rPr lang="en-US" sz="1700" b="0" i="0" dirty="0">
                <a:solidFill>
                  <a:srgbClr val="000000"/>
                </a:solidFill>
                <a:effectLst/>
                <a:latin typeface="Times New Roman" panose="02020603050405020304" pitchFamily="18" charset="0"/>
                <a:cs typeface="Times New Roman" panose="02020603050405020304" pitchFamily="18" charset="0"/>
              </a:rPr>
              <a:t>Also, cloud computing impacts e-science greatly, which explores multicore and parallel computing technologies. These two hot areas enable the buildup of data deluge. To support data intensive computing, one needs to address workflows, databases, algorithms, and virtualization issues.</a:t>
            </a:r>
          </a:p>
          <a:p>
            <a:pPr lvl="1"/>
            <a:r>
              <a:rPr lang="en-US" sz="1700" b="0" i="0" dirty="0">
                <a:solidFill>
                  <a:srgbClr val="000000"/>
                </a:solidFill>
                <a:effectLst/>
                <a:latin typeface="Times New Roman" panose="02020603050405020304" pitchFamily="18" charset="0"/>
                <a:cs typeface="Times New Roman" panose="02020603050405020304" pitchFamily="18" charset="0"/>
              </a:rPr>
              <a:t>By linking computer science and technologies with scientists, a spectrum of e-science or e-research applications in biology, chemistry, physics, the social sciences, and the humanities has generated new insights from interdisciplinary activities. </a:t>
            </a:r>
          </a:p>
          <a:p>
            <a:pPr lvl="1"/>
            <a:r>
              <a:rPr lang="en-US" sz="1700" b="0" i="0" dirty="0">
                <a:solidFill>
                  <a:srgbClr val="000000"/>
                </a:solidFill>
                <a:effectLst/>
                <a:latin typeface="Times New Roman" panose="02020603050405020304" pitchFamily="18" charset="0"/>
                <a:cs typeface="Times New Roman" panose="02020603050405020304" pitchFamily="18" charset="0"/>
              </a:rPr>
              <a:t>Cloud computing is a transformative approach as it promises much more than a data center model. </a:t>
            </a:r>
          </a:p>
          <a:p>
            <a:pPr lvl="1"/>
            <a:r>
              <a:rPr lang="en-US" sz="1700" b="0" i="0" dirty="0">
                <a:solidFill>
                  <a:srgbClr val="000000"/>
                </a:solidFill>
                <a:effectLst/>
                <a:latin typeface="Times New Roman" panose="02020603050405020304" pitchFamily="18" charset="0"/>
                <a:cs typeface="Times New Roman" panose="02020603050405020304" pitchFamily="18" charset="0"/>
              </a:rPr>
              <a:t>It fundamentally changes how we interact with information. </a:t>
            </a:r>
          </a:p>
          <a:p>
            <a:r>
              <a:rPr lang="en-US" sz="2200" b="0" i="0" dirty="0">
                <a:solidFill>
                  <a:srgbClr val="000000"/>
                </a:solidFill>
                <a:effectLst/>
                <a:latin typeface="Times New Roman" panose="02020603050405020304" pitchFamily="18" charset="0"/>
                <a:cs typeface="Times New Roman" panose="02020603050405020304" pitchFamily="18" charset="0"/>
              </a:rPr>
              <a:t>At the platform level, MapReduce offers a new programming model that transparently handles data parallelism with natural fault tolerance capability.</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nSpc>
                <a:spcPct val="100000"/>
              </a:lnSpc>
            </a:pPr>
            <a:r>
              <a:rPr lang="en-US" sz="2000" dirty="0">
                <a:solidFill>
                  <a:srgbClr val="000000"/>
                </a:solidFill>
                <a:latin typeface="Times New Roman" panose="02020603050405020304" pitchFamily="18" charset="0"/>
                <a:cs typeface="Times New Roman" panose="02020603050405020304" pitchFamily="18" charset="0"/>
              </a:rPr>
              <a:t>They enable the pipeline: Data becomes information and knowledge, and in turn becomes machine wisdom as desired in SOA. </a:t>
            </a: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2155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FFE1F-F550-C4C4-FBA9-0F4D3583F606}"/>
              </a:ext>
            </a:extLst>
          </p:cNvPr>
          <p:cNvSpPr>
            <a:spLocks noGrp="1"/>
          </p:cNvSpPr>
          <p:nvPr>
            <p:ph type="title"/>
          </p:nvPr>
        </p:nvSpPr>
        <p:spPr>
          <a:xfrm>
            <a:off x="628650" y="365127"/>
            <a:ext cx="7886700" cy="617854"/>
          </a:xfrm>
        </p:spPr>
        <p:txBody>
          <a:bodyPr>
            <a:normAutofit fontScale="90000"/>
          </a:bodyPr>
          <a:lstStyle/>
          <a:p>
            <a:pPr algn="ctr"/>
            <a:r>
              <a:rPr lang="en-IN" dirty="0"/>
              <a:t>Outline</a:t>
            </a:r>
          </a:p>
        </p:txBody>
      </p:sp>
      <p:sp>
        <p:nvSpPr>
          <p:cNvPr id="3" name="Content Placeholder 2">
            <a:extLst>
              <a:ext uri="{FF2B5EF4-FFF2-40B4-BE49-F238E27FC236}">
                <a16:creationId xmlns:a16="http://schemas.microsoft.com/office/drawing/2014/main" id="{5AC8B801-48F8-52FE-73C2-95F93485D0F1}"/>
              </a:ext>
            </a:extLst>
          </p:cNvPr>
          <p:cNvSpPr>
            <a:spLocks noGrp="1"/>
          </p:cNvSpPr>
          <p:nvPr>
            <p:ph idx="1"/>
          </p:nvPr>
        </p:nvSpPr>
        <p:spPr>
          <a:xfrm>
            <a:off x="628650" y="1280160"/>
            <a:ext cx="7886700" cy="4896803"/>
          </a:xfrm>
        </p:spPr>
        <p:txBody>
          <a:bodyPr>
            <a:noAutofit/>
          </a:bodyPr>
          <a:lstStyle/>
          <a:p>
            <a:r>
              <a:rPr lang="en-US" sz="3200" b="0" i="0" dirty="0">
                <a:effectLst/>
                <a:latin typeface="Times New Roman" panose="02020603050405020304" pitchFamily="18" charset="0"/>
                <a:cs typeface="Times New Roman" panose="02020603050405020304" pitchFamily="18" charset="0"/>
              </a:rPr>
              <a:t>Scalable Computing over the Internet</a:t>
            </a:r>
            <a:r>
              <a:rPr lang="en-US" sz="3200" dirty="0">
                <a:latin typeface="Times New Roman" panose="02020603050405020304" pitchFamily="18" charset="0"/>
                <a:cs typeface="Times New Roman" panose="02020603050405020304" pitchFamily="18" charset="0"/>
              </a:rPr>
              <a:t> </a:t>
            </a:r>
          </a:p>
          <a:p>
            <a:r>
              <a:rPr lang="en-IN" sz="3200" i="0" dirty="0">
                <a:effectLst/>
                <a:latin typeface="Times New Roman" panose="02020603050405020304" pitchFamily="18" charset="0"/>
                <a:cs typeface="Times New Roman" panose="02020603050405020304" pitchFamily="18" charset="0"/>
              </a:rPr>
              <a:t>Technologies for Network Based Systems</a:t>
            </a:r>
            <a:r>
              <a:rPr lang="en-IN" sz="3200" dirty="0">
                <a:latin typeface="Times New Roman" panose="02020603050405020304" pitchFamily="18" charset="0"/>
                <a:cs typeface="Times New Roman" panose="02020603050405020304" pitchFamily="18" charset="0"/>
              </a:rPr>
              <a:t> </a:t>
            </a:r>
          </a:p>
          <a:p>
            <a:r>
              <a:rPr lang="en-US" sz="3200" b="1" i="0" dirty="0">
                <a:effectLst/>
                <a:latin typeface="Times New Roman" panose="02020603050405020304" pitchFamily="18" charset="0"/>
                <a:cs typeface="Times New Roman" panose="02020603050405020304" pitchFamily="18" charset="0"/>
              </a:rPr>
              <a:t>System Models for Distributed and Cloud Computing</a:t>
            </a:r>
            <a:r>
              <a:rPr lang="en-US" sz="3200" b="1" dirty="0">
                <a:latin typeface="Times New Roman" panose="02020603050405020304" pitchFamily="18" charset="0"/>
                <a:cs typeface="Times New Roman" panose="02020603050405020304" pitchFamily="18" charset="0"/>
              </a:rPr>
              <a:t> </a:t>
            </a:r>
          </a:p>
          <a:p>
            <a:r>
              <a:rPr lang="en-US" sz="3200" b="0" i="0" dirty="0">
                <a:effectLst/>
                <a:latin typeface="Times New Roman" panose="02020603050405020304" pitchFamily="18" charset="0"/>
                <a:cs typeface="Times New Roman" panose="02020603050405020304" pitchFamily="18" charset="0"/>
              </a:rPr>
              <a:t>Software Environments for Distributed Systems and Clouds. .</a:t>
            </a:r>
          </a:p>
          <a:p>
            <a:r>
              <a:rPr lang="en-US" sz="3200" b="0" i="0" dirty="0">
                <a:effectLst/>
                <a:latin typeface="Times New Roman" panose="02020603050405020304" pitchFamily="18" charset="0"/>
                <a:cs typeface="Times New Roman" panose="02020603050405020304" pitchFamily="18" charset="0"/>
              </a:rPr>
              <a:t>Performance, Security, and Energy Efficiency</a:t>
            </a:r>
            <a:r>
              <a:rPr lang="en-US" sz="3200" dirty="0">
                <a:latin typeface="Times New Roman" panose="02020603050405020304" pitchFamily="18" charset="0"/>
                <a:cs typeface="Times New Roman" panose="02020603050405020304" pitchFamily="18" charset="0"/>
              </a:rPr>
              <a:t> </a:t>
            </a:r>
            <a:br>
              <a:rPr lang="en-IN"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35586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16614-DD4A-4CA5-56D9-2ABCCCFCF334}"/>
              </a:ext>
            </a:extLst>
          </p:cNvPr>
          <p:cNvSpPr>
            <a:spLocks noGrp="1"/>
          </p:cNvSpPr>
          <p:nvPr>
            <p:ph type="title"/>
          </p:nvPr>
        </p:nvSpPr>
        <p:spPr>
          <a:xfrm>
            <a:off x="777240" y="125097"/>
            <a:ext cx="7886700" cy="514983"/>
          </a:xfrm>
        </p:spPr>
        <p:txBody>
          <a:bodyPr>
            <a:normAutofit fontScale="90000"/>
          </a:bodyPr>
          <a:lstStyle/>
          <a:p>
            <a:pPr algn="ctr"/>
            <a:r>
              <a:rPr lang="en-IN" dirty="0"/>
              <a:t>About System Models</a:t>
            </a:r>
          </a:p>
        </p:txBody>
      </p:sp>
      <p:sp>
        <p:nvSpPr>
          <p:cNvPr id="3" name="Content Placeholder 2">
            <a:extLst>
              <a:ext uri="{FF2B5EF4-FFF2-40B4-BE49-F238E27FC236}">
                <a16:creationId xmlns:a16="http://schemas.microsoft.com/office/drawing/2014/main" id="{89CD759F-417E-F118-4CE1-19E00641F2FD}"/>
              </a:ext>
            </a:extLst>
          </p:cNvPr>
          <p:cNvSpPr>
            <a:spLocks noGrp="1"/>
          </p:cNvSpPr>
          <p:nvPr>
            <p:ph idx="1"/>
          </p:nvPr>
        </p:nvSpPr>
        <p:spPr>
          <a:xfrm>
            <a:off x="251460" y="880110"/>
            <a:ext cx="8766810" cy="5692139"/>
          </a:xfrm>
        </p:spPr>
        <p:txBody>
          <a:bodyPr>
            <a:no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Distributed and cloud computing systems are built over a large number of autonomous computer nodes. </a:t>
            </a:r>
          </a:p>
          <a:p>
            <a:pPr lvl="1"/>
            <a:r>
              <a:rPr lang="en-US" sz="2000" b="0" i="0" dirty="0">
                <a:solidFill>
                  <a:srgbClr val="000000"/>
                </a:solidFill>
                <a:effectLst/>
                <a:latin typeface="Times New Roman" panose="02020603050405020304" pitchFamily="18" charset="0"/>
                <a:cs typeface="Times New Roman" panose="02020603050405020304" pitchFamily="18" charset="0"/>
              </a:rPr>
              <a:t>These node machines are interconnected by SANs, LANs, or WANs in a hierarchical manner.</a:t>
            </a:r>
          </a:p>
          <a:p>
            <a:pPr lvl="1"/>
            <a:r>
              <a:rPr lang="en-US" sz="2000" b="0" i="0" dirty="0">
                <a:solidFill>
                  <a:srgbClr val="000000"/>
                </a:solidFill>
                <a:effectLst/>
                <a:latin typeface="Times New Roman" panose="02020603050405020304" pitchFamily="18" charset="0"/>
                <a:cs typeface="Times New Roman" panose="02020603050405020304" pitchFamily="18" charset="0"/>
              </a:rPr>
              <a:t>With today’s networking technology, a few LAN switches can easily connect hundreds of machines as a working cluster. </a:t>
            </a:r>
          </a:p>
          <a:p>
            <a:pPr lvl="1"/>
            <a:r>
              <a:rPr lang="en-US" sz="2000" b="0" i="0" dirty="0">
                <a:solidFill>
                  <a:srgbClr val="000000"/>
                </a:solidFill>
                <a:effectLst/>
                <a:latin typeface="Times New Roman" panose="02020603050405020304" pitchFamily="18" charset="0"/>
                <a:cs typeface="Times New Roman" panose="02020603050405020304" pitchFamily="18" charset="0"/>
              </a:rPr>
              <a:t>A WAN can connect many local clusters to form a very large cluster of clusters. </a:t>
            </a:r>
          </a:p>
          <a:p>
            <a:r>
              <a:rPr lang="en-US" sz="2000" b="0" i="0" dirty="0">
                <a:solidFill>
                  <a:srgbClr val="000000"/>
                </a:solidFill>
                <a:effectLst/>
                <a:latin typeface="Times New Roman" panose="02020603050405020304" pitchFamily="18" charset="0"/>
                <a:cs typeface="Times New Roman" panose="02020603050405020304" pitchFamily="18" charset="0"/>
              </a:rPr>
              <a:t>Massive systems are considered highly scalable, and can reach web-scale connectivity, either physically or logically.</a:t>
            </a:r>
          </a:p>
          <a:p>
            <a:r>
              <a:rPr lang="en-US" sz="2000" b="0" i="0" dirty="0">
                <a:solidFill>
                  <a:srgbClr val="000000"/>
                </a:solidFill>
                <a:effectLst/>
                <a:latin typeface="Times New Roman" panose="02020603050405020304" pitchFamily="18" charset="0"/>
                <a:cs typeface="Times New Roman" panose="02020603050405020304" pitchFamily="18" charset="0"/>
              </a:rPr>
              <a:t>In </a:t>
            </a:r>
            <a:r>
              <a:rPr lang="en-US" sz="2000" b="0" i="0" dirty="0">
                <a:solidFill>
                  <a:srgbClr val="102694"/>
                </a:solidFill>
                <a:effectLst/>
                <a:latin typeface="Times New Roman" panose="02020603050405020304" pitchFamily="18" charset="0"/>
                <a:cs typeface="Times New Roman" panose="02020603050405020304" pitchFamily="18" charset="0"/>
              </a:rPr>
              <a:t>Table 1.2</a:t>
            </a:r>
            <a:r>
              <a:rPr lang="en-US" sz="2000" b="0" i="0" dirty="0">
                <a:solidFill>
                  <a:srgbClr val="000000"/>
                </a:solidFill>
                <a:effectLst/>
                <a:latin typeface="Times New Roman" panose="02020603050405020304" pitchFamily="18" charset="0"/>
                <a:cs typeface="Times New Roman" panose="02020603050405020304" pitchFamily="18" charset="0"/>
              </a:rPr>
              <a:t>, massive systems are classified into four groups: clusters, P2P, networks, computing grids, and Internet clouds over huge data centers. </a:t>
            </a:r>
          </a:p>
          <a:p>
            <a:pPr lvl="1"/>
            <a:r>
              <a:rPr lang="en-US" sz="2000" b="0" i="0" dirty="0">
                <a:solidFill>
                  <a:srgbClr val="000000"/>
                </a:solidFill>
                <a:effectLst/>
                <a:latin typeface="Times New Roman" panose="02020603050405020304" pitchFamily="18" charset="0"/>
                <a:cs typeface="Times New Roman" panose="02020603050405020304" pitchFamily="18" charset="0"/>
              </a:rPr>
              <a:t>In terms of node number, these four system classes may involve hundreds, thousands, or even millions of computers as participating nodes. </a:t>
            </a:r>
          </a:p>
          <a:p>
            <a:pPr lvl="1"/>
            <a:r>
              <a:rPr lang="en-US" sz="2000" b="0" i="0" dirty="0">
                <a:solidFill>
                  <a:srgbClr val="000000"/>
                </a:solidFill>
                <a:effectLst/>
                <a:latin typeface="Times New Roman" panose="02020603050405020304" pitchFamily="18" charset="0"/>
                <a:cs typeface="Times New Roman" panose="02020603050405020304" pitchFamily="18" charset="0"/>
              </a:rPr>
              <a:t>These machines work collectively, cooperatively, or collaboratively at various levels. The table entries characterize these four system classes in various technical and application aspects</a:t>
            </a: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960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F5B562-95AD-6961-487C-96F07F9E5538}"/>
              </a:ext>
            </a:extLst>
          </p:cNvPr>
          <p:cNvPicPr>
            <a:picLocks noChangeAspect="1"/>
          </p:cNvPicPr>
          <p:nvPr/>
        </p:nvPicPr>
        <p:blipFill>
          <a:blip r:embed="rId2"/>
          <a:stretch>
            <a:fillRect/>
          </a:stretch>
        </p:blipFill>
        <p:spPr>
          <a:xfrm>
            <a:off x="476250" y="452437"/>
            <a:ext cx="8191500" cy="5953125"/>
          </a:xfrm>
          <a:prstGeom prst="rect">
            <a:avLst/>
          </a:prstGeom>
        </p:spPr>
      </p:pic>
    </p:spTree>
    <p:extLst>
      <p:ext uri="{BB962C8B-B14F-4D97-AF65-F5344CB8AC3E}">
        <p14:creationId xmlns:p14="http://schemas.microsoft.com/office/powerpoint/2010/main" val="13041185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C8DE-E042-A325-C344-C641CFE3993F}"/>
              </a:ext>
            </a:extLst>
          </p:cNvPr>
          <p:cNvSpPr>
            <a:spLocks noGrp="1"/>
          </p:cNvSpPr>
          <p:nvPr>
            <p:ph type="title"/>
          </p:nvPr>
        </p:nvSpPr>
        <p:spPr>
          <a:xfrm>
            <a:off x="628650" y="193678"/>
            <a:ext cx="7886700" cy="732152"/>
          </a:xfrm>
        </p:spPr>
        <p:txBody>
          <a:bodyPr>
            <a:noAutofit/>
          </a:bodyPr>
          <a:lstStyle/>
          <a:p>
            <a:pPr algn="ctr">
              <a:lnSpc>
                <a:spcPct val="100000"/>
              </a:lnSpc>
            </a:pPr>
            <a:r>
              <a:rPr lang="en-IN" sz="2800" b="1" dirty="0">
                <a:solidFill>
                  <a:srgbClr val="000000"/>
                </a:solidFill>
                <a:latin typeface="Times New Roman" panose="02020603050405020304" pitchFamily="18" charset="0"/>
                <a:ea typeface="+mn-ea"/>
                <a:cs typeface="Times New Roman" panose="02020603050405020304" pitchFamily="18" charset="0"/>
              </a:rPr>
              <a:t>Clusters of Cooperative Computers: Cluster Architecture </a:t>
            </a:r>
          </a:p>
        </p:txBody>
      </p:sp>
      <p:sp>
        <p:nvSpPr>
          <p:cNvPr id="3" name="Content Placeholder 2">
            <a:extLst>
              <a:ext uri="{FF2B5EF4-FFF2-40B4-BE49-F238E27FC236}">
                <a16:creationId xmlns:a16="http://schemas.microsoft.com/office/drawing/2014/main" id="{4D0636F5-1E1F-93FD-3E18-854CD6CE583D}"/>
              </a:ext>
            </a:extLst>
          </p:cNvPr>
          <p:cNvSpPr>
            <a:spLocks noGrp="1"/>
          </p:cNvSpPr>
          <p:nvPr>
            <p:ph idx="1"/>
          </p:nvPr>
        </p:nvSpPr>
        <p:spPr>
          <a:xfrm>
            <a:off x="525780" y="1268730"/>
            <a:ext cx="8618220" cy="5497830"/>
          </a:xfrm>
        </p:spPr>
        <p:txBody>
          <a:bodyPr>
            <a:normAutofit fontScale="92500"/>
          </a:bodyPr>
          <a:lstStyle/>
          <a:p>
            <a:pPr>
              <a:lnSpc>
                <a:spcPct val="100000"/>
              </a:lnSpc>
            </a:pPr>
            <a:r>
              <a:rPr lang="en-US" dirty="0">
                <a:solidFill>
                  <a:srgbClr val="000000"/>
                </a:solidFill>
                <a:latin typeface="Times New Roman" panose="02020603050405020304" pitchFamily="18" charset="0"/>
                <a:cs typeface="Times New Roman" panose="02020603050405020304" pitchFamily="18" charset="0"/>
              </a:rPr>
              <a:t>T</a:t>
            </a:r>
            <a:r>
              <a:rPr lang="en-US" b="0" i="0" dirty="0">
                <a:solidFill>
                  <a:srgbClr val="000000"/>
                </a:solidFill>
                <a:effectLst/>
                <a:latin typeface="Times New Roman" panose="02020603050405020304" pitchFamily="18" charset="0"/>
                <a:cs typeface="Times New Roman" panose="02020603050405020304" pitchFamily="18" charset="0"/>
              </a:rPr>
              <a:t>ypical server cluster built around a low-latency, high bandwidth interconnection network. </a:t>
            </a:r>
          </a:p>
          <a:p>
            <a:pPr lvl="1">
              <a:lnSpc>
                <a:spcPct val="100000"/>
              </a:lnSpc>
            </a:pPr>
            <a:r>
              <a:rPr lang="en-US" sz="2000" b="0" i="0" dirty="0">
                <a:solidFill>
                  <a:srgbClr val="000000"/>
                </a:solidFill>
                <a:effectLst/>
                <a:latin typeface="Times New Roman" panose="02020603050405020304" pitchFamily="18" charset="0"/>
                <a:cs typeface="Times New Roman" panose="02020603050405020304" pitchFamily="18" charset="0"/>
              </a:rPr>
              <a:t>This network can be as simple as a SAN (e.g., </a:t>
            </a:r>
            <a:r>
              <a:rPr lang="en-US" sz="2000" b="0" i="0" dirty="0" err="1">
                <a:solidFill>
                  <a:srgbClr val="000000"/>
                </a:solidFill>
                <a:effectLst/>
                <a:latin typeface="Times New Roman" panose="02020603050405020304" pitchFamily="18" charset="0"/>
                <a:cs typeface="Times New Roman" panose="02020603050405020304" pitchFamily="18" charset="0"/>
              </a:rPr>
              <a:t>Myrinet</a:t>
            </a:r>
            <a:r>
              <a:rPr lang="en-US" sz="2000" b="0" i="0" dirty="0">
                <a:solidFill>
                  <a:srgbClr val="000000"/>
                </a:solidFill>
                <a:effectLst/>
                <a:latin typeface="Times New Roman" panose="02020603050405020304" pitchFamily="18" charset="0"/>
                <a:cs typeface="Times New Roman" panose="02020603050405020304" pitchFamily="18" charset="0"/>
              </a:rPr>
              <a:t>) or a LAN (e.g., Ethernet). </a:t>
            </a:r>
          </a:p>
          <a:p>
            <a:pPr lvl="1">
              <a:lnSpc>
                <a:spcPct val="100000"/>
              </a:lnSpc>
            </a:pPr>
            <a:r>
              <a:rPr lang="en-US" sz="2000" b="0" i="0" dirty="0">
                <a:solidFill>
                  <a:srgbClr val="000000"/>
                </a:solidFill>
                <a:effectLst/>
                <a:latin typeface="Times New Roman" panose="02020603050405020304" pitchFamily="18" charset="0"/>
                <a:cs typeface="Times New Roman" panose="02020603050405020304" pitchFamily="18" charset="0"/>
              </a:rPr>
              <a:t>To build a larger cluster with more nodes, the interconnection network can be built with multiple levels of Gigabit Ethernet, </a:t>
            </a:r>
            <a:r>
              <a:rPr lang="en-US" sz="2000" b="0" i="0" dirty="0" err="1">
                <a:solidFill>
                  <a:srgbClr val="000000"/>
                </a:solidFill>
                <a:effectLst/>
                <a:latin typeface="Times New Roman" panose="02020603050405020304" pitchFamily="18" charset="0"/>
                <a:cs typeface="Times New Roman" panose="02020603050405020304" pitchFamily="18" charset="0"/>
              </a:rPr>
              <a:t>Myrinet</a:t>
            </a:r>
            <a:r>
              <a:rPr lang="en-US" sz="2000" b="0" i="0" dirty="0">
                <a:solidFill>
                  <a:srgbClr val="000000"/>
                </a:solidFill>
                <a:effectLst/>
                <a:latin typeface="Times New Roman" panose="02020603050405020304" pitchFamily="18" charset="0"/>
                <a:cs typeface="Times New Roman" panose="02020603050405020304" pitchFamily="18" charset="0"/>
              </a:rPr>
              <a:t>, or InfiniBand switches. </a:t>
            </a:r>
          </a:p>
          <a:p>
            <a:pPr lvl="1">
              <a:lnSpc>
                <a:spcPct val="100000"/>
              </a:lnSpc>
            </a:pPr>
            <a:r>
              <a:rPr lang="en-US" sz="2000" b="0" i="0" dirty="0">
                <a:solidFill>
                  <a:srgbClr val="000000"/>
                </a:solidFill>
                <a:effectLst/>
                <a:latin typeface="Times New Roman" panose="02020603050405020304" pitchFamily="18" charset="0"/>
                <a:cs typeface="Times New Roman" panose="02020603050405020304" pitchFamily="18" charset="0"/>
              </a:rPr>
              <a:t>Through hierarchical construction using a SAN, LAN, or WAN, one can build scalable clusters with an increasing number of nodes. </a:t>
            </a:r>
          </a:p>
          <a:p>
            <a:pPr lvl="1">
              <a:lnSpc>
                <a:spcPct val="100000"/>
              </a:lnSpc>
            </a:pPr>
            <a:r>
              <a:rPr lang="en-US" sz="2000" b="0" i="0" dirty="0">
                <a:solidFill>
                  <a:srgbClr val="000000"/>
                </a:solidFill>
                <a:effectLst/>
                <a:latin typeface="Times New Roman" panose="02020603050405020304" pitchFamily="18" charset="0"/>
                <a:cs typeface="Times New Roman" panose="02020603050405020304" pitchFamily="18" charset="0"/>
              </a:rPr>
              <a:t>The cluster is connected to the Internet via a virtual private network (VPN) gateway. </a:t>
            </a:r>
          </a:p>
          <a:p>
            <a:pPr lvl="1">
              <a:lnSpc>
                <a:spcPct val="100000"/>
              </a:lnSpc>
            </a:pPr>
            <a:r>
              <a:rPr lang="en-US" sz="2000" b="0" i="0" dirty="0">
                <a:solidFill>
                  <a:srgbClr val="000000"/>
                </a:solidFill>
                <a:effectLst/>
                <a:latin typeface="Times New Roman" panose="02020603050405020304" pitchFamily="18" charset="0"/>
                <a:cs typeface="Times New Roman" panose="02020603050405020304" pitchFamily="18" charset="0"/>
              </a:rPr>
              <a:t>The gateway IP address locates the cluster. The system image of a computer is decided by the way the OS manages the shared cluster resources. </a:t>
            </a:r>
          </a:p>
          <a:p>
            <a:pPr lvl="1">
              <a:lnSpc>
                <a:spcPct val="100000"/>
              </a:lnSpc>
            </a:pPr>
            <a:r>
              <a:rPr lang="en-US" sz="2000" dirty="0">
                <a:solidFill>
                  <a:srgbClr val="000000"/>
                </a:solidFill>
                <a:latin typeface="Times New Roman" panose="02020603050405020304" pitchFamily="18" charset="0"/>
                <a:cs typeface="Times New Roman" panose="02020603050405020304" pitchFamily="18" charset="0"/>
              </a:rPr>
              <a:t>Most clusters have loosely coupled node computers. All resources of a server node are managed by their own OS. Thus, most clusters have multiple system images as a result of having many autonomous nodes under different OS control </a:t>
            </a:r>
            <a:br>
              <a:rPr lang="en-US" sz="2000" dirty="0">
                <a:solidFill>
                  <a:srgbClr val="000000"/>
                </a:solidFill>
                <a:latin typeface="Times New Roman" panose="02020603050405020304" pitchFamily="18" charset="0"/>
                <a:cs typeface="Times New Roman" panose="02020603050405020304" pitchFamily="18" charset="0"/>
              </a:rPr>
            </a:b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5608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4D6FB-6226-B3E4-E2C9-4A31D7AC85B4}"/>
              </a:ext>
            </a:extLst>
          </p:cNvPr>
          <p:cNvSpPr>
            <a:spLocks noGrp="1"/>
          </p:cNvSpPr>
          <p:nvPr>
            <p:ph type="title"/>
          </p:nvPr>
        </p:nvSpPr>
        <p:spPr>
          <a:xfrm>
            <a:off x="628650" y="365127"/>
            <a:ext cx="7886700" cy="537844"/>
          </a:xfrm>
        </p:spPr>
        <p:txBody>
          <a:bodyPr>
            <a:normAutofit fontScale="90000"/>
          </a:bodyPr>
          <a:lstStyle/>
          <a:p>
            <a:pPr algn="ctr"/>
            <a:r>
              <a:rPr lang="en-US" sz="3600" b="0" i="0" dirty="0">
                <a:solidFill>
                  <a:srgbClr val="000000"/>
                </a:solidFill>
                <a:effectLst/>
                <a:latin typeface="CairoFont-3-0"/>
              </a:rPr>
              <a:t>SCALABLE COMPUTING OVER THE INTERNET</a:t>
            </a:r>
            <a:endParaRPr lang="en-IN" sz="3600" dirty="0"/>
          </a:p>
        </p:txBody>
      </p:sp>
      <p:sp>
        <p:nvSpPr>
          <p:cNvPr id="3" name="Content Placeholder 2">
            <a:extLst>
              <a:ext uri="{FF2B5EF4-FFF2-40B4-BE49-F238E27FC236}">
                <a16:creationId xmlns:a16="http://schemas.microsoft.com/office/drawing/2014/main" id="{201F0259-1D1C-70A7-8B1E-72142E50FDF5}"/>
              </a:ext>
            </a:extLst>
          </p:cNvPr>
          <p:cNvSpPr>
            <a:spLocks noGrp="1"/>
          </p:cNvSpPr>
          <p:nvPr>
            <p:ph idx="1"/>
          </p:nvPr>
        </p:nvSpPr>
        <p:spPr>
          <a:xfrm>
            <a:off x="628650" y="994411"/>
            <a:ext cx="7886700" cy="5600700"/>
          </a:xfrm>
        </p:spPr>
        <p:txBody>
          <a:bodyPr>
            <a:normAutofit fontScale="77500" lnSpcReduction="20000"/>
          </a:bodyPr>
          <a:lstStyle/>
          <a:p>
            <a:pPr>
              <a:lnSpc>
                <a:spcPct val="120000"/>
              </a:lnSpc>
            </a:pPr>
            <a:r>
              <a:rPr lang="en-US" sz="2600" b="0" i="0" dirty="0">
                <a:solidFill>
                  <a:srgbClr val="000000"/>
                </a:solidFill>
                <a:effectLst/>
                <a:latin typeface="Times New Roman" panose="02020603050405020304" pitchFamily="18" charset="0"/>
                <a:cs typeface="Times New Roman" panose="02020603050405020304" pitchFamily="18" charset="0"/>
              </a:rPr>
              <a:t>Over the past 60 years, computing technology has undergone a series of platform and environment changes.</a:t>
            </a:r>
          </a:p>
          <a:p>
            <a:pPr>
              <a:lnSpc>
                <a:spcPct val="120000"/>
              </a:lnSpc>
            </a:pPr>
            <a:r>
              <a:rPr lang="en-US" sz="2600" b="0" i="0" dirty="0">
                <a:solidFill>
                  <a:srgbClr val="000000"/>
                </a:solidFill>
                <a:effectLst/>
                <a:latin typeface="Times New Roman" panose="02020603050405020304" pitchFamily="18" charset="0"/>
                <a:cs typeface="Times New Roman" panose="02020603050405020304" pitchFamily="18" charset="0"/>
              </a:rPr>
              <a:t> </a:t>
            </a:r>
            <a:r>
              <a:rPr lang="en-US" sz="2600" dirty="0">
                <a:solidFill>
                  <a:srgbClr val="000000"/>
                </a:solidFill>
                <a:latin typeface="Times New Roman" panose="02020603050405020304" pitchFamily="18" charset="0"/>
                <a:cs typeface="Times New Roman" panose="02020603050405020304" pitchFamily="18" charset="0"/>
              </a:rPr>
              <a:t>E</a:t>
            </a:r>
            <a:r>
              <a:rPr lang="en-US" sz="2600" b="0" i="0" dirty="0">
                <a:solidFill>
                  <a:srgbClr val="000000"/>
                </a:solidFill>
                <a:effectLst/>
                <a:latin typeface="Times New Roman" panose="02020603050405020304" pitchFamily="18" charset="0"/>
                <a:cs typeface="Times New Roman" panose="02020603050405020304" pitchFamily="18" charset="0"/>
              </a:rPr>
              <a:t>volutionary changes have occurred in </a:t>
            </a:r>
          </a:p>
          <a:p>
            <a:pPr lvl="1">
              <a:lnSpc>
                <a:spcPct val="120000"/>
              </a:lnSpc>
            </a:pPr>
            <a:r>
              <a:rPr lang="en-US" sz="2600" b="0" i="0" dirty="0">
                <a:solidFill>
                  <a:srgbClr val="000000"/>
                </a:solidFill>
                <a:effectLst/>
                <a:latin typeface="Times New Roman" panose="02020603050405020304" pitchFamily="18" charset="0"/>
                <a:cs typeface="Times New Roman" panose="02020603050405020304" pitchFamily="18" charset="0"/>
              </a:rPr>
              <a:t>machine architecture, </a:t>
            </a:r>
          </a:p>
          <a:p>
            <a:pPr lvl="1">
              <a:lnSpc>
                <a:spcPct val="120000"/>
              </a:lnSpc>
            </a:pPr>
            <a:r>
              <a:rPr lang="en-US" sz="2600" b="0" i="0" dirty="0">
                <a:solidFill>
                  <a:srgbClr val="000000"/>
                </a:solidFill>
                <a:effectLst/>
                <a:latin typeface="Times New Roman" panose="02020603050405020304" pitchFamily="18" charset="0"/>
                <a:cs typeface="Times New Roman" panose="02020603050405020304" pitchFamily="18" charset="0"/>
              </a:rPr>
              <a:t>operating system platform, </a:t>
            </a:r>
          </a:p>
          <a:p>
            <a:pPr lvl="1">
              <a:lnSpc>
                <a:spcPct val="120000"/>
              </a:lnSpc>
            </a:pPr>
            <a:r>
              <a:rPr lang="en-US" sz="2600" b="0" i="0" dirty="0">
                <a:solidFill>
                  <a:srgbClr val="000000"/>
                </a:solidFill>
                <a:effectLst/>
                <a:latin typeface="Times New Roman" panose="02020603050405020304" pitchFamily="18" charset="0"/>
                <a:cs typeface="Times New Roman" panose="02020603050405020304" pitchFamily="18" charset="0"/>
              </a:rPr>
              <a:t>network connectivity, and </a:t>
            </a:r>
          </a:p>
          <a:p>
            <a:pPr lvl="1">
              <a:lnSpc>
                <a:spcPct val="120000"/>
              </a:lnSpc>
            </a:pPr>
            <a:r>
              <a:rPr lang="en-US" sz="2600" b="0" i="0" dirty="0">
                <a:solidFill>
                  <a:srgbClr val="000000"/>
                </a:solidFill>
                <a:effectLst/>
                <a:latin typeface="Times New Roman" panose="02020603050405020304" pitchFamily="18" charset="0"/>
                <a:cs typeface="Times New Roman" panose="02020603050405020304" pitchFamily="18" charset="0"/>
              </a:rPr>
              <a:t>application workload. </a:t>
            </a:r>
          </a:p>
          <a:p>
            <a:pPr>
              <a:lnSpc>
                <a:spcPct val="120000"/>
              </a:lnSpc>
            </a:pPr>
            <a:r>
              <a:rPr lang="en-US" sz="2600" b="0" i="0" dirty="0">
                <a:solidFill>
                  <a:srgbClr val="000000"/>
                </a:solidFill>
                <a:effectLst/>
                <a:latin typeface="Times New Roman" panose="02020603050405020304" pitchFamily="18" charset="0"/>
                <a:cs typeface="Times New Roman" panose="02020603050405020304" pitchFamily="18" charset="0"/>
              </a:rPr>
              <a:t>Instead of using a centralized computer to solve computational problems, a parallel and distributed computing system uses multiple computers to solve large-scale problems over the Internet. </a:t>
            </a:r>
          </a:p>
          <a:p>
            <a:pPr>
              <a:lnSpc>
                <a:spcPct val="120000"/>
              </a:lnSpc>
            </a:pPr>
            <a:r>
              <a:rPr lang="en-US" sz="2600" dirty="0">
                <a:solidFill>
                  <a:srgbClr val="000000"/>
                </a:solidFill>
                <a:latin typeface="Times New Roman" panose="02020603050405020304" pitchFamily="18" charset="0"/>
                <a:cs typeface="Times New Roman" panose="02020603050405020304" pitchFamily="18" charset="0"/>
              </a:rPr>
              <a:t>D</a:t>
            </a:r>
            <a:r>
              <a:rPr lang="en-US" sz="2600" b="0" i="0" dirty="0">
                <a:solidFill>
                  <a:srgbClr val="000000"/>
                </a:solidFill>
                <a:effectLst/>
                <a:latin typeface="Times New Roman" panose="02020603050405020304" pitchFamily="18" charset="0"/>
                <a:cs typeface="Times New Roman" panose="02020603050405020304" pitchFamily="18" charset="0"/>
              </a:rPr>
              <a:t>istributed computing becomes data-intensive and network-centric. </a:t>
            </a:r>
          </a:p>
          <a:p>
            <a:pPr>
              <a:lnSpc>
                <a:spcPct val="120000"/>
              </a:lnSpc>
            </a:pPr>
            <a:r>
              <a:rPr lang="en-US" sz="2600" dirty="0">
                <a:solidFill>
                  <a:srgbClr val="000000"/>
                </a:solidFill>
                <a:latin typeface="Times New Roman" panose="02020603050405020304" pitchFamily="18" charset="0"/>
                <a:cs typeface="Times New Roman" panose="02020603050405020304" pitchFamily="18" charset="0"/>
              </a:rPr>
              <a:t>We discuss</a:t>
            </a:r>
            <a:r>
              <a:rPr lang="en-US" sz="2600" b="0" i="0" dirty="0">
                <a:solidFill>
                  <a:srgbClr val="000000"/>
                </a:solidFill>
                <a:effectLst/>
                <a:latin typeface="Times New Roman" panose="02020603050405020304" pitchFamily="18" charset="0"/>
                <a:cs typeface="Times New Roman" panose="02020603050405020304" pitchFamily="18" charset="0"/>
              </a:rPr>
              <a:t> the applications of modern computer systems that practice parallel and distributed computing. </a:t>
            </a:r>
          </a:p>
          <a:p>
            <a:pPr>
              <a:lnSpc>
                <a:spcPct val="120000"/>
              </a:lnSpc>
            </a:pPr>
            <a:r>
              <a:rPr lang="en-US" sz="2600" b="0" i="0" dirty="0">
                <a:solidFill>
                  <a:srgbClr val="000000"/>
                </a:solidFill>
                <a:effectLst/>
                <a:latin typeface="Times New Roman" panose="02020603050405020304" pitchFamily="18" charset="0"/>
                <a:cs typeface="Times New Roman" panose="02020603050405020304" pitchFamily="18" charset="0"/>
              </a:rPr>
              <a:t>These large-scale Internet applications have significantly enhanced the quality of life and information services in society today.</a:t>
            </a:r>
            <a:r>
              <a:rPr lang="en-US" sz="2600" dirty="0">
                <a:latin typeface="Times New Roman" panose="02020603050405020304" pitchFamily="18" charset="0"/>
                <a:cs typeface="Times New Roman" panose="02020603050405020304" pitchFamily="18" charset="0"/>
              </a:rPr>
              <a:t> </a:t>
            </a:r>
            <a:endParaRPr lang="en-IN" sz="3200" dirty="0"/>
          </a:p>
        </p:txBody>
      </p:sp>
    </p:spTree>
    <p:extLst>
      <p:ext uri="{BB962C8B-B14F-4D97-AF65-F5344CB8AC3E}">
        <p14:creationId xmlns:p14="http://schemas.microsoft.com/office/powerpoint/2010/main" val="23299447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C3A351-19F8-3D1D-0480-291A23759D43}"/>
              </a:ext>
            </a:extLst>
          </p:cNvPr>
          <p:cNvPicPr>
            <a:picLocks noChangeAspect="1"/>
          </p:cNvPicPr>
          <p:nvPr/>
        </p:nvPicPr>
        <p:blipFill>
          <a:blip r:embed="rId2"/>
          <a:stretch>
            <a:fillRect/>
          </a:stretch>
        </p:blipFill>
        <p:spPr>
          <a:xfrm>
            <a:off x="502920" y="388620"/>
            <a:ext cx="8081010" cy="6320790"/>
          </a:xfrm>
          <a:prstGeom prst="rect">
            <a:avLst/>
          </a:prstGeom>
        </p:spPr>
      </p:pic>
    </p:spTree>
    <p:extLst>
      <p:ext uri="{BB962C8B-B14F-4D97-AF65-F5344CB8AC3E}">
        <p14:creationId xmlns:p14="http://schemas.microsoft.com/office/powerpoint/2010/main" val="9567159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345C3-88E0-61CE-BCCD-E31E473D3E4A}"/>
              </a:ext>
            </a:extLst>
          </p:cNvPr>
          <p:cNvSpPr>
            <a:spLocks noGrp="1"/>
          </p:cNvSpPr>
          <p:nvPr>
            <p:ph type="title"/>
          </p:nvPr>
        </p:nvSpPr>
        <p:spPr>
          <a:xfrm>
            <a:off x="628650" y="194310"/>
            <a:ext cx="7886700" cy="880744"/>
          </a:xfrm>
        </p:spPr>
        <p:txBody>
          <a:bodyPr>
            <a:normAutofit/>
          </a:bodyPr>
          <a:lstStyle/>
          <a:p>
            <a:pPr algn="ctr"/>
            <a:r>
              <a:rPr lang="en-IN" sz="3600" b="1" i="0" dirty="0">
                <a:solidFill>
                  <a:srgbClr val="000000"/>
                </a:solidFill>
                <a:effectLst/>
                <a:latin typeface="Times New Roman" panose="02020603050405020304" pitchFamily="18" charset="0"/>
                <a:cs typeface="Times New Roman" panose="02020603050405020304" pitchFamily="18" charset="0"/>
              </a:rPr>
              <a:t>Single-System Image</a:t>
            </a:r>
            <a:r>
              <a:rPr lang="en-IN" sz="36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C020F77F-4FE5-F591-4907-01ECFA4D3BDA}"/>
              </a:ext>
            </a:extLst>
          </p:cNvPr>
          <p:cNvSpPr>
            <a:spLocks noGrp="1"/>
          </p:cNvSpPr>
          <p:nvPr>
            <p:ph idx="1"/>
          </p:nvPr>
        </p:nvSpPr>
        <p:spPr>
          <a:xfrm>
            <a:off x="628650" y="1337310"/>
            <a:ext cx="8332470" cy="5326380"/>
          </a:xfrm>
        </p:spPr>
        <p:txBody>
          <a:bodyPr>
            <a:normAutofit/>
          </a:bodyPr>
          <a:lstStyle/>
          <a:p>
            <a:r>
              <a:rPr lang="en-US" b="0" i="0" dirty="0">
                <a:solidFill>
                  <a:srgbClr val="000000"/>
                </a:solidFill>
                <a:effectLst/>
                <a:latin typeface="Times New Roman" panose="02020603050405020304" pitchFamily="18" charset="0"/>
                <a:cs typeface="Times New Roman" panose="02020603050405020304" pitchFamily="18" charset="0"/>
              </a:rPr>
              <a:t>An Single </a:t>
            </a:r>
            <a:r>
              <a:rPr lang="en-US" dirty="0">
                <a:solidFill>
                  <a:srgbClr val="000000"/>
                </a:solidFill>
                <a:latin typeface="Times New Roman" panose="02020603050405020304" pitchFamily="18" charset="0"/>
                <a:cs typeface="Times New Roman" panose="02020603050405020304" pitchFamily="18" charset="0"/>
              </a:rPr>
              <a:t>S</a:t>
            </a:r>
            <a:r>
              <a:rPr lang="en-US" b="0" i="0" dirty="0">
                <a:solidFill>
                  <a:srgbClr val="000000"/>
                </a:solidFill>
                <a:effectLst/>
                <a:latin typeface="Times New Roman" panose="02020603050405020304" pitchFamily="18" charset="0"/>
                <a:cs typeface="Times New Roman" panose="02020603050405020304" pitchFamily="18" charset="0"/>
              </a:rPr>
              <a:t>ystem </a:t>
            </a:r>
            <a:r>
              <a:rPr lang="en-US" dirty="0">
                <a:solidFill>
                  <a:srgbClr val="000000"/>
                </a:solidFill>
                <a:latin typeface="Times New Roman" panose="02020603050405020304" pitchFamily="18" charset="0"/>
                <a:cs typeface="Times New Roman" panose="02020603050405020304" pitchFamily="18" charset="0"/>
              </a:rPr>
              <a:t>I</a:t>
            </a:r>
            <a:r>
              <a:rPr lang="en-US" b="0" i="0" dirty="0">
                <a:solidFill>
                  <a:srgbClr val="000000"/>
                </a:solidFill>
                <a:effectLst/>
                <a:latin typeface="Times New Roman" panose="02020603050405020304" pitchFamily="18" charset="0"/>
                <a:cs typeface="Times New Roman" panose="02020603050405020304" pitchFamily="18" charset="0"/>
              </a:rPr>
              <a:t>mage (SSI) is an illusion created by software or hardware that presents a collection of resources as one integrated, powerful resource. </a:t>
            </a:r>
          </a:p>
          <a:p>
            <a:r>
              <a:rPr lang="en-US" b="0" i="0" dirty="0">
                <a:solidFill>
                  <a:srgbClr val="000000"/>
                </a:solidFill>
                <a:effectLst/>
                <a:latin typeface="Times New Roman" panose="02020603050405020304" pitchFamily="18" charset="0"/>
                <a:cs typeface="Times New Roman" panose="02020603050405020304" pitchFamily="18" charset="0"/>
              </a:rPr>
              <a:t>SSI makes the cluster appear like a single machine to the user. </a:t>
            </a:r>
          </a:p>
          <a:p>
            <a:r>
              <a:rPr lang="en-US" dirty="0">
                <a:solidFill>
                  <a:srgbClr val="000000"/>
                </a:solidFill>
                <a:latin typeface="Times New Roman" panose="02020603050405020304" pitchFamily="18" charset="0"/>
                <a:cs typeface="Times New Roman" panose="02020603050405020304" pitchFamily="18" charset="0"/>
              </a:rPr>
              <a:t>A cluster with multiple system images is nothing but a collection of independent computers. </a:t>
            </a:r>
            <a:br>
              <a:rPr lang="en-US"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83656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E0C4-BD34-8EC7-F0AB-8C2E26AB9A6B}"/>
              </a:ext>
            </a:extLst>
          </p:cNvPr>
          <p:cNvSpPr>
            <a:spLocks noGrp="1"/>
          </p:cNvSpPr>
          <p:nvPr>
            <p:ph type="title"/>
          </p:nvPr>
        </p:nvSpPr>
        <p:spPr>
          <a:xfrm>
            <a:off x="628650" y="365127"/>
            <a:ext cx="7886700" cy="880744"/>
          </a:xfrm>
        </p:spPr>
        <p:txBody>
          <a:bodyPr>
            <a:normAutofit/>
          </a:bodyPr>
          <a:lstStyle/>
          <a:p>
            <a:pPr algn="ctr"/>
            <a:r>
              <a:rPr lang="en-IN" sz="3600" dirty="0">
                <a:latin typeface="Times New Roman" panose="02020603050405020304" pitchFamily="18" charset="0"/>
                <a:cs typeface="Times New Roman" panose="02020603050405020304" pitchFamily="18" charset="0"/>
              </a:rPr>
              <a:t>Major Cluster Design Issues</a:t>
            </a:r>
          </a:p>
        </p:txBody>
      </p:sp>
      <p:pic>
        <p:nvPicPr>
          <p:cNvPr id="5" name="Picture 4">
            <a:extLst>
              <a:ext uri="{FF2B5EF4-FFF2-40B4-BE49-F238E27FC236}">
                <a16:creationId xmlns:a16="http://schemas.microsoft.com/office/drawing/2014/main" id="{398372C5-FD48-662C-48DD-97F1351E47A3}"/>
              </a:ext>
            </a:extLst>
          </p:cNvPr>
          <p:cNvPicPr>
            <a:picLocks noChangeAspect="1"/>
          </p:cNvPicPr>
          <p:nvPr/>
        </p:nvPicPr>
        <p:blipFill>
          <a:blip r:embed="rId2"/>
          <a:stretch>
            <a:fillRect/>
          </a:stretch>
        </p:blipFill>
        <p:spPr>
          <a:xfrm>
            <a:off x="447675" y="1090612"/>
            <a:ext cx="8479155" cy="5395826"/>
          </a:xfrm>
          <a:prstGeom prst="rect">
            <a:avLst/>
          </a:prstGeom>
        </p:spPr>
      </p:pic>
    </p:spTree>
    <p:extLst>
      <p:ext uri="{BB962C8B-B14F-4D97-AF65-F5344CB8AC3E}">
        <p14:creationId xmlns:p14="http://schemas.microsoft.com/office/powerpoint/2010/main" val="42770022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DF66-37C1-44EA-EE8A-B364959D8AAA}"/>
              </a:ext>
            </a:extLst>
          </p:cNvPr>
          <p:cNvSpPr>
            <a:spLocks noGrp="1"/>
          </p:cNvSpPr>
          <p:nvPr>
            <p:ph type="title"/>
          </p:nvPr>
        </p:nvSpPr>
        <p:spPr>
          <a:xfrm>
            <a:off x="628650" y="365127"/>
            <a:ext cx="7886700" cy="697864"/>
          </a:xfrm>
        </p:spPr>
        <p:txBody>
          <a:bodyPr>
            <a:normAutofit fontScale="90000"/>
          </a:bodyPr>
          <a:lstStyle/>
          <a:p>
            <a:pPr algn="ctr"/>
            <a:r>
              <a:rPr lang="en-IN" sz="3600" b="1" dirty="0">
                <a:latin typeface="Times New Roman" panose="02020603050405020304" pitchFamily="18" charset="0"/>
                <a:cs typeface="Times New Roman" panose="02020603050405020304" pitchFamily="18" charset="0"/>
              </a:rPr>
              <a:t>Grid Computing Infrastructures: Computational Grids</a:t>
            </a:r>
          </a:p>
        </p:txBody>
      </p:sp>
      <p:sp>
        <p:nvSpPr>
          <p:cNvPr id="3" name="Content Placeholder 2">
            <a:extLst>
              <a:ext uri="{FF2B5EF4-FFF2-40B4-BE49-F238E27FC236}">
                <a16:creationId xmlns:a16="http://schemas.microsoft.com/office/drawing/2014/main" id="{0B56F8EF-8209-D57F-EEB0-E81F3FCE48BD}"/>
              </a:ext>
            </a:extLst>
          </p:cNvPr>
          <p:cNvSpPr>
            <a:spLocks noGrp="1"/>
          </p:cNvSpPr>
          <p:nvPr>
            <p:ph idx="1"/>
          </p:nvPr>
        </p:nvSpPr>
        <p:spPr>
          <a:xfrm>
            <a:off x="628650" y="1253331"/>
            <a:ext cx="8309610" cy="4351338"/>
          </a:xfrm>
        </p:spPr>
        <p:txBody>
          <a:bodyPr>
            <a:normAutofit/>
          </a:bodyPr>
          <a:lstStyle/>
          <a:p>
            <a:r>
              <a:rPr lang="en-US" sz="1800" b="0" i="0" dirty="0">
                <a:solidFill>
                  <a:srgbClr val="000000"/>
                </a:solidFill>
                <a:effectLst/>
                <a:latin typeface="CairoFont-4-0"/>
              </a:rPr>
              <a:t>Like an electric utility power grid, a </a:t>
            </a:r>
            <a:r>
              <a:rPr lang="en-US" sz="1800" b="0" i="0" dirty="0">
                <a:solidFill>
                  <a:srgbClr val="000000"/>
                </a:solidFill>
                <a:effectLst/>
                <a:latin typeface="CairoFont-10-0"/>
              </a:rPr>
              <a:t>computing grid </a:t>
            </a:r>
            <a:r>
              <a:rPr lang="en-US" sz="1800" b="0" i="0" dirty="0">
                <a:solidFill>
                  <a:srgbClr val="000000"/>
                </a:solidFill>
                <a:effectLst/>
                <a:latin typeface="CairoFont-4-0"/>
              </a:rPr>
              <a:t>offers an infrastructure that couples computers, software/middleware, special instruments, and people and sensors together. </a:t>
            </a:r>
          </a:p>
          <a:p>
            <a:pPr lvl="1"/>
            <a:r>
              <a:rPr lang="en-US" sz="1400" b="0" i="0" dirty="0">
                <a:solidFill>
                  <a:srgbClr val="000000"/>
                </a:solidFill>
                <a:effectLst/>
                <a:latin typeface="CairoFont-4-0"/>
              </a:rPr>
              <a:t>The grid is often constructed across LAN, WAN, or Internet backbone networks</a:t>
            </a:r>
            <a:endParaRPr lang="en-US" sz="1800" b="0" i="0" dirty="0">
              <a:solidFill>
                <a:srgbClr val="000000"/>
              </a:solidFill>
              <a:effectLst/>
              <a:latin typeface="CairoFont-4-0"/>
            </a:endParaRPr>
          </a:p>
          <a:p>
            <a:r>
              <a:rPr lang="en-US" sz="1800" b="0" i="0" dirty="0">
                <a:solidFill>
                  <a:srgbClr val="000000"/>
                </a:solidFill>
                <a:effectLst/>
                <a:latin typeface="CairoFont-4-0"/>
              </a:rPr>
              <a:t>The computers used in a grid are primarily workstations, servers, clusters, and supercomputers. </a:t>
            </a:r>
          </a:p>
          <a:p>
            <a:r>
              <a:rPr lang="en-US" sz="1800" b="0" i="0" dirty="0">
                <a:solidFill>
                  <a:srgbClr val="000000"/>
                </a:solidFill>
                <a:effectLst/>
                <a:latin typeface="CairoFont-4-0"/>
              </a:rPr>
              <a:t>Personal computers, laptops, and PDAs can be used as access devices to a grid system</a:t>
            </a:r>
            <a:r>
              <a:rPr lang="en-US" dirty="0"/>
              <a:t> </a:t>
            </a:r>
            <a:br>
              <a:rPr lang="en-US" dirty="0"/>
            </a:br>
            <a:endParaRPr lang="en-IN" dirty="0"/>
          </a:p>
        </p:txBody>
      </p:sp>
      <p:pic>
        <p:nvPicPr>
          <p:cNvPr id="5" name="Picture 4">
            <a:extLst>
              <a:ext uri="{FF2B5EF4-FFF2-40B4-BE49-F238E27FC236}">
                <a16:creationId xmlns:a16="http://schemas.microsoft.com/office/drawing/2014/main" id="{0FFE5922-541F-4155-657F-AAF90CDD5881}"/>
              </a:ext>
            </a:extLst>
          </p:cNvPr>
          <p:cNvPicPr>
            <a:picLocks noChangeAspect="1"/>
          </p:cNvPicPr>
          <p:nvPr/>
        </p:nvPicPr>
        <p:blipFill>
          <a:blip r:embed="rId2"/>
          <a:stretch>
            <a:fillRect/>
          </a:stretch>
        </p:blipFill>
        <p:spPr>
          <a:xfrm>
            <a:off x="1606867" y="3589021"/>
            <a:ext cx="6353175" cy="3040380"/>
          </a:xfrm>
          <a:prstGeom prst="rect">
            <a:avLst/>
          </a:prstGeom>
        </p:spPr>
      </p:pic>
    </p:spTree>
    <p:extLst>
      <p:ext uri="{BB962C8B-B14F-4D97-AF65-F5344CB8AC3E}">
        <p14:creationId xmlns:p14="http://schemas.microsoft.com/office/powerpoint/2010/main" val="548778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4074-0AB0-2847-6D5F-AE642B09A94A}"/>
              </a:ext>
            </a:extLst>
          </p:cNvPr>
          <p:cNvSpPr>
            <a:spLocks noGrp="1"/>
          </p:cNvSpPr>
          <p:nvPr>
            <p:ph type="title"/>
          </p:nvPr>
        </p:nvSpPr>
        <p:spPr>
          <a:xfrm>
            <a:off x="628650" y="182247"/>
            <a:ext cx="7886700" cy="812164"/>
          </a:xfrm>
        </p:spPr>
        <p:txBody>
          <a:bodyPr>
            <a:normAutofit/>
          </a:bodyPr>
          <a:lstStyle/>
          <a:p>
            <a:pPr algn="ctr"/>
            <a:r>
              <a:rPr lang="en-IN" sz="3600" dirty="0">
                <a:latin typeface="Times New Roman" panose="02020603050405020304" pitchFamily="18" charset="0"/>
                <a:cs typeface="Times New Roman" panose="02020603050405020304" pitchFamily="18" charset="0"/>
              </a:rPr>
              <a:t>Cloud Computing Over Internet</a:t>
            </a:r>
          </a:p>
        </p:txBody>
      </p:sp>
      <p:sp>
        <p:nvSpPr>
          <p:cNvPr id="3" name="Content Placeholder 2">
            <a:extLst>
              <a:ext uri="{FF2B5EF4-FFF2-40B4-BE49-F238E27FC236}">
                <a16:creationId xmlns:a16="http://schemas.microsoft.com/office/drawing/2014/main" id="{96DC48A8-3EBD-8BF8-626C-5C3F69CB68CF}"/>
              </a:ext>
            </a:extLst>
          </p:cNvPr>
          <p:cNvSpPr>
            <a:spLocks noGrp="1"/>
          </p:cNvSpPr>
          <p:nvPr>
            <p:ph idx="1"/>
          </p:nvPr>
        </p:nvSpPr>
        <p:spPr>
          <a:xfrm>
            <a:off x="628650" y="902970"/>
            <a:ext cx="7886700" cy="3177541"/>
          </a:xfrm>
        </p:spPr>
        <p:txBody>
          <a:bodyPr>
            <a:normAutofit lnSpcReduction="10000"/>
          </a:bodyPr>
          <a:lstStyle/>
          <a:p>
            <a:r>
              <a:rPr lang="en-US" sz="1800" b="0" i="0" dirty="0">
                <a:solidFill>
                  <a:srgbClr val="000000"/>
                </a:solidFill>
                <a:effectLst/>
                <a:latin typeface="Times New Roman" panose="02020603050405020304" pitchFamily="18" charset="0"/>
                <a:cs typeface="Times New Roman" panose="02020603050405020304" pitchFamily="18" charset="0"/>
              </a:rPr>
              <a:t>IBM, a major player in cloud computing, has defined it as follows: “A cloud is a pool of virtualized computer resources. A cloud can host a variety of different workloads, including batch-style backend jobs and interactive and user-facing applications.” </a:t>
            </a:r>
          </a:p>
          <a:p>
            <a:r>
              <a:rPr lang="en-US" sz="1800" b="0" i="0" dirty="0">
                <a:solidFill>
                  <a:srgbClr val="000000"/>
                </a:solidFill>
                <a:effectLst/>
                <a:latin typeface="Times New Roman" panose="02020603050405020304" pitchFamily="18" charset="0"/>
                <a:cs typeface="Times New Roman" panose="02020603050405020304" pitchFamily="18" charset="0"/>
              </a:rPr>
              <a:t>Based on this definition, a cloud allows workloads to be deployed and scaled out quickly through rapid provisioning of virtual or physical machines. </a:t>
            </a:r>
          </a:p>
          <a:p>
            <a:r>
              <a:rPr lang="en-US" sz="1800" b="0" i="0" dirty="0">
                <a:solidFill>
                  <a:srgbClr val="000000"/>
                </a:solidFill>
                <a:effectLst/>
                <a:latin typeface="Times New Roman" panose="02020603050405020304" pitchFamily="18" charset="0"/>
                <a:cs typeface="Times New Roman" panose="02020603050405020304" pitchFamily="18" charset="0"/>
              </a:rPr>
              <a:t>The cloud supports redundant, self-recovering, highly scalable programming models that allow workloads to recover from many unavoidable hardware/software failures.</a:t>
            </a:r>
          </a:p>
          <a:p>
            <a:r>
              <a:rPr lang="en-US" sz="1800" dirty="0">
                <a:solidFill>
                  <a:srgbClr val="000000"/>
                </a:solidFill>
                <a:latin typeface="Times New Roman" panose="02020603050405020304" pitchFamily="18" charset="0"/>
                <a:cs typeface="Times New Roman" panose="02020603050405020304" pitchFamily="18" charset="0"/>
              </a:rPr>
              <a:t>Finally, the cloud system should be able to monitor resource use in real time to enable rebalancing of allocations when needed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CA38566-6FD5-C9D4-B61A-8A35F8DCC7F1}"/>
              </a:ext>
            </a:extLst>
          </p:cNvPr>
          <p:cNvPicPr>
            <a:picLocks noChangeAspect="1"/>
          </p:cNvPicPr>
          <p:nvPr/>
        </p:nvPicPr>
        <p:blipFill>
          <a:blip r:embed="rId2"/>
          <a:stretch>
            <a:fillRect/>
          </a:stretch>
        </p:blipFill>
        <p:spPr>
          <a:xfrm>
            <a:off x="628650" y="3876675"/>
            <a:ext cx="8020050" cy="2981325"/>
          </a:xfrm>
          <a:prstGeom prst="rect">
            <a:avLst/>
          </a:prstGeom>
        </p:spPr>
      </p:pic>
    </p:spTree>
    <p:extLst>
      <p:ext uri="{BB962C8B-B14F-4D97-AF65-F5344CB8AC3E}">
        <p14:creationId xmlns:p14="http://schemas.microsoft.com/office/powerpoint/2010/main" val="31543452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71DA1-6FC1-FDF3-8913-CD684657E6B1}"/>
              </a:ext>
            </a:extLst>
          </p:cNvPr>
          <p:cNvSpPr>
            <a:spLocks noGrp="1"/>
          </p:cNvSpPr>
          <p:nvPr>
            <p:ph type="title"/>
          </p:nvPr>
        </p:nvSpPr>
        <p:spPr>
          <a:xfrm>
            <a:off x="628650" y="182247"/>
            <a:ext cx="7886700" cy="835024"/>
          </a:xfrm>
        </p:spPr>
        <p:txBody>
          <a:bodyPr>
            <a:normAutofit fontScale="90000"/>
          </a:bodyPr>
          <a:lstStyle/>
          <a:p>
            <a:pPr algn="ctr"/>
            <a:r>
              <a:rPr lang="en-IN" sz="3200" b="1" i="0" dirty="0">
                <a:solidFill>
                  <a:srgbClr val="000000"/>
                </a:solidFill>
                <a:effectLst/>
                <a:latin typeface="Times New Roman" panose="02020603050405020304" pitchFamily="18" charset="0"/>
                <a:cs typeface="Times New Roman" panose="02020603050405020304" pitchFamily="18" charset="0"/>
              </a:rPr>
              <a:t>The Cloud Landscape</a:t>
            </a:r>
            <a:r>
              <a:rPr lang="en-IN" sz="66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86426F38-7B13-26D7-CC88-2E87556CA7C5}"/>
              </a:ext>
            </a:extLst>
          </p:cNvPr>
          <p:cNvSpPr>
            <a:spLocks noGrp="1"/>
          </p:cNvSpPr>
          <p:nvPr>
            <p:ph idx="1"/>
          </p:nvPr>
        </p:nvSpPr>
        <p:spPr>
          <a:xfrm>
            <a:off x="628650" y="1291590"/>
            <a:ext cx="7886700" cy="5201283"/>
          </a:xfrm>
        </p:spPr>
        <p:txBody>
          <a:bodyPr>
            <a:normAutofit/>
          </a:bodyPr>
          <a:lstStyle/>
          <a:p>
            <a:r>
              <a:rPr lang="en-US" sz="2400" b="0" i="0" dirty="0">
                <a:solidFill>
                  <a:srgbClr val="000000"/>
                </a:solidFill>
                <a:effectLst/>
                <a:latin typeface="CairoFont-4-0"/>
              </a:rPr>
              <a:t>Traditionally, a distributed computing system tends to be owned and operated by an autonomous administrative domain (e.g., a research laboratory or company) for on-premises computing needs.</a:t>
            </a:r>
          </a:p>
          <a:p>
            <a:pPr lvl="1"/>
            <a:r>
              <a:rPr lang="en-US" sz="1800" b="0" i="0" dirty="0">
                <a:solidFill>
                  <a:srgbClr val="000000"/>
                </a:solidFill>
                <a:effectLst/>
                <a:latin typeface="CairoFont-4-0"/>
              </a:rPr>
              <a:t>performance bottlenecks: constant system maintenance, poor utilization, and increasing costs associated with hardware/software upgrades.</a:t>
            </a:r>
          </a:p>
          <a:p>
            <a:r>
              <a:rPr lang="en-US" sz="2400" b="0" i="0" dirty="0">
                <a:solidFill>
                  <a:srgbClr val="000000"/>
                </a:solidFill>
                <a:effectLst/>
                <a:latin typeface="CairoFont-4-0"/>
              </a:rPr>
              <a:t>Cloud computing as an on-demand computing paradigm resolves or relieves us from these problems.</a:t>
            </a:r>
          </a:p>
          <a:p>
            <a:endParaRPr lang="en-US" sz="2400" b="0" i="0" dirty="0">
              <a:solidFill>
                <a:srgbClr val="000000"/>
              </a:solidFill>
              <a:effectLst/>
              <a:latin typeface="CairoFont-4-0"/>
            </a:endParaRPr>
          </a:p>
        </p:txBody>
      </p:sp>
    </p:spTree>
    <p:extLst>
      <p:ext uri="{BB962C8B-B14F-4D97-AF65-F5344CB8AC3E}">
        <p14:creationId xmlns:p14="http://schemas.microsoft.com/office/powerpoint/2010/main" val="7088101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797A7-5423-7D9D-7477-43C5FECE0145}"/>
              </a:ext>
            </a:extLst>
          </p:cNvPr>
          <p:cNvSpPr>
            <a:spLocks noGrp="1"/>
          </p:cNvSpPr>
          <p:nvPr>
            <p:ph type="title"/>
          </p:nvPr>
        </p:nvSpPr>
        <p:spPr>
          <a:xfrm>
            <a:off x="628650" y="365127"/>
            <a:ext cx="7886700" cy="572134"/>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Cloud Service models</a:t>
            </a:r>
          </a:p>
        </p:txBody>
      </p:sp>
      <p:sp>
        <p:nvSpPr>
          <p:cNvPr id="3" name="Content Placeholder 2">
            <a:extLst>
              <a:ext uri="{FF2B5EF4-FFF2-40B4-BE49-F238E27FC236}">
                <a16:creationId xmlns:a16="http://schemas.microsoft.com/office/drawing/2014/main" id="{483C77DD-2901-792A-1480-66680B1EEB03}"/>
              </a:ext>
            </a:extLst>
          </p:cNvPr>
          <p:cNvSpPr>
            <a:spLocks noGrp="1"/>
          </p:cNvSpPr>
          <p:nvPr>
            <p:ph idx="1"/>
          </p:nvPr>
        </p:nvSpPr>
        <p:spPr>
          <a:xfrm>
            <a:off x="434340" y="937261"/>
            <a:ext cx="5452110" cy="6023609"/>
          </a:xfrm>
        </p:spPr>
        <p:txBody>
          <a:bodyPr>
            <a:normAutofit/>
          </a:bodyPr>
          <a:lstStyle/>
          <a:p>
            <a:r>
              <a:rPr lang="en-US" sz="1800" b="1" i="0" dirty="0">
                <a:solidFill>
                  <a:srgbClr val="000000"/>
                </a:solidFill>
                <a:effectLst/>
                <a:latin typeface="Times New Roman" panose="02020603050405020304" pitchFamily="18" charset="0"/>
                <a:cs typeface="Times New Roman" panose="02020603050405020304" pitchFamily="18" charset="0"/>
              </a:rPr>
              <a:t>Infrastructure as a Service (IaaS) </a:t>
            </a:r>
          </a:p>
          <a:p>
            <a:pPr lvl="1"/>
            <a:r>
              <a:rPr lang="en-US" sz="1800" b="0" i="0" dirty="0">
                <a:solidFill>
                  <a:srgbClr val="000000"/>
                </a:solidFill>
                <a:effectLst/>
                <a:latin typeface="Times New Roman" panose="02020603050405020304" pitchFamily="18" charset="0"/>
                <a:cs typeface="Times New Roman" panose="02020603050405020304" pitchFamily="18" charset="0"/>
              </a:rPr>
              <a:t>This model puts together infrastructures demanded by users—namely servers, storage, networks, and the data center fabric. </a:t>
            </a:r>
          </a:p>
          <a:p>
            <a:pPr lvl="1"/>
            <a:r>
              <a:rPr lang="en-US" sz="1800" b="0" i="0" dirty="0">
                <a:solidFill>
                  <a:srgbClr val="000000"/>
                </a:solidFill>
                <a:effectLst/>
                <a:latin typeface="Times New Roman" panose="02020603050405020304" pitchFamily="18" charset="0"/>
                <a:cs typeface="Times New Roman" panose="02020603050405020304" pitchFamily="18" charset="0"/>
              </a:rPr>
              <a:t>The user can deploy and run on multiple VMs running guest OSes on specific applications. </a:t>
            </a:r>
          </a:p>
          <a:p>
            <a:pPr lvl="1"/>
            <a:r>
              <a:rPr lang="en-US" sz="1800" b="0" i="0" dirty="0">
                <a:solidFill>
                  <a:srgbClr val="000000"/>
                </a:solidFill>
                <a:effectLst/>
                <a:latin typeface="Times New Roman" panose="02020603050405020304" pitchFamily="18" charset="0"/>
                <a:cs typeface="Times New Roman" panose="02020603050405020304" pitchFamily="18" charset="0"/>
              </a:rPr>
              <a:t>The user does not manage or control the underlying cloud infrastructure, but can specify when to request and release the needed resources.</a:t>
            </a:r>
          </a:p>
          <a:p>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1" i="0" dirty="0">
                <a:solidFill>
                  <a:srgbClr val="000000"/>
                </a:solidFill>
                <a:effectLst/>
                <a:latin typeface="Times New Roman" panose="02020603050405020304" pitchFamily="18" charset="0"/>
                <a:cs typeface="Times New Roman" panose="02020603050405020304" pitchFamily="18" charset="0"/>
              </a:rPr>
              <a:t>Platform as a Service (PaaS) </a:t>
            </a:r>
          </a:p>
          <a:p>
            <a:pPr lvl="1"/>
            <a:r>
              <a:rPr lang="en-US" sz="1800" b="0" i="0" dirty="0">
                <a:solidFill>
                  <a:srgbClr val="000000"/>
                </a:solidFill>
                <a:effectLst/>
                <a:latin typeface="Times New Roman" panose="02020603050405020304" pitchFamily="18" charset="0"/>
                <a:cs typeface="Times New Roman" panose="02020603050405020304" pitchFamily="18" charset="0"/>
              </a:rPr>
              <a:t>This model enables the user to deploy user-built applications onto a virtualized cloud platform. PaaS includes middleware, databases, development tools, and some runtime support such as Web 2.0 and Java. </a:t>
            </a:r>
          </a:p>
          <a:p>
            <a:pPr lvl="1"/>
            <a:r>
              <a:rPr lang="en-US" sz="1800" b="0" i="0" dirty="0">
                <a:solidFill>
                  <a:srgbClr val="000000"/>
                </a:solidFill>
                <a:effectLst/>
                <a:latin typeface="Times New Roman" panose="02020603050405020304" pitchFamily="18" charset="0"/>
                <a:cs typeface="Times New Roman" panose="02020603050405020304" pitchFamily="18" charset="0"/>
              </a:rPr>
              <a:t>The platform includes both hardware and software integrated with specific programming interfaces. </a:t>
            </a:r>
          </a:p>
          <a:p>
            <a:pPr lvl="1"/>
            <a:r>
              <a:rPr lang="en-US" sz="1800" b="0" i="0" dirty="0">
                <a:solidFill>
                  <a:srgbClr val="000000"/>
                </a:solidFill>
                <a:effectLst/>
                <a:latin typeface="Times New Roman" panose="02020603050405020304" pitchFamily="18" charset="0"/>
                <a:cs typeface="Times New Roman" panose="02020603050405020304" pitchFamily="18" charset="0"/>
              </a:rPr>
              <a:t>The provider supplies the API and software tools (e.g., Java, Python, Web 2.0, .NET). The user is freed from managing the cloud infrastructure.</a:t>
            </a:r>
          </a:p>
        </p:txBody>
      </p:sp>
      <p:sp>
        <p:nvSpPr>
          <p:cNvPr id="4" name="Content Placeholder 2">
            <a:extLst>
              <a:ext uri="{FF2B5EF4-FFF2-40B4-BE49-F238E27FC236}">
                <a16:creationId xmlns:a16="http://schemas.microsoft.com/office/drawing/2014/main" id="{E251D550-E942-04A6-16C3-4431CD0F1D2B}"/>
              </a:ext>
            </a:extLst>
          </p:cNvPr>
          <p:cNvSpPr txBox="1">
            <a:spLocks/>
          </p:cNvSpPr>
          <p:nvPr/>
        </p:nvSpPr>
        <p:spPr>
          <a:xfrm>
            <a:off x="5634990" y="971549"/>
            <a:ext cx="3177540" cy="54063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solidFill>
                  <a:srgbClr val="000000"/>
                </a:solidFill>
                <a:latin typeface="Times New Roman" panose="02020603050405020304" pitchFamily="18" charset="0"/>
                <a:cs typeface="Times New Roman" panose="02020603050405020304" pitchFamily="18" charset="0"/>
              </a:rPr>
              <a:t>Software as a Service (SaaS) </a:t>
            </a:r>
          </a:p>
          <a:p>
            <a:pPr lvl="1"/>
            <a:r>
              <a:rPr lang="en-US" sz="1600" dirty="0">
                <a:solidFill>
                  <a:srgbClr val="000000"/>
                </a:solidFill>
                <a:latin typeface="Times New Roman" panose="02020603050405020304" pitchFamily="18" charset="0"/>
                <a:cs typeface="Times New Roman" panose="02020603050405020304" pitchFamily="18" charset="0"/>
              </a:rPr>
              <a:t>This refers to browser-initiated application software over thousands of paid cloud customers. </a:t>
            </a:r>
          </a:p>
          <a:p>
            <a:pPr lvl="1"/>
            <a:r>
              <a:rPr lang="en-US" sz="1600" dirty="0">
                <a:solidFill>
                  <a:srgbClr val="000000"/>
                </a:solidFill>
                <a:latin typeface="Times New Roman" panose="02020603050405020304" pitchFamily="18" charset="0"/>
                <a:cs typeface="Times New Roman" panose="02020603050405020304" pitchFamily="18" charset="0"/>
              </a:rPr>
              <a:t>The SaaS model applies to business processes, industry applications, consumer relationship management (CRM), enterprise resources planning (ERP), human resources (HR), and collaborative applications. </a:t>
            </a:r>
          </a:p>
          <a:p>
            <a:pPr lvl="1"/>
            <a:r>
              <a:rPr lang="en-US" sz="1600" dirty="0">
                <a:solidFill>
                  <a:srgbClr val="000000"/>
                </a:solidFill>
                <a:latin typeface="Times New Roman" panose="02020603050405020304" pitchFamily="18" charset="0"/>
                <a:cs typeface="Times New Roman" panose="02020603050405020304" pitchFamily="18" charset="0"/>
              </a:rPr>
              <a:t>On the customer side, there is no upfront investment in servers or software licensing. On the provider side, costs are rather low, compared with conventional hosting of user applications. </a:t>
            </a:r>
            <a:br>
              <a:rPr lang="en-US"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3277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56D454-9C41-E7A8-4370-EB9E7BEF455C}"/>
              </a:ext>
            </a:extLst>
          </p:cNvPr>
          <p:cNvPicPr>
            <a:picLocks noChangeAspect="1"/>
          </p:cNvPicPr>
          <p:nvPr/>
        </p:nvPicPr>
        <p:blipFill>
          <a:blip r:embed="rId2"/>
          <a:stretch>
            <a:fillRect/>
          </a:stretch>
        </p:blipFill>
        <p:spPr>
          <a:xfrm>
            <a:off x="514350" y="400050"/>
            <a:ext cx="8115300" cy="6115050"/>
          </a:xfrm>
          <a:prstGeom prst="rect">
            <a:avLst/>
          </a:prstGeom>
        </p:spPr>
      </p:pic>
    </p:spTree>
    <p:extLst>
      <p:ext uri="{BB962C8B-B14F-4D97-AF65-F5344CB8AC3E}">
        <p14:creationId xmlns:p14="http://schemas.microsoft.com/office/powerpoint/2010/main" val="20927641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54544-EC44-E8ED-EB9A-C14F1ED82AFF}"/>
              </a:ext>
            </a:extLst>
          </p:cNvPr>
          <p:cNvSpPr>
            <a:spLocks noGrp="1"/>
          </p:cNvSpPr>
          <p:nvPr>
            <p:ph type="title"/>
          </p:nvPr>
        </p:nvSpPr>
        <p:spPr>
          <a:xfrm>
            <a:off x="628650" y="365127"/>
            <a:ext cx="7886700" cy="617854"/>
          </a:xfrm>
        </p:spPr>
        <p:txBody>
          <a:bodyPr>
            <a:noAutofit/>
          </a:bodyPr>
          <a:lstStyle/>
          <a:p>
            <a:r>
              <a:rPr lang="en-IN" sz="2800" b="1" dirty="0">
                <a:latin typeface="Times New Roman" panose="02020603050405020304" pitchFamily="18" charset="0"/>
                <a:cs typeface="Times New Roman" panose="02020603050405020304" pitchFamily="18" charset="0"/>
              </a:rPr>
              <a:t>Reasons for the Adoption of Cloud Computing</a:t>
            </a:r>
          </a:p>
        </p:txBody>
      </p:sp>
      <p:sp>
        <p:nvSpPr>
          <p:cNvPr id="3" name="Content Placeholder 2">
            <a:extLst>
              <a:ext uri="{FF2B5EF4-FFF2-40B4-BE49-F238E27FC236}">
                <a16:creationId xmlns:a16="http://schemas.microsoft.com/office/drawing/2014/main" id="{A52F9C97-2C47-FE4D-5161-3E2F90FB7E51}"/>
              </a:ext>
            </a:extLst>
          </p:cNvPr>
          <p:cNvSpPr>
            <a:spLocks noGrp="1"/>
          </p:cNvSpPr>
          <p:nvPr>
            <p:ph idx="1"/>
          </p:nvPr>
        </p:nvSpPr>
        <p:spPr>
          <a:xfrm>
            <a:off x="628650" y="1223010"/>
            <a:ext cx="7886700" cy="4953953"/>
          </a:xfrm>
        </p:spPr>
        <p:txBody>
          <a:bodyPr>
            <a:normAutofit/>
          </a:bodyPr>
          <a:lstStyle/>
          <a:p>
            <a:pPr marL="342900" indent="-342900">
              <a:buFont typeface="+mj-lt"/>
              <a:buAutoNum type="arabicPeriod"/>
            </a:pPr>
            <a:r>
              <a:rPr lang="en-US" sz="2000" b="0" i="0" dirty="0">
                <a:solidFill>
                  <a:srgbClr val="000000"/>
                </a:solidFill>
                <a:effectLst/>
                <a:latin typeface="CairoFont-4-0"/>
              </a:rPr>
              <a:t>Desired location in areas with protected space and higher energy efficiency</a:t>
            </a:r>
          </a:p>
          <a:p>
            <a:pPr marL="342900" indent="-342900">
              <a:buFont typeface="+mj-lt"/>
              <a:buAutoNum type="arabicPeriod"/>
            </a:pPr>
            <a:r>
              <a:rPr lang="en-US" sz="2000" b="0" i="0" dirty="0">
                <a:solidFill>
                  <a:srgbClr val="000000"/>
                </a:solidFill>
                <a:effectLst/>
                <a:latin typeface="CairoFont-4-0"/>
              </a:rPr>
              <a:t>Sharing of peak-load capacity among a large pool of users, improving overall utilization</a:t>
            </a:r>
          </a:p>
          <a:p>
            <a:pPr marL="342900" indent="-342900">
              <a:buFont typeface="+mj-lt"/>
              <a:buAutoNum type="arabicPeriod"/>
            </a:pPr>
            <a:r>
              <a:rPr lang="en-US" sz="2000" b="0" i="0" dirty="0">
                <a:solidFill>
                  <a:srgbClr val="000000"/>
                </a:solidFill>
                <a:effectLst/>
                <a:latin typeface="CairoFont-4-0"/>
              </a:rPr>
              <a:t>Separation of infrastructure maintenance duties from domain-specific application development</a:t>
            </a:r>
          </a:p>
          <a:p>
            <a:pPr marL="342900" indent="-342900">
              <a:buFont typeface="+mj-lt"/>
              <a:buAutoNum type="arabicPeriod"/>
            </a:pPr>
            <a:r>
              <a:rPr lang="en-US" sz="2000" b="0" i="0" dirty="0">
                <a:solidFill>
                  <a:srgbClr val="000000"/>
                </a:solidFill>
                <a:effectLst/>
                <a:latin typeface="CairoFont-4-0"/>
              </a:rPr>
              <a:t>Significant reduction in cloud computing cost, compared with traditional computing paradigms</a:t>
            </a:r>
          </a:p>
          <a:p>
            <a:pPr marL="342900" indent="-342900">
              <a:buFont typeface="+mj-lt"/>
              <a:buAutoNum type="arabicPeriod"/>
            </a:pPr>
            <a:r>
              <a:rPr lang="en-US" sz="2000" b="0" i="0" dirty="0">
                <a:solidFill>
                  <a:srgbClr val="000000"/>
                </a:solidFill>
                <a:effectLst/>
                <a:latin typeface="CairoFont-4-0"/>
              </a:rPr>
              <a:t>Cloud computing programming and application development</a:t>
            </a:r>
          </a:p>
          <a:p>
            <a:pPr marL="342900" indent="-342900">
              <a:buFont typeface="+mj-lt"/>
              <a:buAutoNum type="arabicPeriod"/>
            </a:pPr>
            <a:r>
              <a:rPr lang="en-US" sz="2000" b="0" i="0" dirty="0">
                <a:solidFill>
                  <a:srgbClr val="000000"/>
                </a:solidFill>
                <a:effectLst/>
                <a:latin typeface="CairoFont-4-0"/>
              </a:rPr>
              <a:t>Service and data discovery and content/service distribution</a:t>
            </a:r>
          </a:p>
          <a:p>
            <a:pPr marL="342900" indent="-342900">
              <a:buFont typeface="+mj-lt"/>
              <a:buAutoNum type="arabicPeriod"/>
            </a:pPr>
            <a:r>
              <a:rPr lang="en-US" sz="2000" b="0" i="0" dirty="0">
                <a:solidFill>
                  <a:srgbClr val="000000"/>
                </a:solidFill>
                <a:effectLst/>
                <a:latin typeface="CairoFont-4-0"/>
              </a:rPr>
              <a:t>Privacy, security, copyright, and reliability issues</a:t>
            </a:r>
          </a:p>
          <a:p>
            <a:pPr marL="342900" indent="-342900">
              <a:buFont typeface="+mj-lt"/>
              <a:buAutoNum type="arabicPeriod"/>
            </a:pPr>
            <a:r>
              <a:rPr lang="en-US" sz="2000" b="0" i="0" dirty="0">
                <a:solidFill>
                  <a:srgbClr val="000000"/>
                </a:solidFill>
                <a:effectLst/>
                <a:latin typeface="CairoFont-4-0"/>
              </a:rPr>
              <a:t>Service agreements, business models, and pricing policies</a:t>
            </a:r>
            <a:r>
              <a:rPr lang="en-US" sz="3200" dirty="0"/>
              <a:t> </a:t>
            </a:r>
            <a:br>
              <a:rPr lang="en-US" sz="3200" dirty="0"/>
            </a:br>
            <a:endParaRPr lang="en-IN" sz="3200" dirty="0"/>
          </a:p>
        </p:txBody>
      </p:sp>
    </p:spTree>
    <p:extLst>
      <p:ext uri="{BB962C8B-B14F-4D97-AF65-F5344CB8AC3E}">
        <p14:creationId xmlns:p14="http://schemas.microsoft.com/office/powerpoint/2010/main" val="8079558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FFE1F-F550-C4C4-FBA9-0F4D3583F606}"/>
              </a:ext>
            </a:extLst>
          </p:cNvPr>
          <p:cNvSpPr>
            <a:spLocks noGrp="1"/>
          </p:cNvSpPr>
          <p:nvPr>
            <p:ph type="title"/>
          </p:nvPr>
        </p:nvSpPr>
        <p:spPr>
          <a:xfrm>
            <a:off x="628650" y="365127"/>
            <a:ext cx="7886700" cy="617854"/>
          </a:xfrm>
        </p:spPr>
        <p:txBody>
          <a:bodyPr>
            <a:normAutofit fontScale="90000"/>
          </a:bodyPr>
          <a:lstStyle/>
          <a:p>
            <a:pPr algn="ctr"/>
            <a:r>
              <a:rPr lang="en-IN" dirty="0"/>
              <a:t>Outline</a:t>
            </a:r>
          </a:p>
        </p:txBody>
      </p:sp>
      <p:sp>
        <p:nvSpPr>
          <p:cNvPr id="3" name="Content Placeholder 2">
            <a:extLst>
              <a:ext uri="{FF2B5EF4-FFF2-40B4-BE49-F238E27FC236}">
                <a16:creationId xmlns:a16="http://schemas.microsoft.com/office/drawing/2014/main" id="{5AC8B801-48F8-52FE-73C2-95F93485D0F1}"/>
              </a:ext>
            </a:extLst>
          </p:cNvPr>
          <p:cNvSpPr>
            <a:spLocks noGrp="1"/>
          </p:cNvSpPr>
          <p:nvPr>
            <p:ph idx="1"/>
          </p:nvPr>
        </p:nvSpPr>
        <p:spPr>
          <a:xfrm>
            <a:off x="628650" y="1280160"/>
            <a:ext cx="7886700" cy="4896803"/>
          </a:xfrm>
        </p:spPr>
        <p:txBody>
          <a:bodyPr>
            <a:noAutofit/>
          </a:bodyPr>
          <a:lstStyle/>
          <a:p>
            <a:r>
              <a:rPr lang="en-US" sz="3200" b="0" i="0" dirty="0">
                <a:effectLst/>
                <a:latin typeface="Times New Roman" panose="02020603050405020304" pitchFamily="18" charset="0"/>
                <a:cs typeface="Times New Roman" panose="02020603050405020304" pitchFamily="18" charset="0"/>
              </a:rPr>
              <a:t>Scalable Computing over the Internet</a:t>
            </a:r>
            <a:r>
              <a:rPr lang="en-US" sz="3200" dirty="0">
                <a:latin typeface="Times New Roman" panose="02020603050405020304" pitchFamily="18" charset="0"/>
                <a:cs typeface="Times New Roman" panose="02020603050405020304" pitchFamily="18" charset="0"/>
              </a:rPr>
              <a:t> </a:t>
            </a:r>
          </a:p>
          <a:p>
            <a:r>
              <a:rPr lang="en-IN" sz="3200" i="0" dirty="0">
                <a:effectLst/>
                <a:latin typeface="Times New Roman" panose="02020603050405020304" pitchFamily="18" charset="0"/>
                <a:cs typeface="Times New Roman" panose="02020603050405020304" pitchFamily="18" charset="0"/>
              </a:rPr>
              <a:t>Technologies for Network Based Systems</a:t>
            </a:r>
            <a:r>
              <a:rPr lang="en-IN" sz="3200" dirty="0">
                <a:latin typeface="Times New Roman" panose="02020603050405020304" pitchFamily="18" charset="0"/>
                <a:cs typeface="Times New Roman" panose="02020603050405020304" pitchFamily="18" charset="0"/>
              </a:rPr>
              <a:t> </a:t>
            </a:r>
          </a:p>
          <a:p>
            <a:r>
              <a:rPr lang="en-US" sz="3200" i="0" dirty="0">
                <a:effectLst/>
                <a:latin typeface="Times New Roman" panose="02020603050405020304" pitchFamily="18" charset="0"/>
                <a:cs typeface="Times New Roman" panose="02020603050405020304" pitchFamily="18" charset="0"/>
              </a:rPr>
              <a:t>System Models for Distributed and Cloud Computing</a:t>
            </a:r>
            <a:r>
              <a:rPr lang="en-US" sz="3200" dirty="0">
                <a:latin typeface="Times New Roman" panose="02020603050405020304" pitchFamily="18" charset="0"/>
                <a:cs typeface="Times New Roman" panose="02020603050405020304" pitchFamily="18" charset="0"/>
              </a:rPr>
              <a:t> </a:t>
            </a:r>
          </a:p>
          <a:p>
            <a:r>
              <a:rPr lang="en-US" sz="3200" b="1" i="0" dirty="0">
                <a:effectLst/>
                <a:latin typeface="Times New Roman" panose="02020603050405020304" pitchFamily="18" charset="0"/>
                <a:cs typeface="Times New Roman" panose="02020603050405020304" pitchFamily="18" charset="0"/>
              </a:rPr>
              <a:t>Software Environments for Distributed Systems and Clouds. </a:t>
            </a:r>
          </a:p>
          <a:p>
            <a:r>
              <a:rPr lang="en-US" sz="3200" b="0" i="0" dirty="0">
                <a:effectLst/>
                <a:latin typeface="Times New Roman" panose="02020603050405020304" pitchFamily="18" charset="0"/>
                <a:cs typeface="Times New Roman" panose="02020603050405020304" pitchFamily="18" charset="0"/>
              </a:rPr>
              <a:t>Performance, Security, and Energy Efficiency</a:t>
            </a:r>
            <a:r>
              <a:rPr lang="en-US" sz="3200" dirty="0">
                <a:latin typeface="Times New Roman" panose="02020603050405020304" pitchFamily="18" charset="0"/>
                <a:cs typeface="Times New Roman" panose="02020603050405020304" pitchFamily="18" charset="0"/>
              </a:rPr>
              <a:t> </a:t>
            </a:r>
            <a:br>
              <a:rPr lang="en-IN"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2515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90642-BF10-9357-FF4B-EEF465F4C765}"/>
              </a:ext>
            </a:extLst>
          </p:cNvPr>
          <p:cNvSpPr>
            <a:spLocks noGrp="1"/>
          </p:cNvSpPr>
          <p:nvPr>
            <p:ph type="title"/>
          </p:nvPr>
        </p:nvSpPr>
        <p:spPr>
          <a:xfrm>
            <a:off x="737235" y="85408"/>
            <a:ext cx="7886700" cy="766444"/>
          </a:xfrm>
        </p:spPr>
        <p:txBody>
          <a:bodyPr/>
          <a:lstStyle/>
          <a:p>
            <a:pPr algn="ctr"/>
            <a:r>
              <a:rPr lang="en-IN" dirty="0"/>
              <a:t>About Scalable Computing</a:t>
            </a:r>
          </a:p>
        </p:txBody>
      </p:sp>
      <p:sp>
        <p:nvSpPr>
          <p:cNvPr id="3" name="Content Placeholder 2">
            <a:extLst>
              <a:ext uri="{FF2B5EF4-FFF2-40B4-BE49-F238E27FC236}">
                <a16:creationId xmlns:a16="http://schemas.microsoft.com/office/drawing/2014/main" id="{B48CE919-D328-CCF7-6CB3-7A6DF16354F4}"/>
              </a:ext>
            </a:extLst>
          </p:cNvPr>
          <p:cNvSpPr>
            <a:spLocks noGrp="1"/>
          </p:cNvSpPr>
          <p:nvPr>
            <p:ph idx="1"/>
          </p:nvPr>
        </p:nvSpPr>
        <p:spPr>
          <a:xfrm>
            <a:off x="480060" y="994410"/>
            <a:ext cx="8309610" cy="5394960"/>
          </a:xfrm>
        </p:spPr>
        <p:txBody>
          <a:bodyPr>
            <a:noAutofit/>
          </a:bodyPr>
          <a:lstStyle/>
          <a:p>
            <a:r>
              <a:rPr lang="en-US" sz="2400" b="1" i="1" dirty="0">
                <a:solidFill>
                  <a:srgbClr val="000000"/>
                </a:solidFill>
                <a:effectLst/>
                <a:latin typeface="Times New Roman" panose="02020603050405020304" pitchFamily="18" charset="0"/>
                <a:cs typeface="Times New Roman" panose="02020603050405020304" pitchFamily="18" charset="0"/>
              </a:rPr>
              <a:t>Scalability </a:t>
            </a:r>
            <a:r>
              <a:rPr lang="en-US" sz="2400" b="0" i="0" dirty="0">
                <a:solidFill>
                  <a:srgbClr val="000000"/>
                </a:solidFill>
                <a:effectLst/>
                <a:latin typeface="Times New Roman" panose="02020603050405020304" pitchFamily="18" charset="0"/>
                <a:cs typeface="Times New Roman" panose="02020603050405020304" pitchFamily="18" charset="0"/>
              </a:rPr>
              <a:t>is </a:t>
            </a:r>
            <a:r>
              <a:rPr lang="en-US" sz="2400" b="1" i="0" dirty="0">
                <a:solidFill>
                  <a:srgbClr val="000000"/>
                </a:solidFill>
                <a:effectLst/>
                <a:latin typeface="Times New Roman" panose="02020603050405020304" pitchFamily="18" charset="0"/>
                <a:cs typeface="Times New Roman" panose="02020603050405020304" pitchFamily="18" charset="0"/>
              </a:rPr>
              <a:t>the ability </a:t>
            </a:r>
            <a:r>
              <a:rPr lang="en-US" sz="2400" b="0" i="0" dirty="0">
                <a:solidFill>
                  <a:srgbClr val="000000"/>
                </a:solidFill>
                <a:effectLst/>
                <a:latin typeface="Times New Roman" panose="02020603050405020304" pitchFamily="18" charset="0"/>
                <a:cs typeface="Times New Roman" panose="02020603050405020304" pitchFamily="18" charset="0"/>
              </a:rPr>
              <a:t>of a system, network, or process to handle a growing amount of work in a capable manner or its ability to be enlarged to accommodate that</a:t>
            </a:r>
            <a:r>
              <a:rPr lang="en-US" sz="2400" dirty="0">
                <a:latin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growth. </a:t>
            </a:r>
          </a:p>
          <a:p>
            <a:pPr lvl="1"/>
            <a:r>
              <a:rPr lang="en-US" b="0" i="0" dirty="0">
                <a:solidFill>
                  <a:srgbClr val="000000"/>
                </a:solidFill>
                <a:effectLst/>
                <a:latin typeface="Times New Roman" panose="02020603050405020304" pitchFamily="18" charset="0"/>
                <a:cs typeface="Times New Roman" panose="02020603050405020304" pitchFamily="18" charset="0"/>
              </a:rPr>
              <a:t>For example, it can refer to the capability of a system to increase its total output under an increased load when resources (typically hardware) are added.</a:t>
            </a:r>
            <a:r>
              <a:rPr lang="en-US" dirty="0">
                <a:latin typeface="Times New Roman" panose="02020603050405020304" pitchFamily="18" charset="0"/>
                <a:cs typeface="Times New Roman" panose="02020603050405020304" pitchFamily="18" charset="0"/>
              </a:rPr>
              <a:t> </a:t>
            </a:r>
          </a:p>
          <a:p>
            <a:r>
              <a:rPr lang="en-US" sz="2400" b="1" i="0" dirty="0">
                <a:solidFill>
                  <a:srgbClr val="000000"/>
                </a:solidFill>
                <a:effectLst/>
                <a:latin typeface="Times New Roman" panose="02020603050405020304" pitchFamily="18" charset="0"/>
                <a:cs typeface="Times New Roman" panose="02020603050405020304" pitchFamily="18" charset="0"/>
              </a:rPr>
              <a:t>Billions of people use the Internet every day</a:t>
            </a:r>
            <a:r>
              <a:rPr lang="en-US" sz="2400" b="0" i="0" dirty="0">
                <a:solidFill>
                  <a:srgbClr val="000000"/>
                </a:solidFill>
                <a:effectLst/>
                <a:latin typeface="Times New Roman" panose="02020603050405020304" pitchFamily="18" charset="0"/>
                <a:cs typeface="Times New Roman" panose="02020603050405020304" pitchFamily="18" charset="0"/>
              </a:rPr>
              <a:t>. </a:t>
            </a:r>
          </a:p>
          <a:p>
            <a:pPr lvl="1"/>
            <a:r>
              <a:rPr lang="en-US" b="0" i="0" dirty="0">
                <a:solidFill>
                  <a:srgbClr val="000000"/>
                </a:solidFill>
                <a:effectLst/>
                <a:latin typeface="Times New Roman" panose="02020603050405020304" pitchFamily="18" charset="0"/>
                <a:cs typeface="Times New Roman" panose="02020603050405020304" pitchFamily="18" charset="0"/>
              </a:rPr>
              <a:t>As a result, supercomputer sites and large data centers must provide high-performance computing services to huge numbers of Internet users concurrently</a:t>
            </a:r>
          </a:p>
          <a:p>
            <a:r>
              <a:rPr lang="en-US" sz="2400" b="0" i="0" dirty="0">
                <a:solidFill>
                  <a:srgbClr val="000000"/>
                </a:solidFill>
                <a:effectLst/>
                <a:latin typeface="Times New Roman" panose="02020603050405020304" pitchFamily="18" charset="0"/>
                <a:cs typeface="Times New Roman" panose="02020603050405020304" pitchFamily="18" charset="0"/>
              </a:rPr>
              <a:t> Because of this high demand, high-performance computing (HPC) applications is no longer optimal for measuring system performance. </a:t>
            </a:r>
          </a:p>
          <a:p>
            <a:r>
              <a:rPr lang="en-US" sz="2400" b="0" i="0" dirty="0">
                <a:solidFill>
                  <a:srgbClr val="000000"/>
                </a:solidFill>
                <a:effectLst/>
                <a:latin typeface="Times New Roman" panose="02020603050405020304" pitchFamily="18" charset="0"/>
                <a:cs typeface="Times New Roman" panose="02020603050405020304" pitchFamily="18" charset="0"/>
              </a:rPr>
              <a:t>The emergence of computing clouds instead demands high-throughput computing (HTC) systems built with parallel and distributed computing technologies.</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4545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4D51B-E3FD-6470-6398-F11710A81036}"/>
              </a:ext>
            </a:extLst>
          </p:cNvPr>
          <p:cNvSpPr>
            <a:spLocks noGrp="1"/>
          </p:cNvSpPr>
          <p:nvPr>
            <p:ph type="title"/>
          </p:nvPr>
        </p:nvSpPr>
        <p:spPr>
          <a:xfrm>
            <a:off x="628650" y="365127"/>
            <a:ext cx="7886700" cy="812164"/>
          </a:xfrm>
        </p:spPr>
        <p:txBody>
          <a:bodyPr>
            <a:normAutofit/>
          </a:bodyPr>
          <a:lstStyle/>
          <a:p>
            <a:pPr algn="ctr"/>
            <a:r>
              <a:rPr lang="en-US" sz="2800" b="1" dirty="0">
                <a:effectLst/>
                <a:latin typeface="Times New Roman" panose="02020603050405020304" pitchFamily="18" charset="0"/>
                <a:ea typeface="Verdana" panose="020B0604030504040204" pitchFamily="34" charset="0"/>
                <a:cs typeface="Times New Roman" panose="02020603050405020304" pitchFamily="18" charset="0"/>
              </a:rPr>
              <a:t>Trends toward Distributed</a:t>
            </a:r>
            <a:r>
              <a:rPr lang="en-US" sz="2800" b="1" spc="-3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800" b="1" dirty="0">
                <a:effectLst/>
                <a:latin typeface="Times New Roman" panose="02020603050405020304" pitchFamily="18" charset="0"/>
                <a:ea typeface="Verdana" panose="020B0604030504040204" pitchFamily="34" charset="0"/>
                <a:cs typeface="Times New Roman" panose="02020603050405020304" pitchFamily="18" charset="0"/>
              </a:rPr>
              <a:t>Operating</a:t>
            </a:r>
            <a:r>
              <a:rPr lang="en-US" sz="2800" b="1" spc="-3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800" b="1" dirty="0">
                <a:effectLst/>
                <a:latin typeface="Times New Roman" panose="02020603050405020304" pitchFamily="18" charset="0"/>
                <a:ea typeface="Verdana" panose="020B0604030504040204" pitchFamily="34" charset="0"/>
                <a:cs typeface="Times New Roman" panose="02020603050405020304" pitchFamily="18" charset="0"/>
              </a:rPr>
              <a:t>Systems</a:t>
            </a:r>
            <a:endParaRPr lang="en-IN"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C2DC42-4B14-E958-173D-3A817F1DCB9A}"/>
              </a:ext>
            </a:extLst>
          </p:cNvPr>
          <p:cNvSpPr>
            <a:spLocks noGrp="1"/>
          </p:cNvSpPr>
          <p:nvPr>
            <p:ph idx="1"/>
          </p:nvPr>
        </p:nvSpPr>
        <p:spPr>
          <a:xfrm>
            <a:off x="491490" y="1280160"/>
            <a:ext cx="8561070" cy="5417819"/>
          </a:xfrm>
        </p:spPr>
        <p:txBody>
          <a:bodyPr>
            <a:normAutofit fontScale="85000" lnSpcReduction="10000"/>
          </a:bodyPr>
          <a:lstStyle/>
          <a:p>
            <a:pPr>
              <a:lnSpc>
                <a:spcPct val="120000"/>
              </a:lnSpc>
            </a:pPr>
            <a:r>
              <a:rPr lang="en-US" b="0" i="0" dirty="0">
                <a:solidFill>
                  <a:srgbClr val="000000"/>
                </a:solidFill>
                <a:effectLst/>
                <a:latin typeface="Times New Roman" panose="02020603050405020304" pitchFamily="18" charset="0"/>
                <a:cs typeface="Times New Roman" panose="02020603050405020304" pitchFamily="18" charset="0"/>
              </a:rPr>
              <a:t>The computers in most distributed systems are loosely coupled.</a:t>
            </a:r>
          </a:p>
          <a:p>
            <a:pPr lvl="1">
              <a:lnSpc>
                <a:spcPct val="120000"/>
              </a:lnSpc>
            </a:pPr>
            <a:r>
              <a:rPr lang="en-US" b="0" i="0" dirty="0">
                <a:solidFill>
                  <a:srgbClr val="000000"/>
                </a:solidFill>
                <a:effectLst/>
                <a:latin typeface="Times New Roman" panose="02020603050405020304" pitchFamily="18" charset="0"/>
                <a:cs typeface="Times New Roman" panose="02020603050405020304" pitchFamily="18" charset="0"/>
              </a:rPr>
              <a:t>a distributed system inherently has multiple system images. </a:t>
            </a:r>
          </a:p>
          <a:p>
            <a:pPr lvl="1">
              <a:lnSpc>
                <a:spcPct val="120000"/>
              </a:lnSpc>
            </a:pPr>
            <a:r>
              <a:rPr lang="en-US" dirty="0">
                <a:solidFill>
                  <a:srgbClr val="000000"/>
                </a:solidFill>
                <a:latin typeface="Times New Roman" panose="02020603050405020304" pitchFamily="18" charset="0"/>
                <a:cs typeface="Times New Roman" panose="02020603050405020304" pitchFamily="18" charset="0"/>
              </a:rPr>
              <a:t>Because</a:t>
            </a:r>
            <a:r>
              <a:rPr lang="en-US" b="0" i="0" dirty="0">
                <a:solidFill>
                  <a:srgbClr val="000000"/>
                </a:solidFill>
                <a:effectLst/>
                <a:latin typeface="Times New Roman" panose="02020603050405020304" pitchFamily="18" charset="0"/>
                <a:cs typeface="Times New Roman" panose="02020603050405020304" pitchFamily="18" charset="0"/>
              </a:rPr>
              <a:t> all node machines run with an independent operating system. </a:t>
            </a:r>
          </a:p>
          <a:p>
            <a:pPr>
              <a:lnSpc>
                <a:spcPct val="120000"/>
              </a:lnSpc>
            </a:pPr>
            <a:r>
              <a:rPr lang="en-US" b="0" i="0" dirty="0">
                <a:solidFill>
                  <a:srgbClr val="000000"/>
                </a:solidFill>
                <a:effectLst/>
                <a:latin typeface="Times New Roman" panose="02020603050405020304" pitchFamily="18" charset="0"/>
                <a:cs typeface="Times New Roman" panose="02020603050405020304" pitchFamily="18" charset="0"/>
              </a:rPr>
              <a:t>To promote resource sharing and fast communication among node machines, it is best to have a distributed OS that manages all resources coherently and efficiently.</a:t>
            </a:r>
          </a:p>
          <a:p>
            <a:pPr>
              <a:lnSpc>
                <a:spcPct val="120000"/>
              </a:lnSpc>
            </a:pPr>
            <a:r>
              <a:rPr lang="en-US" b="0" i="0" dirty="0">
                <a:solidFill>
                  <a:srgbClr val="000000"/>
                </a:solidFill>
                <a:effectLst/>
                <a:latin typeface="Times New Roman" panose="02020603050405020304" pitchFamily="18" charset="0"/>
                <a:cs typeface="Times New Roman" panose="02020603050405020304" pitchFamily="18" charset="0"/>
              </a:rPr>
              <a:t>Such a system is most likely to be a closed system, and it will likely rely on message passing and RPCs for internode communications. </a:t>
            </a:r>
          </a:p>
          <a:p>
            <a:pPr>
              <a:lnSpc>
                <a:spcPct val="120000"/>
              </a:lnSpc>
            </a:pPr>
            <a:r>
              <a:rPr lang="en-US" dirty="0">
                <a:solidFill>
                  <a:srgbClr val="000000"/>
                </a:solidFill>
                <a:latin typeface="Times New Roman" panose="02020603050405020304" pitchFamily="18" charset="0"/>
                <a:cs typeface="Times New Roman" panose="02020603050405020304" pitchFamily="18" charset="0"/>
              </a:rPr>
              <a:t>A distributed OS is crucial for upgrading the performance, efficiency, and flexibility of distributed applications. </a:t>
            </a:r>
            <a:br>
              <a:rPr lang="en-US" dirty="0">
                <a:solidFill>
                  <a:srgbClr val="000000"/>
                </a:solidFill>
                <a:latin typeface="Times New Roman" panose="02020603050405020304" pitchFamily="18" charset="0"/>
                <a:cs typeface="Times New Roman" panose="02020603050405020304" pitchFamily="18" charset="0"/>
              </a:rPr>
            </a:br>
            <a:endParaRPr lang="en-IN"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33905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8C65E-B444-012B-15F0-D7A579EBB01C}"/>
              </a:ext>
            </a:extLst>
          </p:cNvPr>
          <p:cNvSpPr>
            <a:spLocks noGrp="1"/>
          </p:cNvSpPr>
          <p:nvPr>
            <p:ph type="title"/>
          </p:nvPr>
        </p:nvSpPr>
        <p:spPr>
          <a:xfrm>
            <a:off x="628650" y="125097"/>
            <a:ext cx="7886700" cy="617854"/>
          </a:xfrm>
        </p:spPr>
        <p:txBody>
          <a:bodyPr>
            <a:normAutofit/>
          </a:bodyPr>
          <a:lstStyle/>
          <a:p>
            <a:pPr algn="ctr"/>
            <a:r>
              <a:rPr lang="en-IN" sz="3600" b="1" dirty="0">
                <a:latin typeface="Times New Roman" panose="02020603050405020304" pitchFamily="18" charset="0"/>
                <a:cs typeface="Times New Roman" panose="02020603050405020304" pitchFamily="18" charset="0"/>
              </a:rPr>
              <a:t>Distributed Operating Systems</a:t>
            </a:r>
          </a:p>
        </p:txBody>
      </p:sp>
      <p:sp>
        <p:nvSpPr>
          <p:cNvPr id="3" name="Content Placeholder 2">
            <a:extLst>
              <a:ext uri="{FF2B5EF4-FFF2-40B4-BE49-F238E27FC236}">
                <a16:creationId xmlns:a16="http://schemas.microsoft.com/office/drawing/2014/main" id="{14C0727C-A4B7-4EC4-D22A-74DDD329410F}"/>
              </a:ext>
            </a:extLst>
          </p:cNvPr>
          <p:cNvSpPr>
            <a:spLocks noGrp="1"/>
          </p:cNvSpPr>
          <p:nvPr>
            <p:ph idx="1"/>
          </p:nvPr>
        </p:nvSpPr>
        <p:spPr>
          <a:xfrm>
            <a:off x="377190" y="742951"/>
            <a:ext cx="4194810" cy="5623559"/>
          </a:xfrm>
        </p:spPr>
        <p:txBody>
          <a:bodyPr>
            <a:noAutofit/>
          </a:bodyPr>
          <a:lstStyle/>
          <a:p>
            <a:pPr>
              <a:lnSpc>
                <a:spcPct val="120000"/>
              </a:lnSpc>
            </a:pPr>
            <a:r>
              <a:rPr lang="en-IN" sz="1600" dirty="0">
                <a:latin typeface="Times New Roman" panose="02020603050405020304" pitchFamily="18" charset="0"/>
                <a:cs typeface="Times New Roman" panose="02020603050405020304" pitchFamily="18" charset="0"/>
              </a:rPr>
              <a:t>Three approaches</a:t>
            </a:r>
          </a:p>
          <a:p>
            <a:pPr lvl="1">
              <a:lnSpc>
                <a:spcPct val="120000"/>
              </a:lnSpc>
            </a:pPr>
            <a:r>
              <a:rPr lang="en-IN" sz="1600" dirty="0">
                <a:latin typeface="Times New Roman" panose="02020603050405020304" pitchFamily="18" charset="0"/>
                <a:cs typeface="Times New Roman" panose="02020603050405020304" pitchFamily="18" charset="0"/>
              </a:rPr>
              <a:t>First: Build a network OS on the top of network of </a:t>
            </a:r>
            <a:r>
              <a:rPr lang="en-IN" sz="1600" dirty="0" err="1">
                <a:latin typeface="Times New Roman" panose="02020603050405020304" pitchFamily="18" charset="0"/>
                <a:cs typeface="Times New Roman" panose="02020603050405020304" pitchFamily="18" charset="0"/>
              </a:rPr>
              <a:t>heterogeneus</a:t>
            </a:r>
            <a:r>
              <a:rPr lang="en-IN" sz="1600" dirty="0">
                <a:latin typeface="Times New Roman" panose="02020603050405020304" pitchFamily="18" charset="0"/>
                <a:cs typeface="Times New Roman" panose="02020603050405020304" pitchFamily="18" charset="0"/>
              </a:rPr>
              <a:t> computers.</a:t>
            </a:r>
          </a:p>
          <a:p>
            <a:pPr lvl="2">
              <a:lnSpc>
                <a:spcPct val="120000"/>
              </a:lnSpc>
            </a:pPr>
            <a:r>
              <a:rPr lang="en-IN" sz="1600" dirty="0">
                <a:latin typeface="Times New Roman" panose="02020603050405020304" pitchFamily="18" charset="0"/>
                <a:cs typeface="Times New Roman" panose="02020603050405020304" pitchFamily="18" charset="0"/>
              </a:rPr>
              <a:t>Low transparency to users</a:t>
            </a:r>
          </a:p>
          <a:p>
            <a:pPr lvl="2">
              <a:lnSpc>
                <a:spcPct val="120000"/>
              </a:lnSpc>
            </a:pPr>
            <a:r>
              <a:rPr lang="en-IN" sz="1600" dirty="0">
                <a:latin typeface="Times New Roman" panose="02020603050405020304" pitchFamily="18" charset="0"/>
                <a:cs typeface="Times New Roman" panose="02020603050405020304" pitchFamily="18" charset="0"/>
              </a:rPr>
              <a:t>It is essentially a distributed file system</a:t>
            </a:r>
          </a:p>
          <a:p>
            <a:pPr lvl="1">
              <a:lnSpc>
                <a:spcPct val="120000"/>
              </a:lnSpc>
            </a:pPr>
            <a:r>
              <a:rPr lang="en-IN" sz="1600" dirty="0">
                <a:latin typeface="Times New Roman" panose="02020603050405020304" pitchFamily="18" charset="0"/>
                <a:cs typeface="Times New Roman" panose="02020603050405020304" pitchFamily="18" charset="0"/>
              </a:rPr>
              <a:t>Second: Develop a middleware for resource sharing</a:t>
            </a:r>
          </a:p>
          <a:p>
            <a:pPr lvl="1">
              <a:lnSpc>
                <a:spcPct val="120000"/>
              </a:lnSpc>
            </a:pPr>
            <a:r>
              <a:rPr lang="en-IN" sz="1600" dirty="0">
                <a:latin typeface="Times New Roman" panose="02020603050405020304" pitchFamily="18" charset="0"/>
                <a:cs typeface="Times New Roman" panose="02020603050405020304" pitchFamily="18" charset="0"/>
              </a:rPr>
              <a:t>Third: Develop a truly distributed OS for higher system transparency.</a:t>
            </a:r>
          </a:p>
          <a:p>
            <a:pPr>
              <a:lnSpc>
                <a:spcPct val="120000"/>
              </a:lnSpc>
            </a:pPr>
            <a:r>
              <a:rPr lang="en-US" sz="1600" dirty="0">
                <a:latin typeface="Times New Roman" panose="02020603050405020304" pitchFamily="18" charset="0"/>
                <a:cs typeface="Times New Roman" panose="02020603050405020304" pitchFamily="18" charset="0"/>
              </a:rPr>
              <a:t>Goal of Amoeba project</a:t>
            </a:r>
          </a:p>
          <a:p>
            <a:pPr lvl="1">
              <a:lnSpc>
                <a:spcPct val="120000"/>
              </a:lnSpc>
            </a:pPr>
            <a:r>
              <a:rPr lang="en-US" sz="1600" dirty="0">
                <a:latin typeface="Times New Roman" panose="02020603050405020304" pitchFamily="18" charset="0"/>
                <a:cs typeface="Times New Roman" panose="02020603050405020304" pitchFamily="18" charset="0"/>
              </a:rPr>
              <a:t>To  construct an operating system for networks of computers that would present the network to the user as if it were a single machine.</a:t>
            </a:r>
          </a:p>
          <a:p>
            <a:pPr>
              <a:lnSpc>
                <a:spcPct val="120000"/>
              </a:lnSpc>
            </a:pPr>
            <a:r>
              <a:rPr lang="en-IN" sz="1600" dirty="0">
                <a:latin typeface="Times New Roman" panose="02020603050405020304" pitchFamily="18" charset="0"/>
                <a:cs typeface="Times New Roman" panose="02020603050405020304" pitchFamily="18" charset="0"/>
              </a:rPr>
              <a:t>DCE is the middleware system for distributed computing</a:t>
            </a:r>
          </a:p>
          <a:p>
            <a:pPr marL="0" indent="0">
              <a:lnSpc>
                <a:spcPct val="120000"/>
              </a:lnSpc>
              <a:buNone/>
            </a:pPr>
            <a:r>
              <a:rPr lang="en-US" sz="1600" b="0" i="0" dirty="0">
                <a:solidFill>
                  <a:srgbClr val="000000"/>
                </a:solidFill>
                <a:effectLst/>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a:p>
            <a:pPr lvl="1">
              <a:lnSpc>
                <a:spcPct val="120000"/>
              </a:lnSpc>
            </a:pPr>
            <a:endParaRPr lang="en-IN" sz="1600" dirty="0">
              <a:latin typeface="Times New Roman" panose="02020603050405020304" pitchFamily="18" charset="0"/>
              <a:cs typeface="Times New Roman" panose="02020603050405020304" pitchFamily="18" charset="0"/>
            </a:endParaRPr>
          </a:p>
          <a:p>
            <a:pPr lvl="1">
              <a:lnSpc>
                <a:spcPct val="120000"/>
              </a:lnSpc>
            </a:pPr>
            <a:endParaRPr lang="en-IN" sz="1600" dirty="0">
              <a:latin typeface="Times New Roman" panose="02020603050405020304" pitchFamily="18" charset="0"/>
              <a:cs typeface="Times New Roman" panose="02020603050405020304" pitchFamily="18" charset="0"/>
            </a:endParaRPr>
          </a:p>
          <a:p>
            <a:pPr lvl="1">
              <a:lnSpc>
                <a:spcPct val="120000"/>
              </a:lnSpc>
            </a:pPr>
            <a:endParaRPr lang="en-IN" sz="16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D4C1EFBC-502C-168E-C832-B5F8BE1447E6}"/>
              </a:ext>
            </a:extLst>
          </p:cNvPr>
          <p:cNvSpPr txBox="1">
            <a:spLocks/>
          </p:cNvSpPr>
          <p:nvPr/>
        </p:nvSpPr>
        <p:spPr>
          <a:xfrm>
            <a:off x="4572000" y="823594"/>
            <a:ext cx="4274820" cy="56235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400" dirty="0">
                <a:solidFill>
                  <a:srgbClr val="000000"/>
                </a:solidFill>
                <a:latin typeface="Times New Roman" panose="02020603050405020304" pitchFamily="18" charset="0"/>
                <a:cs typeface="Times New Roman" panose="02020603050405020304" pitchFamily="18" charset="0"/>
              </a:rPr>
              <a:t>MOSIX2 is a distributed OS</a:t>
            </a:r>
          </a:p>
          <a:p>
            <a:pPr lvl="1">
              <a:lnSpc>
                <a:spcPct val="120000"/>
              </a:lnSpc>
            </a:pPr>
            <a:r>
              <a:rPr lang="en-US" sz="1400" dirty="0">
                <a:solidFill>
                  <a:srgbClr val="000000"/>
                </a:solidFill>
                <a:latin typeface="Times New Roman" panose="02020603050405020304" pitchFamily="18" charset="0"/>
                <a:cs typeface="Times New Roman" panose="02020603050405020304" pitchFamily="18" charset="0"/>
              </a:rPr>
              <a:t>runs with a virtualization layer in the Linux environment.</a:t>
            </a:r>
          </a:p>
          <a:p>
            <a:pPr lvl="1">
              <a:lnSpc>
                <a:spcPct val="120000"/>
              </a:lnSpc>
            </a:pPr>
            <a:r>
              <a:rPr lang="en-US" sz="1400" dirty="0">
                <a:solidFill>
                  <a:srgbClr val="000000"/>
                </a:solidFill>
                <a:latin typeface="Times New Roman" panose="02020603050405020304" pitchFamily="18" charset="0"/>
                <a:cs typeface="Times New Roman" panose="02020603050405020304" pitchFamily="18" charset="0"/>
              </a:rPr>
              <a:t>This layer provides a partial single-system image to user applications. </a:t>
            </a:r>
          </a:p>
          <a:p>
            <a:pPr lvl="1">
              <a:lnSpc>
                <a:spcPct val="120000"/>
              </a:lnSpc>
            </a:pPr>
            <a:r>
              <a:rPr lang="en-US" sz="1400" dirty="0">
                <a:solidFill>
                  <a:srgbClr val="000000"/>
                </a:solidFill>
                <a:latin typeface="Times New Roman" panose="02020603050405020304" pitchFamily="18" charset="0"/>
                <a:cs typeface="Times New Roman" panose="02020603050405020304" pitchFamily="18" charset="0"/>
              </a:rPr>
              <a:t>supports both sequential and parallel applications, and discovers resources and migrates software processes among Linux nodes. </a:t>
            </a:r>
          </a:p>
          <a:p>
            <a:pPr lvl="1">
              <a:lnSpc>
                <a:spcPct val="120000"/>
              </a:lnSpc>
            </a:pPr>
            <a:r>
              <a:rPr lang="en-US" sz="1400" dirty="0">
                <a:solidFill>
                  <a:srgbClr val="000000"/>
                </a:solidFill>
                <a:latin typeface="Times New Roman" panose="02020603050405020304" pitchFamily="18" charset="0"/>
                <a:cs typeface="Times New Roman" panose="02020603050405020304" pitchFamily="18" charset="0"/>
              </a:rPr>
              <a:t>manages a Linux cluster or a grid of multiple clusters. </a:t>
            </a:r>
          </a:p>
          <a:p>
            <a:pPr lvl="1">
              <a:lnSpc>
                <a:spcPct val="120000"/>
              </a:lnSpc>
            </a:pPr>
            <a:r>
              <a:rPr lang="en-US" sz="1400" dirty="0">
                <a:solidFill>
                  <a:srgbClr val="000000"/>
                </a:solidFill>
                <a:latin typeface="Times New Roman" panose="02020603050405020304" pitchFamily="18" charset="0"/>
                <a:cs typeface="Times New Roman" panose="02020603050405020304" pitchFamily="18" charset="0"/>
              </a:rPr>
              <a:t>Flexible management</a:t>
            </a:r>
            <a:r>
              <a:rPr lang="en-US" sz="1400" dirty="0">
                <a:latin typeface="Times New Roman" panose="02020603050405020304" pitchFamily="18" charset="0"/>
                <a:cs typeface="Times New Roman" panose="02020603050405020304" pitchFamily="18" charset="0"/>
              </a:rPr>
              <a:t>  </a:t>
            </a:r>
            <a:r>
              <a:rPr lang="en-US" sz="1400" dirty="0">
                <a:solidFill>
                  <a:srgbClr val="000000"/>
                </a:solidFill>
                <a:latin typeface="Times New Roman" panose="02020603050405020304" pitchFamily="18" charset="0"/>
                <a:cs typeface="Times New Roman" panose="02020603050405020304" pitchFamily="18" charset="0"/>
              </a:rPr>
              <a:t>of a grid allows owners of clusters to share their computational resources among multiple cluster owners.</a:t>
            </a:r>
          </a:p>
          <a:p>
            <a:pPr lvl="1">
              <a:lnSpc>
                <a:spcPct val="120000"/>
              </a:lnSpc>
            </a:pPr>
            <a:r>
              <a:rPr lang="en-US" sz="1400" dirty="0">
                <a:solidFill>
                  <a:srgbClr val="000000"/>
                </a:solidFill>
                <a:latin typeface="Times New Roman" panose="02020603050405020304" pitchFamily="18" charset="0"/>
                <a:cs typeface="Times New Roman" panose="02020603050405020304" pitchFamily="18" charset="0"/>
              </a:rPr>
              <a:t> A MOSIX-enabled grid can extend indefinitely as long as trust exists among the cluster owners.</a:t>
            </a:r>
          </a:p>
          <a:p>
            <a:pPr lvl="1">
              <a:lnSpc>
                <a:spcPct val="120000"/>
              </a:lnSpc>
            </a:pPr>
            <a:r>
              <a:rPr lang="en-US" sz="1400" dirty="0">
                <a:solidFill>
                  <a:srgbClr val="000000"/>
                </a:solidFill>
                <a:latin typeface="Times New Roman" panose="02020603050405020304" pitchFamily="18" charset="0"/>
                <a:cs typeface="Times New Roman" panose="02020603050405020304" pitchFamily="18" charset="0"/>
              </a:rPr>
              <a:t>The MOSIX2 is being explored for managing resources in all sorts of clusters, including Linux </a:t>
            </a:r>
            <a:r>
              <a:rPr lang="en-US" sz="1400" dirty="0" err="1">
                <a:solidFill>
                  <a:srgbClr val="000000"/>
                </a:solidFill>
                <a:latin typeface="Times New Roman" panose="02020603050405020304" pitchFamily="18" charset="0"/>
                <a:cs typeface="Times New Roman" panose="02020603050405020304" pitchFamily="18" charset="0"/>
              </a:rPr>
              <a:t>clusters,GPU</a:t>
            </a:r>
            <a:r>
              <a:rPr lang="en-US" sz="1400" dirty="0">
                <a:solidFill>
                  <a:srgbClr val="000000"/>
                </a:solidFill>
                <a:latin typeface="Times New Roman" panose="02020603050405020304" pitchFamily="18" charset="0"/>
                <a:cs typeface="Times New Roman" panose="02020603050405020304" pitchFamily="18" charset="0"/>
              </a:rPr>
              <a:t> clusters, grids, and even clouds if VMs are used. </a:t>
            </a:r>
            <a:br>
              <a:rPr lang="en-US"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a:p>
            <a:pPr lvl="1">
              <a:lnSpc>
                <a:spcPct val="120000"/>
              </a:lnSpc>
            </a:pPr>
            <a:endParaRPr lang="en-IN" sz="1400" dirty="0">
              <a:latin typeface="Times New Roman" panose="02020603050405020304" pitchFamily="18" charset="0"/>
              <a:cs typeface="Times New Roman" panose="02020603050405020304" pitchFamily="18" charset="0"/>
            </a:endParaRPr>
          </a:p>
          <a:p>
            <a:pPr lvl="1">
              <a:lnSpc>
                <a:spcPct val="120000"/>
              </a:lnSpc>
            </a:pPr>
            <a:endParaRPr lang="en-IN" sz="1400" dirty="0">
              <a:latin typeface="Times New Roman" panose="02020603050405020304" pitchFamily="18" charset="0"/>
              <a:cs typeface="Times New Roman" panose="02020603050405020304" pitchFamily="18" charset="0"/>
            </a:endParaRPr>
          </a:p>
          <a:p>
            <a:pPr lvl="1">
              <a:lnSpc>
                <a:spcPct val="120000"/>
              </a:lnSpc>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59152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135A48-146B-417F-8287-89D9B65D4B10}"/>
              </a:ext>
            </a:extLst>
          </p:cNvPr>
          <p:cNvPicPr>
            <a:picLocks noChangeAspect="1"/>
          </p:cNvPicPr>
          <p:nvPr/>
        </p:nvPicPr>
        <p:blipFill>
          <a:blip r:embed="rId2"/>
          <a:stretch>
            <a:fillRect/>
          </a:stretch>
        </p:blipFill>
        <p:spPr>
          <a:xfrm>
            <a:off x="500062" y="274321"/>
            <a:ext cx="8143875" cy="6275070"/>
          </a:xfrm>
          <a:prstGeom prst="rect">
            <a:avLst/>
          </a:prstGeom>
        </p:spPr>
      </p:pic>
    </p:spTree>
    <p:extLst>
      <p:ext uri="{BB962C8B-B14F-4D97-AF65-F5344CB8AC3E}">
        <p14:creationId xmlns:p14="http://schemas.microsoft.com/office/powerpoint/2010/main" val="31935089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E9D95-F63E-B9DF-92C8-B6B818A84F06}"/>
              </a:ext>
            </a:extLst>
          </p:cNvPr>
          <p:cNvSpPr>
            <a:spLocks noGrp="1"/>
          </p:cNvSpPr>
          <p:nvPr>
            <p:ph type="title"/>
          </p:nvPr>
        </p:nvSpPr>
        <p:spPr>
          <a:xfrm>
            <a:off x="628650" y="365127"/>
            <a:ext cx="7886700" cy="101790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Parallel and Distributed Programming Models</a:t>
            </a:r>
          </a:p>
        </p:txBody>
      </p:sp>
      <p:sp>
        <p:nvSpPr>
          <p:cNvPr id="3" name="Content Placeholder 2">
            <a:extLst>
              <a:ext uri="{FF2B5EF4-FFF2-40B4-BE49-F238E27FC236}">
                <a16:creationId xmlns:a16="http://schemas.microsoft.com/office/drawing/2014/main" id="{09031578-068B-A00A-3197-5B7704F94A67}"/>
              </a:ext>
            </a:extLst>
          </p:cNvPr>
          <p:cNvSpPr>
            <a:spLocks noGrp="1"/>
          </p:cNvSpPr>
          <p:nvPr>
            <p:ph idx="1"/>
          </p:nvPr>
        </p:nvSpPr>
        <p:spPr>
          <a:xfrm>
            <a:off x="320040" y="1291590"/>
            <a:ext cx="8652510" cy="5337810"/>
          </a:xfrm>
        </p:spPr>
        <p:txBody>
          <a:bodyPr/>
          <a:lstStyle/>
          <a:p>
            <a:r>
              <a:rPr lang="en-IN" dirty="0"/>
              <a:t>MPI</a:t>
            </a:r>
          </a:p>
          <a:p>
            <a:pPr lvl="1"/>
            <a:r>
              <a:rPr lang="en-IN" dirty="0"/>
              <a:t>Library of programs that can be called from C or FORTRAN to write parallel programs running on a distributed system</a:t>
            </a:r>
          </a:p>
          <a:p>
            <a:r>
              <a:rPr lang="en-IN" dirty="0"/>
              <a:t>MapReduce</a:t>
            </a:r>
          </a:p>
          <a:p>
            <a:pPr lvl="1"/>
            <a:r>
              <a:rPr lang="en-IN" dirty="0"/>
              <a:t>Programming model for scalable data processing on clusters of machines on large datasets.</a:t>
            </a:r>
          </a:p>
          <a:p>
            <a:r>
              <a:rPr lang="en-IN" dirty="0"/>
              <a:t>Hadoop library</a:t>
            </a:r>
          </a:p>
          <a:p>
            <a:pPr lvl="1"/>
            <a:r>
              <a:rPr lang="en-IN" dirty="0"/>
              <a:t>It is a package which enables users to write and run over vast amounts of distributed data</a:t>
            </a:r>
          </a:p>
          <a:p>
            <a:pPr lvl="1"/>
            <a:r>
              <a:rPr lang="en-IN" dirty="0"/>
              <a:t>Scale to store and process petabytes of data</a:t>
            </a:r>
          </a:p>
          <a:p>
            <a:endParaRPr lang="en-IN" dirty="0"/>
          </a:p>
          <a:p>
            <a:endParaRPr lang="en-IN" dirty="0"/>
          </a:p>
        </p:txBody>
      </p:sp>
    </p:spTree>
    <p:extLst>
      <p:ext uri="{BB962C8B-B14F-4D97-AF65-F5344CB8AC3E}">
        <p14:creationId xmlns:p14="http://schemas.microsoft.com/office/powerpoint/2010/main" val="489784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F84B54-E00A-246B-95C4-5398068B7272}"/>
              </a:ext>
            </a:extLst>
          </p:cNvPr>
          <p:cNvPicPr>
            <a:picLocks noChangeAspect="1"/>
          </p:cNvPicPr>
          <p:nvPr/>
        </p:nvPicPr>
        <p:blipFill>
          <a:blip r:embed="rId2"/>
          <a:stretch>
            <a:fillRect/>
          </a:stretch>
        </p:blipFill>
        <p:spPr>
          <a:xfrm>
            <a:off x="371475" y="434341"/>
            <a:ext cx="8401050" cy="6080760"/>
          </a:xfrm>
          <a:prstGeom prst="rect">
            <a:avLst/>
          </a:prstGeom>
        </p:spPr>
      </p:pic>
    </p:spTree>
    <p:extLst>
      <p:ext uri="{BB962C8B-B14F-4D97-AF65-F5344CB8AC3E}">
        <p14:creationId xmlns:p14="http://schemas.microsoft.com/office/powerpoint/2010/main" val="22670352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FEC82-7044-F102-73DA-741978D6B2AD}"/>
              </a:ext>
            </a:extLst>
          </p:cNvPr>
          <p:cNvSpPr>
            <a:spLocks noGrp="1"/>
          </p:cNvSpPr>
          <p:nvPr>
            <p:ph type="title"/>
          </p:nvPr>
        </p:nvSpPr>
        <p:spPr>
          <a:xfrm>
            <a:off x="708660" y="239713"/>
            <a:ext cx="7886700" cy="572134"/>
          </a:xfrm>
        </p:spPr>
        <p:txBody>
          <a:bodyPr>
            <a:normAutofit fontScale="90000"/>
          </a:bodyPr>
          <a:lstStyle/>
          <a:p>
            <a:pPr algn="ctr"/>
            <a:r>
              <a:rPr lang="en-IN" dirty="0"/>
              <a:t>GRID Standards</a:t>
            </a:r>
          </a:p>
        </p:txBody>
      </p:sp>
      <p:sp>
        <p:nvSpPr>
          <p:cNvPr id="3" name="Content Placeholder 2">
            <a:extLst>
              <a:ext uri="{FF2B5EF4-FFF2-40B4-BE49-F238E27FC236}">
                <a16:creationId xmlns:a16="http://schemas.microsoft.com/office/drawing/2014/main" id="{CBB56355-B652-2856-2D1C-F6D121FB7A93}"/>
              </a:ext>
            </a:extLst>
          </p:cNvPr>
          <p:cNvSpPr>
            <a:spLocks noGrp="1"/>
          </p:cNvSpPr>
          <p:nvPr>
            <p:ph idx="1"/>
          </p:nvPr>
        </p:nvSpPr>
        <p:spPr>
          <a:xfrm>
            <a:off x="628650" y="811847"/>
            <a:ext cx="7886700" cy="1075690"/>
          </a:xfrm>
        </p:spPr>
        <p:txBody>
          <a:bodyPr/>
          <a:lstStyle/>
          <a:p>
            <a:r>
              <a:rPr lang="en-US" sz="1800" b="1" kern="0" spc="-5" dirty="0">
                <a:effectLst/>
                <a:latin typeface="Verdana" panose="020B0604030504040204" pitchFamily="34" charset="0"/>
                <a:ea typeface="Verdana" panose="020B0604030504040204" pitchFamily="34" charset="0"/>
                <a:cs typeface="Verdana" panose="020B0604030504040204" pitchFamily="34" charset="0"/>
              </a:rPr>
              <a:t>Open</a:t>
            </a:r>
            <a:r>
              <a:rPr lang="en-US" sz="1800" b="1" kern="0" spc="5" dirty="0">
                <a:effectLst/>
                <a:latin typeface="Verdana" panose="020B0604030504040204" pitchFamily="34" charset="0"/>
                <a:ea typeface="Verdana" panose="020B0604030504040204" pitchFamily="34" charset="0"/>
                <a:cs typeface="Verdana" panose="020B0604030504040204" pitchFamily="34" charset="0"/>
              </a:rPr>
              <a:t> </a:t>
            </a:r>
            <a:r>
              <a:rPr lang="en-US" sz="1800" b="1" kern="0" spc="-5" dirty="0">
                <a:effectLst/>
                <a:latin typeface="Verdana" panose="020B0604030504040204" pitchFamily="34" charset="0"/>
                <a:ea typeface="Verdana" panose="020B0604030504040204" pitchFamily="34" charset="0"/>
                <a:cs typeface="Verdana" panose="020B0604030504040204" pitchFamily="34" charset="0"/>
              </a:rPr>
              <a:t>Grid</a:t>
            </a:r>
            <a:r>
              <a:rPr lang="en-US" sz="1800" b="1" kern="0" spc="5" dirty="0">
                <a:effectLst/>
                <a:latin typeface="Verdana" panose="020B0604030504040204" pitchFamily="34" charset="0"/>
                <a:ea typeface="Verdana" panose="020B0604030504040204" pitchFamily="34" charset="0"/>
                <a:cs typeface="Verdana" panose="020B0604030504040204" pitchFamily="34" charset="0"/>
              </a:rPr>
              <a:t> </a:t>
            </a:r>
            <a:r>
              <a:rPr lang="en-US" sz="1800" b="1" kern="0" spc="-5" dirty="0">
                <a:effectLst/>
                <a:latin typeface="Verdana" panose="020B0604030504040204" pitchFamily="34" charset="0"/>
                <a:ea typeface="Verdana" panose="020B0604030504040204" pitchFamily="34" charset="0"/>
                <a:cs typeface="Verdana" panose="020B0604030504040204" pitchFamily="34" charset="0"/>
              </a:rPr>
              <a:t>Services</a:t>
            </a:r>
            <a:r>
              <a:rPr lang="en-US" sz="1800" b="1" kern="0" spc="5" dirty="0">
                <a:effectLst/>
                <a:latin typeface="Verdana" panose="020B0604030504040204" pitchFamily="34" charset="0"/>
                <a:ea typeface="Verdana" panose="020B0604030504040204" pitchFamily="34" charset="0"/>
                <a:cs typeface="Verdana" panose="020B0604030504040204" pitchFamily="34" charset="0"/>
              </a:rPr>
              <a:t> </a:t>
            </a:r>
            <a:r>
              <a:rPr lang="en-US" sz="1800" b="1" kern="0" spc="-5" dirty="0">
                <a:effectLst/>
                <a:latin typeface="Verdana" panose="020B0604030504040204" pitchFamily="34" charset="0"/>
                <a:ea typeface="Verdana" panose="020B0604030504040204" pitchFamily="34" charset="0"/>
                <a:cs typeface="Verdana" panose="020B0604030504040204" pitchFamily="34" charset="0"/>
              </a:rPr>
              <a:t>Architecture</a:t>
            </a:r>
            <a:r>
              <a:rPr lang="en-US" sz="1800" b="1" kern="0" spc="-400" dirty="0">
                <a:effectLst/>
                <a:latin typeface="Verdana" panose="020B0604030504040204" pitchFamily="34" charset="0"/>
                <a:ea typeface="Verdana" panose="020B0604030504040204" pitchFamily="34" charset="0"/>
                <a:cs typeface="Verdana" panose="020B0604030504040204" pitchFamily="34" charset="0"/>
              </a:rPr>
              <a:t> </a:t>
            </a:r>
            <a:r>
              <a:rPr lang="en-US" sz="1800" b="1" kern="0" spc="-5" dirty="0">
                <a:effectLst/>
                <a:latin typeface="Verdana" panose="020B0604030504040204" pitchFamily="34" charset="0"/>
                <a:ea typeface="Verdana" panose="020B0604030504040204" pitchFamily="34" charset="0"/>
                <a:cs typeface="Verdana" panose="020B0604030504040204" pitchFamily="34" charset="0"/>
              </a:rPr>
              <a:t>(OGSA)</a:t>
            </a:r>
            <a:r>
              <a:rPr lang="en-US" sz="1800" b="1" kern="0" spc="-15" dirty="0">
                <a:effectLst/>
                <a:latin typeface="Verdana" panose="020B0604030504040204" pitchFamily="34" charset="0"/>
                <a:ea typeface="Verdana" panose="020B0604030504040204" pitchFamily="34" charset="0"/>
                <a:cs typeface="Verdana" panose="020B0604030504040204" pitchFamily="34" charset="0"/>
              </a:rPr>
              <a:t> </a:t>
            </a:r>
            <a:r>
              <a:rPr lang="en-US" sz="1800" b="1" kern="0" spc="-5" dirty="0">
                <a:effectLst/>
                <a:latin typeface="Verdana" panose="020B0604030504040204" pitchFamily="34" charset="0"/>
                <a:ea typeface="Verdana" panose="020B0604030504040204" pitchFamily="34" charset="0"/>
                <a:cs typeface="Verdana" panose="020B0604030504040204" pitchFamily="34" charset="0"/>
              </a:rPr>
              <a:t>:</a:t>
            </a:r>
            <a:endParaRPr lang="en-IN" sz="1800" b="1" kern="0" spc="-5" dirty="0">
              <a:effectLst/>
              <a:latin typeface="Verdana" panose="020B0604030504040204" pitchFamily="34" charset="0"/>
              <a:ea typeface="Verdana" panose="020B0604030504040204" pitchFamily="34" charset="0"/>
              <a:cs typeface="Verdana" panose="020B0604030504040204" pitchFamily="34" charset="0"/>
            </a:endParaRPr>
          </a:p>
          <a:p>
            <a:r>
              <a:rPr lang="en-US" sz="1800" dirty="0">
                <a:effectLst/>
                <a:latin typeface="Verdana" panose="020B0604030504040204" pitchFamily="34" charset="0"/>
                <a:ea typeface="Verdana" panose="020B0604030504040204" pitchFamily="34" charset="0"/>
                <a:cs typeface="Verdana" panose="020B0604030504040204" pitchFamily="34" charset="0"/>
              </a:rPr>
              <a:t>The</a:t>
            </a:r>
            <a:r>
              <a:rPr lang="en-US" sz="1800" spc="5" dirty="0">
                <a:effectLst/>
                <a:latin typeface="Verdana" panose="020B0604030504040204" pitchFamily="34" charset="0"/>
                <a:ea typeface="Verdana" panose="020B0604030504040204" pitchFamily="34" charset="0"/>
                <a:cs typeface="Verdana" panose="020B0604030504040204" pitchFamily="34" charset="0"/>
              </a:rPr>
              <a:t> </a:t>
            </a:r>
            <a:r>
              <a:rPr lang="en-US" sz="1800" dirty="0">
                <a:effectLst/>
                <a:latin typeface="Verdana" panose="020B0604030504040204" pitchFamily="34" charset="0"/>
                <a:ea typeface="Verdana" panose="020B0604030504040204" pitchFamily="34" charset="0"/>
                <a:cs typeface="Verdana" panose="020B0604030504040204" pitchFamily="34" charset="0"/>
              </a:rPr>
              <a:t>development</a:t>
            </a:r>
            <a:r>
              <a:rPr lang="en-US" sz="1800" spc="5" dirty="0">
                <a:effectLst/>
                <a:latin typeface="Verdana" panose="020B0604030504040204" pitchFamily="34" charset="0"/>
                <a:ea typeface="Verdana" panose="020B0604030504040204" pitchFamily="34" charset="0"/>
                <a:cs typeface="Verdana" panose="020B0604030504040204" pitchFamily="34" charset="0"/>
              </a:rPr>
              <a:t> </a:t>
            </a:r>
            <a:r>
              <a:rPr lang="en-US" sz="1800" dirty="0">
                <a:effectLst/>
                <a:latin typeface="Verdana" panose="020B0604030504040204" pitchFamily="34" charset="0"/>
                <a:ea typeface="Verdana" panose="020B0604030504040204" pitchFamily="34" charset="0"/>
                <a:cs typeface="Verdana" panose="020B0604030504040204" pitchFamily="34" charset="0"/>
              </a:rPr>
              <a:t>of grid infrastructure</a:t>
            </a:r>
            <a:r>
              <a:rPr lang="en-US" sz="1800" spc="5" dirty="0">
                <a:effectLst/>
                <a:latin typeface="Verdana" panose="020B0604030504040204" pitchFamily="34" charset="0"/>
                <a:ea typeface="Verdana" panose="020B0604030504040204" pitchFamily="34" charset="0"/>
                <a:cs typeface="Verdana" panose="020B0604030504040204" pitchFamily="34" charset="0"/>
              </a:rPr>
              <a:t> </a:t>
            </a:r>
            <a:r>
              <a:rPr lang="en-US" sz="1800" dirty="0">
                <a:effectLst/>
                <a:latin typeface="Verdana" panose="020B0604030504040204" pitchFamily="34" charset="0"/>
                <a:ea typeface="Verdana" panose="020B0604030504040204" pitchFamily="34" charset="0"/>
                <a:cs typeface="Verdana" panose="020B0604030504040204" pitchFamily="34" charset="0"/>
              </a:rPr>
              <a:t>is</a:t>
            </a:r>
            <a:r>
              <a:rPr lang="en-US" sz="1800" spc="385" dirty="0">
                <a:effectLst/>
                <a:latin typeface="Verdana" panose="020B0604030504040204" pitchFamily="34" charset="0"/>
                <a:ea typeface="Verdana" panose="020B0604030504040204" pitchFamily="34" charset="0"/>
                <a:cs typeface="Verdana" panose="020B0604030504040204" pitchFamily="34" charset="0"/>
              </a:rPr>
              <a:t> </a:t>
            </a:r>
            <a:r>
              <a:rPr lang="en-US" sz="1800" dirty="0">
                <a:effectLst/>
                <a:latin typeface="Verdana" panose="020B0604030504040204" pitchFamily="34" charset="0"/>
                <a:ea typeface="Verdana" panose="020B0604030504040204" pitchFamily="34" charset="0"/>
                <a:cs typeface="Verdana" panose="020B0604030504040204" pitchFamily="34" charset="0"/>
              </a:rPr>
              <a:t>driven</a:t>
            </a:r>
            <a:r>
              <a:rPr lang="en-US" sz="1800" spc="-375" dirty="0">
                <a:effectLst/>
                <a:latin typeface="Verdana" panose="020B0604030504040204" pitchFamily="34" charset="0"/>
                <a:ea typeface="Verdana" panose="020B0604030504040204" pitchFamily="34" charset="0"/>
                <a:cs typeface="Verdana" panose="020B0604030504040204" pitchFamily="34" charset="0"/>
              </a:rPr>
              <a:t> </a:t>
            </a:r>
            <a:r>
              <a:rPr lang="en-US" sz="1800" dirty="0">
                <a:effectLst/>
                <a:latin typeface="Verdana" panose="020B0604030504040204" pitchFamily="34" charset="0"/>
                <a:ea typeface="Verdana" panose="020B0604030504040204" pitchFamily="34" charset="0"/>
                <a:cs typeface="Verdana" panose="020B0604030504040204" pitchFamily="34" charset="0"/>
              </a:rPr>
              <a:t>by</a:t>
            </a:r>
            <a:r>
              <a:rPr lang="en-US" sz="1800" spc="-5" dirty="0">
                <a:effectLst/>
                <a:latin typeface="Verdana" panose="020B0604030504040204" pitchFamily="34" charset="0"/>
                <a:ea typeface="Verdana" panose="020B0604030504040204" pitchFamily="34" charset="0"/>
                <a:cs typeface="Verdana" panose="020B0604030504040204" pitchFamily="34" charset="0"/>
              </a:rPr>
              <a:t> </a:t>
            </a:r>
            <a:r>
              <a:rPr lang="en-US" sz="1800" dirty="0">
                <a:effectLst/>
                <a:latin typeface="Verdana" panose="020B0604030504040204" pitchFamily="34" charset="0"/>
                <a:ea typeface="Verdana" panose="020B0604030504040204" pitchFamily="34" charset="0"/>
                <a:cs typeface="Verdana" panose="020B0604030504040204" pitchFamily="34" charset="0"/>
              </a:rPr>
              <a:t>large-scale</a:t>
            </a:r>
            <a:r>
              <a:rPr lang="en-US" sz="1800" spc="-5" dirty="0">
                <a:effectLst/>
                <a:latin typeface="Verdana" panose="020B0604030504040204" pitchFamily="34" charset="0"/>
                <a:ea typeface="Verdana" panose="020B0604030504040204" pitchFamily="34" charset="0"/>
                <a:cs typeface="Verdana" panose="020B0604030504040204" pitchFamily="34" charset="0"/>
              </a:rPr>
              <a:t> </a:t>
            </a:r>
            <a:r>
              <a:rPr lang="en-US" sz="1800" dirty="0">
                <a:effectLst/>
                <a:latin typeface="Verdana" panose="020B0604030504040204" pitchFamily="34" charset="0"/>
                <a:ea typeface="Verdana" panose="020B0604030504040204" pitchFamily="34" charset="0"/>
                <a:cs typeface="Verdana" panose="020B0604030504040204" pitchFamily="34" charset="0"/>
              </a:rPr>
              <a:t>distributed</a:t>
            </a:r>
            <a:r>
              <a:rPr lang="en-US" sz="1800" spc="-5" dirty="0">
                <a:effectLst/>
                <a:latin typeface="Verdana" panose="020B0604030504040204" pitchFamily="34" charset="0"/>
                <a:ea typeface="Verdana" panose="020B0604030504040204" pitchFamily="34" charset="0"/>
                <a:cs typeface="Verdana" panose="020B0604030504040204" pitchFamily="34" charset="0"/>
              </a:rPr>
              <a:t> </a:t>
            </a:r>
            <a:r>
              <a:rPr lang="en-US" sz="1800" dirty="0">
                <a:effectLst/>
                <a:latin typeface="Verdana" panose="020B0604030504040204" pitchFamily="34" charset="0"/>
                <a:ea typeface="Verdana" panose="020B0604030504040204" pitchFamily="34" charset="0"/>
                <a:cs typeface="Verdana" panose="020B0604030504040204" pitchFamily="34" charset="0"/>
              </a:rPr>
              <a:t>computing</a:t>
            </a:r>
            <a:r>
              <a:rPr lang="en-US" sz="1800" spc="-15" dirty="0">
                <a:effectLst/>
                <a:latin typeface="Verdana" panose="020B0604030504040204" pitchFamily="34" charset="0"/>
                <a:ea typeface="Verdana" panose="020B0604030504040204" pitchFamily="34" charset="0"/>
                <a:cs typeface="Verdana" panose="020B0604030504040204" pitchFamily="34" charset="0"/>
              </a:rPr>
              <a:t> </a:t>
            </a:r>
            <a:r>
              <a:rPr lang="en-US" sz="1800" dirty="0">
                <a:effectLst/>
                <a:latin typeface="Verdana" panose="020B0604030504040204" pitchFamily="34" charset="0"/>
                <a:ea typeface="Verdana" panose="020B0604030504040204" pitchFamily="34" charset="0"/>
                <a:cs typeface="Verdana" panose="020B0604030504040204" pitchFamily="34" charset="0"/>
              </a:rPr>
              <a:t>applications.</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endParaRPr lang="en-IN" dirty="0"/>
          </a:p>
        </p:txBody>
      </p:sp>
      <p:pic>
        <p:nvPicPr>
          <p:cNvPr id="5" name="Picture 4">
            <a:extLst>
              <a:ext uri="{FF2B5EF4-FFF2-40B4-BE49-F238E27FC236}">
                <a16:creationId xmlns:a16="http://schemas.microsoft.com/office/drawing/2014/main" id="{F6E09585-EFBA-AFA0-5C53-A79AE5BFE1AE}"/>
              </a:ext>
            </a:extLst>
          </p:cNvPr>
          <p:cNvPicPr>
            <a:picLocks noChangeAspect="1"/>
          </p:cNvPicPr>
          <p:nvPr/>
        </p:nvPicPr>
        <p:blipFill>
          <a:blip r:embed="rId2"/>
          <a:stretch>
            <a:fillRect/>
          </a:stretch>
        </p:blipFill>
        <p:spPr>
          <a:xfrm>
            <a:off x="228600" y="1887537"/>
            <a:ext cx="8686800" cy="4069079"/>
          </a:xfrm>
          <a:prstGeom prst="rect">
            <a:avLst/>
          </a:prstGeom>
        </p:spPr>
      </p:pic>
      <p:sp>
        <p:nvSpPr>
          <p:cNvPr id="6" name="TextBox 5">
            <a:extLst>
              <a:ext uri="{FF2B5EF4-FFF2-40B4-BE49-F238E27FC236}">
                <a16:creationId xmlns:a16="http://schemas.microsoft.com/office/drawing/2014/main" id="{15AAA00F-9D31-1F88-50B5-298C3A365A7E}"/>
              </a:ext>
            </a:extLst>
          </p:cNvPr>
          <p:cNvSpPr txBox="1"/>
          <p:nvPr/>
        </p:nvSpPr>
        <p:spPr>
          <a:xfrm>
            <a:off x="3125771" y="5868769"/>
            <a:ext cx="2892458" cy="646331"/>
          </a:xfrm>
          <a:prstGeom prst="rect">
            <a:avLst/>
          </a:prstGeom>
          <a:noFill/>
        </p:spPr>
        <p:txBody>
          <a:bodyPr wrap="none" rtlCol="0">
            <a:spAutoFit/>
          </a:bodyPr>
          <a:lstStyle/>
          <a:p>
            <a:r>
              <a:rPr lang="en-IN" dirty="0"/>
              <a:t>CA: Certificate authority</a:t>
            </a:r>
          </a:p>
          <a:p>
            <a:r>
              <a:rPr lang="en-IN" dirty="0"/>
              <a:t>PKI: Public Key Infrastructure</a:t>
            </a:r>
          </a:p>
        </p:txBody>
      </p:sp>
    </p:spTree>
    <p:extLst>
      <p:ext uri="{BB962C8B-B14F-4D97-AF65-F5344CB8AC3E}">
        <p14:creationId xmlns:p14="http://schemas.microsoft.com/office/powerpoint/2010/main" val="5341516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FFE1F-F550-C4C4-FBA9-0F4D3583F606}"/>
              </a:ext>
            </a:extLst>
          </p:cNvPr>
          <p:cNvSpPr>
            <a:spLocks noGrp="1"/>
          </p:cNvSpPr>
          <p:nvPr>
            <p:ph type="title"/>
          </p:nvPr>
        </p:nvSpPr>
        <p:spPr>
          <a:xfrm>
            <a:off x="628650" y="365127"/>
            <a:ext cx="7886700" cy="617854"/>
          </a:xfrm>
        </p:spPr>
        <p:txBody>
          <a:bodyPr>
            <a:normAutofit fontScale="90000"/>
          </a:bodyPr>
          <a:lstStyle/>
          <a:p>
            <a:pPr algn="ctr"/>
            <a:r>
              <a:rPr lang="en-IN" dirty="0"/>
              <a:t>Outline</a:t>
            </a:r>
          </a:p>
        </p:txBody>
      </p:sp>
      <p:sp>
        <p:nvSpPr>
          <p:cNvPr id="3" name="Content Placeholder 2">
            <a:extLst>
              <a:ext uri="{FF2B5EF4-FFF2-40B4-BE49-F238E27FC236}">
                <a16:creationId xmlns:a16="http://schemas.microsoft.com/office/drawing/2014/main" id="{5AC8B801-48F8-52FE-73C2-95F93485D0F1}"/>
              </a:ext>
            </a:extLst>
          </p:cNvPr>
          <p:cNvSpPr>
            <a:spLocks noGrp="1"/>
          </p:cNvSpPr>
          <p:nvPr>
            <p:ph idx="1"/>
          </p:nvPr>
        </p:nvSpPr>
        <p:spPr>
          <a:xfrm>
            <a:off x="628650" y="1280160"/>
            <a:ext cx="7886700" cy="4896803"/>
          </a:xfrm>
        </p:spPr>
        <p:txBody>
          <a:bodyPr>
            <a:noAutofit/>
          </a:bodyPr>
          <a:lstStyle/>
          <a:p>
            <a:r>
              <a:rPr lang="en-US" sz="3200" b="0" i="0" dirty="0">
                <a:effectLst/>
                <a:latin typeface="Times New Roman" panose="02020603050405020304" pitchFamily="18" charset="0"/>
                <a:cs typeface="Times New Roman" panose="02020603050405020304" pitchFamily="18" charset="0"/>
              </a:rPr>
              <a:t>Scalable Computing over the Internet</a:t>
            </a:r>
            <a:r>
              <a:rPr lang="en-US" sz="3200" dirty="0">
                <a:latin typeface="Times New Roman" panose="02020603050405020304" pitchFamily="18" charset="0"/>
                <a:cs typeface="Times New Roman" panose="02020603050405020304" pitchFamily="18" charset="0"/>
              </a:rPr>
              <a:t> </a:t>
            </a:r>
          </a:p>
          <a:p>
            <a:r>
              <a:rPr lang="en-IN" sz="3200" i="0" dirty="0">
                <a:effectLst/>
                <a:latin typeface="Times New Roman" panose="02020603050405020304" pitchFamily="18" charset="0"/>
                <a:cs typeface="Times New Roman" panose="02020603050405020304" pitchFamily="18" charset="0"/>
              </a:rPr>
              <a:t>Technologies for Network Based Systems</a:t>
            </a:r>
            <a:r>
              <a:rPr lang="en-IN" sz="3200" dirty="0">
                <a:latin typeface="Times New Roman" panose="02020603050405020304" pitchFamily="18" charset="0"/>
                <a:cs typeface="Times New Roman" panose="02020603050405020304" pitchFamily="18" charset="0"/>
              </a:rPr>
              <a:t> </a:t>
            </a:r>
          </a:p>
          <a:p>
            <a:r>
              <a:rPr lang="en-US" sz="3200" i="0" dirty="0">
                <a:effectLst/>
                <a:latin typeface="Times New Roman" panose="02020603050405020304" pitchFamily="18" charset="0"/>
                <a:cs typeface="Times New Roman" panose="02020603050405020304" pitchFamily="18" charset="0"/>
              </a:rPr>
              <a:t>System Models for Distributed and Cloud Computing</a:t>
            </a:r>
            <a:r>
              <a:rPr lang="en-US" sz="3200" dirty="0">
                <a:latin typeface="Times New Roman" panose="02020603050405020304" pitchFamily="18" charset="0"/>
                <a:cs typeface="Times New Roman" panose="02020603050405020304" pitchFamily="18" charset="0"/>
              </a:rPr>
              <a:t> </a:t>
            </a:r>
          </a:p>
          <a:p>
            <a:r>
              <a:rPr lang="en-US" sz="3200" i="0" dirty="0">
                <a:effectLst/>
                <a:latin typeface="Times New Roman" panose="02020603050405020304" pitchFamily="18" charset="0"/>
                <a:cs typeface="Times New Roman" panose="02020603050405020304" pitchFamily="18" charset="0"/>
              </a:rPr>
              <a:t>Software Environments for Distributed Systems and Clouds. </a:t>
            </a:r>
          </a:p>
          <a:p>
            <a:r>
              <a:rPr lang="en-US" sz="3200" b="1" i="0" dirty="0">
                <a:effectLst/>
                <a:latin typeface="Times New Roman" panose="02020603050405020304" pitchFamily="18" charset="0"/>
                <a:cs typeface="Times New Roman" panose="02020603050405020304" pitchFamily="18" charset="0"/>
              </a:rPr>
              <a:t>Performance, Security, and Energy Efficiency</a:t>
            </a:r>
            <a:r>
              <a:rPr lang="en-US" sz="3200" b="1" dirty="0">
                <a:latin typeface="Times New Roman" panose="02020603050405020304" pitchFamily="18" charset="0"/>
                <a:cs typeface="Times New Roman" panose="02020603050405020304" pitchFamily="18" charset="0"/>
              </a:rPr>
              <a:t> </a:t>
            </a:r>
            <a:br>
              <a:rPr lang="en-IN"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58376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1C5AA-FFFA-372A-A2BC-9BDB61B62838}"/>
              </a:ext>
            </a:extLst>
          </p:cNvPr>
          <p:cNvSpPr>
            <a:spLocks noGrp="1"/>
          </p:cNvSpPr>
          <p:nvPr>
            <p:ph type="title"/>
          </p:nvPr>
        </p:nvSpPr>
        <p:spPr>
          <a:xfrm>
            <a:off x="628650" y="365127"/>
            <a:ext cx="7886700" cy="560704"/>
          </a:xfrm>
        </p:spPr>
        <p:txBody>
          <a:bodyPr>
            <a:normAutofit/>
          </a:bodyPr>
          <a:lstStyle/>
          <a:p>
            <a:pPr algn="ctr"/>
            <a:r>
              <a:rPr lang="en-US" sz="3200" b="1" kern="0" dirty="0">
                <a:effectLst/>
                <a:latin typeface="Times New Roman" panose="02020603050405020304" pitchFamily="18" charset="0"/>
                <a:ea typeface="Verdana" panose="020B0604030504040204" pitchFamily="34" charset="0"/>
                <a:cs typeface="Times New Roman" panose="02020603050405020304" pitchFamily="18" charset="0"/>
              </a:rPr>
              <a:t>Performance: Metrics</a:t>
            </a:r>
            <a:endParaRPr lang="en-IN" sz="6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923C9F-A80B-FFFD-C4F2-B65C26AFF15C}"/>
              </a:ext>
            </a:extLst>
          </p:cNvPr>
          <p:cNvSpPr>
            <a:spLocks noGrp="1"/>
          </p:cNvSpPr>
          <p:nvPr>
            <p:ph idx="1"/>
          </p:nvPr>
        </p:nvSpPr>
        <p:spPr>
          <a:xfrm>
            <a:off x="354330" y="1165860"/>
            <a:ext cx="8481060" cy="5417819"/>
          </a:xfrm>
        </p:spPr>
        <p:txBody>
          <a:bodyPr>
            <a:norm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In a distributed system, performance is attributed to a large number of factors. </a:t>
            </a:r>
          </a:p>
          <a:p>
            <a:r>
              <a:rPr lang="en-US" sz="2400" b="0" i="0" dirty="0">
                <a:solidFill>
                  <a:srgbClr val="000000"/>
                </a:solidFill>
                <a:effectLst/>
                <a:latin typeface="Times New Roman" panose="02020603050405020304" pitchFamily="18" charset="0"/>
                <a:cs typeface="Times New Roman" panose="02020603050405020304" pitchFamily="18" charset="0"/>
              </a:rPr>
              <a:t>System throughput is often measured in MIPS, </a:t>
            </a:r>
            <a:r>
              <a:rPr lang="en-US" sz="2400" b="0" i="0" dirty="0" err="1">
                <a:solidFill>
                  <a:srgbClr val="000000"/>
                </a:solidFill>
                <a:effectLst/>
                <a:latin typeface="Times New Roman" panose="02020603050405020304" pitchFamily="18" charset="0"/>
                <a:cs typeface="Times New Roman" panose="02020603050405020304" pitchFamily="18" charset="0"/>
              </a:rPr>
              <a:t>Tflops</a:t>
            </a:r>
            <a:r>
              <a:rPr lang="en-US" sz="2400" b="0" i="0" dirty="0">
                <a:solidFill>
                  <a:srgbClr val="000000"/>
                </a:solidFill>
                <a:effectLst/>
                <a:latin typeface="Times New Roman" panose="02020603050405020304" pitchFamily="18" charset="0"/>
                <a:cs typeface="Times New Roman" panose="02020603050405020304" pitchFamily="18" charset="0"/>
              </a:rPr>
              <a:t> (tera floating-point operations per second), or TPS (transactions per second). </a:t>
            </a:r>
          </a:p>
          <a:p>
            <a:r>
              <a:rPr lang="en-US" sz="2400" dirty="0">
                <a:solidFill>
                  <a:srgbClr val="000000"/>
                </a:solidFill>
                <a:latin typeface="Times New Roman" panose="02020603050405020304" pitchFamily="18" charset="0"/>
                <a:cs typeface="Times New Roman" panose="02020603050405020304" pitchFamily="18" charset="0"/>
              </a:rPr>
              <a:t>J</a:t>
            </a:r>
            <a:r>
              <a:rPr lang="en-US" sz="2400" b="0" i="0" dirty="0">
                <a:solidFill>
                  <a:srgbClr val="000000"/>
                </a:solidFill>
                <a:effectLst/>
                <a:latin typeface="Times New Roman" panose="02020603050405020304" pitchFamily="18" charset="0"/>
                <a:cs typeface="Times New Roman" panose="02020603050405020304" pitchFamily="18" charset="0"/>
              </a:rPr>
              <a:t>ob response time and network latency. </a:t>
            </a:r>
          </a:p>
          <a:p>
            <a:r>
              <a:rPr lang="en-US" sz="2400" b="0" i="0" dirty="0">
                <a:solidFill>
                  <a:srgbClr val="000000"/>
                </a:solidFill>
                <a:effectLst/>
                <a:latin typeface="Times New Roman" panose="02020603050405020304" pitchFamily="18" charset="0"/>
                <a:cs typeface="Times New Roman" panose="02020603050405020304" pitchFamily="18" charset="0"/>
              </a:rPr>
              <a:t>An interconnection network that has low latency and high bandwidth is preferred.</a:t>
            </a:r>
          </a:p>
          <a:p>
            <a:r>
              <a:rPr lang="en-US" sz="2400" b="0" i="0" dirty="0">
                <a:solidFill>
                  <a:srgbClr val="000000"/>
                </a:solidFill>
                <a:effectLst/>
                <a:latin typeface="Times New Roman" panose="02020603050405020304" pitchFamily="18" charset="0"/>
                <a:cs typeface="Times New Roman" panose="02020603050405020304" pitchFamily="18" charset="0"/>
              </a:rPr>
              <a:t>System overhead is often attributed to OS boot time, compile time, I/O data rate. </a:t>
            </a:r>
          </a:p>
          <a:p>
            <a:r>
              <a:rPr lang="en-US" sz="2400" dirty="0">
                <a:solidFill>
                  <a:srgbClr val="000000"/>
                </a:solidFill>
                <a:latin typeface="Times New Roman" panose="02020603050405020304" pitchFamily="18" charset="0"/>
                <a:cs typeface="Times New Roman" panose="02020603050405020304" pitchFamily="18" charset="0"/>
              </a:rPr>
              <a:t>Other performance-related metrics include </a:t>
            </a:r>
          </a:p>
          <a:p>
            <a:pPr lvl="1"/>
            <a:r>
              <a:rPr lang="en-US" sz="2000" dirty="0">
                <a:solidFill>
                  <a:srgbClr val="000000"/>
                </a:solidFill>
                <a:latin typeface="Times New Roman" panose="02020603050405020304" pitchFamily="18" charset="0"/>
                <a:cs typeface="Times New Roman" panose="02020603050405020304" pitchFamily="18" charset="0"/>
              </a:rPr>
              <a:t>the QoS for Internet and web services; system availability and dependability; and security resilience for system defense against network attacks. </a:t>
            </a: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42119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29C4F-CCC2-35F9-0997-5E4089F45891}"/>
              </a:ext>
            </a:extLst>
          </p:cNvPr>
          <p:cNvSpPr>
            <a:spLocks noGrp="1"/>
          </p:cNvSpPr>
          <p:nvPr>
            <p:ph type="title"/>
          </p:nvPr>
        </p:nvSpPr>
        <p:spPr>
          <a:xfrm>
            <a:off x="628650" y="365127"/>
            <a:ext cx="7886700" cy="743584"/>
          </a:xfrm>
        </p:spPr>
        <p:txBody>
          <a:bodyPr/>
          <a:lstStyle/>
          <a:p>
            <a:pPr algn="ctr"/>
            <a:r>
              <a:rPr lang="en-IN" dirty="0">
                <a:latin typeface="Times New Roman" panose="02020603050405020304" pitchFamily="18" charset="0"/>
                <a:cs typeface="Times New Roman" panose="02020603050405020304" pitchFamily="18" charset="0"/>
              </a:rPr>
              <a:t>Dimensions of Scalability</a:t>
            </a:r>
          </a:p>
        </p:txBody>
      </p:sp>
      <p:sp>
        <p:nvSpPr>
          <p:cNvPr id="3" name="Content Placeholder 2">
            <a:extLst>
              <a:ext uri="{FF2B5EF4-FFF2-40B4-BE49-F238E27FC236}">
                <a16:creationId xmlns:a16="http://schemas.microsoft.com/office/drawing/2014/main" id="{00F19DF6-8F0F-3F5B-135F-9AC8508CF6A1}"/>
              </a:ext>
            </a:extLst>
          </p:cNvPr>
          <p:cNvSpPr>
            <a:spLocks noGrp="1"/>
          </p:cNvSpPr>
          <p:nvPr>
            <p:ph idx="1"/>
          </p:nvPr>
        </p:nvSpPr>
        <p:spPr>
          <a:xfrm>
            <a:off x="628650" y="1108711"/>
            <a:ext cx="8092440" cy="5384162"/>
          </a:xfrm>
        </p:spPr>
        <p:txBody>
          <a:bodyPr>
            <a:normAutofit/>
          </a:bodyPr>
          <a:lstStyle/>
          <a:p>
            <a:pPr marL="164465" algn="just">
              <a:spcBef>
                <a:spcPts val="10"/>
              </a:spcBef>
            </a:pPr>
            <a:r>
              <a:rPr lang="en-US" sz="2000" b="1" kern="0" dirty="0">
                <a:effectLst/>
                <a:latin typeface="Times New Roman" panose="02020603050405020304" pitchFamily="18" charset="0"/>
                <a:ea typeface="Verdana" panose="020B0604030504040204" pitchFamily="34" charset="0"/>
                <a:cs typeface="Times New Roman" panose="02020603050405020304" pitchFamily="18" charset="0"/>
              </a:rPr>
              <a:t>Size</a:t>
            </a:r>
            <a:r>
              <a:rPr lang="en-US" sz="2000" b="1" kern="0" spc="-2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b="1" kern="0" dirty="0">
                <a:effectLst/>
                <a:latin typeface="Times New Roman" panose="02020603050405020304" pitchFamily="18" charset="0"/>
                <a:ea typeface="Verdana" panose="020B0604030504040204" pitchFamily="34" charset="0"/>
                <a:cs typeface="Times New Roman" panose="02020603050405020304" pitchFamily="18" charset="0"/>
              </a:rPr>
              <a:t>scalability</a:t>
            </a:r>
          </a:p>
          <a:p>
            <a:pPr marL="621665" lvl="1" algn="just">
              <a:spcBef>
                <a:spcPts val="10"/>
              </a:spcBef>
            </a:pP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This refers to achieving higher performance or more</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functionality</a:t>
            </a:r>
            <a:r>
              <a:rPr lang="en-US" sz="2000"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by</a:t>
            </a:r>
            <a:r>
              <a:rPr lang="en-US" sz="20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increasing</a:t>
            </a:r>
            <a:r>
              <a:rPr lang="en-US" sz="20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the machine</a:t>
            </a:r>
            <a:r>
              <a:rPr lang="en-US" sz="20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size.</a:t>
            </a:r>
          </a:p>
          <a:p>
            <a:pPr marL="621665" lvl="1" algn="just">
              <a:spcBef>
                <a:spcPts val="10"/>
              </a:spcBef>
            </a:pPr>
            <a:endParaRPr lang="en-IN" sz="2000" dirty="0">
              <a:effectLst/>
              <a:latin typeface="Times New Roman" panose="02020603050405020304" pitchFamily="18" charset="0"/>
              <a:ea typeface="Verdana" panose="020B0604030504040204" pitchFamily="34" charset="0"/>
              <a:cs typeface="Times New Roman" panose="02020603050405020304" pitchFamily="18" charset="0"/>
            </a:endParaRPr>
          </a:p>
          <a:p>
            <a:pPr marL="164465" algn="just">
              <a:spcBef>
                <a:spcPts val="20"/>
              </a:spcBef>
            </a:pPr>
            <a:r>
              <a:rPr lang="en-US" sz="2000" b="1" kern="0" dirty="0">
                <a:effectLst/>
                <a:latin typeface="Times New Roman" panose="02020603050405020304" pitchFamily="18" charset="0"/>
                <a:ea typeface="Verdana" panose="020B0604030504040204" pitchFamily="34" charset="0"/>
                <a:cs typeface="Times New Roman" panose="02020603050405020304" pitchFamily="18" charset="0"/>
              </a:rPr>
              <a:t>Software</a:t>
            </a:r>
            <a:r>
              <a:rPr lang="en-US" sz="2000" b="1" kern="0" spc="-3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b="1" kern="0" dirty="0">
                <a:effectLst/>
                <a:latin typeface="Times New Roman" panose="02020603050405020304" pitchFamily="18" charset="0"/>
                <a:ea typeface="Verdana" panose="020B0604030504040204" pitchFamily="34" charset="0"/>
                <a:cs typeface="Times New Roman" panose="02020603050405020304" pitchFamily="18" charset="0"/>
              </a:rPr>
              <a:t>scalability</a:t>
            </a:r>
          </a:p>
          <a:p>
            <a:pPr marL="621665" lvl="1" algn="just">
              <a:spcBef>
                <a:spcPts val="20"/>
              </a:spcBef>
            </a:pP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This refers to upgrades in the OS or compilers, adding</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mathematical</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and</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engineering</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libraries,</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porting</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new</a:t>
            </a:r>
            <a:r>
              <a:rPr lang="en-US" sz="2000" spc="-3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application</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software,</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and</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installing</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more</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user-friendly</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programming</a:t>
            </a:r>
            <a:r>
              <a:rPr lang="en-US" sz="2000"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environments.</a:t>
            </a:r>
          </a:p>
          <a:p>
            <a:pPr marL="621665" lvl="1" algn="just">
              <a:spcBef>
                <a:spcPts val="20"/>
              </a:spcBef>
            </a:pPr>
            <a:endParaRPr lang="en-IN" sz="2000" dirty="0">
              <a:effectLst/>
              <a:latin typeface="Times New Roman" panose="02020603050405020304" pitchFamily="18" charset="0"/>
              <a:ea typeface="Verdana" panose="020B0604030504040204" pitchFamily="34" charset="0"/>
              <a:cs typeface="Times New Roman" panose="02020603050405020304" pitchFamily="18" charset="0"/>
            </a:endParaRPr>
          </a:p>
          <a:p>
            <a:pPr marL="164465" algn="just">
              <a:spcBef>
                <a:spcPts val="5"/>
              </a:spcBef>
            </a:pPr>
            <a:r>
              <a:rPr lang="en-US" sz="2000" b="1" kern="0" dirty="0">
                <a:effectLst/>
                <a:latin typeface="Times New Roman" panose="02020603050405020304" pitchFamily="18" charset="0"/>
                <a:ea typeface="Verdana" panose="020B0604030504040204" pitchFamily="34" charset="0"/>
                <a:cs typeface="Times New Roman" panose="02020603050405020304" pitchFamily="18" charset="0"/>
              </a:rPr>
              <a:t>Application</a:t>
            </a:r>
            <a:r>
              <a:rPr lang="en-US" sz="2000" b="1" kern="0" spc="-3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b="1" kern="0" dirty="0">
                <a:effectLst/>
                <a:latin typeface="Times New Roman" panose="02020603050405020304" pitchFamily="18" charset="0"/>
                <a:ea typeface="Verdana" panose="020B0604030504040204" pitchFamily="34" charset="0"/>
                <a:cs typeface="Times New Roman" panose="02020603050405020304" pitchFamily="18" charset="0"/>
              </a:rPr>
              <a:t>scalability</a:t>
            </a:r>
          </a:p>
          <a:p>
            <a:pPr marL="621665" lvl="1" algn="just">
              <a:spcBef>
                <a:spcPts val="5"/>
              </a:spcBef>
            </a:pP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This refers to matching problem size scalability with</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machine size scalability. Problem size affects the size of the</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data</a:t>
            </a:r>
            <a:r>
              <a:rPr lang="en-US" sz="2000"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set</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or</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the workload</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increase. </a:t>
            </a:r>
          </a:p>
          <a:p>
            <a:pPr marL="621665" lvl="1" algn="just">
              <a:spcBef>
                <a:spcPts val="5"/>
              </a:spcBef>
            </a:pPr>
            <a:endParaRPr lang="en-IN" sz="2000" dirty="0">
              <a:effectLst/>
              <a:latin typeface="Times New Roman" panose="02020603050405020304" pitchFamily="18" charset="0"/>
              <a:ea typeface="Verdana" panose="020B0604030504040204" pitchFamily="34" charset="0"/>
              <a:cs typeface="Times New Roman" panose="02020603050405020304" pitchFamily="18" charset="0"/>
            </a:endParaRPr>
          </a:p>
          <a:p>
            <a:pPr marL="164465" algn="just">
              <a:spcBef>
                <a:spcPts val="5"/>
              </a:spcBef>
            </a:pPr>
            <a:r>
              <a:rPr lang="en-US" sz="2000" b="1" kern="0" dirty="0">
                <a:effectLst/>
                <a:latin typeface="Times New Roman" panose="02020603050405020304" pitchFamily="18" charset="0"/>
                <a:ea typeface="Verdana" panose="020B0604030504040204" pitchFamily="34" charset="0"/>
                <a:cs typeface="Times New Roman" panose="02020603050405020304" pitchFamily="18" charset="0"/>
              </a:rPr>
              <a:t>Technology</a:t>
            </a:r>
            <a:r>
              <a:rPr lang="en-US" sz="2000" b="1" kern="0" spc="-4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b="1" kern="0" dirty="0">
                <a:effectLst/>
                <a:latin typeface="Times New Roman" panose="02020603050405020304" pitchFamily="18" charset="0"/>
                <a:ea typeface="Verdana" panose="020B0604030504040204" pitchFamily="34" charset="0"/>
                <a:cs typeface="Times New Roman" panose="02020603050405020304" pitchFamily="18" charset="0"/>
              </a:rPr>
              <a:t>scalability</a:t>
            </a:r>
            <a:endParaRPr lang="en-IN" sz="2000" b="1" kern="0" dirty="0">
              <a:latin typeface="Times New Roman" panose="02020603050405020304" pitchFamily="18" charset="0"/>
              <a:ea typeface="Verdana" panose="020B0604030504040204" pitchFamily="34" charset="0"/>
              <a:cs typeface="Times New Roman" panose="02020603050405020304" pitchFamily="18" charset="0"/>
            </a:endParaRPr>
          </a:p>
          <a:p>
            <a:pPr marL="621665" lvl="1" algn="just">
              <a:spcBef>
                <a:spcPts val="5"/>
              </a:spcBef>
            </a:pP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This refers to a system that can adapt to changes in</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building technologies, such as the component and networking</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technologies.</a:t>
            </a:r>
            <a:endParaRPr lang="en-IN" sz="2000" dirty="0">
              <a:effectLst/>
              <a:latin typeface="Times New Roman" panose="02020603050405020304" pitchFamily="18" charset="0"/>
              <a:ea typeface="Verdana" panose="020B060403050404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56274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2922-0ABF-466E-5ED2-D5B33DE391C3}"/>
              </a:ext>
            </a:extLst>
          </p:cNvPr>
          <p:cNvSpPr>
            <a:spLocks noGrp="1"/>
          </p:cNvSpPr>
          <p:nvPr>
            <p:ph type="title"/>
          </p:nvPr>
        </p:nvSpPr>
        <p:spPr>
          <a:xfrm>
            <a:off x="659130" y="90808"/>
            <a:ext cx="7886700" cy="675004"/>
          </a:xfrm>
        </p:spPr>
        <p:txBody>
          <a:bodyPr>
            <a:normAutofit fontScale="90000"/>
          </a:bodyPr>
          <a:lstStyle/>
          <a:p>
            <a:pPr algn="ctr"/>
            <a:r>
              <a:rPr lang="en-IN" dirty="0" err="1"/>
              <a:t>Amdhal’s</a:t>
            </a:r>
            <a:r>
              <a:rPr lang="en-IN" dirty="0"/>
              <a:t> law</a:t>
            </a:r>
          </a:p>
        </p:txBody>
      </p:sp>
      <p:sp>
        <p:nvSpPr>
          <p:cNvPr id="3" name="Content Placeholder 2">
            <a:extLst>
              <a:ext uri="{FF2B5EF4-FFF2-40B4-BE49-F238E27FC236}">
                <a16:creationId xmlns:a16="http://schemas.microsoft.com/office/drawing/2014/main" id="{A2E7EDCB-8E1F-65DE-0F59-5ED32A5BB058}"/>
              </a:ext>
            </a:extLst>
          </p:cNvPr>
          <p:cNvSpPr>
            <a:spLocks noGrp="1"/>
          </p:cNvSpPr>
          <p:nvPr>
            <p:ph idx="1"/>
          </p:nvPr>
        </p:nvSpPr>
        <p:spPr>
          <a:xfrm>
            <a:off x="381000" y="691676"/>
            <a:ext cx="7886700" cy="1240948"/>
          </a:xfrm>
        </p:spPr>
        <p:txBody>
          <a:bodyPr>
            <a:normAutofit fontScale="62500" lnSpcReduction="20000"/>
          </a:bodyPr>
          <a:lstStyle/>
          <a:p>
            <a:pPr marL="164465" algn="just">
              <a:lnSpc>
                <a:spcPct val="110000"/>
              </a:lnSpc>
              <a:spcBef>
                <a:spcPts val="20"/>
              </a:spcBef>
            </a:pPr>
            <a:r>
              <a:rPr lang="en-US" sz="3000" dirty="0">
                <a:latin typeface="Times New Roman" panose="02020603050405020304" pitchFamily="18" charset="0"/>
                <a:ea typeface="Verdana" panose="020B0604030504040204" pitchFamily="34" charset="0"/>
                <a:cs typeface="Times New Roman" panose="02020603050405020304" pitchFamily="18" charset="0"/>
              </a:rPr>
              <a:t>T= execution time in uniprocessor workstation</a:t>
            </a:r>
          </a:p>
          <a:p>
            <a:pPr marL="164465" algn="just">
              <a:lnSpc>
                <a:spcPct val="110000"/>
              </a:lnSpc>
              <a:spcBef>
                <a:spcPts val="20"/>
              </a:spcBef>
            </a:pPr>
            <a:r>
              <a:rPr lang="en-US" sz="3000" dirty="0">
                <a:latin typeface="Times New Roman" panose="02020603050405020304" pitchFamily="18" charset="0"/>
                <a:ea typeface="Verdana" panose="020B0604030504040204" pitchFamily="34" charset="0"/>
                <a:cs typeface="Times New Roman" panose="02020603050405020304" pitchFamily="18" charset="0"/>
              </a:rPr>
              <a:t>α  fraction of code is executed sequentially,  n: number of processors </a:t>
            </a:r>
          </a:p>
          <a:p>
            <a:pPr marL="164465" algn="just">
              <a:lnSpc>
                <a:spcPct val="110000"/>
              </a:lnSpc>
              <a:spcBef>
                <a:spcPts val="20"/>
              </a:spcBef>
            </a:pPr>
            <a:r>
              <a:rPr lang="en-US" sz="3000" dirty="0">
                <a:latin typeface="Times New Roman" panose="02020603050405020304" pitchFamily="18" charset="0"/>
                <a:ea typeface="Verdana" panose="020B0604030504040204" pitchFamily="34" charset="0"/>
                <a:cs typeface="Times New Roman" panose="02020603050405020304" pitchFamily="18" charset="0"/>
              </a:rPr>
              <a:t>Amdahl’s Law states that the speedup factor of using the n-processor  system over the use of a single processor is expressed by:</a:t>
            </a:r>
            <a:endParaRPr lang="en-IN" sz="3000" dirty="0">
              <a:latin typeface="Times New Roman" panose="02020603050405020304" pitchFamily="18" charset="0"/>
              <a:ea typeface="Verdana" panose="020B060403050404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9CFAA816-7563-14FE-E7B3-326133C84D97}"/>
              </a:ext>
            </a:extLst>
          </p:cNvPr>
          <p:cNvPicPr>
            <a:picLocks noChangeAspect="1"/>
          </p:cNvPicPr>
          <p:nvPr/>
        </p:nvPicPr>
        <p:blipFill>
          <a:blip r:embed="rId2"/>
          <a:stretch>
            <a:fillRect/>
          </a:stretch>
        </p:blipFill>
        <p:spPr>
          <a:xfrm>
            <a:off x="1098458" y="1932624"/>
            <a:ext cx="6246044" cy="548639"/>
          </a:xfrm>
          <a:prstGeom prst="rect">
            <a:avLst/>
          </a:prstGeom>
        </p:spPr>
      </p:pic>
      <p:sp>
        <p:nvSpPr>
          <p:cNvPr id="6" name="Content Placeholder 2">
            <a:extLst>
              <a:ext uri="{FF2B5EF4-FFF2-40B4-BE49-F238E27FC236}">
                <a16:creationId xmlns:a16="http://schemas.microsoft.com/office/drawing/2014/main" id="{9ED7330C-2F21-2F2B-AABC-A49A5F86613F}"/>
              </a:ext>
            </a:extLst>
          </p:cNvPr>
          <p:cNvSpPr txBox="1">
            <a:spLocks/>
          </p:cNvSpPr>
          <p:nvPr/>
        </p:nvSpPr>
        <p:spPr>
          <a:xfrm>
            <a:off x="381000" y="2629216"/>
            <a:ext cx="8442960" cy="41379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64465" marR="167005" algn="just">
              <a:lnSpc>
                <a:spcPct val="110000"/>
              </a:lnSpc>
              <a:spcBef>
                <a:spcPts val="20"/>
              </a:spcBef>
              <a:tabLst>
                <a:tab pos="622300" algn="l"/>
              </a:tabLst>
            </a:pPr>
            <a:r>
              <a:rPr lang="en-US" sz="2400" dirty="0">
                <a:latin typeface="Times New Roman" panose="02020603050405020304" pitchFamily="18" charset="0"/>
                <a:ea typeface="Verdana" panose="020B0604030504040204" pitchFamily="34" charset="0"/>
                <a:cs typeface="Times New Roman" panose="02020603050405020304" pitchFamily="18" charset="0"/>
              </a:rPr>
              <a:t>The maximum speed up of n is achieved only if the sequential bottleneck α is reduced to zero or the code is fully parallelizable with α = 0.</a:t>
            </a:r>
            <a:endParaRPr lang="en-IN" sz="2400" dirty="0">
              <a:latin typeface="Times New Roman" panose="02020603050405020304" pitchFamily="18" charset="0"/>
              <a:ea typeface="Verdana" panose="020B0604030504040204" pitchFamily="34" charset="0"/>
              <a:cs typeface="Times New Roman" panose="02020603050405020304" pitchFamily="18" charset="0"/>
            </a:endParaRPr>
          </a:p>
          <a:p>
            <a:pPr marL="164465" algn="just">
              <a:lnSpc>
                <a:spcPct val="110000"/>
              </a:lnSpc>
              <a:spcBef>
                <a:spcPts val="20"/>
              </a:spcBef>
              <a:tabLst>
                <a:tab pos="670560" algn="l"/>
                <a:tab pos="671195" algn="l"/>
              </a:tabLst>
            </a:pPr>
            <a:r>
              <a:rPr lang="en-US" sz="2400" dirty="0">
                <a:latin typeface="Times New Roman" panose="02020603050405020304" pitchFamily="18" charset="0"/>
                <a:ea typeface="Verdana" panose="020B0604030504040204" pitchFamily="34" charset="0"/>
                <a:cs typeface="Times New Roman" panose="02020603050405020304" pitchFamily="18" charset="0"/>
              </a:rPr>
              <a:t>As t n →</a:t>
            </a:r>
            <a:r>
              <a:rPr lang="en-IN" sz="2400" dirty="0">
                <a:latin typeface="Times New Roman" panose="02020603050405020304" pitchFamily="18" charset="0"/>
                <a:ea typeface="Verdana" panose="020B0604030504040204" pitchFamily="34" charset="0"/>
                <a:cs typeface="Times New Roman" panose="02020603050405020304" pitchFamily="18" charset="0"/>
              </a:rPr>
              <a:t> </a:t>
            </a:r>
            <a:r>
              <a:rPr lang="en-US" sz="2400" dirty="0">
                <a:latin typeface="Times New Roman" panose="02020603050405020304" pitchFamily="18" charset="0"/>
                <a:ea typeface="Verdana" panose="020B0604030504040204" pitchFamily="34" charset="0"/>
                <a:cs typeface="Times New Roman" panose="02020603050405020304" pitchFamily="18" charset="0"/>
              </a:rPr>
              <a:t>∞, S approaches 1/α, an upper bound on the speedup S.</a:t>
            </a:r>
            <a:endParaRPr lang="en-IN" sz="2400" dirty="0">
              <a:latin typeface="Times New Roman" panose="02020603050405020304" pitchFamily="18" charset="0"/>
              <a:ea typeface="Verdana" panose="020B0604030504040204" pitchFamily="34" charset="0"/>
              <a:cs typeface="Times New Roman" panose="02020603050405020304" pitchFamily="18" charset="0"/>
            </a:endParaRPr>
          </a:p>
          <a:p>
            <a:pPr marL="164465" marR="167005" algn="just">
              <a:lnSpc>
                <a:spcPct val="110000"/>
              </a:lnSpc>
              <a:spcBef>
                <a:spcPts val="20"/>
              </a:spcBef>
              <a:tabLst>
                <a:tab pos="622300" algn="l"/>
              </a:tabLst>
            </a:pPr>
            <a:r>
              <a:rPr lang="en-US" sz="2400" dirty="0">
                <a:latin typeface="Times New Roman" panose="02020603050405020304" pitchFamily="18" charset="0"/>
                <a:ea typeface="Verdana" panose="020B0604030504040204" pitchFamily="34" charset="0"/>
                <a:cs typeface="Times New Roman" panose="02020603050405020304" pitchFamily="18" charset="0"/>
              </a:rPr>
              <a:t>Surprisingly, this upper bound is independent of the cluster size n. The sequential bottleneck is the portion of the code that cannot be parallelized.</a:t>
            </a:r>
            <a:endParaRPr lang="en-IN" sz="2400" dirty="0">
              <a:latin typeface="Times New Roman" panose="02020603050405020304" pitchFamily="18" charset="0"/>
              <a:ea typeface="Verdana" panose="020B0604030504040204" pitchFamily="34" charset="0"/>
              <a:cs typeface="Times New Roman" panose="02020603050405020304" pitchFamily="18" charset="0"/>
            </a:endParaRPr>
          </a:p>
          <a:p>
            <a:pPr marL="621665" lvl="1" algn="just">
              <a:lnSpc>
                <a:spcPct val="110000"/>
              </a:lnSpc>
              <a:spcBef>
                <a:spcPts val="20"/>
              </a:spcBef>
              <a:tabLst>
                <a:tab pos="622300" algn="l"/>
              </a:tabLst>
            </a:pPr>
            <a:r>
              <a:rPr lang="en-US" dirty="0">
                <a:latin typeface="Times New Roman" panose="02020603050405020304" pitchFamily="18" charset="0"/>
                <a:ea typeface="Verdana" panose="020B0604030504040204" pitchFamily="34" charset="0"/>
                <a:cs typeface="Times New Roman" panose="02020603050405020304" pitchFamily="18" charset="0"/>
              </a:rPr>
              <a:t>For example, the maximum speedup achieved is 4, if α = 0.25 or 1 − α = 0.75, even if one uses hundreds of processors.</a:t>
            </a: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L="164465" marR="167640" algn="just">
              <a:lnSpc>
                <a:spcPct val="110000"/>
              </a:lnSpc>
              <a:spcBef>
                <a:spcPts val="20"/>
              </a:spcBef>
              <a:tabLst>
                <a:tab pos="621665" algn="l"/>
                <a:tab pos="622300" algn="l"/>
                <a:tab pos="1993900" algn="l"/>
              </a:tabLst>
            </a:pPr>
            <a:r>
              <a:rPr lang="en-US" sz="2400" dirty="0">
                <a:latin typeface="Times New Roman" panose="02020603050405020304" pitchFamily="18" charset="0"/>
                <a:ea typeface="Verdana" panose="020B0604030504040204" pitchFamily="34" charset="0"/>
                <a:cs typeface="Times New Roman" panose="02020603050405020304" pitchFamily="18" charset="0"/>
              </a:rPr>
              <a:t>We should make the sequential bottleneck as small as possible.</a:t>
            </a:r>
            <a:endParaRPr lang="en-IN" sz="2400" dirty="0">
              <a:latin typeface="Times New Roman" panose="02020603050405020304" pitchFamily="18" charset="0"/>
              <a:ea typeface="Verdana" panose="020B0604030504040204" pitchFamily="34" charset="0"/>
              <a:cs typeface="Times New Roman" panose="02020603050405020304" pitchFamily="18" charset="0"/>
            </a:endParaRPr>
          </a:p>
          <a:p>
            <a:pPr marL="164465" marR="167640" algn="just">
              <a:lnSpc>
                <a:spcPct val="110000"/>
              </a:lnSpc>
              <a:spcBef>
                <a:spcPts val="20"/>
              </a:spcBef>
              <a:tabLst>
                <a:tab pos="670560" algn="l"/>
                <a:tab pos="671195" algn="l"/>
                <a:tab pos="1993900" algn="l"/>
              </a:tabLst>
            </a:pPr>
            <a:r>
              <a:rPr lang="en-US" sz="2400" dirty="0">
                <a:latin typeface="Times New Roman" panose="02020603050405020304" pitchFamily="18" charset="0"/>
                <a:ea typeface="Verdana" panose="020B0604030504040204" pitchFamily="34" charset="0"/>
                <a:cs typeface="Times New Roman" panose="02020603050405020304" pitchFamily="18" charset="0"/>
              </a:rPr>
              <a:t>Increasing the cluster size alone may not result in a good speedup</a:t>
            </a:r>
            <a:endParaRPr lang="en-IN" sz="2400" dirty="0">
              <a:latin typeface="Times New Roman" panose="02020603050405020304" pitchFamily="18" charset="0"/>
              <a:ea typeface="Verdana" panose="020B0604030504040204" pitchFamily="34"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9101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304A421-6DEA-B599-B881-7B88199E6828}"/>
              </a:ext>
            </a:extLst>
          </p:cNvPr>
          <p:cNvSpPr>
            <a:spLocks noGrp="1" noChangeArrowheads="1"/>
          </p:cNvSpPr>
          <p:nvPr>
            <p:ph type="title"/>
          </p:nvPr>
        </p:nvSpPr>
        <p:spPr>
          <a:xfrm>
            <a:off x="628650" y="182564"/>
            <a:ext cx="7886700" cy="1036635"/>
          </a:xfrm>
          <a:noFill/>
        </p:spPr>
        <p:txBody>
          <a:bodyPr lIns="92075" tIns="46038" rIns="92075" bIns="46038">
            <a:normAutofit/>
          </a:bodyPr>
          <a:lstStyle/>
          <a:p>
            <a:r>
              <a:rPr lang="en-US" altLang="en-US" dirty="0"/>
              <a:t>Some || Terminology</a:t>
            </a:r>
          </a:p>
        </p:txBody>
      </p:sp>
      <p:sp>
        <p:nvSpPr>
          <p:cNvPr id="13315" name="Rectangle 3">
            <a:extLst>
              <a:ext uri="{FF2B5EF4-FFF2-40B4-BE49-F238E27FC236}">
                <a16:creationId xmlns:a16="http://schemas.microsoft.com/office/drawing/2014/main" id="{1A957F8F-367F-CBB1-AAAD-2D251CA127E7}"/>
              </a:ext>
            </a:extLst>
          </p:cNvPr>
          <p:cNvSpPr>
            <a:spLocks noGrp="1" noChangeArrowheads="1"/>
          </p:cNvSpPr>
          <p:nvPr>
            <p:ph type="body" idx="1"/>
          </p:nvPr>
        </p:nvSpPr>
        <p:spPr>
          <a:xfrm>
            <a:off x="533400" y="1981200"/>
            <a:ext cx="4495800" cy="4076700"/>
          </a:xfrm>
          <a:noFill/>
        </p:spPr>
        <p:txBody>
          <a:bodyPr lIns="92075" tIns="46038" rIns="92075" bIns="46038"/>
          <a:lstStyle/>
          <a:p>
            <a:r>
              <a:rPr lang="en-US" altLang="en-US" dirty="0">
                <a:solidFill>
                  <a:schemeClr val="accent2"/>
                </a:solidFill>
              </a:rPr>
              <a:t>Speed-Up</a:t>
            </a:r>
          </a:p>
          <a:p>
            <a:pPr lvl="1"/>
            <a:r>
              <a:rPr lang="en-US" altLang="en-US" dirty="0"/>
              <a:t>More resources means proportionally less time for given amount of data.</a:t>
            </a:r>
          </a:p>
          <a:p>
            <a:pPr>
              <a:buFont typeface="Wingdings" panose="05000000000000000000" pitchFamily="2" charset="2"/>
              <a:buNone/>
            </a:pPr>
            <a:endParaRPr lang="en-US" altLang="en-US" dirty="0"/>
          </a:p>
          <a:p>
            <a:r>
              <a:rPr lang="en-US" altLang="en-US" dirty="0">
                <a:solidFill>
                  <a:schemeClr val="accent2"/>
                </a:solidFill>
              </a:rPr>
              <a:t>Scale-Up</a:t>
            </a:r>
          </a:p>
          <a:p>
            <a:pPr lvl="1"/>
            <a:r>
              <a:rPr lang="en-US" altLang="en-US" dirty="0"/>
              <a:t>If resources increased in proportion to increase in data size, time is constant.</a:t>
            </a:r>
          </a:p>
        </p:txBody>
      </p:sp>
      <p:sp>
        <p:nvSpPr>
          <p:cNvPr id="13316" name="Line 4">
            <a:extLst>
              <a:ext uri="{FF2B5EF4-FFF2-40B4-BE49-F238E27FC236}">
                <a16:creationId xmlns:a16="http://schemas.microsoft.com/office/drawing/2014/main" id="{1C705623-3B1B-C561-D6D0-59EF12C0269C}"/>
              </a:ext>
            </a:extLst>
          </p:cNvPr>
          <p:cNvSpPr>
            <a:spLocks noChangeShapeType="1"/>
          </p:cNvSpPr>
          <p:nvPr/>
        </p:nvSpPr>
        <p:spPr bwMode="auto">
          <a:xfrm>
            <a:off x="6172200" y="838200"/>
            <a:ext cx="0" cy="20574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17" name="Line 5">
            <a:extLst>
              <a:ext uri="{FF2B5EF4-FFF2-40B4-BE49-F238E27FC236}">
                <a16:creationId xmlns:a16="http://schemas.microsoft.com/office/drawing/2014/main" id="{27912C96-3A2E-4956-5B5C-AF9B2DFC6EFC}"/>
              </a:ext>
            </a:extLst>
          </p:cNvPr>
          <p:cNvSpPr>
            <a:spLocks noChangeShapeType="1"/>
          </p:cNvSpPr>
          <p:nvPr/>
        </p:nvSpPr>
        <p:spPr bwMode="auto">
          <a:xfrm>
            <a:off x="6172200" y="2895600"/>
            <a:ext cx="2057400"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18" name="Rectangle 6">
            <a:extLst>
              <a:ext uri="{FF2B5EF4-FFF2-40B4-BE49-F238E27FC236}">
                <a16:creationId xmlns:a16="http://schemas.microsoft.com/office/drawing/2014/main" id="{4A51FFC4-5AA9-2712-9FC2-4EBD682A46E4}"/>
              </a:ext>
            </a:extLst>
          </p:cNvPr>
          <p:cNvSpPr>
            <a:spLocks noChangeArrowheads="1"/>
          </p:cNvSpPr>
          <p:nvPr/>
        </p:nvSpPr>
        <p:spPr bwMode="auto">
          <a:xfrm>
            <a:off x="6156325" y="2881313"/>
            <a:ext cx="2476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kumimoji="0" lang="en-US" altLang="en-US">
                <a:latin typeface="Book Antiqua" panose="02040602050305030304" pitchFamily="18" charset="0"/>
              </a:rPr>
              <a:t>degree of ||-ism</a:t>
            </a:r>
          </a:p>
        </p:txBody>
      </p:sp>
      <p:sp>
        <p:nvSpPr>
          <p:cNvPr id="13319" name="Rectangle 7">
            <a:extLst>
              <a:ext uri="{FF2B5EF4-FFF2-40B4-BE49-F238E27FC236}">
                <a16:creationId xmlns:a16="http://schemas.microsoft.com/office/drawing/2014/main" id="{738F8D4D-4542-FA62-9366-7E988922771D}"/>
              </a:ext>
            </a:extLst>
          </p:cNvPr>
          <p:cNvSpPr>
            <a:spLocks noChangeArrowheads="1"/>
          </p:cNvSpPr>
          <p:nvPr/>
        </p:nvSpPr>
        <p:spPr bwMode="auto">
          <a:xfrm rot="-5400000">
            <a:off x="4631531" y="1658144"/>
            <a:ext cx="19478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a:r>
              <a:rPr kumimoji="0" lang="en-US" altLang="en-US">
                <a:latin typeface="Book Antiqua" panose="02040602050305030304" pitchFamily="18" charset="0"/>
              </a:rPr>
              <a:t>Xact/sec.</a:t>
            </a:r>
          </a:p>
          <a:p>
            <a:pPr algn="ctr"/>
            <a:r>
              <a:rPr kumimoji="0" lang="en-US" altLang="en-US">
                <a:latin typeface="Book Antiqua" panose="02040602050305030304" pitchFamily="18" charset="0"/>
              </a:rPr>
              <a:t>(throughput)</a:t>
            </a:r>
          </a:p>
        </p:txBody>
      </p:sp>
      <p:sp>
        <p:nvSpPr>
          <p:cNvPr id="13320" name="Line 8">
            <a:extLst>
              <a:ext uri="{FF2B5EF4-FFF2-40B4-BE49-F238E27FC236}">
                <a16:creationId xmlns:a16="http://schemas.microsoft.com/office/drawing/2014/main" id="{1CAFF0E4-7DBA-96DD-4166-614E79E1946E}"/>
              </a:ext>
            </a:extLst>
          </p:cNvPr>
          <p:cNvSpPr>
            <a:spLocks noChangeShapeType="1"/>
          </p:cNvSpPr>
          <p:nvPr/>
        </p:nvSpPr>
        <p:spPr bwMode="auto">
          <a:xfrm flipV="1">
            <a:off x="6172200" y="1219200"/>
            <a:ext cx="1676400" cy="1676400"/>
          </a:xfrm>
          <a:prstGeom prst="line">
            <a:avLst/>
          </a:prstGeom>
          <a:noFill/>
          <a:ln w="50800">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21" name="Rectangle 9">
            <a:extLst>
              <a:ext uri="{FF2B5EF4-FFF2-40B4-BE49-F238E27FC236}">
                <a16:creationId xmlns:a16="http://schemas.microsoft.com/office/drawing/2014/main" id="{B805AB84-A3B1-EE80-4553-CC5A2D293E5D}"/>
              </a:ext>
            </a:extLst>
          </p:cNvPr>
          <p:cNvSpPr>
            <a:spLocks noChangeArrowheads="1"/>
          </p:cNvSpPr>
          <p:nvPr/>
        </p:nvSpPr>
        <p:spPr bwMode="auto">
          <a:xfrm>
            <a:off x="8061325" y="898525"/>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kumimoji="0" lang="en-US" altLang="en-US" b="1">
                <a:solidFill>
                  <a:srgbClr val="0000FF"/>
                </a:solidFill>
                <a:latin typeface="Book Antiqua" panose="02040602050305030304" pitchFamily="18" charset="0"/>
              </a:rPr>
              <a:t>Ideal</a:t>
            </a:r>
          </a:p>
        </p:txBody>
      </p:sp>
      <p:sp>
        <p:nvSpPr>
          <p:cNvPr id="13322" name="Line 10">
            <a:extLst>
              <a:ext uri="{FF2B5EF4-FFF2-40B4-BE49-F238E27FC236}">
                <a16:creationId xmlns:a16="http://schemas.microsoft.com/office/drawing/2014/main" id="{5D9A760C-EEDD-E381-B026-9DE1D100E6CA}"/>
              </a:ext>
            </a:extLst>
          </p:cNvPr>
          <p:cNvSpPr>
            <a:spLocks noChangeShapeType="1"/>
          </p:cNvSpPr>
          <p:nvPr/>
        </p:nvSpPr>
        <p:spPr bwMode="auto">
          <a:xfrm>
            <a:off x="6172200" y="3886200"/>
            <a:ext cx="0" cy="20574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23" name="Line 11">
            <a:extLst>
              <a:ext uri="{FF2B5EF4-FFF2-40B4-BE49-F238E27FC236}">
                <a16:creationId xmlns:a16="http://schemas.microsoft.com/office/drawing/2014/main" id="{2CDB2430-3FCC-51EF-F0E3-06887BC0FE05}"/>
              </a:ext>
            </a:extLst>
          </p:cNvPr>
          <p:cNvSpPr>
            <a:spLocks noChangeShapeType="1"/>
          </p:cNvSpPr>
          <p:nvPr/>
        </p:nvSpPr>
        <p:spPr bwMode="auto">
          <a:xfrm>
            <a:off x="6172200" y="5943600"/>
            <a:ext cx="2057400"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24" name="Rectangle 12">
            <a:extLst>
              <a:ext uri="{FF2B5EF4-FFF2-40B4-BE49-F238E27FC236}">
                <a16:creationId xmlns:a16="http://schemas.microsoft.com/office/drawing/2014/main" id="{63FC2293-E744-8850-ACFE-0D00F08EFD27}"/>
              </a:ext>
            </a:extLst>
          </p:cNvPr>
          <p:cNvSpPr>
            <a:spLocks noChangeArrowheads="1"/>
          </p:cNvSpPr>
          <p:nvPr/>
        </p:nvSpPr>
        <p:spPr bwMode="auto">
          <a:xfrm>
            <a:off x="6156325" y="5927725"/>
            <a:ext cx="2476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kumimoji="0" lang="en-US" altLang="en-US">
                <a:latin typeface="Book Antiqua" panose="02040602050305030304" pitchFamily="18" charset="0"/>
              </a:rPr>
              <a:t>degree of ||-ism</a:t>
            </a:r>
          </a:p>
        </p:txBody>
      </p:sp>
      <p:sp>
        <p:nvSpPr>
          <p:cNvPr id="13325" name="Rectangle 13">
            <a:extLst>
              <a:ext uri="{FF2B5EF4-FFF2-40B4-BE49-F238E27FC236}">
                <a16:creationId xmlns:a16="http://schemas.microsoft.com/office/drawing/2014/main" id="{B49DA272-B950-86D0-A58B-C566AE82072D}"/>
              </a:ext>
            </a:extLst>
          </p:cNvPr>
          <p:cNvSpPr>
            <a:spLocks noChangeArrowheads="1"/>
          </p:cNvSpPr>
          <p:nvPr/>
        </p:nvSpPr>
        <p:spPr bwMode="auto">
          <a:xfrm rot="-5400000">
            <a:off x="4479925" y="4708525"/>
            <a:ext cx="22637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a:r>
              <a:rPr kumimoji="0" lang="en-US" altLang="en-US">
                <a:latin typeface="Book Antiqua" panose="02040602050305030304" pitchFamily="18" charset="0"/>
              </a:rPr>
              <a:t>sec./Xact</a:t>
            </a:r>
          </a:p>
          <a:p>
            <a:pPr algn="ctr"/>
            <a:r>
              <a:rPr kumimoji="0" lang="en-US" altLang="en-US">
                <a:latin typeface="Book Antiqua" panose="02040602050305030304" pitchFamily="18" charset="0"/>
              </a:rPr>
              <a:t>(response time)</a:t>
            </a:r>
          </a:p>
        </p:txBody>
      </p:sp>
      <p:sp>
        <p:nvSpPr>
          <p:cNvPr id="13326" name="Rectangle 14">
            <a:extLst>
              <a:ext uri="{FF2B5EF4-FFF2-40B4-BE49-F238E27FC236}">
                <a16:creationId xmlns:a16="http://schemas.microsoft.com/office/drawing/2014/main" id="{24A89325-6748-9158-E75E-F0E7CDEE9C1C}"/>
              </a:ext>
            </a:extLst>
          </p:cNvPr>
          <p:cNvSpPr>
            <a:spLocks noChangeArrowheads="1"/>
          </p:cNvSpPr>
          <p:nvPr/>
        </p:nvSpPr>
        <p:spPr bwMode="auto">
          <a:xfrm>
            <a:off x="8061325" y="3946525"/>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kumimoji="0" lang="en-US" altLang="en-US" b="1">
                <a:solidFill>
                  <a:srgbClr val="0000FF"/>
                </a:solidFill>
                <a:latin typeface="Book Antiqua" panose="02040602050305030304" pitchFamily="18" charset="0"/>
              </a:rPr>
              <a:t>Ideal</a:t>
            </a:r>
          </a:p>
        </p:txBody>
      </p:sp>
      <p:sp>
        <p:nvSpPr>
          <p:cNvPr id="13327" name="Line 15">
            <a:extLst>
              <a:ext uri="{FF2B5EF4-FFF2-40B4-BE49-F238E27FC236}">
                <a16:creationId xmlns:a16="http://schemas.microsoft.com/office/drawing/2014/main" id="{0DCAED62-AA22-0D2D-20AF-A9260719FBD8}"/>
              </a:ext>
            </a:extLst>
          </p:cNvPr>
          <p:cNvSpPr>
            <a:spLocks noChangeShapeType="1"/>
          </p:cNvSpPr>
          <p:nvPr/>
        </p:nvSpPr>
        <p:spPr bwMode="auto">
          <a:xfrm>
            <a:off x="6172200" y="4572000"/>
            <a:ext cx="2057400" cy="0"/>
          </a:xfrm>
          <a:prstGeom prst="line">
            <a:avLst/>
          </a:prstGeom>
          <a:noFill/>
          <a:ln w="50800">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F92C-4EF7-D659-AA64-9B160EAC510F}"/>
              </a:ext>
            </a:extLst>
          </p:cNvPr>
          <p:cNvSpPr>
            <a:spLocks noGrp="1"/>
          </p:cNvSpPr>
          <p:nvPr>
            <p:ph type="title"/>
          </p:nvPr>
        </p:nvSpPr>
        <p:spPr>
          <a:xfrm>
            <a:off x="628650" y="365127"/>
            <a:ext cx="7886700" cy="812164"/>
          </a:xfrm>
        </p:spPr>
        <p:txBody>
          <a:bodyPr/>
          <a:lstStyle/>
          <a:p>
            <a:pPr algn="ctr"/>
            <a:r>
              <a:rPr lang="en-IN" b="1" dirty="0">
                <a:latin typeface="Times New Roman" panose="02020603050405020304" pitchFamily="18" charset="0"/>
                <a:cs typeface="Times New Roman" panose="02020603050405020304" pitchFamily="18" charset="0"/>
              </a:rPr>
              <a:t>Problem with fixed workload</a:t>
            </a:r>
          </a:p>
        </p:txBody>
      </p:sp>
      <p:sp>
        <p:nvSpPr>
          <p:cNvPr id="3" name="Content Placeholder 2">
            <a:extLst>
              <a:ext uri="{FF2B5EF4-FFF2-40B4-BE49-F238E27FC236}">
                <a16:creationId xmlns:a16="http://schemas.microsoft.com/office/drawing/2014/main" id="{C14EE4E2-8E68-961E-2357-C845356686B2}"/>
              </a:ext>
            </a:extLst>
          </p:cNvPr>
          <p:cNvSpPr>
            <a:spLocks noGrp="1"/>
          </p:cNvSpPr>
          <p:nvPr>
            <p:ph idx="1"/>
          </p:nvPr>
        </p:nvSpPr>
        <p:spPr>
          <a:xfrm>
            <a:off x="720090" y="1062991"/>
            <a:ext cx="7886700" cy="3829050"/>
          </a:xfrm>
        </p:spPr>
        <p:txBody>
          <a:bodyPr>
            <a:normAutofit/>
          </a:bodyPr>
          <a:lstStyle/>
          <a:p>
            <a:r>
              <a:rPr lang="en-US" sz="1800" dirty="0">
                <a:effectLst/>
                <a:latin typeface="Verdana" panose="020B0604030504040204" pitchFamily="34" charset="0"/>
                <a:ea typeface="Verdana" panose="020B0604030504040204" pitchFamily="34" charset="0"/>
                <a:cs typeface="Verdana" panose="020B0604030504040204" pitchFamily="34" charset="0"/>
              </a:rPr>
              <a:t>Gustafson’s</a:t>
            </a:r>
            <a:r>
              <a:rPr lang="en-US" sz="1800" spc="-20" dirty="0">
                <a:effectLst/>
                <a:latin typeface="Verdana" panose="020B0604030504040204" pitchFamily="34" charset="0"/>
                <a:ea typeface="Verdana" panose="020B0604030504040204" pitchFamily="34" charset="0"/>
                <a:cs typeface="Verdana" panose="020B0604030504040204" pitchFamily="34" charset="0"/>
              </a:rPr>
              <a:t> </a:t>
            </a:r>
            <a:r>
              <a:rPr lang="en-US" sz="1800" dirty="0">
                <a:effectLst/>
                <a:latin typeface="Verdana" panose="020B0604030504040204" pitchFamily="34" charset="0"/>
                <a:ea typeface="Verdana" panose="020B0604030504040204" pitchFamily="34" charset="0"/>
                <a:cs typeface="Verdana" panose="020B0604030504040204" pitchFamily="34" charset="0"/>
              </a:rPr>
              <a:t>Law</a:t>
            </a:r>
            <a:r>
              <a:rPr lang="en-US" sz="1800" spc="-15" dirty="0">
                <a:effectLst/>
                <a:latin typeface="Verdana" panose="020B0604030504040204" pitchFamily="34" charset="0"/>
                <a:ea typeface="Verdana" panose="020B0604030504040204" pitchFamily="34" charset="0"/>
                <a:cs typeface="Verdana" panose="020B0604030504040204" pitchFamily="34" charset="0"/>
              </a:rPr>
              <a:t> </a:t>
            </a:r>
          </a:p>
          <a:p>
            <a:pPr marL="342900" marR="165735" lvl="0" indent="-342900" algn="l">
              <a:lnSpc>
                <a:spcPct val="100000"/>
              </a:lnSpc>
              <a:spcBef>
                <a:spcPts val="1200"/>
              </a:spcBef>
              <a:spcAft>
                <a:spcPts val="0"/>
              </a:spcAft>
              <a:buFont typeface="Wingdings" panose="05000000000000000000" pitchFamily="2" charset="2"/>
              <a:buChar char=""/>
              <a:tabLst>
                <a:tab pos="621665" algn="l"/>
                <a:tab pos="622300" algn="l"/>
                <a:tab pos="1536700" algn="l"/>
                <a:tab pos="2908300" algn="l"/>
                <a:tab pos="3823335" algn="l"/>
              </a:tabLst>
            </a:pP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To achieve</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higher</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efficiency</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when using</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a</a:t>
            </a:r>
            <a:r>
              <a:rPr lang="en-US" sz="18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large</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cluster,</a:t>
            </a:r>
            <a:r>
              <a:rPr lang="en-US" sz="1800" spc="-37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we</a:t>
            </a:r>
            <a:r>
              <a:rPr lang="en-US" sz="18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must</a:t>
            </a:r>
            <a:r>
              <a:rPr lang="en-US" sz="18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consider scaling</a:t>
            </a:r>
            <a:r>
              <a:rPr lang="en-US" sz="1800" spc="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1800" spc="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problem</a:t>
            </a:r>
            <a:r>
              <a:rPr lang="en-US" sz="1800" spc="8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size</a:t>
            </a:r>
            <a:r>
              <a:rPr lang="en-US" sz="1800" spc="8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to</a:t>
            </a:r>
            <a:r>
              <a:rPr lang="en-US" sz="1800" spc="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match</a:t>
            </a:r>
            <a:r>
              <a:rPr lang="en-US" sz="1800" spc="7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1800" spc="-3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cluster</a:t>
            </a:r>
            <a:r>
              <a:rPr lang="en-US" sz="1800"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capability.</a:t>
            </a:r>
            <a:r>
              <a:rPr lang="en-US" sz="1800" spc="-2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This</a:t>
            </a:r>
            <a:r>
              <a:rPr lang="en-US" sz="1800"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leads</a:t>
            </a:r>
            <a:r>
              <a:rPr lang="en-US" sz="1800"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to</a:t>
            </a:r>
            <a:r>
              <a:rPr lang="en-US" sz="18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the following</a:t>
            </a:r>
            <a:r>
              <a:rPr lang="en-US" sz="1800" spc="30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speedup</a:t>
            </a:r>
            <a:r>
              <a:rPr lang="en-US" sz="1800" spc="32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law</a:t>
            </a:r>
            <a:r>
              <a:rPr lang="en-US" sz="1800" spc="-3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proposed</a:t>
            </a:r>
            <a:r>
              <a:rPr lang="en-US" sz="18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by</a:t>
            </a:r>
            <a:r>
              <a:rPr lang="en-US" sz="1800"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John</a:t>
            </a:r>
            <a:r>
              <a:rPr lang="en-US" sz="1800"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Gustafson</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(1988),</a:t>
            </a:r>
            <a:r>
              <a:rPr lang="en-US" sz="1800"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referred</a:t>
            </a:r>
            <a:r>
              <a:rPr lang="en-US" sz="18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as scaled-</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workload</a:t>
            </a:r>
            <a:r>
              <a:rPr lang="en-US" sz="1800"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speedup</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in.</a:t>
            </a:r>
            <a:endParaRPr lang="en-IN" sz="1800" dirty="0">
              <a:effectLst/>
              <a:latin typeface="Times New Roman" panose="02020603050405020304" pitchFamily="18" charset="0"/>
              <a:ea typeface="Verdana" panose="020B0604030504040204" pitchFamily="34" charset="0"/>
              <a:cs typeface="Times New Roman" panose="02020603050405020304" pitchFamily="18" charset="0"/>
            </a:endParaRPr>
          </a:p>
          <a:p>
            <a:pPr marL="342900" marR="165100" lvl="0" indent="-342900" algn="just">
              <a:lnSpc>
                <a:spcPct val="100000"/>
              </a:lnSpc>
              <a:spcBef>
                <a:spcPts val="10"/>
              </a:spcBef>
              <a:spcAft>
                <a:spcPts val="0"/>
              </a:spcAft>
              <a:buFont typeface="Wingdings" panose="05000000000000000000" pitchFamily="2" charset="2"/>
              <a:buChar char=""/>
              <a:tabLst>
                <a:tab pos="622300" algn="l"/>
              </a:tabLst>
            </a:pPr>
            <a:r>
              <a:rPr lang="en-US" sz="1800" dirty="0">
                <a:latin typeface="Times New Roman" panose="02020603050405020304" pitchFamily="18" charset="0"/>
                <a:ea typeface="Verdana" panose="020B0604030504040204" pitchFamily="34" charset="0"/>
                <a:cs typeface="Times New Roman" panose="02020603050405020304" pitchFamily="18" charset="0"/>
              </a:rPr>
              <a:t>Let W be the workload in a given program. When using an n-processor   system, the user scales the workload to  W′ = αW+ (1 − α)</a:t>
            </a:r>
            <a:r>
              <a:rPr lang="en-US" sz="1800" dirty="0" err="1">
                <a:latin typeface="Times New Roman" panose="02020603050405020304" pitchFamily="18" charset="0"/>
                <a:ea typeface="Verdana" panose="020B0604030504040204" pitchFamily="34" charset="0"/>
                <a:cs typeface="Times New Roman" panose="02020603050405020304" pitchFamily="18" charset="0"/>
              </a:rPr>
              <a:t>nW.</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L="342900" marR="168275" lvl="0" indent="-342900" algn="just">
              <a:lnSpc>
                <a:spcPct val="110000"/>
              </a:lnSpc>
              <a:spcBef>
                <a:spcPts val="590"/>
              </a:spcBef>
              <a:spcAft>
                <a:spcPts val="0"/>
              </a:spcAft>
              <a:buFont typeface="Wingdings" panose="05000000000000000000" pitchFamily="2" charset="2"/>
              <a:buChar char=""/>
              <a:tabLst>
                <a:tab pos="622300" algn="l"/>
              </a:tabLst>
            </a:pPr>
            <a:r>
              <a:rPr lang="en-US" sz="1800" dirty="0">
                <a:latin typeface="Times New Roman" panose="02020603050405020304" pitchFamily="18" charset="0"/>
                <a:ea typeface="Verdana" panose="020B0604030504040204" pitchFamily="34" charset="0"/>
                <a:cs typeface="Times New Roman" panose="02020603050405020304" pitchFamily="18" charset="0"/>
              </a:rPr>
              <a:t>Note that only the parallelizable portion of the workload is scaled n times   in the second term. This scaled workload W′ is essentially the sequential execution time on a single processor.</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L="342900" marR="168275" lvl="0" indent="-342900" algn="just">
              <a:lnSpc>
                <a:spcPct val="110000"/>
              </a:lnSpc>
              <a:spcBef>
                <a:spcPts val="590"/>
              </a:spcBef>
              <a:spcAft>
                <a:spcPts val="0"/>
              </a:spcAft>
              <a:buFont typeface="Wingdings" panose="05000000000000000000" pitchFamily="2" charset="2"/>
              <a:buChar char=""/>
              <a:tabLst>
                <a:tab pos="622300" algn="l"/>
              </a:tabLst>
            </a:pPr>
            <a:r>
              <a:rPr lang="en-US" sz="1800" dirty="0">
                <a:latin typeface="Times New Roman" panose="02020603050405020304" pitchFamily="18" charset="0"/>
                <a:ea typeface="Verdana" panose="020B0604030504040204" pitchFamily="34" charset="0"/>
                <a:cs typeface="Times New Roman" panose="02020603050405020304" pitchFamily="18" charset="0"/>
              </a:rPr>
              <a:t>The parallel execution time of a scaled workload W′ on n processors is defined by a scaled-workload speedup as  follows:</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155FD98F-2C50-3222-0829-4B59C3D46D41}"/>
              </a:ext>
            </a:extLst>
          </p:cNvPr>
          <p:cNvPicPr>
            <a:picLocks noChangeAspect="1"/>
          </p:cNvPicPr>
          <p:nvPr/>
        </p:nvPicPr>
        <p:blipFill>
          <a:blip r:embed="rId2"/>
          <a:stretch>
            <a:fillRect/>
          </a:stretch>
        </p:blipFill>
        <p:spPr>
          <a:xfrm>
            <a:off x="414337" y="4892041"/>
            <a:ext cx="8315325" cy="1419225"/>
          </a:xfrm>
          <a:prstGeom prst="rect">
            <a:avLst/>
          </a:prstGeom>
        </p:spPr>
      </p:pic>
    </p:spTree>
    <p:extLst>
      <p:ext uri="{BB962C8B-B14F-4D97-AF65-F5344CB8AC3E}">
        <p14:creationId xmlns:p14="http://schemas.microsoft.com/office/powerpoint/2010/main" val="23945624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91C2B-AAE7-0497-F101-9734AFBC2A72}"/>
              </a:ext>
            </a:extLst>
          </p:cNvPr>
          <p:cNvSpPr>
            <a:spLocks noGrp="1"/>
          </p:cNvSpPr>
          <p:nvPr>
            <p:ph type="title"/>
          </p:nvPr>
        </p:nvSpPr>
        <p:spPr>
          <a:xfrm>
            <a:off x="628650" y="365127"/>
            <a:ext cx="7886700" cy="594994"/>
          </a:xfrm>
        </p:spPr>
        <p:txBody>
          <a:bodyPr>
            <a:normAutofit/>
          </a:bodyPr>
          <a:lstStyle/>
          <a:p>
            <a:pPr algn="ctr"/>
            <a:r>
              <a:rPr lang="en-US" sz="3200" b="1" dirty="0">
                <a:effectLst/>
                <a:latin typeface="Times New Roman" panose="02020603050405020304" pitchFamily="18" charset="0"/>
                <a:ea typeface="Verdana" panose="020B0604030504040204" pitchFamily="34" charset="0"/>
                <a:cs typeface="Times New Roman" panose="02020603050405020304" pitchFamily="18" charset="0"/>
              </a:rPr>
              <a:t>Fault</a:t>
            </a:r>
            <a:r>
              <a:rPr lang="en-US" sz="3200" b="1"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3200" b="1" dirty="0">
                <a:effectLst/>
                <a:latin typeface="Times New Roman" panose="02020603050405020304" pitchFamily="18" charset="0"/>
                <a:ea typeface="Verdana" panose="020B0604030504040204" pitchFamily="34" charset="0"/>
                <a:cs typeface="Times New Roman" panose="02020603050405020304" pitchFamily="18" charset="0"/>
              </a:rPr>
              <a:t>Tolerance</a:t>
            </a:r>
            <a:r>
              <a:rPr lang="en-US" sz="3200" b="1"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3200" b="1" dirty="0">
                <a:effectLst/>
                <a:latin typeface="Times New Roman" panose="02020603050405020304" pitchFamily="18" charset="0"/>
                <a:ea typeface="Verdana" panose="020B0604030504040204" pitchFamily="34" charset="0"/>
                <a:cs typeface="Times New Roman" panose="02020603050405020304" pitchFamily="18" charset="0"/>
              </a:rPr>
              <a:t>and</a:t>
            </a:r>
            <a:r>
              <a:rPr lang="en-US" sz="3200" b="1" spc="-2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3200" b="1" dirty="0">
                <a:effectLst/>
                <a:latin typeface="Times New Roman" panose="02020603050405020304" pitchFamily="18" charset="0"/>
                <a:ea typeface="Verdana" panose="020B0604030504040204" pitchFamily="34" charset="0"/>
                <a:cs typeface="Times New Roman" panose="02020603050405020304" pitchFamily="18" charset="0"/>
              </a:rPr>
              <a:t>System</a:t>
            </a:r>
            <a:r>
              <a:rPr lang="en-US" sz="3200" b="1"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3200" b="1" dirty="0">
                <a:effectLst/>
                <a:latin typeface="Times New Roman" panose="02020603050405020304" pitchFamily="18" charset="0"/>
                <a:ea typeface="Verdana" panose="020B0604030504040204" pitchFamily="34" charset="0"/>
                <a:cs typeface="Times New Roman" panose="02020603050405020304" pitchFamily="18" charset="0"/>
              </a:rPr>
              <a:t>Availability</a:t>
            </a:r>
            <a:endParaRPr lang="en-IN" sz="6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15BF23-DB81-5AED-B06E-AE70F65FC591}"/>
              </a:ext>
            </a:extLst>
          </p:cNvPr>
          <p:cNvSpPr>
            <a:spLocks noGrp="1"/>
          </p:cNvSpPr>
          <p:nvPr>
            <p:ph idx="1"/>
          </p:nvPr>
        </p:nvSpPr>
        <p:spPr>
          <a:xfrm>
            <a:off x="628650" y="1074420"/>
            <a:ext cx="8149590" cy="1828799"/>
          </a:xfrm>
        </p:spPr>
        <p:txBody>
          <a:bodyPr>
            <a:no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HA (high availability) is desired in all clusters, grids, P2P networks, and cloud systems. </a:t>
            </a:r>
          </a:p>
          <a:p>
            <a:r>
              <a:rPr lang="en-US" sz="2000" b="0" i="0" dirty="0">
                <a:solidFill>
                  <a:srgbClr val="000000"/>
                </a:solidFill>
                <a:effectLst/>
                <a:latin typeface="Times New Roman" panose="02020603050405020304" pitchFamily="18" charset="0"/>
                <a:cs typeface="Times New Roman" panose="02020603050405020304" pitchFamily="18" charset="0"/>
              </a:rPr>
              <a:t>A system is highly available if it has a long mean time to failure (MTTF) and a short mean time to repair (MTTR). </a:t>
            </a:r>
          </a:p>
          <a:p>
            <a:r>
              <a:rPr lang="en-US" sz="2000" b="0" i="0" dirty="0">
                <a:solidFill>
                  <a:srgbClr val="000000"/>
                </a:solidFill>
                <a:effectLst/>
                <a:latin typeface="Times New Roman" panose="02020603050405020304" pitchFamily="18" charset="0"/>
                <a:cs typeface="Times New Roman" panose="02020603050405020304" pitchFamily="18" charset="0"/>
              </a:rPr>
              <a:t>System availability is formally defined as follows:</a:t>
            </a:r>
            <a:r>
              <a:rPr lang="en-US" sz="2000" dirty="0">
                <a:latin typeface="Times New Roman" panose="02020603050405020304" pitchFamily="18" charset="0"/>
                <a:cs typeface="Times New Roman" panose="02020603050405020304" pitchFamily="18" charset="0"/>
              </a:rPr>
              <a:t> MTTF/(MTTF+MTTR)</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06F9B64-D338-9036-071E-951479242DED}"/>
              </a:ext>
            </a:extLst>
          </p:cNvPr>
          <p:cNvPicPr>
            <a:picLocks noChangeAspect="1"/>
          </p:cNvPicPr>
          <p:nvPr/>
        </p:nvPicPr>
        <p:blipFill>
          <a:blip r:embed="rId2"/>
          <a:stretch>
            <a:fillRect/>
          </a:stretch>
        </p:blipFill>
        <p:spPr>
          <a:xfrm>
            <a:off x="1257300" y="3429000"/>
            <a:ext cx="6709410" cy="3007994"/>
          </a:xfrm>
          <a:prstGeom prst="rect">
            <a:avLst/>
          </a:prstGeom>
        </p:spPr>
      </p:pic>
    </p:spTree>
    <p:extLst>
      <p:ext uri="{BB962C8B-B14F-4D97-AF65-F5344CB8AC3E}">
        <p14:creationId xmlns:p14="http://schemas.microsoft.com/office/powerpoint/2010/main" val="10584096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DD8DB-4297-A595-12E0-A08296A3E8A6}"/>
              </a:ext>
            </a:extLst>
          </p:cNvPr>
          <p:cNvSpPr>
            <a:spLocks noGrp="1"/>
          </p:cNvSpPr>
          <p:nvPr>
            <p:ph type="title"/>
          </p:nvPr>
        </p:nvSpPr>
        <p:spPr>
          <a:xfrm>
            <a:off x="628650" y="365127"/>
            <a:ext cx="7886700" cy="663574"/>
          </a:xfrm>
        </p:spPr>
        <p:txBody>
          <a:bodyPr>
            <a:normAutofit/>
          </a:bodyPr>
          <a:lstStyle/>
          <a:p>
            <a:pPr algn="ctr"/>
            <a:r>
              <a:rPr lang="en-IN" sz="3600" b="1" dirty="0">
                <a:latin typeface="Times New Roman" panose="02020603050405020304" pitchFamily="18" charset="0"/>
                <a:cs typeface="Times New Roman" panose="02020603050405020304" pitchFamily="18" charset="0"/>
              </a:rPr>
              <a:t>Network Threats and Data Integrity</a:t>
            </a:r>
          </a:p>
        </p:txBody>
      </p:sp>
      <p:pic>
        <p:nvPicPr>
          <p:cNvPr id="5" name="Picture 4">
            <a:extLst>
              <a:ext uri="{FF2B5EF4-FFF2-40B4-BE49-F238E27FC236}">
                <a16:creationId xmlns:a16="http://schemas.microsoft.com/office/drawing/2014/main" id="{1E6464B0-1790-5227-F643-CD21AE894CED}"/>
              </a:ext>
            </a:extLst>
          </p:cNvPr>
          <p:cNvPicPr>
            <a:picLocks noChangeAspect="1"/>
          </p:cNvPicPr>
          <p:nvPr/>
        </p:nvPicPr>
        <p:blipFill>
          <a:blip r:embed="rId2"/>
          <a:stretch>
            <a:fillRect/>
          </a:stretch>
        </p:blipFill>
        <p:spPr>
          <a:xfrm>
            <a:off x="280987" y="1152524"/>
            <a:ext cx="8582025" cy="5545455"/>
          </a:xfrm>
          <a:prstGeom prst="rect">
            <a:avLst/>
          </a:prstGeom>
        </p:spPr>
      </p:pic>
    </p:spTree>
    <p:extLst>
      <p:ext uri="{BB962C8B-B14F-4D97-AF65-F5344CB8AC3E}">
        <p14:creationId xmlns:p14="http://schemas.microsoft.com/office/powerpoint/2010/main" val="19516632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0B053-644F-7D4B-8856-E613996BFACF}"/>
              </a:ext>
            </a:extLst>
          </p:cNvPr>
          <p:cNvSpPr>
            <a:spLocks noGrp="1"/>
          </p:cNvSpPr>
          <p:nvPr>
            <p:ph type="title"/>
          </p:nvPr>
        </p:nvSpPr>
        <p:spPr>
          <a:xfrm>
            <a:off x="628650" y="365127"/>
            <a:ext cx="7886700" cy="675004"/>
          </a:xfrm>
        </p:spPr>
        <p:txBody>
          <a:bodyPr>
            <a:normAutofit/>
          </a:bodyPr>
          <a:lstStyle/>
          <a:p>
            <a:r>
              <a:rPr lang="en-IN" sz="3200" b="1" dirty="0">
                <a:latin typeface="Times New Roman" panose="02020603050405020304" pitchFamily="18" charset="0"/>
                <a:cs typeface="Times New Roman" panose="02020603050405020304" pitchFamily="18" charset="0"/>
              </a:rPr>
              <a:t>Energy Efficiency in Distributed Computing</a:t>
            </a:r>
          </a:p>
        </p:txBody>
      </p:sp>
      <p:sp>
        <p:nvSpPr>
          <p:cNvPr id="3" name="Content Placeholder 2">
            <a:extLst>
              <a:ext uri="{FF2B5EF4-FFF2-40B4-BE49-F238E27FC236}">
                <a16:creationId xmlns:a16="http://schemas.microsoft.com/office/drawing/2014/main" id="{0550D709-9ADE-3F16-D252-180D7C79394F}"/>
              </a:ext>
            </a:extLst>
          </p:cNvPr>
          <p:cNvSpPr>
            <a:spLocks noGrp="1"/>
          </p:cNvSpPr>
          <p:nvPr>
            <p:ph idx="1"/>
          </p:nvPr>
        </p:nvSpPr>
        <p:spPr>
          <a:xfrm>
            <a:off x="628650" y="1143000"/>
            <a:ext cx="7886700" cy="5033963"/>
          </a:xfrm>
        </p:spPr>
        <p:txBody>
          <a:bodyPr>
            <a:normAutofit/>
          </a:bodyPr>
          <a:lstStyle/>
          <a:p>
            <a:pPr marL="342900" marR="149860" lvl="0" indent="-342900" algn="just">
              <a:lnSpc>
                <a:spcPct val="100000"/>
              </a:lnSpc>
              <a:buFont typeface="Wingdings" panose="05000000000000000000" pitchFamily="2" charset="2"/>
              <a:buChar char=""/>
              <a:tabLst>
                <a:tab pos="622300" algn="l"/>
              </a:tabLst>
            </a:pP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Primary performance goals in conventional parallel and</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distributed</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computing</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systems</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are</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high</a:t>
            </a:r>
            <a:r>
              <a:rPr lang="en-US" sz="2000" spc="38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performance</a:t>
            </a:r>
            <a:r>
              <a:rPr lang="en-US" sz="2000" spc="38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and</a:t>
            </a:r>
            <a:r>
              <a:rPr lang="en-US" sz="2000" spc="-3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high throughput,</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considering</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some</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form</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of</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performance</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reliability</a:t>
            </a:r>
            <a:r>
              <a:rPr lang="en-US" sz="2000"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(e.g.,</a:t>
            </a:r>
            <a:r>
              <a:rPr lang="en-US" sz="20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fault</a:t>
            </a:r>
            <a:r>
              <a:rPr lang="en-US" sz="2000"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tolerance</a:t>
            </a:r>
            <a:r>
              <a:rPr lang="en-US" sz="20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and</a:t>
            </a:r>
            <a:r>
              <a:rPr lang="en-US" sz="2000" spc="3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security).</a:t>
            </a:r>
            <a:endParaRPr lang="en-IN" sz="2000" dirty="0">
              <a:effectLst/>
              <a:latin typeface="Times New Roman" panose="02020603050405020304" pitchFamily="18" charset="0"/>
              <a:ea typeface="Verdana" panose="020B0604030504040204" pitchFamily="34" charset="0"/>
              <a:cs typeface="Times New Roman" panose="02020603050405020304" pitchFamily="18" charset="0"/>
            </a:endParaRPr>
          </a:p>
          <a:p>
            <a:pPr marL="342900" marR="151130" lvl="0" indent="-342900" algn="l">
              <a:lnSpc>
                <a:spcPct val="100000"/>
              </a:lnSpc>
              <a:buFont typeface="Wingdings" panose="05000000000000000000" pitchFamily="2" charset="2"/>
              <a:buChar char=""/>
              <a:tabLst>
                <a:tab pos="621665" algn="l"/>
                <a:tab pos="622300" algn="l"/>
                <a:tab pos="1510665" algn="l"/>
                <a:tab pos="1536700" algn="l"/>
                <a:tab pos="1827530" algn="l"/>
                <a:tab pos="2319655" algn="l"/>
                <a:tab pos="2908300" algn="l"/>
                <a:tab pos="3018790" algn="l"/>
                <a:tab pos="3836670" algn="l"/>
              </a:tabLst>
            </a:pP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Protection of	data centers demands </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integrated </a:t>
            </a:r>
            <a:r>
              <a:rPr lang="en-US" sz="2000" spc="-3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solutions.</a:t>
            </a:r>
            <a:r>
              <a:rPr lang="en-US" sz="2000" spc="-15" dirty="0">
                <a:effectLst/>
                <a:latin typeface="Times New Roman" panose="02020603050405020304" pitchFamily="18" charset="0"/>
                <a:ea typeface="Verdana" panose="020B0604030504040204" pitchFamily="34" charset="0"/>
                <a:cs typeface="Times New Roman" panose="02020603050405020304" pitchFamily="18" charset="0"/>
              </a:rPr>
              <a:t> </a:t>
            </a:r>
          </a:p>
          <a:p>
            <a:pPr marL="342900" marR="151130" lvl="0" indent="-342900" algn="l">
              <a:lnSpc>
                <a:spcPct val="100000"/>
              </a:lnSpc>
              <a:buFont typeface="Wingdings" panose="05000000000000000000" pitchFamily="2" charset="2"/>
              <a:buChar char=""/>
              <a:tabLst>
                <a:tab pos="621665" algn="l"/>
                <a:tab pos="622300" algn="l"/>
                <a:tab pos="1510665" algn="l"/>
                <a:tab pos="1536700" algn="l"/>
                <a:tab pos="1827530" algn="l"/>
                <a:tab pos="2319655" algn="l"/>
                <a:tab pos="2908300" algn="l"/>
                <a:tab pos="3018790" algn="l"/>
                <a:tab pos="3836670" algn="l"/>
              </a:tabLst>
            </a:pP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Energy consumption</a:t>
            </a:r>
            <a:r>
              <a:rPr lang="en-US" sz="2000" spc="16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in</a:t>
            </a:r>
            <a:r>
              <a:rPr lang="en-US" sz="2000" spc="1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parallel</a:t>
            </a:r>
            <a:r>
              <a:rPr lang="en-US" sz="2000" spc="14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and</a:t>
            </a:r>
            <a:r>
              <a:rPr lang="en-US" sz="2000" spc="1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distributed</a:t>
            </a:r>
            <a:r>
              <a:rPr lang="en-US" sz="2000" spc="-3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computing</a:t>
            </a:r>
            <a:r>
              <a:rPr lang="en-US" sz="2000" spc="-2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systems</a:t>
            </a:r>
            <a:r>
              <a:rPr lang="en-US" sz="20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raises</a:t>
            </a:r>
            <a:r>
              <a:rPr lang="en-US" sz="20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various monetary,</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environmental,</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and</a:t>
            </a:r>
            <a:r>
              <a:rPr lang="en-US" sz="20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system</a:t>
            </a:r>
            <a:r>
              <a:rPr lang="en-US" sz="20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performance</a:t>
            </a:r>
            <a:r>
              <a:rPr lang="en-US" sz="20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issues.</a:t>
            </a:r>
          </a:p>
          <a:p>
            <a:pPr marL="342900" marR="151130" lvl="0" indent="-342900" algn="l">
              <a:lnSpc>
                <a:spcPct val="100000"/>
              </a:lnSpc>
              <a:buFont typeface="Wingdings" panose="05000000000000000000" pitchFamily="2" charset="2"/>
              <a:buChar char=""/>
              <a:tabLst>
                <a:tab pos="621665" algn="l"/>
                <a:tab pos="622300" algn="l"/>
                <a:tab pos="1510665" algn="l"/>
                <a:tab pos="1536700" algn="l"/>
                <a:tab pos="1827530" algn="l"/>
                <a:tab pos="2319655" algn="l"/>
                <a:tab pos="2908300" algn="l"/>
                <a:tab pos="3018790" algn="l"/>
                <a:tab pos="3836670" algn="l"/>
              </a:tabLst>
            </a:pPr>
            <a:r>
              <a:rPr lang="en-US" sz="2000" dirty="0">
                <a:latin typeface="Times New Roman" panose="02020603050405020304" pitchFamily="18" charset="0"/>
                <a:ea typeface="Verdana" panose="020B0604030504040204" pitchFamily="34" charset="0"/>
                <a:cs typeface="Times New Roman" panose="02020603050405020304" pitchFamily="18" charset="0"/>
              </a:rPr>
              <a:t>Cooling is another cost</a:t>
            </a:r>
            <a:endParaRPr lang="en-IN" sz="2000" dirty="0">
              <a:effectLst/>
              <a:latin typeface="Times New Roman" panose="02020603050405020304" pitchFamily="18" charset="0"/>
              <a:ea typeface="Verdana" panose="020B0604030504040204" pitchFamily="34" charset="0"/>
              <a:cs typeface="Times New Roman" panose="02020603050405020304" pitchFamily="18" charset="0"/>
            </a:endParaRPr>
          </a:p>
          <a:p>
            <a:endParaRPr lang="en-IN" sz="3200" dirty="0"/>
          </a:p>
        </p:txBody>
      </p:sp>
    </p:spTree>
    <p:extLst>
      <p:ext uri="{BB962C8B-B14F-4D97-AF65-F5344CB8AC3E}">
        <p14:creationId xmlns:p14="http://schemas.microsoft.com/office/powerpoint/2010/main" val="35614294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7C06EB4-8EE1-5C03-ABF8-444ADBEA0ADC}"/>
              </a:ext>
            </a:extLst>
          </p:cNvPr>
          <p:cNvGrpSpPr>
            <a:grpSpLocks/>
          </p:cNvGrpSpPr>
          <p:nvPr/>
        </p:nvGrpSpPr>
        <p:grpSpPr bwMode="auto">
          <a:xfrm>
            <a:off x="868680" y="383381"/>
            <a:ext cx="7406640" cy="6091237"/>
            <a:chOff x="919" y="-4508"/>
            <a:chExt cx="7361" cy="8520"/>
          </a:xfrm>
        </p:grpSpPr>
        <p:pic>
          <p:nvPicPr>
            <p:cNvPr id="4" name="Picture 3">
              <a:extLst>
                <a:ext uri="{FF2B5EF4-FFF2-40B4-BE49-F238E27FC236}">
                  <a16:creationId xmlns:a16="http://schemas.microsoft.com/office/drawing/2014/main" id="{97EA7460-58E2-9225-7992-9B1864749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 y="-4508"/>
              <a:ext cx="7361" cy="4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EE98BBE7-F766-9630-0870-781228769C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8" y="239"/>
              <a:ext cx="6463" cy="3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9339806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88676-1A9F-1925-93B2-DD534B84DEE6}"/>
              </a:ext>
            </a:extLst>
          </p:cNvPr>
          <p:cNvSpPr>
            <a:spLocks noGrp="1"/>
          </p:cNvSpPr>
          <p:nvPr>
            <p:ph type="title"/>
          </p:nvPr>
        </p:nvSpPr>
        <p:spPr>
          <a:xfrm>
            <a:off x="628650" y="365127"/>
            <a:ext cx="7886700" cy="1017904"/>
          </a:xfrm>
        </p:spPr>
        <p:txBody>
          <a:bodyPr>
            <a:normAutofit/>
          </a:bodyPr>
          <a:lstStyle/>
          <a:p>
            <a:pPr algn="ctr"/>
            <a:r>
              <a:rPr lang="en-IN" sz="3200" b="1" dirty="0">
                <a:latin typeface="Times New Roman" panose="02020603050405020304" pitchFamily="18" charset="0"/>
                <a:cs typeface="Times New Roman" panose="02020603050405020304" pitchFamily="18" charset="0"/>
              </a:rPr>
              <a:t>Energy Consumption in Unused Servers</a:t>
            </a:r>
          </a:p>
        </p:txBody>
      </p:sp>
      <p:sp>
        <p:nvSpPr>
          <p:cNvPr id="3" name="Content Placeholder 2">
            <a:extLst>
              <a:ext uri="{FF2B5EF4-FFF2-40B4-BE49-F238E27FC236}">
                <a16:creationId xmlns:a16="http://schemas.microsoft.com/office/drawing/2014/main" id="{A2466EDE-9C28-7465-77D6-28DB7779C53D}"/>
              </a:ext>
            </a:extLst>
          </p:cNvPr>
          <p:cNvSpPr>
            <a:spLocks noGrp="1"/>
          </p:cNvSpPr>
          <p:nvPr>
            <p:ph idx="1"/>
          </p:nvPr>
        </p:nvSpPr>
        <p:spPr>
          <a:xfrm>
            <a:off x="628650" y="1668780"/>
            <a:ext cx="7886700" cy="4508183"/>
          </a:xfrm>
        </p:spPr>
        <p:txBody>
          <a:bodyPr/>
          <a:lstStyle/>
          <a:p>
            <a:r>
              <a:rPr lang="en-IN" dirty="0"/>
              <a:t>Significant savings by switching of unused servers.</a:t>
            </a:r>
          </a:p>
          <a:p>
            <a:r>
              <a:rPr lang="en-IN" dirty="0"/>
              <a:t>In the past one sixth of servers are powered on without being used.</a:t>
            </a:r>
          </a:p>
        </p:txBody>
      </p:sp>
    </p:spTree>
    <p:extLst>
      <p:ext uri="{BB962C8B-B14F-4D97-AF65-F5344CB8AC3E}">
        <p14:creationId xmlns:p14="http://schemas.microsoft.com/office/powerpoint/2010/main" val="21739105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468D7-58DF-9F54-0DAA-FA8F055BC907}"/>
              </a:ext>
            </a:extLst>
          </p:cNvPr>
          <p:cNvSpPr>
            <a:spLocks noGrp="1"/>
          </p:cNvSpPr>
          <p:nvPr>
            <p:ph type="title"/>
          </p:nvPr>
        </p:nvSpPr>
        <p:spPr>
          <a:xfrm>
            <a:off x="628650" y="365127"/>
            <a:ext cx="7886700" cy="983614"/>
          </a:xfrm>
        </p:spPr>
        <p:txBody>
          <a:bodyPr/>
          <a:lstStyle/>
          <a:p>
            <a:pPr algn="ctr"/>
            <a:r>
              <a:rPr lang="en-IN" b="1" dirty="0">
                <a:latin typeface="Times New Roman" panose="02020603050405020304" pitchFamily="18" charset="0"/>
                <a:cs typeface="Times New Roman" panose="02020603050405020304" pitchFamily="18" charset="0"/>
              </a:rPr>
              <a:t>Reduce energy in active servers</a:t>
            </a:r>
          </a:p>
        </p:txBody>
      </p:sp>
      <p:sp>
        <p:nvSpPr>
          <p:cNvPr id="3" name="Content Placeholder 2">
            <a:extLst>
              <a:ext uri="{FF2B5EF4-FFF2-40B4-BE49-F238E27FC236}">
                <a16:creationId xmlns:a16="http://schemas.microsoft.com/office/drawing/2014/main" id="{FA99C920-AAF6-6377-590A-7E37F211AD78}"/>
              </a:ext>
            </a:extLst>
          </p:cNvPr>
          <p:cNvSpPr>
            <a:spLocks noGrp="1"/>
          </p:cNvSpPr>
          <p:nvPr>
            <p:ph idx="1"/>
          </p:nvPr>
        </p:nvSpPr>
        <p:spPr>
          <a:xfrm>
            <a:off x="811530" y="1348741"/>
            <a:ext cx="7886700" cy="4351338"/>
          </a:xfrm>
        </p:spPr>
        <p:txBody>
          <a:bodyPr/>
          <a:lstStyle/>
          <a:p>
            <a:r>
              <a:rPr lang="en-IN" dirty="0"/>
              <a:t>Application layer</a:t>
            </a:r>
          </a:p>
          <a:p>
            <a:pPr lvl="1"/>
            <a:r>
              <a:rPr lang="en-IN" dirty="0"/>
              <a:t>Proportional to number of instructions executed</a:t>
            </a:r>
          </a:p>
          <a:p>
            <a:pPr lvl="1"/>
            <a:r>
              <a:rPr lang="en-IN" dirty="0"/>
              <a:t>Number of transactions with main memory</a:t>
            </a:r>
          </a:p>
          <a:p>
            <a:r>
              <a:rPr lang="en-IN" dirty="0"/>
              <a:t>Middleware layer</a:t>
            </a:r>
          </a:p>
          <a:p>
            <a:pPr lvl="1"/>
            <a:r>
              <a:rPr lang="en-IN" dirty="0"/>
              <a:t>Efficient scheduling to reduce task execution time and energy consumption</a:t>
            </a:r>
          </a:p>
          <a:p>
            <a:r>
              <a:rPr lang="en-IN" dirty="0"/>
              <a:t>Resource layer</a:t>
            </a:r>
          </a:p>
          <a:p>
            <a:pPr lvl="1"/>
            <a:r>
              <a:rPr lang="en-IN" dirty="0"/>
              <a:t>Switching power models, switching different frequencies</a:t>
            </a:r>
          </a:p>
          <a:p>
            <a:r>
              <a:rPr lang="en-IN" dirty="0"/>
              <a:t> Network layer</a:t>
            </a:r>
          </a:p>
          <a:p>
            <a:pPr lvl="1"/>
            <a:r>
              <a:rPr lang="en-IN" dirty="0"/>
              <a:t>Energy efficient routing algorithms</a:t>
            </a:r>
          </a:p>
        </p:txBody>
      </p:sp>
    </p:spTree>
    <p:extLst>
      <p:ext uri="{BB962C8B-B14F-4D97-AF65-F5344CB8AC3E}">
        <p14:creationId xmlns:p14="http://schemas.microsoft.com/office/powerpoint/2010/main" val="24838545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C5F1E-D1B3-3377-4140-ADAC0D3D5458}"/>
              </a:ext>
            </a:extLst>
          </p:cNvPr>
          <p:cNvSpPr>
            <a:spLocks noGrp="1"/>
          </p:cNvSpPr>
          <p:nvPr>
            <p:ph type="title"/>
          </p:nvPr>
        </p:nvSpPr>
        <p:spPr>
          <a:xfrm>
            <a:off x="628650" y="365127"/>
            <a:ext cx="7886700" cy="846454"/>
          </a:xfrm>
        </p:spPr>
        <p:txBody>
          <a:bodyPr>
            <a:normAutofit/>
          </a:bodyPr>
          <a:lstStyle/>
          <a:p>
            <a:pPr algn="ctr"/>
            <a:r>
              <a:rPr lang="en-IN" sz="3600" dirty="0">
                <a:latin typeface="Times New Roman" panose="02020603050405020304" pitchFamily="18" charset="0"/>
                <a:cs typeface="Times New Roman" panose="02020603050405020304" pitchFamily="18" charset="0"/>
              </a:rPr>
              <a:t>DVFS method for Energy Efficiency</a:t>
            </a:r>
          </a:p>
        </p:txBody>
      </p:sp>
      <p:sp>
        <p:nvSpPr>
          <p:cNvPr id="3" name="Content Placeholder 2">
            <a:extLst>
              <a:ext uri="{FF2B5EF4-FFF2-40B4-BE49-F238E27FC236}">
                <a16:creationId xmlns:a16="http://schemas.microsoft.com/office/drawing/2014/main" id="{B00B2EF0-FFCF-428F-313B-604079DC47D7}"/>
              </a:ext>
            </a:extLst>
          </p:cNvPr>
          <p:cNvSpPr>
            <a:spLocks noGrp="1"/>
          </p:cNvSpPr>
          <p:nvPr>
            <p:ph idx="1"/>
          </p:nvPr>
        </p:nvSpPr>
        <p:spPr>
          <a:xfrm>
            <a:off x="628650" y="1071245"/>
            <a:ext cx="8058150" cy="2152016"/>
          </a:xfrm>
        </p:spPr>
        <p:txBody>
          <a:bodyPr>
            <a:normAutofit/>
          </a:bodyPr>
          <a:lstStyle/>
          <a:p>
            <a:r>
              <a:rPr lang="en-IN" sz="2400" dirty="0">
                <a:latin typeface="Times New Roman" panose="02020603050405020304" pitchFamily="18" charset="0"/>
                <a:cs typeface="Times New Roman" panose="02020603050405020304" pitchFamily="18" charset="0"/>
              </a:rPr>
              <a:t>Dynamic voltage and frequency scaling (DVFS) is a technique that aims at reducing the dynamic power consumption by dynamically adjusting voltage and frequency of a CPU</a:t>
            </a:r>
          </a:p>
          <a:p>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The relationship between energy and voltage frequency</a:t>
            </a:r>
            <a:r>
              <a:rPr lang="en-US" sz="2400" spc="-3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in</a:t>
            </a:r>
            <a:r>
              <a:rPr lang="en-US" sz="2400"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CMOS</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circuits</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is</a:t>
            </a:r>
            <a:r>
              <a:rPr lang="en-US" sz="2400" spc="16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related</a:t>
            </a:r>
            <a:r>
              <a:rPr lang="en-US" sz="2400"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by:</a:t>
            </a:r>
            <a:endParaRPr lang="en-IN" sz="2400" dirty="0">
              <a:effectLst/>
              <a:latin typeface="Times New Roman" panose="02020603050405020304" pitchFamily="18" charset="0"/>
              <a:ea typeface="Verdana" panose="020B060403050404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EE1A3A5-1B73-B310-D5D1-03540E4A01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31844" y="3257551"/>
            <a:ext cx="295465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73CFBC64-639B-243E-3834-EE6311047D60}"/>
              </a:ext>
            </a:extLst>
          </p:cNvPr>
          <p:cNvPicPr>
            <a:picLocks noChangeAspect="1"/>
          </p:cNvPicPr>
          <p:nvPr/>
        </p:nvPicPr>
        <p:blipFill>
          <a:blip r:embed="rId3"/>
          <a:stretch>
            <a:fillRect/>
          </a:stretch>
        </p:blipFill>
        <p:spPr>
          <a:xfrm>
            <a:off x="704850" y="5076825"/>
            <a:ext cx="7981950" cy="1047750"/>
          </a:xfrm>
          <a:prstGeom prst="rect">
            <a:avLst/>
          </a:prstGeom>
        </p:spPr>
      </p:pic>
    </p:spTree>
    <p:extLst>
      <p:ext uri="{BB962C8B-B14F-4D97-AF65-F5344CB8AC3E}">
        <p14:creationId xmlns:p14="http://schemas.microsoft.com/office/powerpoint/2010/main" val="4269729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FFE1F-F550-C4C4-FBA9-0F4D3583F606}"/>
              </a:ext>
            </a:extLst>
          </p:cNvPr>
          <p:cNvSpPr>
            <a:spLocks noGrp="1"/>
          </p:cNvSpPr>
          <p:nvPr>
            <p:ph type="title"/>
          </p:nvPr>
        </p:nvSpPr>
        <p:spPr>
          <a:xfrm>
            <a:off x="628650" y="365127"/>
            <a:ext cx="7886700" cy="617854"/>
          </a:xfrm>
        </p:spPr>
        <p:txBody>
          <a:bodyPr>
            <a:normAutofit fontScale="90000"/>
          </a:bodyPr>
          <a:lstStyle/>
          <a:p>
            <a:pPr algn="ctr"/>
            <a:r>
              <a:rPr lang="en-IN" dirty="0"/>
              <a:t>Summary</a:t>
            </a:r>
          </a:p>
        </p:txBody>
      </p:sp>
      <p:sp>
        <p:nvSpPr>
          <p:cNvPr id="3" name="Content Placeholder 2">
            <a:extLst>
              <a:ext uri="{FF2B5EF4-FFF2-40B4-BE49-F238E27FC236}">
                <a16:creationId xmlns:a16="http://schemas.microsoft.com/office/drawing/2014/main" id="{5AC8B801-48F8-52FE-73C2-95F93485D0F1}"/>
              </a:ext>
            </a:extLst>
          </p:cNvPr>
          <p:cNvSpPr>
            <a:spLocks noGrp="1"/>
          </p:cNvSpPr>
          <p:nvPr>
            <p:ph idx="1"/>
          </p:nvPr>
        </p:nvSpPr>
        <p:spPr>
          <a:xfrm>
            <a:off x="628650" y="1280160"/>
            <a:ext cx="7886700" cy="4896803"/>
          </a:xfrm>
        </p:spPr>
        <p:txBody>
          <a:bodyPr>
            <a:noAutofit/>
          </a:bodyPr>
          <a:lstStyle/>
          <a:p>
            <a:r>
              <a:rPr lang="en-US" sz="3200" b="0" i="0" dirty="0">
                <a:effectLst/>
                <a:latin typeface="Times New Roman" panose="02020603050405020304" pitchFamily="18" charset="0"/>
                <a:cs typeface="Times New Roman" panose="02020603050405020304" pitchFamily="18" charset="0"/>
              </a:rPr>
              <a:t>Scalable Computing over the Internet</a:t>
            </a:r>
            <a:r>
              <a:rPr lang="en-US" sz="3200" dirty="0">
                <a:latin typeface="Times New Roman" panose="02020603050405020304" pitchFamily="18" charset="0"/>
                <a:cs typeface="Times New Roman" panose="02020603050405020304" pitchFamily="18" charset="0"/>
              </a:rPr>
              <a:t> </a:t>
            </a:r>
          </a:p>
          <a:p>
            <a:r>
              <a:rPr lang="en-IN" sz="3200" i="0" dirty="0">
                <a:effectLst/>
                <a:latin typeface="Times New Roman" panose="02020603050405020304" pitchFamily="18" charset="0"/>
                <a:cs typeface="Times New Roman" panose="02020603050405020304" pitchFamily="18" charset="0"/>
              </a:rPr>
              <a:t>Technologies for Network Based Systems</a:t>
            </a:r>
            <a:r>
              <a:rPr lang="en-IN" sz="3200" dirty="0">
                <a:latin typeface="Times New Roman" panose="02020603050405020304" pitchFamily="18" charset="0"/>
                <a:cs typeface="Times New Roman" panose="02020603050405020304" pitchFamily="18" charset="0"/>
              </a:rPr>
              <a:t> </a:t>
            </a:r>
          </a:p>
          <a:p>
            <a:r>
              <a:rPr lang="en-US" sz="3200" i="0" dirty="0">
                <a:effectLst/>
                <a:latin typeface="Times New Roman" panose="02020603050405020304" pitchFamily="18" charset="0"/>
                <a:cs typeface="Times New Roman" panose="02020603050405020304" pitchFamily="18" charset="0"/>
              </a:rPr>
              <a:t>System Models for Distributed and Cloud Computing</a:t>
            </a:r>
            <a:r>
              <a:rPr lang="en-US" sz="3200" dirty="0">
                <a:latin typeface="Times New Roman" panose="02020603050405020304" pitchFamily="18" charset="0"/>
                <a:cs typeface="Times New Roman" panose="02020603050405020304" pitchFamily="18" charset="0"/>
              </a:rPr>
              <a:t> </a:t>
            </a:r>
          </a:p>
          <a:p>
            <a:r>
              <a:rPr lang="en-US" sz="3200" i="0" dirty="0">
                <a:effectLst/>
                <a:latin typeface="Times New Roman" panose="02020603050405020304" pitchFamily="18" charset="0"/>
                <a:cs typeface="Times New Roman" panose="02020603050405020304" pitchFamily="18" charset="0"/>
              </a:rPr>
              <a:t>Software Environments for Distributed Systems and Clouds. </a:t>
            </a:r>
          </a:p>
          <a:p>
            <a:r>
              <a:rPr lang="en-US" sz="3200" i="0" dirty="0">
                <a:effectLst/>
                <a:latin typeface="Times New Roman" panose="02020603050405020304" pitchFamily="18" charset="0"/>
                <a:cs typeface="Times New Roman" panose="02020603050405020304" pitchFamily="18" charset="0"/>
              </a:rPr>
              <a:t>Performance, Security, and Energy Efficiency</a:t>
            </a:r>
            <a:r>
              <a:rPr lang="en-US" sz="3200" dirty="0">
                <a:latin typeface="Times New Roman" panose="02020603050405020304" pitchFamily="18" charset="0"/>
                <a:cs typeface="Times New Roman" panose="02020603050405020304" pitchFamily="18" charset="0"/>
              </a:rPr>
              <a:t> </a:t>
            </a:r>
            <a:br>
              <a:rPr lang="en-IN"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504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3FAFE-4529-36FD-49E2-2D3C7C86E15E}"/>
              </a:ext>
            </a:extLst>
          </p:cNvPr>
          <p:cNvSpPr>
            <a:spLocks noGrp="1"/>
          </p:cNvSpPr>
          <p:nvPr>
            <p:ph type="title"/>
          </p:nvPr>
        </p:nvSpPr>
        <p:spPr>
          <a:xfrm>
            <a:off x="628650" y="365127"/>
            <a:ext cx="7886700" cy="743584"/>
          </a:xfrm>
        </p:spPr>
        <p:txBody>
          <a:bodyPr>
            <a:normAutofit/>
          </a:bodyPr>
          <a:lstStyle/>
          <a:p>
            <a:pPr algn="ctr"/>
            <a:r>
              <a:rPr lang="en-IN" sz="3200" dirty="0"/>
              <a:t>Internet Computing and Platform Evolution</a:t>
            </a:r>
          </a:p>
        </p:txBody>
      </p:sp>
      <p:sp>
        <p:nvSpPr>
          <p:cNvPr id="3" name="Content Placeholder 2">
            <a:extLst>
              <a:ext uri="{FF2B5EF4-FFF2-40B4-BE49-F238E27FC236}">
                <a16:creationId xmlns:a16="http://schemas.microsoft.com/office/drawing/2014/main" id="{EA5B99D4-B656-90EE-A46A-AD3FD15F621E}"/>
              </a:ext>
            </a:extLst>
          </p:cNvPr>
          <p:cNvSpPr>
            <a:spLocks noGrp="1"/>
          </p:cNvSpPr>
          <p:nvPr>
            <p:ph idx="1"/>
          </p:nvPr>
        </p:nvSpPr>
        <p:spPr>
          <a:xfrm>
            <a:off x="297180" y="1108711"/>
            <a:ext cx="8572500" cy="5749289"/>
          </a:xfrm>
        </p:spPr>
        <p:txBody>
          <a:bodyPr>
            <a:normAutofit/>
          </a:bodyPr>
          <a:lstStyle/>
          <a:p>
            <a:pPr>
              <a:lnSpc>
                <a:spcPct val="120000"/>
              </a:lnSpc>
            </a:pPr>
            <a:r>
              <a:rPr lang="en-US" sz="2000" b="1" i="0" dirty="0">
                <a:solidFill>
                  <a:srgbClr val="000000"/>
                </a:solidFill>
                <a:effectLst/>
                <a:latin typeface="Times New Roman" panose="02020603050405020304" pitchFamily="18" charset="0"/>
                <a:cs typeface="Times New Roman" panose="02020603050405020304" pitchFamily="18" charset="0"/>
              </a:rPr>
              <a:t>Internet computing </a:t>
            </a:r>
          </a:p>
          <a:p>
            <a:pPr lvl="1">
              <a:lnSpc>
                <a:spcPct val="120000"/>
              </a:lnSpc>
            </a:pPr>
            <a:r>
              <a:rPr lang="en-US" sz="1800" b="1" dirty="0">
                <a:solidFill>
                  <a:srgbClr val="000000"/>
                </a:solidFill>
                <a:latin typeface="Times New Roman" panose="02020603050405020304" pitchFamily="18" charset="0"/>
                <a:cs typeface="Times New Roman" panose="02020603050405020304" pitchFamily="18" charset="0"/>
              </a:rPr>
              <a:t>It </a:t>
            </a:r>
            <a:r>
              <a:rPr lang="en-US" sz="1800" b="0" i="0" dirty="0">
                <a:solidFill>
                  <a:srgbClr val="000000"/>
                </a:solidFill>
                <a:effectLst/>
                <a:latin typeface="Times New Roman" panose="02020603050405020304" pitchFamily="18" charset="0"/>
                <a:cs typeface="Times New Roman" panose="02020603050405020304" pitchFamily="18" charset="0"/>
              </a:rPr>
              <a:t>is the foundation on which </a:t>
            </a:r>
            <a:r>
              <a:rPr lang="en-US" sz="1800" b="0" i="0" dirty="0" err="1">
                <a:solidFill>
                  <a:srgbClr val="000000"/>
                </a:solidFill>
                <a:effectLst/>
                <a:latin typeface="Times New Roman" panose="02020603050405020304" pitchFamily="18" charset="0"/>
                <a:cs typeface="Times New Roman" panose="02020603050405020304" pitchFamily="18" charset="0"/>
              </a:rPr>
              <a:t>ebusiness</a:t>
            </a:r>
            <a:r>
              <a:rPr lang="en-US" sz="1800" b="0" i="0" dirty="0">
                <a:solidFill>
                  <a:srgbClr val="000000"/>
                </a:solidFill>
                <a:effectLst/>
                <a:latin typeface="Times New Roman" panose="02020603050405020304" pitchFamily="18" charset="0"/>
                <a:cs typeface="Times New Roman" panose="02020603050405020304" pitchFamily="18" charset="0"/>
              </a:rPr>
              <a:t> runs.</a:t>
            </a:r>
          </a:p>
          <a:p>
            <a:pPr lvl="1">
              <a:lnSpc>
                <a:spcPct val="120000"/>
              </a:lnSpc>
            </a:pPr>
            <a:r>
              <a:rPr lang="en-US" sz="1800" b="0" i="0" dirty="0">
                <a:solidFill>
                  <a:srgbClr val="000000"/>
                </a:solidFill>
                <a:effectLst/>
                <a:latin typeface="Times New Roman" panose="02020603050405020304" pitchFamily="18" charset="0"/>
                <a:cs typeface="Times New Roman" panose="02020603050405020304" pitchFamily="18" charset="0"/>
              </a:rPr>
              <a:t>It is the only architecture that can run all facets of business, from supplier collaboration and merchandise purchasing, to distribution and store operations, to customer sales and</a:t>
            </a:r>
            <a:r>
              <a:rPr lang="en-US" sz="1800" dirty="0">
                <a:latin typeface="Times New Roman" panose="02020603050405020304" pitchFamily="18" charset="0"/>
                <a:cs typeface="Times New Roman" panose="02020603050405020304" pitchFamily="18" charset="0"/>
              </a:rPr>
              <a:t> service</a:t>
            </a:r>
          </a:p>
          <a:p>
            <a:pPr>
              <a:lnSpc>
                <a:spcPct val="120000"/>
              </a:lnSpc>
            </a:pPr>
            <a:r>
              <a:rPr lang="en-IN" sz="1800" b="1" i="0" dirty="0">
                <a:solidFill>
                  <a:srgbClr val="000000"/>
                </a:solidFill>
                <a:effectLst/>
                <a:latin typeface="Times New Roman" panose="02020603050405020304" pitchFamily="18" charset="0"/>
                <a:cs typeface="Times New Roman" panose="02020603050405020304" pitchFamily="18" charset="0"/>
              </a:rPr>
              <a:t>The Platform Evolution</a:t>
            </a:r>
            <a:r>
              <a:rPr lang="en-IN" sz="1800" dirty="0">
                <a:latin typeface="Times New Roman" panose="02020603050405020304" pitchFamily="18" charset="0"/>
                <a:cs typeface="Times New Roman" panose="02020603050405020304" pitchFamily="18" charset="0"/>
              </a:rPr>
              <a:t> : </a:t>
            </a:r>
            <a:r>
              <a:rPr lang="en-US" sz="1600" b="0" i="0" dirty="0">
                <a:solidFill>
                  <a:srgbClr val="000000"/>
                </a:solidFill>
                <a:effectLst/>
                <a:latin typeface="Times New Roman" panose="02020603050405020304" pitchFamily="18" charset="0"/>
                <a:cs typeface="Times New Roman" panose="02020603050405020304" pitchFamily="18" charset="0"/>
              </a:rPr>
              <a:t> </a:t>
            </a:r>
            <a:r>
              <a:rPr lang="en-US" sz="1600" b="1" i="0" dirty="0">
                <a:solidFill>
                  <a:srgbClr val="000000"/>
                </a:solidFill>
                <a:effectLst/>
                <a:latin typeface="Times New Roman" panose="02020603050405020304" pitchFamily="18" charset="0"/>
                <a:cs typeface="Times New Roman" panose="02020603050405020304" pitchFamily="18" charset="0"/>
              </a:rPr>
              <a:t>five generations of development</a:t>
            </a:r>
            <a:r>
              <a:rPr lang="en-US" sz="1600" b="0" i="0" dirty="0">
                <a:solidFill>
                  <a:srgbClr val="000000"/>
                </a:solidFill>
                <a:effectLst/>
                <a:latin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Verdana" panose="020B0604030504040204" pitchFamily="34" charset="0"/>
              <a:cs typeface="Times New Roman" panose="02020603050405020304" pitchFamily="18" charset="0"/>
            </a:endParaRPr>
          </a:p>
          <a:p>
            <a:pPr marR="165100" algn="just">
              <a:lnSpc>
                <a:spcPct val="120000"/>
              </a:lnSpc>
              <a:tabLst>
                <a:tab pos="622300" algn="l"/>
              </a:tabLst>
            </a:pP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From</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1950</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to</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1970,</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a</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handful</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of</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mainframes, including the     </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IBM   360</a:t>
            </a:r>
            <a:r>
              <a:rPr lang="en-US" sz="1600" spc="38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and</a:t>
            </a:r>
            <a:r>
              <a:rPr lang="en-US" sz="1600" spc="38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CDC</a:t>
            </a:r>
            <a:r>
              <a:rPr lang="en-US" sz="1600" spc="39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6400,</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were built to satisfy the demands of large</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businesses</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and</a:t>
            </a:r>
            <a:r>
              <a:rPr lang="en-US" sz="1600" spc="-37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government</a:t>
            </a:r>
            <a:r>
              <a:rPr lang="en-US" sz="1600" spc="-1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organizations.</a:t>
            </a:r>
            <a:endParaRPr lang="en-IN" sz="1600" dirty="0">
              <a:effectLst/>
              <a:latin typeface="Times New Roman" panose="02020603050405020304" pitchFamily="18" charset="0"/>
              <a:ea typeface="Verdana" panose="020B0604030504040204" pitchFamily="34" charset="0"/>
              <a:cs typeface="Times New Roman" panose="02020603050405020304" pitchFamily="18" charset="0"/>
            </a:endParaRPr>
          </a:p>
          <a:p>
            <a:pPr marR="167005" algn="just">
              <a:lnSpc>
                <a:spcPct val="120000"/>
              </a:lnSpc>
              <a:tabLst>
                <a:tab pos="622300" algn="l"/>
              </a:tabLst>
            </a:pP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From 1960 to 1980,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lower-cost minicomputers such as</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the DEC PDP 11  </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and VAX Series became popular among</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small</a:t>
            </a:r>
            <a: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businesses</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and</a:t>
            </a:r>
            <a: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on</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college</a:t>
            </a:r>
            <a:r>
              <a:rPr lang="en-US" sz="16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campuses.</a:t>
            </a:r>
            <a:endParaRPr lang="en-IN" sz="1800" dirty="0">
              <a:effectLst/>
              <a:latin typeface="Times New Roman" panose="02020603050405020304" pitchFamily="18" charset="0"/>
              <a:ea typeface="Verdana" panose="020B0604030504040204" pitchFamily="34" charset="0"/>
              <a:cs typeface="Times New Roman" panose="02020603050405020304" pitchFamily="18" charset="0"/>
            </a:endParaRPr>
          </a:p>
          <a:p>
            <a:pPr marR="168275" algn="just">
              <a:lnSpc>
                <a:spcPct val="120000"/>
              </a:lnSpc>
              <a:spcBef>
                <a:spcPts val="5"/>
              </a:spcBef>
              <a:tabLst>
                <a:tab pos="670560" algn="l"/>
                <a:tab pos="671195" algn="l"/>
              </a:tabLst>
            </a:pP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From</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1970</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to</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1990,</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we</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saw</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widespread</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use</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of</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personal</a:t>
            </a:r>
            <a:r>
              <a:rPr lang="en-US" sz="1600" spc="-2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computers</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built</a:t>
            </a:r>
            <a:r>
              <a:rPr lang="en-US" sz="1600" spc="29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with VLSI microprocessors.</a:t>
            </a:r>
            <a:endParaRPr lang="en-IN" sz="1600" dirty="0">
              <a:effectLst/>
              <a:latin typeface="Times New Roman" panose="02020603050405020304" pitchFamily="18" charset="0"/>
              <a:ea typeface="Verdana" panose="020B0604030504040204" pitchFamily="34" charset="0"/>
              <a:cs typeface="Times New Roman" panose="02020603050405020304" pitchFamily="18" charset="0"/>
            </a:endParaRPr>
          </a:p>
          <a:p>
            <a:pPr marR="167005" algn="just">
              <a:lnSpc>
                <a:spcPct val="120000"/>
              </a:lnSpc>
              <a:tabLst>
                <a:tab pos="622300" algn="l"/>
              </a:tabLst>
            </a:pP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From</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1980</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to</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2000,</a:t>
            </a:r>
            <a:r>
              <a:rPr lang="en-US" sz="18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massive</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numbers</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of</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portable</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computers and   </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pervasive devices appeared in both wired</a:t>
            </a:r>
            <a:r>
              <a:rPr lang="en-US" sz="16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and</a:t>
            </a:r>
            <a:r>
              <a:rPr lang="en-US" sz="16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wireless applications.</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888847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210D-5D0A-6E97-E718-2E8EF23E6AA1}"/>
              </a:ext>
            </a:extLst>
          </p:cNvPr>
          <p:cNvSpPr>
            <a:spLocks noGrp="1"/>
          </p:cNvSpPr>
          <p:nvPr>
            <p:ph type="title"/>
          </p:nvPr>
        </p:nvSpPr>
        <p:spPr>
          <a:xfrm>
            <a:off x="628650" y="365127"/>
            <a:ext cx="7886700" cy="652144"/>
          </a:xfrm>
        </p:spPr>
        <p:txBody>
          <a:bodyPr>
            <a:noAutofit/>
          </a:bodyPr>
          <a:lstStyle/>
          <a:p>
            <a:r>
              <a:rPr lang="en-IN" sz="3600" b="1" dirty="0">
                <a:latin typeface="Times New Roman" panose="02020603050405020304" pitchFamily="18" charset="0"/>
                <a:cs typeface="Times New Roman" panose="02020603050405020304" pitchFamily="18" charset="0"/>
              </a:rPr>
              <a:t>Evolution of HPC and HTC systems</a:t>
            </a:r>
          </a:p>
        </p:txBody>
      </p:sp>
      <p:sp>
        <p:nvSpPr>
          <p:cNvPr id="3" name="Content Placeholder 2">
            <a:extLst>
              <a:ext uri="{FF2B5EF4-FFF2-40B4-BE49-F238E27FC236}">
                <a16:creationId xmlns:a16="http://schemas.microsoft.com/office/drawing/2014/main" id="{84C7C0EC-A5A6-38EE-DB7C-940064A55B63}"/>
              </a:ext>
            </a:extLst>
          </p:cNvPr>
          <p:cNvSpPr>
            <a:spLocks noGrp="1"/>
          </p:cNvSpPr>
          <p:nvPr>
            <p:ph idx="1"/>
          </p:nvPr>
        </p:nvSpPr>
        <p:spPr>
          <a:xfrm>
            <a:off x="365760" y="1165860"/>
            <a:ext cx="8629650" cy="5577840"/>
          </a:xfrm>
        </p:spPr>
        <p:txBody>
          <a:bodyPr>
            <a:normAutofit fontScale="85000" lnSpcReduction="20000"/>
          </a:bodyPr>
          <a:lstStyle/>
          <a:p>
            <a:pPr>
              <a:lnSpc>
                <a:spcPct val="120000"/>
              </a:lnSpc>
            </a:pPr>
            <a:r>
              <a:rPr lang="en-IN" sz="3200" dirty="0">
                <a:latin typeface="Times New Roman" panose="02020603050405020304" pitchFamily="18" charset="0"/>
                <a:cs typeface="Times New Roman" panose="02020603050405020304" pitchFamily="18" charset="0"/>
              </a:rPr>
              <a:t>High performance computing (HPC)</a:t>
            </a:r>
          </a:p>
          <a:p>
            <a:pPr lvl="1">
              <a:lnSpc>
                <a:spcPct val="120000"/>
              </a:lnSpc>
            </a:pPr>
            <a:r>
              <a:rPr lang="en-US" b="0" i="0" dirty="0">
                <a:solidFill>
                  <a:srgbClr val="000000"/>
                </a:solidFill>
                <a:effectLst/>
                <a:latin typeface="Times New Roman" panose="02020603050405020304" pitchFamily="18" charset="0"/>
                <a:cs typeface="Times New Roman" panose="02020603050405020304" pitchFamily="18" charset="0"/>
              </a:rPr>
              <a:t>On the HPC side, supercomputers (massively parallel processors or MPPs) are gradually replaced by clusters of cooperative computers out of a desire to share computing resources. </a:t>
            </a:r>
          </a:p>
          <a:p>
            <a:pPr lvl="2">
              <a:lnSpc>
                <a:spcPct val="120000"/>
              </a:lnSpc>
            </a:pPr>
            <a:r>
              <a:rPr lang="en-US" sz="1800" b="0" i="0" dirty="0">
                <a:solidFill>
                  <a:srgbClr val="000000"/>
                </a:solidFill>
                <a:effectLst/>
                <a:latin typeface="Times New Roman" panose="02020603050405020304" pitchFamily="18" charset="0"/>
                <a:cs typeface="Times New Roman" panose="02020603050405020304" pitchFamily="18" charset="0"/>
              </a:rPr>
              <a:t>The cluster is often a collection of homogeneous compute nodes that are physically connected in close range to one another. </a:t>
            </a:r>
            <a:endParaRPr lang="en-IN" sz="3600" dirty="0">
              <a:latin typeface="Times New Roman" panose="02020603050405020304" pitchFamily="18" charset="0"/>
              <a:cs typeface="Times New Roman" panose="02020603050405020304" pitchFamily="18" charset="0"/>
            </a:endParaRPr>
          </a:p>
          <a:p>
            <a:pPr>
              <a:lnSpc>
                <a:spcPct val="120000"/>
              </a:lnSpc>
            </a:pPr>
            <a:r>
              <a:rPr lang="en-IN" sz="3200" dirty="0">
                <a:latin typeface="Times New Roman" panose="02020603050405020304" pitchFamily="18" charset="0"/>
                <a:cs typeface="Times New Roman" panose="02020603050405020304" pitchFamily="18" charset="0"/>
              </a:rPr>
              <a:t>High throughput computing (HTC)</a:t>
            </a:r>
          </a:p>
          <a:p>
            <a:pPr lvl="1">
              <a:lnSpc>
                <a:spcPct val="120000"/>
              </a:lnSpc>
            </a:pPr>
            <a:r>
              <a:rPr lang="en-US" dirty="0">
                <a:solidFill>
                  <a:srgbClr val="000000"/>
                </a:solidFill>
                <a:latin typeface="Times New Roman" panose="02020603050405020304" pitchFamily="18" charset="0"/>
                <a:cs typeface="Times New Roman" panose="02020603050405020304" pitchFamily="18" charset="0"/>
              </a:rPr>
              <a:t>Peer-to-peer (P2P) networks are formed for distributed file sharing and content delivery applications. </a:t>
            </a:r>
          </a:p>
          <a:p>
            <a:pPr lvl="1">
              <a:lnSpc>
                <a:spcPct val="120000"/>
              </a:lnSpc>
            </a:pPr>
            <a:r>
              <a:rPr lang="en-US" dirty="0">
                <a:solidFill>
                  <a:srgbClr val="000000"/>
                </a:solidFill>
                <a:latin typeface="Times New Roman" panose="02020603050405020304" pitchFamily="18" charset="0"/>
                <a:cs typeface="Times New Roman" panose="02020603050405020304" pitchFamily="18" charset="0"/>
              </a:rPr>
              <a:t>A P2P system is built over many client machines. Peer machines are globally distributed in nature. </a:t>
            </a:r>
          </a:p>
          <a:p>
            <a:pPr lvl="1">
              <a:lnSpc>
                <a:spcPct val="120000"/>
              </a:lnSpc>
            </a:pPr>
            <a:r>
              <a:rPr lang="en-US" dirty="0">
                <a:solidFill>
                  <a:srgbClr val="000000"/>
                </a:solidFill>
                <a:latin typeface="Times New Roman" panose="02020603050405020304" pitchFamily="18" charset="0"/>
                <a:cs typeface="Times New Roman" panose="02020603050405020304" pitchFamily="18" charset="0"/>
              </a:rPr>
              <a:t>P2P, cloud computing, and web service platforms are more focused on HTC applications than on HPC applications. </a:t>
            </a:r>
          </a:p>
          <a:p>
            <a:pPr lvl="1">
              <a:lnSpc>
                <a:spcPct val="120000"/>
              </a:lnSpc>
            </a:pPr>
            <a:r>
              <a:rPr lang="en-US" dirty="0">
                <a:solidFill>
                  <a:srgbClr val="000000"/>
                </a:solidFill>
                <a:latin typeface="Times New Roman" panose="02020603050405020304" pitchFamily="18" charset="0"/>
                <a:cs typeface="Times New Roman" panose="02020603050405020304" pitchFamily="18" charset="0"/>
              </a:rPr>
              <a:t>Clustering and P2P technologies lead to the development of </a:t>
            </a:r>
          </a:p>
          <a:p>
            <a:pPr lvl="2">
              <a:lnSpc>
                <a:spcPct val="120000"/>
              </a:lnSpc>
            </a:pPr>
            <a:r>
              <a:rPr lang="en-US" sz="1800" dirty="0">
                <a:solidFill>
                  <a:srgbClr val="000000"/>
                </a:solidFill>
                <a:latin typeface="Times New Roman" panose="02020603050405020304" pitchFamily="18" charset="0"/>
                <a:cs typeface="Times New Roman" panose="02020603050405020304" pitchFamily="18" charset="0"/>
              </a:rPr>
              <a:t>computational grids or data grids. </a:t>
            </a:r>
            <a:endParaRPr lang="en-IN" sz="1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2404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78BBE1-3689-D533-2053-B1057B95F9E6}"/>
              </a:ext>
            </a:extLst>
          </p:cNvPr>
          <p:cNvPicPr>
            <a:picLocks noChangeAspect="1"/>
          </p:cNvPicPr>
          <p:nvPr/>
        </p:nvPicPr>
        <p:blipFill>
          <a:blip r:embed="rId2"/>
          <a:stretch>
            <a:fillRect/>
          </a:stretch>
        </p:blipFill>
        <p:spPr>
          <a:xfrm>
            <a:off x="93798" y="262890"/>
            <a:ext cx="8867322" cy="6435090"/>
          </a:xfrm>
          <a:prstGeom prst="rect">
            <a:avLst/>
          </a:prstGeom>
        </p:spPr>
      </p:pic>
    </p:spTree>
    <p:extLst>
      <p:ext uri="{BB962C8B-B14F-4D97-AF65-F5344CB8AC3E}">
        <p14:creationId xmlns:p14="http://schemas.microsoft.com/office/powerpoint/2010/main" val="32720631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724</TotalTime>
  <Words>5676</Words>
  <Application>Microsoft Office PowerPoint</Application>
  <PresentationFormat>On-screen Show (4:3)</PresentationFormat>
  <Paragraphs>422</Paragraphs>
  <Slides>68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68</vt:i4>
      </vt:variant>
    </vt:vector>
  </HeadingPairs>
  <TitlesOfParts>
    <vt:vector size="79" baseType="lpstr">
      <vt:lpstr>Arial</vt:lpstr>
      <vt:lpstr>Book Antiqua</vt:lpstr>
      <vt:lpstr>CairoFont-10-0</vt:lpstr>
      <vt:lpstr>CairoFont-3-0</vt:lpstr>
      <vt:lpstr>CairoFont-4-0</vt:lpstr>
      <vt:lpstr>Calibri</vt:lpstr>
      <vt:lpstr>Calibri Light</vt:lpstr>
      <vt:lpstr>Times New Roman</vt:lpstr>
      <vt:lpstr>Verdana</vt:lpstr>
      <vt:lpstr>Wingdings</vt:lpstr>
      <vt:lpstr>Office Theme</vt:lpstr>
      <vt:lpstr>DISTRIBUTED SYSTEM MODELS  AND ENABLING TECHNOLOGIES </vt:lpstr>
      <vt:lpstr>About this lecture</vt:lpstr>
      <vt:lpstr>Outline</vt:lpstr>
      <vt:lpstr>SCALABLE COMPUTING OVER THE INTERNET</vt:lpstr>
      <vt:lpstr>About Scalable Computing</vt:lpstr>
      <vt:lpstr>Some || Terminology</vt:lpstr>
      <vt:lpstr>Internet Computing and Platform Evolution</vt:lpstr>
      <vt:lpstr>Evolution of HPC and HTC systems</vt:lpstr>
      <vt:lpstr>PowerPoint Presentation</vt:lpstr>
      <vt:lpstr>More about HPC and HTC</vt:lpstr>
      <vt:lpstr>New Computing Paradigms</vt:lpstr>
      <vt:lpstr>Computing Paradigm Distinctions </vt:lpstr>
      <vt:lpstr>More about HPC and HTC systems</vt:lpstr>
      <vt:lpstr>Scalable Computing Trends and New Paradigms: Degrees of parallelism</vt:lpstr>
      <vt:lpstr>Innovative Applications</vt:lpstr>
      <vt:lpstr>The Trend toward Utility Computing </vt:lpstr>
      <vt:lpstr>The Internet of  Things </vt:lpstr>
      <vt:lpstr>Cyber-Physical Systems </vt:lpstr>
      <vt:lpstr>Outline</vt:lpstr>
      <vt:lpstr>PowerPoint Presentation</vt:lpstr>
      <vt:lpstr>Multi core CPUs and Multithreading Technologies:  Advances in CPU Processors:</vt:lpstr>
      <vt:lpstr>Multicore CPU and Many-Core GPU Architectures:</vt:lpstr>
      <vt:lpstr>Central Processing Unit (CPU)</vt:lpstr>
      <vt:lpstr>Graphics Processing Unit (GPU)</vt:lpstr>
      <vt:lpstr>GPU Programming Model</vt:lpstr>
      <vt:lpstr>Memory, Storage, and Wide-Area Networking</vt:lpstr>
      <vt:lpstr>PowerPoint Presentation</vt:lpstr>
      <vt:lpstr>System-Area Interconnects</vt:lpstr>
      <vt:lpstr>PowerPoint Presentation</vt:lpstr>
      <vt:lpstr>Virtual Machines and Virtualization Middleware </vt:lpstr>
      <vt:lpstr>Virtual Machines Operations</vt:lpstr>
      <vt:lpstr>PowerPoint Presentation</vt:lpstr>
      <vt:lpstr>PowerPoint Presentation</vt:lpstr>
      <vt:lpstr>Virtual Infrastructure</vt:lpstr>
      <vt:lpstr>Summary</vt:lpstr>
      <vt:lpstr>Outline</vt:lpstr>
      <vt:lpstr>About System Models</vt:lpstr>
      <vt:lpstr>PowerPoint Presentation</vt:lpstr>
      <vt:lpstr>Clusters of Cooperative Computers: Cluster Architecture </vt:lpstr>
      <vt:lpstr>PowerPoint Presentation</vt:lpstr>
      <vt:lpstr>Single-System Image </vt:lpstr>
      <vt:lpstr>Major Cluster Design Issues</vt:lpstr>
      <vt:lpstr>Grid Computing Infrastructures: Computational Grids</vt:lpstr>
      <vt:lpstr>Cloud Computing Over Internet</vt:lpstr>
      <vt:lpstr>The Cloud Landscape </vt:lpstr>
      <vt:lpstr>Cloud Service models</vt:lpstr>
      <vt:lpstr>PowerPoint Presentation</vt:lpstr>
      <vt:lpstr>Reasons for the Adoption of Cloud Computing</vt:lpstr>
      <vt:lpstr>Outline</vt:lpstr>
      <vt:lpstr>Trends toward Distributed Operating Systems</vt:lpstr>
      <vt:lpstr>Distributed Operating Systems</vt:lpstr>
      <vt:lpstr>PowerPoint Presentation</vt:lpstr>
      <vt:lpstr>Parallel and Distributed Programming Models</vt:lpstr>
      <vt:lpstr>PowerPoint Presentation</vt:lpstr>
      <vt:lpstr>GRID Standards</vt:lpstr>
      <vt:lpstr>Outline</vt:lpstr>
      <vt:lpstr>Performance: Metrics</vt:lpstr>
      <vt:lpstr>Dimensions of Scalability</vt:lpstr>
      <vt:lpstr>Amdhal’s law</vt:lpstr>
      <vt:lpstr>Problem with fixed workload</vt:lpstr>
      <vt:lpstr>Fault Tolerance and System Availability</vt:lpstr>
      <vt:lpstr>Network Threats and Data Integrity</vt:lpstr>
      <vt:lpstr>Energy Efficiency in Distributed Computing</vt:lpstr>
      <vt:lpstr>PowerPoint Presentation</vt:lpstr>
      <vt:lpstr>Energy Consumption in Unused Servers</vt:lpstr>
      <vt:lpstr>Reduce energy in active servers</vt:lpstr>
      <vt:lpstr>DVFS method for Energy Efficiency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 MODELS AND ENABLING TECHNOLOGIES </dc:title>
  <dc:creator>Krishna Reddy P</dc:creator>
  <cp:lastModifiedBy>Krishna Reddy P</cp:lastModifiedBy>
  <cp:revision>47</cp:revision>
  <dcterms:created xsi:type="dcterms:W3CDTF">2023-11-05T13:13:48Z</dcterms:created>
  <dcterms:modified xsi:type="dcterms:W3CDTF">2023-11-06T20:03:09Z</dcterms:modified>
</cp:coreProperties>
</file>