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24" r:id="rId2"/>
    <p:sldId id="325" r:id="rId3"/>
    <p:sldId id="276" r:id="rId4"/>
    <p:sldId id="277" r:id="rId5"/>
    <p:sldId id="264" r:id="rId6"/>
    <p:sldId id="274" r:id="rId7"/>
    <p:sldId id="262" r:id="rId8"/>
    <p:sldId id="297" r:id="rId9"/>
    <p:sldId id="313" r:id="rId10"/>
    <p:sldId id="323" r:id="rId11"/>
    <p:sldId id="326" r:id="rId12"/>
    <p:sldId id="266" r:id="rId13"/>
    <p:sldId id="283" r:id="rId14"/>
    <p:sldId id="304" r:id="rId15"/>
    <p:sldId id="327" r:id="rId16"/>
    <p:sldId id="329" r:id="rId17"/>
    <p:sldId id="328" r:id="rId18"/>
    <p:sldId id="330" r:id="rId19"/>
    <p:sldId id="331" r:id="rId20"/>
    <p:sldId id="332" r:id="rId21"/>
    <p:sldId id="333" r:id="rId22"/>
    <p:sldId id="270" r:id="rId23"/>
    <p:sldId id="271" r:id="rId24"/>
    <p:sldId id="285"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28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24" autoAdjust="0"/>
  </p:normalViewPr>
  <p:slideViewPr>
    <p:cSldViewPr>
      <p:cViewPr varScale="1">
        <p:scale>
          <a:sx n="56" d="100"/>
          <a:sy n="56" d="100"/>
        </p:scale>
        <p:origin x="15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BE978-D9DB-4AE6-9930-FC4A3CE7A598}" type="datetimeFigureOut">
              <a:rPr lang="en-US" smtClean="0"/>
              <a:pPr/>
              <a:t>11/13/2023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946D4F-EBAC-4D85-B683-FA2A25779C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946D4F-EBAC-4D85-B683-FA2A25779CE0}"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16E7A-B505-4989-BBE4-DA7E883D0824}" type="datetimeFigureOut">
              <a:rPr lang="en-US" smtClean="0"/>
              <a:pPr/>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00391-5330-470D-A803-B024922BEF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16E7A-B505-4989-BBE4-DA7E883D0824}" type="datetimeFigureOut">
              <a:rPr lang="en-US" smtClean="0"/>
              <a:pPr/>
              <a:t>11/13/2023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00391-5330-470D-A803-B024922BEF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hive.apache.org/" TargetMode="External"/><Relationship Id="rId2" Type="http://schemas.openxmlformats.org/officeDocument/2006/relationships/hyperlink" Target="http://hbase.apache.org/" TargetMode="External"/><Relationship Id="rId1" Type="http://schemas.openxmlformats.org/officeDocument/2006/relationships/slideLayout" Target="../slideLayouts/slideLayout2.xml"/><Relationship Id="rId6" Type="http://schemas.openxmlformats.org/officeDocument/2006/relationships/hyperlink" Target="http://zookeeper.apache.org/" TargetMode="External"/><Relationship Id="rId5" Type="http://schemas.openxmlformats.org/officeDocument/2006/relationships/hyperlink" Target="http://pig.apache.org/" TargetMode="External"/><Relationship Id="rId4" Type="http://schemas.openxmlformats.org/officeDocument/2006/relationships/hyperlink" Target="http://sqoop.apache.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8217C-D3D3-F28D-3FDC-D86818CE9D9B}"/>
              </a:ext>
            </a:extLst>
          </p:cNvPr>
          <p:cNvSpPr>
            <a:spLocks noGrp="1"/>
          </p:cNvSpPr>
          <p:nvPr>
            <p:ph idx="1"/>
          </p:nvPr>
        </p:nvSpPr>
        <p:spPr>
          <a:xfrm>
            <a:off x="483870" y="4897653"/>
            <a:ext cx="8229600" cy="868363"/>
          </a:xfrm>
        </p:spPr>
        <p:txBody>
          <a:bodyPr/>
          <a:lstStyle/>
          <a:p>
            <a:pPr marL="0" indent="0" algn="ctr">
              <a:buNone/>
            </a:pPr>
            <a:r>
              <a:rPr lang="en-IN" dirty="0"/>
              <a:t>Presented by P. Krishna Reddy</a:t>
            </a:r>
          </a:p>
        </p:txBody>
      </p:sp>
      <p:pic>
        <p:nvPicPr>
          <p:cNvPr id="5" name="Picture 4">
            <a:extLst>
              <a:ext uri="{FF2B5EF4-FFF2-40B4-BE49-F238E27FC236}">
                <a16:creationId xmlns:a16="http://schemas.microsoft.com/office/drawing/2014/main" id="{CDC4F0B8-641B-7E9B-2411-4EDBEBD799A3}"/>
              </a:ext>
            </a:extLst>
          </p:cNvPr>
          <p:cNvPicPr>
            <a:picLocks noChangeAspect="1"/>
          </p:cNvPicPr>
          <p:nvPr/>
        </p:nvPicPr>
        <p:blipFill>
          <a:blip r:embed="rId2"/>
          <a:stretch>
            <a:fillRect/>
          </a:stretch>
        </p:blipFill>
        <p:spPr>
          <a:xfrm>
            <a:off x="914400" y="1091984"/>
            <a:ext cx="7799070" cy="2990645"/>
          </a:xfrm>
          <a:prstGeom prst="rect">
            <a:avLst/>
          </a:prstGeom>
        </p:spPr>
      </p:pic>
    </p:spTree>
    <p:extLst>
      <p:ext uri="{BB962C8B-B14F-4D97-AF65-F5344CB8AC3E}">
        <p14:creationId xmlns:p14="http://schemas.microsoft.com/office/powerpoint/2010/main" val="429469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Times New Roman" pitchFamily="18" charset="0"/>
                <a:cs typeface="Times New Roman" pitchFamily="18" charset="0"/>
              </a:rPr>
              <a:t>Hadoop  Project Components</a:t>
            </a:r>
          </a:p>
        </p:txBody>
      </p:sp>
      <p:sp>
        <p:nvSpPr>
          <p:cNvPr id="3" name="Content Placeholder 2"/>
          <p:cNvSpPr>
            <a:spLocks noGrp="1"/>
          </p:cNvSpPr>
          <p:nvPr>
            <p:ph idx="1"/>
          </p:nvPr>
        </p:nvSpPr>
        <p:spPr>
          <a:xfrm>
            <a:off x="457200" y="1417638"/>
            <a:ext cx="8229600" cy="5059362"/>
          </a:xfrm>
        </p:spPr>
        <p:txBody>
          <a:bodyPr>
            <a:normAutofit fontScale="92500"/>
          </a:bodyPr>
          <a:lstStyle/>
          <a:p>
            <a:pPr algn="just"/>
            <a:r>
              <a:rPr lang="en-US" sz="2800" u="sng" dirty="0" err="1">
                <a:latin typeface="Times New Roman" pitchFamily="18" charset="0"/>
                <a:cs typeface="Times New Roman" pitchFamily="18" charset="0"/>
                <a:hlinkClick r:id="rId2"/>
              </a:rPr>
              <a:t>Adoop</a:t>
            </a:r>
            <a:r>
              <a:rPr lang="en-US" sz="2800" u="sng" dirty="0">
                <a:latin typeface="Times New Roman" pitchFamily="18" charset="0"/>
                <a:cs typeface="Times New Roman" pitchFamily="18" charset="0"/>
                <a:hlinkClick r:id="rId2"/>
              </a:rPr>
              <a:t> HDFS: </a:t>
            </a:r>
            <a:r>
              <a:rPr lang="en-US" sz="2800" u="sng" dirty="0">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Distributed File System</a:t>
            </a:r>
          </a:p>
          <a:p>
            <a:pPr algn="just"/>
            <a:r>
              <a:rPr lang="en-US" sz="2800" dirty="0">
                <a:latin typeface="Times New Roman" pitchFamily="18" charset="0"/>
                <a:cs typeface="Times New Roman" pitchFamily="18" charset="0"/>
                <a:hlinkClick r:id="rId2"/>
              </a:rPr>
              <a:t>Apache HBase</a:t>
            </a:r>
            <a:r>
              <a:rPr lang="en-US" sz="2800" dirty="0">
                <a:latin typeface="Times New Roman" pitchFamily="18" charset="0"/>
                <a:cs typeface="Times New Roman" pitchFamily="18" charset="0"/>
              </a:rPr>
              <a:t>, a table-oriented database built on top of Hadoop.</a:t>
            </a:r>
          </a:p>
          <a:p>
            <a:pPr algn="just"/>
            <a:r>
              <a:rPr lang="en-US" sz="2800" dirty="0">
                <a:latin typeface="Times New Roman" pitchFamily="18" charset="0"/>
                <a:cs typeface="Times New Roman" pitchFamily="18" charset="0"/>
                <a:hlinkClick r:id="rId3"/>
              </a:rPr>
              <a:t>Apache Hive</a:t>
            </a:r>
            <a:r>
              <a:rPr lang="en-US" sz="2800" dirty="0">
                <a:latin typeface="Times New Roman" pitchFamily="18" charset="0"/>
                <a:cs typeface="Times New Roman" pitchFamily="18" charset="0"/>
              </a:rPr>
              <a:t>, a data warehouse built on top of </a:t>
            </a:r>
            <a:r>
              <a:rPr lang="en-US" sz="2800" dirty="0" err="1">
                <a:latin typeface="Times New Roman" pitchFamily="18" charset="0"/>
                <a:cs typeface="Times New Roman" pitchFamily="18" charset="0"/>
              </a:rPr>
              <a:t>Hadoop</a:t>
            </a:r>
            <a:r>
              <a:rPr lang="en-US" sz="2800" dirty="0">
                <a:latin typeface="Times New Roman" pitchFamily="18" charset="0"/>
                <a:cs typeface="Times New Roman" pitchFamily="18" charset="0"/>
              </a:rPr>
              <a:t> that makes data accessible through an SQL-like language.</a:t>
            </a:r>
          </a:p>
          <a:p>
            <a:pPr algn="just"/>
            <a:r>
              <a:rPr lang="en-US" sz="2800" dirty="0">
                <a:latin typeface="Times New Roman" pitchFamily="18" charset="0"/>
                <a:cs typeface="Times New Roman" pitchFamily="18" charset="0"/>
                <a:hlinkClick r:id="rId4"/>
              </a:rPr>
              <a:t>Apache </a:t>
            </a:r>
            <a:r>
              <a:rPr lang="en-US" sz="2800" dirty="0" err="1">
                <a:latin typeface="Times New Roman" pitchFamily="18" charset="0"/>
                <a:cs typeface="Times New Roman" pitchFamily="18" charset="0"/>
                <a:hlinkClick r:id="rId4"/>
              </a:rPr>
              <a:t>Sqoop</a:t>
            </a:r>
            <a:r>
              <a:rPr lang="en-US" sz="2800" dirty="0">
                <a:latin typeface="Times New Roman" pitchFamily="18" charset="0"/>
                <a:cs typeface="Times New Roman" pitchFamily="18" charset="0"/>
              </a:rPr>
              <a:t>, a tool for transferring data between </a:t>
            </a:r>
            <a:r>
              <a:rPr lang="en-US" sz="2800" dirty="0" err="1">
                <a:latin typeface="Times New Roman" pitchFamily="18" charset="0"/>
                <a:cs typeface="Times New Roman" pitchFamily="18" charset="0"/>
              </a:rPr>
              <a:t>Hadoop</a:t>
            </a:r>
            <a:r>
              <a:rPr lang="en-US" sz="2800" dirty="0">
                <a:latin typeface="Times New Roman" pitchFamily="18" charset="0"/>
                <a:cs typeface="Times New Roman" pitchFamily="18" charset="0"/>
              </a:rPr>
              <a:t> and other data stores.</a:t>
            </a:r>
          </a:p>
          <a:p>
            <a:pPr algn="just"/>
            <a:r>
              <a:rPr lang="en-US" sz="2800" dirty="0">
                <a:latin typeface="Times New Roman" pitchFamily="18" charset="0"/>
                <a:cs typeface="Times New Roman" pitchFamily="18" charset="0"/>
                <a:hlinkClick r:id="rId5"/>
              </a:rPr>
              <a:t>Apache Pig</a:t>
            </a:r>
            <a:r>
              <a:rPr lang="en-US" sz="2800" dirty="0">
                <a:latin typeface="Times New Roman" pitchFamily="18" charset="0"/>
                <a:cs typeface="Times New Roman" pitchFamily="18" charset="0"/>
              </a:rPr>
              <a:t>, a platform for creating programs that run on </a:t>
            </a:r>
            <a:r>
              <a:rPr lang="en-US" sz="2800" dirty="0" err="1">
                <a:latin typeface="Times New Roman" pitchFamily="18" charset="0"/>
                <a:cs typeface="Times New Roman" pitchFamily="18" charset="0"/>
              </a:rPr>
              <a:t>Hadoop</a:t>
            </a:r>
            <a:r>
              <a:rPr lang="en-US" sz="2800" dirty="0">
                <a:latin typeface="Times New Roman" pitchFamily="18" charset="0"/>
                <a:cs typeface="Times New Roman" pitchFamily="18" charset="0"/>
              </a:rPr>
              <a:t> in parallel. Pig Latin is the language used here. </a:t>
            </a:r>
          </a:p>
          <a:p>
            <a:pPr algn="just"/>
            <a:r>
              <a:rPr lang="en-US" sz="2800" dirty="0" err="1">
                <a:latin typeface="Times New Roman" pitchFamily="18" charset="0"/>
                <a:cs typeface="Times New Roman" pitchFamily="18" charset="0"/>
                <a:hlinkClick r:id="rId6"/>
              </a:rPr>
              <a:t>ZooKeeper</a:t>
            </a:r>
            <a:r>
              <a:rPr lang="en-US" sz="2800" dirty="0">
                <a:latin typeface="Times New Roman" pitchFamily="18" charset="0"/>
                <a:cs typeface="Times New Roman" pitchFamily="18" charset="0"/>
              </a:rPr>
              <a:t>, a tool for configuring and synchronizing </a:t>
            </a:r>
            <a:r>
              <a:rPr lang="en-US" sz="2800" dirty="0" err="1">
                <a:latin typeface="Times New Roman" pitchFamily="18" charset="0"/>
                <a:cs typeface="Times New Roman" pitchFamily="18" charset="0"/>
              </a:rPr>
              <a:t>Hadoop</a:t>
            </a:r>
            <a:r>
              <a:rPr lang="en-US" sz="2800" dirty="0">
                <a:latin typeface="Times New Roman" pitchFamily="18" charset="0"/>
                <a:cs typeface="Times New Roman" pitchFamily="18" charset="0"/>
              </a:rPr>
              <a:t> clusters.</a:t>
            </a:r>
          </a:p>
          <a:p>
            <a:pPr marL="0" indent="0">
              <a:buNone/>
            </a:pP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61B3-6A68-02AE-932A-A0795352387D}"/>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BD21AC27-09BD-E90E-D925-6AF15F592220}"/>
              </a:ext>
            </a:extLst>
          </p:cNvPr>
          <p:cNvSpPr>
            <a:spLocks noGrp="1"/>
          </p:cNvSpPr>
          <p:nvPr>
            <p:ph idx="1"/>
          </p:nvPr>
        </p:nvSpPr>
        <p:spPr/>
        <p:txBody>
          <a:bodyPr>
            <a:normAutofit/>
          </a:bodyPr>
          <a:lstStyle/>
          <a:p>
            <a:r>
              <a:rPr lang="en-IN" sz="4000" dirty="0"/>
              <a:t>Introduction and Related Work</a:t>
            </a:r>
          </a:p>
          <a:p>
            <a:r>
              <a:rPr lang="en-IN" sz="4000" b="1" dirty="0"/>
              <a:t>Architecture</a:t>
            </a:r>
          </a:p>
          <a:p>
            <a:r>
              <a:rPr lang="en-IN" sz="4000" dirty="0"/>
              <a:t>File I/O operations and replica management</a:t>
            </a:r>
          </a:p>
        </p:txBody>
      </p:sp>
    </p:spTree>
    <p:extLst>
      <p:ext uri="{BB962C8B-B14F-4D97-AF65-F5344CB8AC3E}">
        <p14:creationId xmlns:p14="http://schemas.microsoft.com/office/powerpoint/2010/main" val="96373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Hadoop Distributed File System (HDFS)</a:t>
            </a:r>
          </a:p>
        </p:txBody>
      </p:sp>
      <p:sp>
        <p:nvSpPr>
          <p:cNvPr id="3" name="Content Placeholder 2"/>
          <p:cNvSpPr>
            <a:spLocks noGrp="1"/>
          </p:cNvSpPr>
          <p:nvPr>
            <p:ph idx="1"/>
          </p:nvPr>
        </p:nvSpPr>
        <p:spPr>
          <a:xfrm>
            <a:off x="457200" y="1295400"/>
            <a:ext cx="8229600" cy="5486400"/>
          </a:xfrm>
        </p:spPr>
        <p:txBody>
          <a:bodyPr>
            <a:normAutofit/>
          </a:bodyPr>
          <a:lstStyle/>
          <a:p>
            <a:r>
              <a:rPr lang="en-US" sz="2400" dirty="0">
                <a:latin typeface="Times New Roman" pitchFamily="18" charset="0"/>
                <a:cs typeface="Times New Roman" pitchFamily="18" charset="0"/>
              </a:rPr>
              <a:t>HDFS is open‐source DFS developed under Apache</a:t>
            </a:r>
          </a:p>
          <a:p>
            <a:r>
              <a:rPr lang="en-US" sz="2400" dirty="0">
                <a:latin typeface="Times New Roman" pitchFamily="18" charset="0"/>
                <a:cs typeface="Times New Roman" pitchFamily="18" charset="0"/>
              </a:rPr>
              <a:t>Designed to store very large datasets reliably.</a:t>
            </a:r>
          </a:p>
          <a:p>
            <a:r>
              <a:rPr lang="en-US" sz="2400" dirty="0">
                <a:latin typeface="Times New Roman" pitchFamily="18" charset="0"/>
                <a:cs typeface="Times New Roman" pitchFamily="18" charset="0"/>
              </a:rPr>
              <a:t>Master-Slave Architecture</a:t>
            </a:r>
          </a:p>
          <a:p>
            <a:pPr lvl="1"/>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Single Name node acts as the master</a:t>
            </a:r>
          </a:p>
          <a:p>
            <a:pPr lvl="1"/>
            <a:r>
              <a:rPr lang="en-US" sz="2000" dirty="0">
                <a:latin typeface="Times New Roman" pitchFamily="18" charset="0"/>
                <a:cs typeface="Times New Roman" pitchFamily="18" charset="0"/>
              </a:rPr>
              <a:t> Multiple Data nodes act as workers (slaves)</a:t>
            </a:r>
          </a:p>
          <a:p>
            <a:r>
              <a:rPr lang="en-US" sz="2400" dirty="0">
                <a:latin typeface="Times New Roman" pitchFamily="18" charset="0"/>
                <a:cs typeface="Times New Roman" pitchFamily="18" charset="0"/>
              </a:rPr>
              <a:t>64 MB block size  (can be increased)</a:t>
            </a:r>
          </a:p>
          <a:p>
            <a:pPr lvl="1"/>
            <a:r>
              <a:rPr lang="en-US" sz="2000" dirty="0">
                <a:latin typeface="Times New Roman" pitchFamily="18" charset="0"/>
                <a:cs typeface="Times New Roman" pitchFamily="18" charset="0"/>
              </a:rPr>
              <a:t> Reduces seek time</a:t>
            </a:r>
          </a:p>
          <a:p>
            <a:pPr lvl="1"/>
            <a:r>
              <a:rPr lang="en-US" sz="2000" dirty="0">
                <a:latin typeface="Times New Roman" pitchFamily="18" charset="0"/>
                <a:cs typeface="Times New Roman" pitchFamily="18" charset="0"/>
              </a:rPr>
              <a:t>  Data is transferred as per disk transfer rate (100 MB/s) </a:t>
            </a:r>
          </a:p>
          <a:p>
            <a:r>
              <a:rPr lang="en-US" sz="2400" dirty="0">
                <a:solidFill>
                  <a:srgbClr val="000000"/>
                </a:solidFill>
                <a:latin typeface="Times New Roman" panose="02020603050405020304" pitchFamily="18" charset="0"/>
                <a:cs typeface="Times New Roman" panose="02020603050405020304" pitchFamily="18" charset="0"/>
              </a:rPr>
              <a:t>T</a:t>
            </a:r>
            <a:r>
              <a:rPr lang="en-US" sz="2400" b="0" i="0" dirty="0">
                <a:solidFill>
                  <a:srgbClr val="000000"/>
                </a:solidFill>
                <a:effectLst/>
                <a:latin typeface="Times New Roman" panose="02020603050405020304" pitchFamily="18" charset="0"/>
                <a:cs typeface="Times New Roman" panose="02020603050405020304" pitchFamily="18" charset="0"/>
              </a:rPr>
              <a:t>he interface to HDFS is patterned after the UNIX file system</a:t>
            </a:r>
          </a:p>
          <a:p>
            <a:r>
              <a:rPr lang="en-US" sz="2000" b="0" i="0" dirty="0">
                <a:solidFill>
                  <a:srgbClr val="000000"/>
                </a:solidFill>
                <a:effectLst/>
                <a:latin typeface="Times New Roman" panose="02020603050405020304" pitchFamily="18" charset="0"/>
                <a:cs typeface="Times New Roman" panose="02020603050405020304" pitchFamily="18" charset="0"/>
              </a:rPr>
              <a:t>HDFS stores file system metadata and application data separately. </a:t>
            </a:r>
          </a:p>
          <a:p>
            <a:r>
              <a:rPr lang="en-US" sz="2000" b="0" i="0" dirty="0">
                <a:solidFill>
                  <a:srgbClr val="000000"/>
                </a:solidFill>
                <a:effectLst/>
                <a:latin typeface="Times New Roman" panose="02020603050405020304" pitchFamily="18" charset="0"/>
                <a:cs typeface="Times New Roman" panose="02020603050405020304" pitchFamily="18" charset="0"/>
              </a:rPr>
              <a:t>HDFS stores metadata on a dedicated server, called the </a:t>
            </a:r>
            <a:r>
              <a:rPr lang="en-US" sz="2000" b="0" i="0" dirty="0" err="1">
                <a:solidFill>
                  <a:srgbClr val="000000"/>
                </a:solidFill>
                <a:effectLst/>
                <a:latin typeface="Times New Roman" panose="02020603050405020304" pitchFamily="18" charset="0"/>
                <a:cs typeface="Times New Roman" panose="02020603050405020304" pitchFamily="18" charset="0"/>
              </a:rPr>
              <a:t>NameNode</a:t>
            </a:r>
            <a:r>
              <a:rPr lang="en-US" sz="2000" b="0" i="0" dirty="0">
                <a:solidFill>
                  <a:srgbClr val="000000"/>
                </a:solidFill>
                <a:effectLst/>
                <a:latin typeface="Times New Roman" panose="02020603050405020304" pitchFamily="18" charset="0"/>
                <a:cs typeface="Times New Roman" panose="02020603050405020304" pitchFamily="18" charset="0"/>
              </a:rPr>
              <a:t>.</a:t>
            </a:r>
          </a:p>
          <a:p>
            <a:r>
              <a:rPr lang="en-US" sz="2000" b="0" i="0" dirty="0">
                <a:solidFill>
                  <a:srgbClr val="000000"/>
                </a:solidFill>
                <a:effectLst/>
                <a:latin typeface="Times New Roman" panose="02020603050405020304" pitchFamily="18" charset="0"/>
                <a:cs typeface="Times New Roman" panose="02020603050405020304" pitchFamily="18" charset="0"/>
              </a:rPr>
              <a:t>Application data are stored on other servers called </a:t>
            </a:r>
            <a:r>
              <a:rPr lang="en-US" sz="2000" b="0" i="0" dirty="0" err="1">
                <a:solidFill>
                  <a:srgbClr val="000000"/>
                </a:solidFill>
                <a:effectLst/>
                <a:latin typeface="Times New Roman" panose="02020603050405020304" pitchFamily="18" charset="0"/>
                <a:cs typeface="Times New Roman" panose="02020603050405020304" pitchFamily="18" charset="0"/>
              </a:rPr>
              <a:t>DataNodes</a:t>
            </a:r>
            <a:r>
              <a:rPr lang="en-US" sz="2000" b="0" i="0" dirty="0">
                <a:solidFill>
                  <a:srgbClr val="000000"/>
                </a:solidFill>
                <a:effectLst/>
                <a:latin typeface="Times New Roman" panose="02020603050405020304" pitchFamily="18" charset="0"/>
                <a:cs typeface="Times New Roman" panose="02020603050405020304" pitchFamily="18" charset="0"/>
              </a:rPr>
              <a:t>. All servers are fully connected and communicate with each other using </a:t>
            </a:r>
            <a:r>
              <a:rPr lang="en-US" sz="2000" b="1" i="0" dirty="0">
                <a:solidFill>
                  <a:srgbClr val="000000"/>
                </a:solidFill>
                <a:effectLst/>
                <a:latin typeface="Times New Roman" panose="02020603050405020304" pitchFamily="18" charset="0"/>
                <a:cs typeface="Times New Roman" panose="02020603050405020304" pitchFamily="18" charset="0"/>
              </a:rPr>
              <a:t>TCP-based protocols.</a:t>
            </a:r>
            <a:r>
              <a:rPr lang="en-US" sz="2000"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Times New Roman" pitchFamily="18" charset="0"/>
                <a:cs typeface="Times New Roman" pitchFamily="18" charset="0"/>
              </a:rPr>
              <a:t>HDFS - Architecture</a:t>
            </a:r>
          </a:p>
        </p:txBody>
      </p:sp>
      <p:pic>
        <p:nvPicPr>
          <p:cNvPr id="3075" name="Picture 3"/>
          <p:cNvPicPr>
            <a:picLocks noGrp="1" noChangeAspect="1" noChangeArrowheads="1"/>
          </p:cNvPicPr>
          <p:nvPr>
            <p:ph idx="1"/>
          </p:nvPr>
        </p:nvPicPr>
        <p:blipFill>
          <a:blip r:embed="rId2" cstate="print"/>
          <a:srcRect/>
          <a:stretch>
            <a:fillRect/>
          </a:stretch>
        </p:blipFill>
        <p:spPr bwMode="auto">
          <a:xfrm>
            <a:off x="1051806" y="1600200"/>
            <a:ext cx="7040387"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Times New Roman" pitchFamily="18" charset="0"/>
                <a:cs typeface="Times New Roman" pitchFamily="18" charset="0"/>
              </a:rPr>
              <a:t>Rack organization in </a:t>
            </a:r>
            <a:r>
              <a:rPr lang="en-US" sz="3800" b="1" dirty="0" err="1">
                <a:latin typeface="Times New Roman" pitchFamily="18" charset="0"/>
                <a:cs typeface="Times New Roman" pitchFamily="18" charset="0"/>
              </a:rPr>
              <a:t>Hadoop</a:t>
            </a:r>
            <a:r>
              <a:rPr lang="en-US" sz="3800" b="1" dirty="0">
                <a:latin typeface="Times New Roman" pitchFamily="18" charset="0"/>
                <a:cs typeface="Times New Roman" pitchFamily="18" charset="0"/>
              </a:rPr>
              <a:t> </a:t>
            </a:r>
          </a:p>
        </p:txBody>
      </p:sp>
      <p:pic>
        <p:nvPicPr>
          <p:cNvPr id="5" name="Picture 1" descr="C:\Users\user\Pictures\Untitled.png"/>
          <p:cNvPicPr>
            <a:picLocks noGrp="1" noChangeAspect="1" noChangeArrowheads="1"/>
          </p:cNvPicPr>
          <p:nvPr>
            <p:ph idx="1"/>
          </p:nvPr>
        </p:nvPicPr>
        <p:blipFill>
          <a:blip r:embed="rId2" cstate="print"/>
          <a:srcRect/>
          <a:stretch>
            <a:fillRect/>
          </a:stretch>
        </p:blipFill>
        <p:spPr bwMode="auto">
          <a:xfrm>
            <a:off x="685800" y="1371600"/>
            <a:ext cx="7924800" cy="4648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CEA-0625-039F-550C-C1B77C271A5A}"/>
              </a:ext>
            </a:extLst>
          </p:cNvPr>
          <p:cNvSpPr>
            <a:spLocks noGrp="1"/>
          </p:cNvSpPr>
          <p:nvPr>
            <p:ph type="title"/>
          </p:nvPr>
        </p:nvSpPr>
        <p:spPr>
          <a:xfrm>
            <a:off x="457200" y="198438"/>
            <a:ext cx="8229600" cy="639762"/>
          </a:xfrm>
        </p:spPr>
        <p:txBody>
          <a:bodyPr>
            <a:normAutofit fontScale="90000"/>
          </a:bodyPr>
          <a:lstStyle/>
          <a:p>
            <a:r>
              <a:rPr lang="en-IN" dirty="0"/>
              <a:t>Name Node</a:t>
            </a:r>
          </a:p>
        </p:txBody>
      </p:sp>
      <p:sp>
        <p:nvSpPr>
          <p:cNvPr id="3" name="Content Placeholder 2">
            <a:extLst>
              <a:ext uri="{FF2B5EF4-FFF2-40B4-BE49-F238E27FC236}">
                <a16:creationId xmlns:a16="http://schemas.microsoft.com/office/drawing/2014/main" id="{232D7ACE-8569-5894-B30D-32B5389FCD55}"/>
              </a:ext>
            </a:extLst>
          </p:cNvPr>
          <p:cNvSpPr>
            <a:spLocks noGrp="1"/>
          </p:cNvSpPr>
          <p:nvPr>
            <p:ph idx="1"/>
          </p:nvPr>
        </p:nvSpPr>
        <p:spPr>
          <a:xfrm>
            <a:off x="457200" y="838200"/>
            <a:ext cx="8229600" cy="6019800"/>
          </a:xfrm>
        </p:spPr>
        <p:txBody>
          <a:bodyPr>
            <a:normAutofit/>
          </a:bodyPr>
          <a:lstStyle/>
          <a:p>
            <a:pPr>
              <a:lnSpc>
                <a:spcPct val="110000"/>
              </a:lnSpc>
            </a:pPr>
            <a:r>
              <a:rPr lang="en-US" sz="2400" b="0" i="0" dirty="0">
                <a:solidFill>
                  <a:srgbClr val="000000"/>
                </a:solidFill>
                <a:effectLst/>
                <a:latin typeface="Times New Roman" panose="02020603050405020304" pitchFamily="18" charset="0"/>
                <a:cs typeface="Times New Roman" panose="02020603050405020304" pitchFamily="18" charset="0"/>
              </a:rPr>
              <a:t>The HDFS namespace is a hierarchy of files and directories. </a:t>
            </a:r>
          </a:p>
          <a:p>
            <a:pPr>
              <a:lnSpc>
                <a:spcPct val="110000"/>
              </a:lnSpc>
            </a:pPr>
            <a:r>
              <a:rPr lang="en-US" sz="2400" b="0" i="0" dirty="0">
                <a:solidFill>
                  <a:srgbClr val="000000"/>
                </a:solidFill>
                <a:effectLst/>
                <a:latin typeface="Times New Roman" panose="02020603050405020304" pitchFamily="18" charset="0"/>
                <a:cs typeface="Times New Roman" panose="02020603050405020304" pitchFamily="18" charset="0"/>
              </a:rPr>
              <a:t>Files and directories are represented on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by </a:t>
            </a:r>
            <a:r>
              <a:rPr lang="en-US" sz="2400" b="0" i="1" dirty="0" err="1">
                <a:solidFill>
                  <a:srgbClr val="000000"/>
                </a:solidFill>
                <a:effectLst/>
                <a:latin typeface="Times New Roman" panose="02020603050405020304" pitchFamily="18" charset="0"/>
                <a:cs typeface="Times New Roman" panose="02020603050405020304" pitchFamily="18" charset="0"/>
              </a:rPr>
              <a:t>inodes</a:t>
            </a:r>
            <a:r>
              <a:rPr lang="en-US" sz="2400" b="0" i="0" dirty="0">
                <a:solidFill>
                  <a:srgbClr val="000000"/>
                </a:solidFill>
                <a:effectLst/>
                <a:latin typeface="Times New Roman" panose="02020603050405020304" pitchFamily="18" charset="0"/>
                <a:cs typeface="Times New Roman" panose="02020603050405020304" pitchFamily="18" charset="0"/>
              </a:rPr>
              <a:t>, which record attributes like permissions, modification and access times, namespace and disk space quotas. </a:t>
            </a:r>
          </a:p>
          <a:p>
            <a:pPr>
              <a:lnSpc>
                <a:spcPct val="110000"/>
              </a:lnSpc>
            </a:pPr>
            <a:r>
              <a:rPr lang="en-US" sz="2400" b="0" i="0" dirty="0">
                <a:solidFill>
                  <a:srgbClr val="000000"/>
                </a:solidFill>
                <a:effectLst/>
                <a:latin typeface="Times New Roman" panose="02020603050405020304" pitchFamily="18" charset="0"/>
                <a:cs typeface="Times New Roman" panose="02020603050405020304" pitchFamily="18" charset="0"/>
              </a:rPr>
              <a:t>The file content is split into large blocks (typically 128 megabytes, but user selectable file-by-file) and each block of the file is independently replicated at multiple </a:t>
            </a:r>
            <a:r>
              <a:rPr lang="en-US" sz="2400" b="0" i="0" dirty="0" err="1">
                <a:solidFill>
                  <a:srgbClr val="000000"/>
                </a:solidFill>
                <a:effectLst/>
                <a:latin typeface="Times New Roman" panose="02020603050405020304" pitchFamily="18" charset="0"/>
                <a:cs typeface="Times New Roman" panose="02020603050405020304" pitchFamily="18" charset="0"/>
              </a:rPr>
              <a:t>DataNodes</a:t>
            </a:r>
            <a:r>
              <a:rPr lang="en-US" sz="2400" b="0" i="0" dirty="0">
                <a:solidFill>
                  <a:srgbClr val="000000"/>
                </a:solidFill>
                <a:effectLst/>
                <a:latin typeface="Times New Roman" panose="02020603050405020304" pitchFamily="18" charset="0"/>
                <a:cs typeface="Times New Roman" panose="02020603050405020304" pitchFamily="18" charset="0"/>
              </a:rPr>
              <a:t> (typically three, but user selectable file-by-file). </a:t>
            </a:r>
          </a:p>
          <a:p>
            <a:pPr>
              <a:lnSpc>
                <a:spcPct val="110000"/>
              </a:lnSpc>
            </a:pPr>
            <a:r>
              <a:rPr lang="en-US" sz="2400" dirty="0">
                <a:solidFill>
                  <a:srgbClr val="000000"/>
                </a:solidFill>
                <a:latin typeface="Times New Roman" panose="02020603050405020304" pitchFamily="18" charset="0"/>
                <a:cs typeface="Times New Roman" panose="02020603050405020304" pitchFamily="18" charset="0"/>
              </a:rPr>
              <a:t>The </a:t>
            </a:r>
            <a:r>
              <a:rPr lang="en-US" sz="2400" dirty="0" err="1">
                <a:solidFill>
                  <a:srgbClr val="000000"/>
                </a:solidFill>
                <a:latin typeface="Times New Roman" panose="02020603050405020304" pitchFamily="18" charset="0"/>
                <a:cs typeface="Times New Roman" panose="02020603050405020304" pitchFamily="18" charset="0"/>
              </a:rPr>
              <a:t>NameNode</a:t>
            </a:r>
            <a:r>
              <a:rPr lang="en-US" sz="2400" dirty="0">
                <a:solidFill>
                  <a:srgbClr val="000000"/>
                </a:solidFill>
                <a:latin typeface="Times New Roman" panose="02020603050405020304" pitchFamily="18" charset="0"/>
                <a:cs typeface="Times New Roman" panose="02020603050405020304" pitchFamily="18" charset="0"/>
              </a:rPr>
              <a:t> maintains the namespace tree and the mapping of file blocks to </a:t>
            </a:r>
            <a:r>
              <a:rPr lang="en-US" sz="2400" dirty="0" err="1">
                <a:solidFill>
                  <a:srgbClr val="000000"/>
                </a:solidFill>
                <a:latin typeface="Times New Roman" panose="02020603050405020304" pitchFamily="18" charset="0"/>
                <a:cs typeface="Times New Roman" panose="02020603050405020304" pitchFamily="18" charset="0"/>
              </a:rPr>
              <a:t>DataNodes</a:t>
            </a:r>
            <a:r>
              <a:rPr lang="en-US" sz="2400" dirty="0">
                <a:solidFill>
                  <a:srgbClr val="000000"/>
                </a:solidFill>
                <a:latin typeface="Times New Roman" panose="02020603050405020304" pitchFamily="18" charset="0"/>
                <a:cs typeface="Times New Roman" panose="02020603050405020304" pitchFamily="18" charset="0"/>
              </a:rPr>
              <a:t> (the physical location of file data).</a:t>
            </a:r>
          </a:p>
        </p:txBody>
      </p:sp>
    </p:spTree>
    <p:extLst>
      <p:ext uri="{BB962C8B-B14F-4D97-AF65-F5344CB8AC3E}">
        <p14:creationId xmlns:p14="http://schemas.microsoft.com/office/powerpoint/2010/main" val="4228364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CEA-0625-039F-550C-C1B77C271A5A}"/>
              </a:ext>
            </a:extLst>
          </p:cNvPr>
          <p:cNvSpPr>
            <a:spLocks noGrp="1"/>
          </p:cNvSpPr>
          <p:nvPr>
            <p:ph type="title"/>
          </p:nvPr>
        </p:nvSpPr>
        <p:spPr>
          <a:xfrm>
            <a:off x="457200" y="198438"/>
            <a:ext cx="8229600" cy="639762"/>
          </a:xfrm>
        </p:spPr>
        <p:txBody>
          <a:bodyPr>
            <a:normAutofit fontScale="90000"/>
          </a:bodyPr>
          <a:lstStyle/>
          <a:p>
            <a:r>
              <a:rPr lang="en-IN" dirty="0"/>
              <a:t>Name Node</a:t>
            </a:r>
          </a:p>
        </p:txBody>
      </p:sp>
      <p:sp>
        <p:nvSpPr>
          <p:cNvPr id="3" name="Content Placeholder 2">
            <a:extLst>
              <a:ext uri="{FF2B5EF4-FFF2-40B4-BE49-F238E27FC236}">
                <a16:creationId xmlns:a16="http://schemas.microsoft.com/office/drawing/2014/main" id="{232D7ACE-8569-5894-B30D-32B5389FCD55}"/>
              </a:ext>
            </a:extLst>
          </p:cNvPr>
          <p:cNvSpPr>
            <a:spLocks noGrp="1"/>
          </p:cNvSpPr>
          <p:nvPr>
            <p:ph idx="1"/>
          </p:nvPr>
        </p:nvSpPr>
        <p:spPr>
          <a:xfrm>
            <a:off x="491490" y="1066800"/>
            <a:ext cx="8229600" cy="5486400"/>
          </a:xfrm>
        </p:spPr>
        <p:txBody>
          <a:bodyPr>
            <a:normAutofit/>
          </a:bodyPr>
          <a:lstStyle/>
          <a:p>
            <a:pPr>
              <a:lnSpc>
                <a:spcPct val="110000"/>
              </a:lnSpc>
            </a:pPr>
            <a:r>
              <a:rPr lang="en-US" sz="2400" b="0" i="0" dirty="0">
                <a:solidFill>
                  <a:srgbClr val="000000"/>
                </a:solidFill>
                <a:effectLst/>
                <a:latin typeface="Times New Roman" panose="02020603050405020304" pitchFamily="18" charset="0"/>
                <a:cs typeface="Times New Roman" panose="02020603050405020304" pitchFamily="18" charset="0"/>
              </a:rPr>
              <a:t>An HDFS client wanting to read a file first contacts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for the locations of data blocks comprising the file and then reads block contents from the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closest to the client. </a:t>
            </a:r>
          </a:p>
          <a:p>
            <a:pPr>
              <a:lnSpc>
                <a:spcPct val="110000"/>
              </a:lnSpc>
            </a:pPr>
            <a:r>
              <a:rPr lang="en-US" sz="2400" b="0" i="0" dirty="0">
                <a:solidFill>
                  <a:srgbClr val="000000"/>
                </a:solidFill>
                <a:effectLst/>
                <a:latin typeface="Times New Roman" panose="02020603050405020304" pitchFamily="18" charset="0"/>
                <a:cs typeface="Times New Roman" panose="02020603050405020304" pitchFamily="18" charset="0"/>
              </a:rPr>
              <a:t>When writing data, the client requests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to nominate a suite of three </a:t>
            </a:r>
            <a:r>
              <a:rPr lang="en-US" sz="2400" b="0" i="0" dirty="0" err="1">
                <a:solidFill>
                  <a:srgbClr val="000000"/>
                </a:solidFill>
                <a:effectLst/>
                <a:latin typeface="Times New Roman" panose="02020603050405020304" pitchFamily="18" charset="0"/>
                <a:cs typeface="Times New Roman" panose="02020603050405020304" pitchFamily="18" charset="0"/>
              </a:rPr>
              <a:t>DataNodes</a:t>
            </a:r>
            <a:r>
              <a:rPr lang="en-US" sz="2400" b="0" i="0" dirty="0">
                <a:solidFill>
                  <a:srgbClr val="000000"/>
                </a:solidFill>
                <a:effectLst/>
                <a:latin typeface="Times New Roman" panose="02020603050405020304" pitchFamily="18" charset="0"/>
                <a:cs typeface="Times New Roman" panose="02020603050405020304" pitchFamily="18" charset="0"/>
              </a:rPr>
              <a:t> to host the block replicas. </a:t>
            </a:r>
          </a:p>
          <a:p>
            <a:pPr lvl="1">
              <a:lnSpc>
                <a:spcPct val="110000"/>
              </a:lnSpc>
            </a:pPr>
            <a:r>
              <a:rPr lang="en-US" sz="1800" b="0" i="0" dirty="0">
                <a:solidFill>
                  <a:srgbClr val="000000"/>
                </a:solidFill>
                <a:effectLst/>
                <a:latin typeface="Times New Roman" panose="02020603050405020304" pitchFamily="18" charset="0"/>
                <a:cs typeface="Times New Roman" panose="02020603050405020304" pitchFamily="18" charset="0"/>
              </a:rPr>
              <a:t>The client then writes data to the </a:t>
            </a:r>
            <a:r>
              <a:rPr lang="en-US" sz="1800" b="0" i="0" dirty="0" err="1">
                <a:solidFill>
                  <a:srgbClr val="000000"/>
                </a:solidFill>
                <a:effectLst/>
                <a:latin typeface="Times New Roman" panose="02020603050405020304" pitchFamily="18" charset="0"/>
                <a:cs typeface="Times New Roman" panose="02020603050405020304" pitchFamily="18" charset="0"/>
              </a:rPr>
              <a:t>DataNodes</a:t>
            </a:r>
            <a:r>
              <a:rPr lang="en-US" sz="1800" b="0" i="0" dirty="0">
                <a:solidFill>
                  <a:srgbClr val="000000"/>
                </a:solidFill>
                <a:effectLst/>
                <a:latin typeface="Times New Roman" panose="02020603050405020304" pitchFamily="18" charset="0"/>
                <a:cs typeface="Times New Roman" panose="02020603050405020304" pitchFamily="18" charset="0"/>
              </a:rPr>
              <a:t> in a pipeline fashion. </a:t>
            </a:r>
          </a:p>
          <a:p>
            <a:pPr>
              <a:lnSpc>
                <a:spcPct val="110000"/>
              </a:lnSpc>
            </a:pPr>
            <a:r>
              <a:rPr lang="en-US" sz="2400" b="0" i="0" dirty="0">
                <a:solidFill>
                  <a:srgbClr val="000000"/>
                </a:solidFill>
                <a:effectLst/>
                <a:latin typeface="Times New Roman" panose="02020603050405020304" pitchFamily="18" charset="0"/>
                <a:cs typeface="Times New Roman" panose="02020603050405020304" pitchFamily="18" charset="0"/>
              </a:rPr>
              <a:t>The current design has a </a:t>
            </a:r>
            <a:r>
              <a:rPr lang="en-US" sz="2400" dirty="0">
                <a:solidFill>
                  <a:srgbClr val="000000"/>
                </a:solidFill>
                <a:latin typeface="Times New Roman" panose="02020603050405020304" pitchFamily="18" charset="0"/>
                <a:cs typeface="Times New Roman" panose="02020603050405020304" pitchFamily="18" charset="0"/>
              </a:rPr>
              <a:t>single </a:t>
            </a:r>
            <a:r>
              <a:rPr lang="en-US" sz="2400" dirty="0" err="1">
                <a:solidFill>
                  <a:srgbClr val="000000"/>
                </a:solidFill>
                <a:latin typeface="Times New Roman" panose="02020603050405020304" pitchFamily="18" charset="0"/>
                <a:cs typeface="Times New Roman" panose="02020603050405020304" pitchFamily="18" charset="0"/>
              </a:rPr>
              <a:t>NameNode</a:t>
            </a:r>
            <a:r>
              <a:rPr lang="en-US" sz="2400" dirty="0">
                <a:solidFill>
                  <a:srgbClr val="000000"/>
                </a:solidFill>
                <a:latin typeface="Times New Roman" panose="02020603050405020304" pitchFamily="18" charset="0"/>
                <a:cs typeface="Times New Roman" panose="02020603050405020304" pitchFamily="18" charset="0"/>
              </a:rPr>
              <a:t> for each cluster. </a:t>
            </a:r>
          </a:p>
          <a:p>
            <a:pPr>
              <a:lnSpc>
                <a:spcPct val="110000"/>
              </a:lnSpc>
            </a:pPr>
            <a:r>
              <a:rPr lang="en-US" sz="2400" dirty="0">
                <a:solidFill>
                  <a:srgbClr val="000000"/>
                </a:solidFill>
                <a:latin typeface="Times New Roman" panose="02020603050405020304" pitchFamily="18" charset="0"/>
                <a:cs typeface="Times New Roman" panose="02020603050405020304" pitchFamily="18" charset="0"/>
              </a:rPr>
              <a:t>The cluster can have thousands of </a:t>
            </a:r>
            <a:r>
              <a:rPr lang="en-US" sz="2400" dirty="0" err="1">
                <a:solidFill>
                  <a:srgbClr val="000000"/>
                </a:solidFill>
                <a:latin typeface="Times New Roman" panose="02020603050405020304" pitchFamily="18" charset="0"/>
                <a:cs typeface="Times New Roman" panose="02020603050405020304" pitchFamily="18" charset="0"/>
              </a:rPr>
              <a:t>DataNodes</a:t>
            </a:r>
            <a:r>
              <a:rPr lang="en-US" sz="2400" dirty="0">
                <a:solidFill>
                  <a:srgbClr val="000000"/>
                </a:solidFill>
                <a:latin typeface="Times New Roman" panose="02020603050405020304" pitchFamily="18" charset="0"/>
                <a:cs typeface="Times New Roman" panose="02020603050405020304" pitchFamily="18" charset="0"/>
              </a:rPr>
              <a:t> and tens of thousands of HDFS clients per cluster, as each </a:t>
            </a:r>
            <a:r>
              <a:rPr lang="en-US" sz="2400" dirty="0" err="1">
                <a:solidFill>
                  <a:srgbClr val="000000"/>
                </a:solidFill>
                <a:latin typeface="Times New Roman" panose="02020603050405020304" pitchFamily="18" charset="0"/>
                <a:cs typeface="Times New Roman" panose="02020603050405020304" pitchFamily="18" charset="0"/>
              </a:rPr>
              <a:t>DataNode</a:t>
            </a:r>
            <a:r>
              <a:rPr lang="en-US" sz="2400" dirty="0">
                <a:solidFill>
                  <a:srgbClr val="000000"/>
                </a:solidFill>
                <a:latin typeface="Times New Roman" panose="02020603050405020304" pitchFamily="18" charset="0"/>
                <a:cs typeface="Times New Roman" panose="02020603050405020304" pitchFamily="18" charset="0"/>
              </a:rPr>
              <a:t> may execute multiple application tasks concurrently. </a:t>
            </a: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40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2FDC-2989-D2CB-32D1-7FE8A16B6C82}"/>
              </a:ext>
            </a:extLst>
          </p:cNvPr>
          <p:cNvSpPr>
            <a:spLocks noGrp="1"/>
          </p:cNvSpPr>
          <p:nvPr>
            <p:ph type="title"/>
          </p:nvPr>
        </p:nvSpPr>
        <p:spPr>
          <a:xfrm>
            <a:off x="457200" y="274638"/>
            <a:ext cx="8229600" cy="715962"/>
          </a:xfrm>
        </p:spPr>
        <p:txBody>
          <a:bodyPr>
            <a:normAutofit fontScale="90000"/>
          </a:bodyPr>
          <a:lstStyle/>
          <a:p>
            <a:r>
              <a:rPr lang="en-IN" dirty="0"/>
              <a:t>Name node (…)</a:t>
            </a:r>
          </a:p>
        </p:txBody>
      </p:sp>
      <p:sp>
        <p:nvSpPr>
          <p:cNvPr id="3" name="Content Placeholder 2">
            <a:extLst>
              <a:ext uri="{FF2B5EF4-FFF2-40B4-BE49-F238E27FC236}">
                <a16:creationId xmlns:a16="http://schemas.microsoft.com/office/drawing/2014/main" id="{A264CFEC-D8C1-FF6A-C412-FCA5336481F7}"/>
              </a:ext>
            </a:extLst>
          </p:cNvPr>
          <p:cNvSpPr>
            <a:spLocks noGrp="1"/>
          </p:cNvSpPr>
          <p:nvPr>
            <p:ph idx="1"/>
          </p:nvPr>
        </p:nvSpPr>
        <p:spPr>
          <a:xfrm>
            <a:off x="457200" y="990600"/>
            <a:ext cx="8229600" cy="5867400"/>
          </a:xfrm>
        </p:spPr>
        <p:txBody>
          <a:bodyPr>
            <a:normAutofit/>
          </a:bodyPr>
          <a:lstStyle/>
          <a:p>
            <a:r>
              <a:rPr lang="en-US" sz="2400" b="0" i="0" dirty="0">
                <a:solidFill>
                  <a:srgbClr val="000000"/>
                </a:solidFill>
                <a:effectLst/>
                <a:latin typeface="TimesNewRomanPSMT"/>
              </a:rPr>
              <a:t>HDFS keeps the entire namespace in RAM. </a:t>
            </a:r>
          </a:p>
          <a:p>
            <a:r>
              <a:rPr lang="en-US" sz="2400" b="0" i="0" dirty="0">
                <a:solidFill>
                  <a:srgbClr val="000000"/>
                </a:solidFill>
                <a:effectLst/>
                <a:latin typeface="TimesNewRomanPSMT"/>
              </a:rPr>
              <a:t>The </a:t>
            </a:r>
            <a:r>
              <a:rPr lang="en-US" sz="2400" b="0" i="0" dirty="0" err="1">
                <a:solidFill>
                  <a:srgbClr val="000000"/>
                </a:solidFill>
                <a:effectLst/>
                <a:latin typeface="TimesNewRomanPSMT"/>
              </a:rPr>
              <a:t>inode</a:t>
            </a:r>
            <a:r>
              <a:rPr lang="en-US" sz="2400" b="0" i="0" dirty="0">
                <a:solidFill>
                  <a:srgbClr val="000000"/>
                </a:solidFill>
                <a:effectLst/>
                <a:latin typeface="TimesNewRomanPSMT"/>
              </a:rPr>
              <a:t> data and the list of blocks belonging to each file comprise the metadata of the name system called the </a:t>
            </a:r>
            <a:r>
              <a:rPr lang="en-US" sz="2400" b="0" i="1" dirty="0">
                <a:solidFill>
                  <a:srgbClr val="000000"/>
                </a:solidFill>
                <a:effectLst/>
                <a:latin typeface="TimesNewRomanPS-ItalicMT"/>
              </a:rPr>
              <a:t>image</a:t>
            </a:r>
            <a:r>
              <a:rPr lang="en-US" sz="2400" b="0" i="0" dirty="0">
                <a:solidFill>
                  <a:srgbClr val="000000"/>
                </a:solidFill>
                <a:effectLst/>
                <a:latin typeface="TimesNewRomanPSMT"/>
              </a:rPr>
              <a:t>. </a:t>
            </a:r>
          </a:p>
          <a:p>
            <a:r>
              <a:rPr lang="en-US" sz="2400" b="0" i="0" dirty="0">
                <a:solidFill>
                  <a:srgbClr val="000000"/>
                </a:solidFill>
                <a:effectLst/>
                <a:latin typeface="TimesNewRomanPSMT"/>
              </a:rPr>
              <a:t>The persistent record of the image stored in the local host’s native files system is called a </a:t>
            </a:r>
            <a:r>
              <a:rPr lang="en-US" sz="2400" b="1" i="1" dirty="0">
                <a:solidFill>
                  <a:srgbClr val="000000"/>
                </a:solidFill>
                <a:effectLst/>
                <a:latin typeface="TimesNewRomanPS-ItalicMT"/>
              </a:rPr>
              <a:t>checkpoint. </a:t>
            </a:r>
          </a:p>
          <a:p>
            <a:r>
              <a:rPr lang="en-US" sz="2400" b="0" i="0" dirty="0">
                <a:solidFill>
                  <a:srgbClr val="000000"/>
                </a:solidFill>
                <a:effectLst/>
                <a:latin typeface="TimesNewRomanPSMT"/>
              </a:rPr>
              <a:t>The </a:t>
            </a:r>
            <a:r>
              <a:rPr lang="en-US" sz="2400" b="0" i="0" dirty="0" err="1">
                <a:solidFill>
                  <a:srgbClr val="000000"/>
                </a:solidFill>
                <a:effectLst/>
                <a:latin typeface="TimesNewRomanPSMT"/>
              </a:rPr>
              <a:t>NameNode</a:t>
            </a:r>
            <a:r>
              <a:rPr lang="en-US" sz="2400" b="0" i="0" dirty="0">
                <a:solidFill>
                  <a:srgbClr val="000000"/>
                </a:solidFill>
                <a:effectLst/>
                <a:latin typeface="TimesNewRomanPSMT"/>
              </a:rPr>
              <a:t> also stores the modification log of the image called the </a:t>
            </a:r>
            <a:r>
              <a:rPr lang="en-US" sz="2400" b="1" i="1" dirty="0">
                <a:solidFill>
                  <a:srgbClr val="000000"/>
                </a:solidFill>
                <a:effectLst/>
                <a:latin typeface="TimesNewRomanPS-ItalicMT"/>
              </a:rPr>
              <a:t>journal</a:t>
            </a:r>
            <a:r>
              <a:rPr lang="en-US" sz="2400" b="0" i="1" dirty="0">
                <a:solidFill>
                  <a:srgbClr val="000000"/>
                </a:solidFill>
                <a:effectLst/>
                <a:latin typeface="TimesNewRomanPS-ItalicMT"/>
              </a:rPr>
              <a:t> </a:t>
            </a:r>
            <a:r>
              <a:rPr lang="en-US" sz="2400" b="0" i="0" dirty="0">
                <a:solidFill>
                  <a:srgbClr val="000000"/>
                </a:solidFill>
                <a:effectLst/>
                <a:latin typeface="TimesNewRomanPSMT"/>
              </a:rPr>
              <a:t>in the local host’s native file system. </a:t>
            </a:r>
          </a:p>
          <a:p>
            <a:r>
              <a:rPr lang="en-US" sz="2400" b="0" i="0" dirty="0">
                <a:solidFill>
                  <a:srgbClr val="000000"/>
                </a:solidFill>
                <a:effectLst/>
                <a:latin typeface="TimesNewRomanPSMT"/>
              </a:rPr>
              <a:t>For improved durability, redundant copies of the checkpoint and journal can be made at other servers. </a:t>
            </a:r>
          </a:p>
          <a:p>
            <a:r>
              <a:rPr lang="en-US" sz="2400" b="0" i="0" dirty="0">
                <a:solidFill>
                  <a:srgbClr val="000000"/>
                </a:solidFill>
                <a:effectLst/>
                <a:latin typeface="TimesNewRomanPSMT"/>
              </a:rPr>
              <a:t>During restarts the </a:t>
            </a:r>
            <a:r>
              <a:rPr lang="en-US" sz="2400" b="0" i="0" dirty="0" err="1">
                <a:solidFill>
                  <a:srgbClr val="000000"/>
                </a:solidFill>
                <a:effectLst/>
                <a:latin typeface="TimesNewRomanPSMT"/>
              </a:rPr>
              <a:t>NameNode</a:t>
            </a:r>
            <a:r>
              <a:rPr lang="en-US" sz="2400" b="0" i="0" dirty="0">
                <a:solidFill>
                  <a:srgbClr val="000000"/>
                </a:solidFill>
                <a:effectLst/>
                <a:latin typeface="TimesNewRomanPSMT"/>
              </a:rPr>
              <a:t> restores the namespace by reading the namespace and replaying the journal. </a:t>
            </a:r>
          </a:p>
          <a:p>
            <a:r>
              <a:rPr lang="en-US" sz="2400" dirty="0">
                <a:solidFill>
                  <a:srgbClr val="000000"/>
                </a:solidFill>
                <a:latin typeface="TimesNewRomanPSMT"/>
              </a:rPr>
              <a:t>The locations of block replicas may change over time and are not part of the persistent checkpoint. </a:t>
            </a:r>
            <a:endParaRPr lang="en-IN" sz="2400" dirty="0">
              <a:solidFill>
                <a:srgbClr val="000000"/>
              </a:solidFill>
              <a:latin typeface="TimesNewRomanPSMT"/>
            </a:endParaRPr>
          </a:p>
        </p:txBody>
      </p:sp>
    </p:spTree>
    <p:extLst>
      <p:ext uri="{BB962C8B-B14F-4D97-AF65-F5344CB8AC3E}">
        <p14:creationId xmlns:p14="http://schemas.microsoft.com/office/powerpoint/2010/main" val="1096076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9C782-710B-9C05-9C2F-A098651C649F}"/>
              </a:ext>
            </a:extLst>
          </p:cNvPr>
          <p:cNvSpPr>
            <a:spLocks noGrp="1"/>
          </p:cNvSpPr>
          <p:nvPr>
            <p:ph type="title"/>
          </p:nvPr>
        </p:nvSpPr>
        <p:spPr>
          <a:xfrm>
            <a:off x="457200" y="274638"/>
            <a:ext cx="8229600" cy="868362"/>
          </a:xfrm>
        </p:spPr>
        <p:txBody>
          <a:bodyPr/>
          <a:lstStyle/>
          <a:p>
            <a:r>
              <a:rPr lang="en-IN" dirty="0"/>
              <a:t>Data Nodes</a:t>
            </a:r>
          </a:p>
        </p:txBody>
      </p:sp>
      <p:sp>
        <p:nvSpPr>
          <p:cNvPr id="3" name="Content Placeholder 2">
            <a:extLst>
              <a:ext uri="{FF2B5EF4-FFF2-40B4-BE49-F238E27FC236}">
                <a16:creationId xmlns:a16="http://schemas.microsoft.com/office/drawing/2014/main" id="{E742B0B7-8E6A-05C9-C72A-DFB6A57BD478}"/>
              </a:ext>
            </a:extLst>
          </p:cNvPr>
          <p:cNvSpPr>
            <a:spLocks noGrp="1"/>
          </p:cNvSpPr>
          <p:nvPr>
            <p:ph idx="1"/>
          </p:nvPr>
        </p:nvSpPr>
        <p:spPr>
          <a:xfrm>
            <a:off x="457200" y="1143000"/>
            <a:ext cx="8229600" cy="5715000"/>
          </a:xfrm>
        </p:spPr>
        <p:txBody>
          <a:bodyPr>
            <a:no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Each block replica on a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is represented by two files in the local host’s native file system. </a:t>
            </a:r>
          </a:p>
          <a:p>
            <a:pPr lvl="1"/>
            <a:r>
              <a:rPr lang="en-US" sz="2400" b="0" i="0" dirty="0">
                <a:solidFill>
                  <a:srgbClr val="000000"/>
                </a:solidFill>
                <a:effectLst/>
                <a:latin typeface="Times New Roman" panose="02020603050405020304" pitchFamily="18" charset="0"/>
                <a:cs typeface="Times New Roman" panose="02020603050405020304" pitchFamily="18" charset="0"/>
              </a:rPr>
              <a:t>The first file contains the data itself and the second file is block’s metadata including checksums for the block data and the block’s </a:t>
            </a:r>
            <a:r>
              <a:rPr lang="en-US" sz="2400" b="0" i="1" dirty="0">
                <a:solidFill>
                  <a:srgbClr val="000000"/>
                </a:solidFill>
                <a:effectLst/>
                <a:latin typeface="Times New Roman" panose="02020603050405020304" pitchFamily="18" charset="0"/>
                <a:cs typeface="Times New Roman" panose="02020603050405020304" pitchFamily="18" charset="0"/>
              </a:rPr>
              <a:t>generation stamp</a:t>
            </a:r>
            <a:r>
              <a:rPr lang="en-US" sz="2400" b="0" i="0" dirty="0">
                <a:solidFill>
                  <a:srgbClr val="000000"/>
                </a:solidFill>
                <a:effectLst/>
                <a:latin typeface="Times New Roman" panose="02020603050405020304" pitchFamily="18" charset="0"/>
                <a:cs typeface="Times New Roman" panose="02020603050405020304" pitchFamily="18" charset="0"/>
              </a:rPr>
              <a:t>. </a:t>
            </a:r>
          </a:p>
          <a:p>
            <a:r>
              <a:rPr lang="en-US" sz="2400" b="0" i="0" dirty="0">
                <a:solidFill>
                  <a:srgbClr val="000000"/>
                </a:solidFill>
                <a:effectLst/>
                <a:latin typeface="Times New Roman" panose="02020603050405020304" pitchFamily="18" charset="0"/>
                <a:cs typeface="Times New Roman" panose="02020603050405020304" pitchFamily="18" charset="0"/>
              </a:rPr>
              <a:t>During startup each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connects to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and performs a </a:t>
            </a:r>
            <a:r>
              <a:rPr lang="en-US" sz="2400" b="0" i="1" dirty="0">
                <a:solidFill>
                  <a:srgbClr val="000000"/>
                </a:solidFill>
                <a:effectLst/>
                <a:latin typeface="Times New Roman" panose="02020603050405020304" pitchFamily="18" charset="0"/>
                <a:cs typeface="Times New Roman" panose="02020603050405020304" pitchFamily="18" charset="0"/>
              </a:rPr>
              <a:t>handshake</a:t>
            </a:r>
            <a:r>
              <a:rPr lang="en-US" sz="2400" b="0" i="0" dirty="0">
                <a:solidFill>
                  <a:srgbClr val="000000"/>
                </a:solidFill>
                <a:effectLst/>
                <a:latin typeface="Times New Roman" panose="02020603050405020304" pitchFamily="18" charset="0"/>
                <a:cs typeface="Times New Roman" panose="02020603050405020304" pitchFamily="18" charset="0"/>
              </a:rPr>
              <a:t>. </a:t>
            </a:r>
          </a:p>
          <a:p>
            <a:pPr lvl="1"/>
            <a:r>
              <a:rPr lang="en-US" sz="1800" b="0" i="0" dirty="0">
                <a:solidFill>
                  <a:srgbClr val="000000"/>
                </a:solidFill>
                <a:effectLst/>
                <a:latin typeface="Times New Roman" panose="02020603050405020304" pitchFamily="18" charset="0"/>
                <a:cs typeface="Times New Roman" panose="02020603050405020304" pitchFamily="18" charset="0"/>
              </a:rPr>
              <a:t>The purpose of the handshake is to verify the </a:t>
            </a:r>
            <a:r>
              <a:rPr lang="en-US" sz="1800" b="0" i="1" dirty="0">
                <a:solidFill>
                  <a:srgbClr val="000000"/>
                </a:solidFill>
                <a:effectLst/>
                <a:latin typeface="Times New Roman" panose="02020603050405020304" pitchFamily="18" charset="0"/>
                <a:cs typeface="Times New Roman" panose="02020603050405020304" pitchFamily="18" charset="0"/>
              </a:rPr>
              <a:t>namespace ID </a:t>
            </a:r>
            <a:r>
              <a:rPr lang="en-US" sz="1800" b="0" i="0" dirty="0">
                <a:solidFill>
                  <a:srgbClr val="000000"/>
                </a:solidFill>
                <a:effectLst/>
                <a:latin typeface="Times New Roman" panose="02020603050405020304" pitchFamily="18" charset="0"/>
                <a:cs typeface="Times New Roman" panose="02020603050405020304" pitchFamily="18" charset="0"/>
              </a:rPr>
              <a:t>and the </a:t>
            </a:r>
            <a:r>
              <a:rPr lang="en-US" sz="1800" b="0" i="1" dirty="0">
                <a:solidFill>
                  <a:srgbClr val="000000"/>
                </a:solidFill>
                <a:effectLst/>
                <a:latin typeface="Times New Roman" panose="02020603050405020304" pitchFamily="18" charset="0"/>
                <a:cs typeface="Times New Roman" panose="02020603050405020304" pitchFamily="18" charset="0"/>
              </a:rPr>
              <a:t>software version </a:t>
            </a:r>
            <a:r>
              <a:rPr lang="en-US" sz="1800" b="0" i="0" dirty="0">
                <a:solidFill>
                  <a:srgbClr val="000000"/>
                </a:solidFill>
                <a:effectLst/>
                <a:latin typeface="Times New Roman" panose="02020603050405020304" pitchFamily="18" charset="0"/>
                <a:cs typeface="Times New Roman" panose="02020603050405020304" pitchFamily="18" charset="0"/>
              </a:rPr>
              <a:t>of the </a:t>
            </a:r>
            <a:r>
              <a:rPr lang="en-US" sz="1800" b="0" i="0" dirty="0" err="1">
                <a:solidFill>
                  <a:srgbClr val="000000"/>
                </a:solidFill>
                <a:effectLst/>
                <a:latin typeface="Times New Roman" panose="02020603050405020304" pitchFamily="18" charset="0"/>
                <a:cs typeface="Times New Roman" panose="02020603050405020304" pitchFamily="18" charset="0"/>
              </a:rPr>
              <a:t>DataNode</a:t>
            </a:r>
            <a:r>
              <a:rPr lang="en-US" sz="1800" b="0" i="0" dirty="0">
                <a:solidFill>
                  <a:srgbClr val="000000"/>
                </a:solidFill>
                <a:effectLst/>
                <a:latin typeface="Times New Roman" panose="02020603050405020304" pitchFamily="18" charset="0"/>
                <a:cs typeface="Times New Roman" panose="02020603050405020304" pitchFamily="18" charset="0"/>
              </a:rPr>
              <a:t>. If either does not match that of the </a:t>
            </a:r>
            <a:r>
              <a:rPr lang="en-US" sz="1800" b="0" i="0" dirty="0" err="1">
                <a:solidFill>
                  <a:srgbClr val="000000"/>
                </a:solidFill>
                <a:effectLst/>
                <a:latin typeface="Times New Roman" panose="02020603050405020304" pitchFamily="18" charset="0"/>
                <a:cs typeface="Times New Roman" panose="02020603050405020304" pitchFamily="18" charset="0"/>
              </a:rPr>
              <a:t>NameNode</a:t>
            </a:r>
            <a:r>
              <a:rPr lang="en-US" sz="1800" b="0" i="0" dirty="0">
                <a:solidFill>
                  <a:srgbClr val="000000"/>
                </a:solidFill>
                <a:effectLst/>
                <a:latin typeface="Times New Roman" panose="02020603050405020304" pitchFamily="18" charset="0"/>
                <a:cs typeface="Times New Roman" panose="02020603050405020304" pitchFamily="18" charset="0"/>
              </a:rPr>
              <a:t> the </a:t>
            </a:r>
            <a:r>
              <a:rPr lang="en-US" sz="1800" b="0" i="0" dirty="0" err="1">
                <a:solidFill>
                  <a:srgbClr val="000000"/>
                </a:solidFill>
                <a:effectLst/>
                <a:latin typeface="Times New Roman" panose="02020603050405020304" pitchFamily="18" charset="0"/>
                <a:cs typeface="Times New Roman" panose="02020603050405020304" pitchFamily="18" charset="0"/>
              </a:rPr>
              <a:t>DataNode</a:t>
            </a:r>
            <a:r>
              <a:rPr lang="en-US" sz="1800" b="0" i="0" dirty="0">
                <a:solidFill>
                  <a:srgbClr val="000000"/>
                </a:solidFill>
                <a:effectLst/>
                <a:latin typeface="Times New Roman" panose="02020603050405020304" pitchFamily="18" charset="0"/>
                <a:cs typeface="Times New Roman" panose="02020603050405020304" pitchFamily="18" charset="0"/>
              </a:rPr>
              <a:t> automatically shuts down.</a:t>
            </a:r>
            <a:r>
              <a:rPr lang="en-US" sz="1800" dirty="0">
                <a:latin typeface="Times New Roman" panose="02020603050405020304" pitchFamily="18" charset="0"/>
                <a:cs typeface="Times New Roman" panose="02020603050405020304" pitchFamily="18" charset="0"/>
              </a:rPr>
              <a:t> </a:t>
            </a:r>
          </a:p>
          <a:p>
            <a:r>
              <a:rPr lang="en-US" sz="2400" b="0" i="0" dirty="0">
                <a:solidFill>
                  <a:srgbClr val="000000"/>
                </a:solidFill>
                <a:effectLst/>
                <a:latin typeface="Times New Roman" panose="02020603050405020304" pitchFamily="18" charset="0"/>
                <a:cs typeface="Times New Roman" panose="02020603050405020304" pitchFamily="18" charset="0"/>
              </a:rPr>
              <a:t>The namespace ID is assigned to the file system instance when it is formatted. </a:t>
            </a:r>
            <a:endParaRPr lang="en-US" sz="24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that is newly initialized and without any namespace ID is permitted to join the cluster and receive the cluster’s namespace ID</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solidFill>
                  <a:srgbClr val="000000"/>
                </a:solidFill>
                <a:latin typeface="Times New Roman" panose="02020603050405020304" pitchFamily="18" charset="0"/>
                <a:cs typeface="Times New Roman" panose="02020603050405020304" pitchFamily="18" charset="0"/>
              </a:rPr>
            </a:b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984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1CD2-651A-C1BD-B356-611B399B7B5D}"/>
              </a:ext>
            </a:extLst>
          </p:cNvPr>
          <p:cNvSpPr>
            <a:spLocks noGrp="1"/>
          </p:cNvSpPr>
          <p:nvPr>
            <p:ph type="title"/>
          </p:nvPr>
        </p:nvSpPr>
        <p:spPr>
          <a:xfrm>
            <a:off x="457200" y="274638"/>
            <a:ext cx="8229600" cy="563562"/>
          </a:xfrm>
        </p:spPr>
        <p:txBody>
          <a:bodyPr>
            <a:normAutofit fontScale="90000"/>
          </a:bodyPr>
          <a:lstStyle/>
          <a:p>
            <a:r>
              <a:rPr lang="en-IN" dirty="0"/>
              <a:t>Data Nodes (…)</a:t>
            </a:r>
          </a:p>
        </p:txBody>
      </p:sp>
      <p:sp>
        <p:nvSpPr>
          <p:cNvPr id="3" name="Content Placeholder 2">
            <a:extLst>
              <a:ext uri="{FF2B5EF4-FFF2-40B4-BE49-F238E27FC236}">
                <a16:creationId xmlns:a16="http://schemas.microsoft.com/office/drawing/2014/main" id="{A099DA9B-8A58-7EB6-B60E-2B17BFAE444E}"/>
              </a:ext>
            </a:extLst>
          </p:cNvPr>
          <p:cNvSpPr>
            <a:spLocks noGrp="1"/>
          </p:cNvSpPr>
          <p:nvPr>
            <p:ph idx="1"/>
          </p:nvPr>
        </p:nvSpPr>
        <p:spPr>
          <a:xfrm>
            <a:off x="457200" y="838200"/>
            <a:ext cx="8229600" cy="5745162"/>
          </a:xfrm>
        </p:spPr>
        <p:txBody>
          <a:bodyPr>
            <a:noAutofit/>
          </a:bodyPr>
          <a:lstStyle/>
          <a:p>
            <a:r>
              <a:rPr lang="en-US" sz="2400" dirty="0">
                <a:solidFill>
                  <a:srgbClr val="000000"/>
                </a:solidFill>
                <a:latin typeface="Times New Roman" panose="02020603050405020304" pitchFamily="18" charset="0"/>
                <a:cs typeface="Times New Roman" panose="02020603050405020304" pitchFamily="18" charset="0"/>
              </a:rPr>
              <a:t>A </a:t>
            </a:r>
            <a:r>
              <a:rPr lang="en-US" sz="2400" dirty="0" err="1">
                <a:solidFill>
                  <a:srgbClr val="000000"/>
                </a:solidFill>
                <a:latin typeface="Times New Roman" panose="02020603050405020304" pitchFamily="18" charset="0"/>
                <a:cs typeface="Times New Roman" panose="02020603050405020304" pitchFamily="18" charset="0"/>
              </a:rPr>
              <a:t>DataNode</a:t>
            </a:r>
            <a:r>
              <a:rPr lang="en-US" sz="2400" dirty="0">
                <a:solidFill>
                  <a:srgbClr val="000000"/>
                </a:solidFill>
                <a:latin typeface="Times New Roman" panose="02020603050405020304" pitchFamily="18" charset="0"/>
                <a:cs typeface="Times New Roman" panose="02020603050405020304" pitchFamily="18" charset="0"/>
              </a:rPr>
              <a:t> sends a block report about replicas </a:t>
            </a:r>
          </a:p>
          <a:p>
            <a:r>
              <a:rPr lang="en-US" sz="2400" dirty="0">
                <a:solidFill>
                  <a:srgbClr val="000000"/>
                </a:solidFill>
                <a:latin typeface="Times New Roman" panose="02020603050405020304" pitchFamily="18" charset="0"/>
                <a:cs typeface="Times New Roman" panose="02020603050405020304" pitchFamily="18" charset="0"/>
              </a:rPr>
              <a:t>A block report contains the block id, the generation stamp and the length for each block replica the server hosts. </a:t>
            </a:r>
          </a:p>
          <a:p>
            <a:pPr lvl="1"/>
            <a:r>
              <a:rPr lang="en-US" sz="2400" dirty="0">
                <a:solidFill>
                  <a:srgbClr val="000000"/>
                </a:solidFill>
                <a:latin typeface="Times New Roman" panose="02020603050405020304" pitchFamily="18" charset="0"/>
                <a:cs typeface="Times New Roman" panose="02020603050405020304" pitchFamily="18" charset="0"/>
              </a:rPr>
              <a:t>Block reports are sent every hour </a:t>
            </a:r>
          </a:p>
          <a:p>
            <a:r>
              <a:rPr lang="en-US" sz="2400" b="0" i="0" dirty="0">
                <a:solidFill>
                  <a:srgbClr val="000000"/>
                </a:solidFill>
                <a:effectLst/>
                <a:latin typeface="Times New Roman" panose="02020603050405020304" pitchFamily="18" charset="0"/>
                <a:cs typeface="Times New Roman" panose="02020603050405020304" pitchFamily="18" charset="0"/>
              </a:rPr>
              <a:t>During normal operation </a:t>
            </a:r>
            <a:r>
              <a:rPr lang="en-US" sz="2400" b="0" i="0" dirty="0" err="1">
                <a:solidFill>
                  <a:srgbClr val="000000"/>
                </a:solidFill>
                <a:effectLst/>
                <a:latin typeface="Times New Roman" panose="02020603050405020304" pitchFamily="18" charset="0"/>
                <a:cs typeface="Times New Roman" panose="02020603050405020304" pitchFamily="18" charset="0"/>
              </a:rPr>
              <a:t>DataNodes</a:t>
            </a:r>
            <a:r>
              <a:rPr lang="en-US" sz="2400" b="0" i="0" dirty="0">
                <a:solidFill>
                  <a:srgbClr val="000000"/>
                </a:solidFill>
                <a:effectLst/>
                <a:latin typeface="Times New Roman" panose="02020603050405020304" pitchFamily="18" charset="0"/>
                <a:cs typeface="Times New Roman" panose="02020603050405020304" pitchFamily="18" charset="0"/>
              </a:rPr>
              <a:t> send </a:t>
            </a:r>
            <a:r>
              <a:rPr lang="en-US" sz="2400" b="0" i="1" dirty="0">
                <a:solidFill>
                  <a:srgbClr val="000000"/>
                </a:solidFill>
                <a:effectLst/>
                <a:latin typeface="Times New Roman" panose="02020603050405020304" pitchFamily="18" charset="0"/>
                <a:cs typeface="Times New Roman" panose="02020603050405020304" pitchFamily="18" charset="0"/>
              </a:rPr>
              <a:t>heartbeats  </a:t>
            </a:r>
            <a:r>
              <a:rPr lang="en-US" sz="2400" b="0" i="0" dirty="0">
                <a:solidFill>
                  <a:srgbClr val="000000"/>
                </a:solidFill>
                <a:effectLst/>
                <a:latin typeface="Times New Roman" panose="02020603050405020304" pitchFamily="18" charset="0"/>
                <a:cs typeface="Times New Roman" panose="02020603050405020304" pitchFamily="18" charset="0"/>
              </a:rPr>
              <a:t>to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to confirm that the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is available</a:t>
            </a:r>
          </a:p>
          <a:p>
            <a:r>
              <a:rPr lang="en-US" sz="2400" dirty="0">
                <a:solidFill>
                  <a:srgbClr val="000000"/>
                </a:solidFill>
                <a:latin typeface="Times New Roman" panose="02020603050405020304" pitchFamily="18" charset="0"/>
                <a:cs typeface="Times New Roman" panose="02020603050405020304" pitchFamily="18" charset="0"/>
              </a:rPr>
              <a:t>Heartbeat contains several types of information</a:t>
            </a:r>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The default heartbeat interval is three seconds. </a:t>
            </a:r>
          </a:p>
          <a:p>
            <a:r>
              <a:rPr lang="en-US" sz="2400" b="0" i="0" dirty="0">
                <a:solidFill>
                  <a:srgbClr val="000000"/>
                </a:solidFill>
                <a:effectLst/>
                <a:latin typeface="Times New Roman" panose="02020603050405020304" pitchFamily="18" charset="0"/>
                <a:cs typeface="Times New Roman" panose="02020603050405020304" pitchFamily="18" charset="0"/>
              </a:rPr>
              <a:t>If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does not receive a heartbeat from a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in ten minutes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considers the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to be out of service and the block replicas hosted by that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to be unavailable. </a:t>
            </a:r>
          </a:p>
          <a:p>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then schedules creation of new replicas</a:t>
            </a:r>
            <a:br>
              <a:rPr lang="en-US" sz="2400" dirty="0">
                <a:latin typeface="Times New Roman" panose="02020603050405020304" pitchFamily="18" charset="0"/>
                <a:cs typeface="Times New Roman" panose="02020603050405020304" pitchFamily="18" charset="0"/>
              </a:rPr>
            </a:br>
            <a:br>
              <a:rPr lang="en-US" sz="2400" dirty="0">
                <a:solidFill>
                  <a:srgbClr val="000000"/>
                </a:solidFill>
                <a:latin typeface="Times New Roman" panose="02020603050405020304" pitchFamily="18" charset="0"/>
                <a:cs typeface="Times New Roman" panose="02020603050405020304" pitchFamily="18" charset="0"/>
              </a:rPr>
            </a:b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7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61B3-6A68-02AE-932A-A0795352387D}"/>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BD21AC27-09BD-E90E-D925-6AF15F592220}"/>
              </a:ext>
            </a:extLst>
          </p:cNvPr>
          <p:cNvSpPr>
            <a:spLocks noGrp="1"/>
          </p:cNvSpPr>
          <p:nvPr>
            <p:ph idx="1"/>
          </p:nvPr>
        </p:nvSpPr>
        <p:spPr/>
        <p:txBody>
          <a:bodyPr>
            <a:normAutofit/>
          </a:bodyPr>
          <a:lstStyle/>
          <a:p>
            <a:r>
              <a:rPr lang="en-IN" sz="4000" dirty="0"/>
              <a:t>Introduction and Related Work</a:t>
            </a:r>
          </a:p>
          <a:p>
            <a:r>
              <a:rPr lang="en-IN" sz="4000" dirty="0"/>
              <a:t>Architecture</a:t>
            </a:r>
          </a:p>
          <a:p>
            <a:r>
              <a:rPr lang="en-IN" sz="4000" dirty="0"/>
              <a:t>File I/O operations and replica management</a:t>
            </a:r>
          </a:p>
        </p:txBody>
      </p:sp>
    </p:spTree>
    <p:extLst>
      <p:ext uri="{BB962C8B-B14F-4D97-AF65-F5344CB8AC3E}">
        <p14:creationId xmlns:p14="http://schemas.microsoft.com/office/powerpoint/2010/main" val="353112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EAAE-8101-83EF-5912-088DEA8EAF3A}"/>
              </a:ext>
            </a:extLst>
          </p:cNvPr>
          <p:cNvSpPr>
            <a:spLocks noGrp="1"/>
          </p:cNvSpPr>
          <p:nvPr>
            <p:ph type="title"/>
          </p:nvPr>
        </p:nvSpPr>
        <p:spPr>
          <a:xfrm>
            <a:off x="457200" y="274638"/>
            <a:ext cx="8229600" cy="639762"/>
          </a:xfrm>
        </p:spPr>
        <p:txBody>
          <a:bodyPr>
            <a:normAutofit fontScale="90000"/>
          </a:bodyPr>
          <a:lstStyle/>
          <a:p>
            <a:r>
              <a:rPr lang="en-IN" dirty="0"/>
              <a:t>Data Nodes (…)</a:t>
            </a:r>
          </a:p>
        </p:txBody>
      </p:sp>
      <p:sp>
        <p:nvSpPr>
          <p:cNvPr id="3" name="Content Placeholder 2">
            <a:extLst>
              <a:ext uri="{FF2B5EF4-FFF2-40B4-BE49-F238E27FC236}">
                <a16:creationId xmlns:a16="http://schemas.microsoft.com/office/drawing/2014/main" id="{C0571E50-8A4D-C513-999C-4A18ECF9EFE8}"/>
              </a:ext>
            </a:extLst>
          </p:cNvPr>
          <p:cNvSpPr>
            <a:spLocks noGrp="1"/>
          </p:cNvSpPr>
          <p:nvPr>
            <p:ph idx="1"/>
          </p:nvPr>
        </p:nvSpPr>
        <p:spPr>
          <a:xfrm>
            <a:off x="457200" y="1074737"/>
            <a:ext cx="8382000" cy="5249863"/>
          </a:xfrm>
        </p:spPr>
        <p:txBody>
          <a:bodyPr>
            <a:normAutofit fontScale="92500"/>
          </a:bodyPr>
          <a:lstStyle/>
          <a:p>
            <a:r>
              <a:rPr lang="en-US" b="0" i="0" dirty="0">
                <a:solidFill>
                  <a:srgbClr val="000000"/>
                </a:solidFill>
                <a:effectLst/>
                <a:latin typeface="Times New Roman" panose="02020603050405020304" pitchFamily="18" charset="0"/>
                <a:cs typeface="Times New Roman" panose="02020603050405020304" pitchFamily="18" charset="0"/>
              </a:rPr>
              <a:t>The </a:t>
            </a:r>
            <a:r>
              <a:rPr lang="en-US" b="0" i="0" dirty="0" err="1">
                <a:solidFill>
                  <a:srgbClr val="000000"/>
                </a:solidFill>
                <a:effectLst/>
                <a:latin typeface="Times New Roman" panose="02020603050405020304" pitchFamily="18" charset="0"/>
                <a:cs typeface="Times New Roman" panose="02020603050405020304" pitchFamily="18" charset="0"/>
              </a:rPr>
              <a:t>NameNode</a:t>
            </a:r>
            <a:r>
              <a:rPr lang="en-US" b="0" i="0" dirty="0">
                <a:solidFill>
                  <a:srgbClr val="000000"/>
                </a:solidFill>
                <a:effectLst/>
                <a:latin typeface="Times New Roman" panose="02020603050405020304" pitchFamily="18" charset="0"/>
                <a:cs typeface="Times New Roman" panose="02020603050405020304" pitchFamily="18" charset="0"/>
              </a:rPr>
              <a:t> does not directly call </a:t>
            </a:r>
            <a:r>
              <a:rPr lang="en-US" b="0" i="0" dirty="0" err="1">
                <a:solidFill>
                  <a:srgbClr val="000000"/>
                </a:solidFill>
                <a:effectLst/>
                <a:latin typeface="Times New Roman" panose="02020603050405020304" pitchFamily="18" charset="0"/>
                <a:cs typeface="Times New Roman" panose="02020603050405020304" pitchFamily="18" charset="0"/>
              </a:rPr>
              <a:t>DataNodes</a:t>
            </a:r>
            <a:r>
              <a:rPr lang="en-US" b="0" i="0" dirty="0">
                <a:solidFill>
                  <a:srgbClr val="000000"/>
                </a:solidFill>
                <a:effectLst/>
                <a:latin typeface="Times New Roman" panose="02020603050405020304" pitchFamily="18" charset="0"/>
                <a:cs typeface="Times New Roman" panose="02020603050405020304" pitchFamily="18" charset="0"/>
              </a:rPr>
              <a:t>. </a:t>
            </a:r>
          </a:p>
          <a:p>
            <a:r>
              <a:rPr lang="en-US" b="0" i="0" dirty="0">
                <a:solidFill>
                  <a:srgbClr val="000000"/>
                </a:solidFill>
                <a:effectLst/>
                <a:latin typeface="Times New Roman" panose="02020603050405020304" pitchFamily="18" charset="0"/>
                <a:cs typeface="Times New Roman" panose="02020603050405020304" pitchFamily="18" charset="0"/>
              </a:rPr>
              <a:t>It uses replies to heartbeats to send instructions to the </a:t>
            </a:r>
            <a:r>
              <a:rPr lang="en-US" b="0" i="0" dirty="0" err="1">
                <a:solidFill>
                  <a:srgbClr val="000000"/>
                </a:solidFill>
                <a:effectLst/>
                <a:latin typeface="Times New Roman" panose="02020603050405020304" pitchFamily="18" charset="0"/>
                <a:cs typeface="Times New Roman" panose="02020603050405020304" pitchFamily="18" charset="0"/>
              </a:rPr>
              <a:t>DataNodes</a:t>
            </a:r>
            <a:r>
              <a:rPr lang="en-US" b="0" i="0" dirty="0">
                <a:solidFill>
                  <a:srgbClr val="000000"/>
                </a:solidFill>
                <a:effectLst/>
                <a:latin typeface="Times New Roman" panose="02020603050405020304" pitchFamily="18" charset="0"/>
                <a:cs typeface="Times New Roman" panose="02020603050405020304" pitchFamily="18" charset="0"/>
              </a:rPr>
              <a:t>. The instructions include commands to:</a:t>
            </a:r>
          </a:p>
          <a:p>
            <a:pPr lvl="1"/>
            <a:r>
              <a:rPr lang="en-US" b="0" i="0" dirty="0">
                <a:solidFill>
                  <a:srgbClr val="000000"/>
                </a:solidFill>
                <a:effectLst/>
                <a:latin typeface="Times New Roman" panose="02020603050405020304" pitchFamily="18" charset="0"/>
                <a:cs typeface="Times New Roman" panose="02020603050405020304" pitchFamily="18" charset="0"/>
              </a:rPr>
              <a:t> replicate blocks to other nodes</a:t>
            </a:r>
          </a:p>
          <a:p>
            <a:pPr lvl="1"/>
            <a:r>
              <a:rPr lang="en-US" b="0" i="0" dirty="0">
                <a:solidFill>
                  <a:srgbClr val="000000"/>
                </a:solidFill>
                <a:effectLst/>
                <a:latin typeface="Times New Roman" panose="02020603050405020304" pitchFamily="18" charset="0"/>
                <a:cs typeface="Times New Roman" panose="02020603050405020304" pitchFamily="18" charset="0"/>
              </a:rPr>
              <a:t>remove local block replicas;</a:t>
            </a:r>
          </a:p>
          <a:p>
            <a:pPr lvl="1"/>
            <a:r>
              <a:rPr lang="en-US" sz="3200" b="0" i="0" dirty="0">
                <a:solidFill>
                  <a:srgbClr val="000000"/>
                </a:solidFill>
                <a:effectLst/>
                <a:latin typeface="Times New Roman" panose="02020603050405020304" pitchFamily="18" charset="0"/>
                <a:cs typeface="Times New Roman" panose="02020603050405020304" pitchFamily="18" charset="0"/>
              </a:rPr>
              <a:t>re-register or to shut down the node;</a:t>
            </a:r>
          </a:p>
          <a:p>
            <a:pPr lvl="1"/>
            <a:r>
              <a:rPr lang="en-US" sz="3200" b="0" i="0" dirty="0">
                <a:solidFill>
                  <a:srgbClr val="000000"/>
                </a:solidFill>
                <a:effectLst/>
                <a:latin typeface="Times New Roman" panose="02020603050405020304" pitchFamily="18" charset="0"/>
                <a:cs typeface="Times New Roman" panose="02020603050405020304" pitchFamily="18" charset="0"/>
              </a:rPr>
              <a:t>send an immediate block report.</a:t>
            </a:r>
          </a:p>
          <a:p>
            <a:r>
              <a:rPr lang="en-US" sz="3600" dirty="0">
                <a:solidFill>
                  <a:srgbClr val="000000"/>
                </a:solidFill>
                <a:latin typeface="Times New Roman" panose="02020603050405020304" pitchFamily="18" charset="0"/>
                <a:cs typeface="Times New Roman" panose="02020603050405020304" pitchFamily="18" charset="0"/>
              </a:rPr>
              <a:t>Integrity is managed with the above method.</a:t>
            </a:r>
            <a:endParaRPr lang="en-US" sz="36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676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7433-7128-D28E-81B8-3EC638CBCDFD}"/>
              </a:ext>
            </a:extLst>
          </p:cNvPr>
          <p:cNvSpPr>
            <a:spLocks noGrp="1"/>
          </p:cNvSpPr>
          <p:nvPr>
            <p:ph type="title"/>
          </p:nvPr>
        </p:nvSpPr>
        <p:spPr>
          <a:xfrm>
            <a:off x="457200" y="274638"/>
            <a:ext cx="8229600" cy="639762"/>
          </a:xfrm>
        </p:spPr>
        <p:txBody>
          <a:bodyPr>
            <a:normAutofit fontScale="90000"/>
          </a:bodyPr>
          <a:lstStyle/>
          <a:p>
            <a:r>
              <a:rPr lang="en-IN" sz="3600" b="1" dirty="0">
                <a:solidFill>
                  <a:srgbClr val="000000"/>
                </a:solidFill>
                <a:effectLst/>
                <a:latin typeface="Times New Roman" panose="02020603050405020304" pitchFamily="18" charset="0"/>
                <a:cs typeface="Times New Roman" panose="02020603050405020304" pitchFamily="18" charset="0"/>
              </a:rPr>
              <a:t>HDFS Client</a:t>
            </a:r>
            <a:r>
              <a:rPr lang="en-IN" sz="72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5BBD651-7C10-92E5-5EEC-422426A30B98}"/>
              </a:ext>
            </a:extLst>
          </p:cNvPr>
          <p:cNvSpPr>
            <a:spLocks noGrp="1"/>
          </p:cNvSpPr>
          <p:nvPr>
            <p:ph idx="1"/>
          </p:nvPr>
        </p:nvSpPr>
        <p:spPr>
          <a:xfrm>
            <a:off x="457200" y="1295400"/>
            <a:ext cx="8229600" cy="5105400"/>
          </a:xfrm>
        </p:spPr>
        <p:txBody>
          <a:bodyPr>
            <a:normAutofit fontScale="92500" lnSpcReduction="20000"/>
          </a:bodyPr>
          <a:lstStyle/>
          <a:p>
            <a:r>
              <a:rPr lang="en-US" dirty="0">
                <a:solidFill>
                  <a:srgbClr val="000000"/>
                </a:solidFill>
                <a:latin typeface="Times New Roman" panose="02020603050405020304" pitchFamily="18" charset="0"/>
                <a:cs typeface="Times New Roman" panose="02020603050405020304" pitchFamily="18" charset="0"/>
              </a:rPr>
              <a:t>User applications access the file system using the HDFS client, a code library that exports the HDFS file system interface </a:t>
            </a:r>
          </a:p>
          <a:p>
            <a:r>
              <a:rPr lang="en-US" dirty="0">
                <a:solidFill>
                  <a:srgbClr val="000000"/>
                </a:solidFill>
                <a:latin typeface="Times New Roman" panose="02020603050405020304" pitchFamily="18" charset="0"/>
                <a:cs typeface="Times New Roman" panose="02020603050405020304" pitchFamily="18" charset="0"/>
              </a:rPr>
              <a:t>Similar to most conventional file systems, HDFS supports operations to read, write and delete files, and operations to create and delete directories. </a:t>
            </a:r>
          </a:p>
          <a:p>
            <a:r>
              <a:rPr lang="en-US" dirty="0">
                <a:solidFill>
                  <a:srgbClr val="000000"/>
                </a:solidFill>
                <a:latin typeface="Times New Roman" panose="02020603050405020304" pitchFamily="18" charset="0"/>
                <a:cs typeface="Times New Roman" panose="02020603050405020304" pitchFamily="18" charset="0"/>
              </a:rPr>
              <a:t>The user references files and directories by paths in the namespace. The user application generally does not need to know that file system metadata and storage are on different servers, or that blocks have multiple replicas. </a:t>
            </a:r>
            <a:br>
              <a:rPr lang="en-US" sz="1800" dirty="0">
                <a:solidFill>
                  <a:srgbClr val="000000"/>
                </a:solidFill>
                <a:latin typeface="Times New Roman" panose="02020603050405020304" pitchFamily="18" charset="0"/>
                <a:cs typeface="Times New Roman" panose="02020603050405020304" pitchFamily="18" charset="0"/>
              </a:rPr>
            </a:br>
            <a:br>
              <a:rPr lang="en-US" sz="1800" dirty="0">
                <a:solidFill>
                  <a:srgbClr val="000000"/>
                </a:solidFill>
                <a:latin typeface="Times New Roman" panose="02020603050405020304" pitchFamily="18" charset="0"/>
                <a:cs typeface="Times New Roman" panose="02020603050405020304" pitchFamily="18" charset="0"/>
              </a:rPr>
            </a:br>
            <a:endParaRPr lang="en-IN"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37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Times New Roman" pitchFamily="18" charset="0"/>
                <a:cs typeface="Times New Roman" pitchFamily="18" charset="0"/>
              </a:rPr>
              <a:t>Reading from a File </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HDFS client sends the read request to Name Node </a:t>
            </a:r>
          </a:p>
          <a:p>
            <a:r>
              <a:rPr lang="en-US" sz="2800" dirty="0">
                <a:latin typeface="Times New Roman" pitchFamily="18" charset="0"/>
                <a:cs typeface="Times New Roman" pitchFamily="18" charset="0"/>
              </a:rPr>
              <a:t>Name Node returns the addresses of a set of Data Nodes containing replicas for the requested file</a:t>
            </a:r>
          </a:p>
          <a:p>
            <a:r>
              <a:rPr lang="en-US" sz="2800" dirty="0">
                <a:latin typeface="Times New Roman" pitchFamily="18" charset="0"/>
                <a:cs typeface="Times New Roman" pitchFamily="18" charset="0"/>
              </a:rPr>
              <a:t>First block of the file can be read by calling </a:t>
            </a:r>
            <a:r>
              <a:rPr lang="en-US" sz="2800" i="1" dirty="0">
                <a:latin typeface="Times New Roman" pitchFamily="18" charset="0"/>
                <a:cs typeface="Times New Roman" pitchFamily="18" charset="0"/>
              </a:rPr>
              <a:t>read </a:t>
            </a:r>
            <a:r>
              <a:rPr lang="en-US" sz="2800" dirty="0">
                <a:latin typeface="Times New Roman" pitchFamily="18" charset="0"/>
                <a:cs typeface="Times New Roman" pitchFamily="18" charset="0"/>
              </a:rPr>
              <a:t>function  and by giving address of the closest Data Node. </a:t>
            </a:r>
          </a:p>
          <a:p>
            <a:r>
              <a:rPr lang="en-US" sz="2800" dirty="0">
                <a:latin typeface="Times New Roman" pitchFamily="18" charset="0"/>
                <a:cs typeface="Times New Roman" pitchFamily="18" charset="0"/>
              </a:rPr>
              <a:t>The same process is repeated for all blocks of the requested file</a:t>
            </a:r>
          </a:p>
        </p:txBody>
      </p:sp>
    </p:spTree>
    <p:extLst>
      <p:ext uri="{BB962C8B-B14F-4D97-AF65-F5344CB8AC3E}">
        <p14:creationId xmlns:p14="http://schemas.microsoft.com/office/powerpoint/2010/main" val="3684244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Times New Roman" pitchFamily="18" charset="0"/>
                <a:cs typeface="Times New Roman" pitchFamily="18" charset="0"/>
              </a:rPr>
              <a:t>Writing to a File </a:t>
            </a:r>
          </a:p>
        </p:txBody>
      </p:sp>
      <p:sp>
        <p:nvSpPr>
          <p:cNvPr id="3" name="Content Placeholder 2"/>
          <p:cNvSpPr>
            <a:spLocks noGrp="1"/>
          </p:cNvSpPr>
          <p:nvPr>
            <p:ph idx="1"/>
          </p:nvPr>
        </p:nvSpPr>
        <p:spPr/>
        <p:txBody>
          <a:bodyPr>
            <a:noAutofit/>
          </a:bodyPr>
          <a:lstStyle/>
          <a:p>
            <a:r>
              <a:rPr lang="en-US" sz="2800" dirty="0">
                <a:latin typeface="Times New Roman" pitchFamily="18" charset="0"/>
                <a:cs typeface="Times New Roman" pitchFamily="18" charset="0"/>
              </a:rPr>
              <a:t>Default replication factor is 3 for HDFS. Applications can reset the replication factor. </a:t>
            </a:r>
          </a:p>
          <a:p>
            <a:r>
              <a:rPr lang="en-US" sz="2800" dirty="0">
                <a:latin typeface="Times New Roman" pitchFamily="18" charset="0"/>
                <a:cs typeface="Times New Roman" pitchFamily="18" charset="0"/>
              </a:rPr>
              <a:t>Write function is used for writing into a file.  Assume that ‘n’ blocks have to be written. </a:t>
            </a:r>
          </a:p>
          <a:p>
            <a:pPr>
              <a:buNone/>
            </a:pP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52967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83162"/>
          </a:xfrm>
        </p:spPr>
        <p:txBody>
          <a:bodyPr>
            <a:normAutofit fontScale="77500" lnSpcReduction="20000"/>
          </a:bodyPr>
          <a:lstStyle/>
          <a:p>
            <a:pPr>
              <a:buNone/>
            </a:pPr>
            <a:r>
              <a:rPr lang="en-US" dirty="0">
                <a:latin typeface="Times New Roman" pitchFamily="18" charset="0"/>
                <a:cs typeface="Times New Roman" pitchFamily="18" charset="0"/>
              </a:rPr>
              <a:t>	</a:t>
            </a:r>
          </a:p>
          <a:p>
            <a:pPr>
              <a:lnSpc>
                <a:spcPct val="120000"/>
              </a:lnSpc>
              <a:spcBef>
                <a:spcPts val="672"/>
              </a:spcBef>
            </a:pPr>
            <a:r>
              <a:rPr lang="en-US" sz="3900" dirty="0">
                <a:latin typeface="Times New Roman" pitchFamily="18" charset="0"/>
                <a:cs typeface="Times New Roman" pitchFamily="18" charset="0"/>
              </a:rPr>
              <a:t>(First) Block is written into the local data node.</a:t>
            </a:r>
          </a:p>
          <a:p>
            <a:pPr>
              <a:lnSpc>
                <a:spcPct val="120000"/>
              </a:lnSpc>
              <a:spcBef>
                <a:spcPts val="672"/>
              </a:spcBef>
            </a:pPr>
            <a:r>
              <a:rPr lang="en-US" sz="3900" dirty="0">
                <a:latin typeface="Times New Roman" pitchFamily="18" charset="0"/>
                <a:cs typeface="Times New Roman" pitchFamily="18" charset="0"/>
              </a:rPr>
              <a:t>  Name node is contacted to get a list of suitable    	data nodes (G) to store replicas of the (first) 	block.  Then the first block is copied into one 	data node from G and then that  block is 	forwarded to another data node specified in G.</a:t>
            </a:r>
          </a:p>
          <a:p>
            <a:pPr>
              <a:lnSpc>
                <a:spcPct val="120000"/>
              </a:lnSpc>
              <a:spcBef>
                <a:spcPts val="672"/>
              </a:spcBef>
            </a:pPr>
            <a:r>
              <a:rPr lang="en-US" sz="3900" dirty="0">
                <a:latin typeface="Times New Roman" pitchFamily="18" charset="0"/>
                <a:cs typeface="Times New Roman" pitchFamily="18" charset="0"/>
              </a:rPr>
              <a:t> This process is repeated for the remaining set 	of  blocks  (n-1) of the file. </a:t>
            </a:r>
          </a:p>
          <a:p>
            <a:pPr>
              <a:lnSpc>
                <a:spcPct val="120000"/>
              </a:lnSpc>
              <a:spcBef>
                <a:spcPts val="672"/>
              </a:spcBef>
            </a:pPr>
            <a:endParaRPr lang="en-US" sz="39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None/>
            </a:pPr>
            <a:endParaRPr lang="en-US" dirty="0"/>
          </a:p>
        </p:txBody>
      </p:sp>
      <p:sp>
        <p:nvSpPr>
          <p:cNvPr id="4" name="Title 1"/>
          <p:cNvSpPr>
            <a:spLocks noGrp="1"/>
          </p:cNvSpPr>
          <p:nvPr>
            <p:ph type="title"/>
          </p:nvPr>
        </p:nvSpPr>
        <p:spPr/>
        <p:txBody>
          <a:bodyPr>
            <a:normAutofit/>
          </a:bodyPr>
          <a:lstStyle/>
          <a:p>
            <a:r>
              <a:rPr lang="en-US" sz="3800" b="1" dirty="0">
                <a:latin typeface="Times New Roman" pitchFamily="18" charset="0"/>
                <a:cs typeface="Times New Roman" pitchFamily="18" charset="0"/>
              </a:rPr>
              <a:t>Writing to a File </a:t>
            </a:r>
          </a:p>
        </p:txBody>
      </p:sp>
    </p:spTree>
    <p:extLst>
      <p:ext uri="{BB962C8B-B14F-4D97-AF65-F5344CB8AC3E}">
        <p14:creationId xmlns:p14="http://schemas.microsoft.com/office/powerpoint/2010/main" val="3678816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407808-6075-F9B4-8504-0EF669F593D2}"/>
              </a:ext>
            </a:extLst>
          </p:cNvPr>
          <p:cNvPicPr>
            <a:picLocks noChangeAspect="1"/>
          </p:cNvPicPr>
          <p:nvPr/>
        </p:nvPicPr>
        <p:blipFill>
          <a:blip r:embed="rId2"/>
          <a:stretch>
            <a:fillRect/>
          </a:stretch>
        </p:blipFill>
        <p:spPr>
          <a:xfrm>
            <a:off x="685800" y="1152162"/>
            <a:ext cx="7848600" cy="4553675"/>
          </a:xfrm>
          <a:prstGeom prst="rect">
            <a:avLst/>
          </a:prstGeom>
        </p:spPr>
      </p:pic>
    </p:spTree>
    <p:extLst>
      <p:ext uri="{BB962C8B-B14F-4D97-AF65-F5344CB8AC3E}">
        <p14:creationId xmlns:p14="http://schemas.microsoft.com/office/powerpoint/2010/main" val="1270713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581E-3DF8-D39D-BD81-2C9361BDB28B}"/>
              </a:ext>
            </a:extLst>
          </p:cNvPr>
          <p:cNvSpPr>
            <a:spLocks noGrp="1"/>
          </p:cNvSpPr>
          <p:nvPr>
            <p:ph type="title"/>
          </p:nvPr>
        </p:nvSpPr>
        <p:spPr/>
        <p:txBody>
          <a:bodyPr/>
          <a:lstStyle/>
          <a:p>
            <a:r>
              <a:rPr lang="en-IN" dirty="0"/>
              <a:t>HDFS Client</a:t>
            </a:r>
          </a:p>
        </p:txBody>
      </p:sp>
      <p:sp>
        <p:nvSpPr>
          <p:cNvPr id="3" name="Content Placeholder 2">
            <a:extLst>
              <a:ext uri="{FF2B5EF4-FFF2-40B4-BE49-F238E27FC236}">
                <a16:creationId xmlns:a16="http://schemas.microsoft.com/office/drawing/2014/main" id="{718673AD-AE7C-5AC6-2A0F-154FAE671AB6}"/>
              </a:ext>
            </a:extLst>
          </p:cNvPr>
          <p:cNvSpPr>
            <a:spLocks noGrp="1"/>
          </p:cNvSpPr>
          <p:nvPr>
            <p:ph idx="1"/>
          </p:nvPr>
        </p:nvSpPr>
        <p:spPr/>
        <p:txBody>
          <a:bodyPr>
            <a:normAutofit lnSpcReduction="10000"/>
          </a:bodyPr>
          <a:lstStyle/>
          <a:p>
            <a:r>
              <a:rPr lang="en-US" sz="2400" b="0" i="0" dirty="0">
                <a:solidFill>
                  <a:srgbClr val="000000"/>
                </a:solidFill>
                <a:effectLst/>
                <a:latin typeface="TimesNewRomanPSMT"/>
              </a:rPr>
              <a:t>Unlike conventional file systems, HDFS provides an API that exposes the locations of a file blocks. </a:t>
            </a:r>
          </a:p>
          <a:p>
            <a:r>
              <a:rPr lang="en-US" sz="2400" b="0" i="0" dirty="0">
                <a:solidFill>
                  <a:srgbClr val="000000"/>
                </a:solidFill>
                <a:effectLst/>
                <a:latin typeface="TimesNewRomanPSMT"/>
              </a:rPr>
              <a:t>This allows applications like the MapReduce framework to schedule a task to where the data are located, thus improving the read performance. </a:t>
            </a:r>
          </a:p>
          <a:p>
            <a:r>
              <a:rPr lang="en-US" sz="2400" b="0" i="0" dirty="0">
                <a:solidFill>
                  <a:srgbClr val="000000"/>
                </a:solidFill>
                <a:effectLst/>
                <a:latin typeface="TimesNewRomanPSMT"/>
              </a:rPr>
              <a:t>It also allows an application to set the replication factor of a file. </a:t>
            </a:r>
          </a:p>
          <a:p>
            <a:r>
              <a:rPr lang="en-US" sz="2400" b="0" i="0" dirty="0">
                <a:solidFill>
                  <a:srgbClr val="000000"/>
                </a:solidFill>
                <a:effectLst/>
                <a:latin typeface="TimesNewRomanPSMT"/>
              </a:rPr>
              <a:t>By default a file’s replication factor is three. For critical files or files which are </a:t>
            </a:r>
            <a:r>
              <a:rPr lang="en-US" sz="2400" dirty="0">
                <a:solidFill>
                  <a:srgbClr val="000000"/>
                </a:solidFill>
                <a:latin typeface="TimesNewRomanPSMT"/>
              </a:rPr>
              <a:t>accessed very often, having a higher replication factor improves their tolerance against faults and increase their read bandwidth. </a:t>
            </a:r>
            <a:br>
              <a:rPr lang="en-US" sz="2400" dirty="0">
                <a:solidFill>
                  <a:srgbClr val="000000"/>
                </a:solidFill>
                <a:latin typeface="TimesNewRomanPSMT"/>
              </a:rPr>
            </a:br>
            <a:endParaRPr lang="en-IN" sz="2400" dirty="0">
              <a:solidFill>
                <a:srgbClr val="000000"/>
              </a:solidFill>
              <a:latin typeface="TimesNewRomanPSMT"/>
            </a:endParaRPr>
          </a:p>
        </p:txBody>
      </p:sp>
    </p:spTree>
    <p:extLst>
      <p:ext uri="{BB962C8B-B14F-4D97-AF65-F5344CB8AC3E}">
        <p14:creationId xmlns:p14="http://schemas.microsoft.com/office/powerpoint/2010/main" val="4012216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0D00-BEBA-8A5D-772C-0B7104BB8E55}"/>
              </a:ext>
            </a:extLst>
          </p:cNvPr>
          <p:cNvSpPr>
            <a:spLocks noGrp="1"/>
          </p:cNvSpPr>
          <p:nvPr>
            <p:ph type="title"/>
          </p:nvPr>
        </p:nvSpPr>
        <p:spPr>
          <a:xfrm>
            <a:off x="457200" y="274638"/>
            <a:ext cx="8229600" cy="563562"/>
          </a:xfrm>
        </p:spPr>
        <p:txBody>
          <a:bodyPr>
            <a:normAutofit fontScale="90000"/>
          </a:bodyPr>
          <a:lstStyle/>
          <a:p>
            <a:r>
              <a:rPr lang="en-IN" sz="3600" b="0" dirty="0">
                <a:solidFill>
                  <a:srgbClr val="000000"/>
                </a:solidFill>
                <a:effectLst/>
                <a:latin typeface="Times New Roman" panose="02020603050405020304" pitchFamily="18" charset="0"/>
                <a:cs typeface="Times New Roman" panose="02020603050405020304" pitchFamily="18" charset="0"/>
              </a:rPr>
              <a:t>Image and Journal</a:t>
            </a:r>
            <a:r>
              <a:rPr lang="en-IN" sz="72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8160C78B-84DF-2D45-0D2D-AAE0DA2583F3}"/>
              </a:ext>
            </a:extLst>
          </p:cNvPr>
          <p:cNvSpPr>
            <a:spLocks noGrp="1"/>
          </p:cNvSpPr>
          <p:nvPr>
            <p:ph idx="1"/>
          </p:nvPr>
        </p:nvSpPr>
        <p:spPr>
          <a:xfrm>
            <a:off x="457200" y="990600"/>
            <a:ext cx="8229600" cy="5592762"/>
          </a:xfrm>
        </p:spPr>
        <p:txBody>
          <a:bodyPr>
            <a:normAutofit lnSpcReduction="10000"/>
          </a:bodyPr>
          <a:lstStyle/>
          <a:p>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1" i="0" dirty="0">
                <a:solidFill>
                  <a:srgbClr val="000000"/>
                </a:solidFill>
                <a:effectLst/>
                <a:latin typeface="Times New Roman" panose="02020603050405020304" pitchFamily="18" charset="0"/>
                <a:cs typeface="Times New Roman" panose="02020603050405020304" pitchFamily="18" charset="0"/>
              </a:rPr>
              <a:t>namespace image </a:t>
            </a:r>
            <a:r>
              <a:rPr lang="en-US" sz="2400" b="0" i="0" dirty="0">
                <a:solidFill>
                  <a:srgbClr val="000000"/>
                </a:solidFill>
                <a:effectLst/>
                <a:latin typeface="Times New Roman" panose="02020603050405020304" pitchFamily="18" charset="0"/>
                <a:cs typeface="Times New Roman" panose="02020603050405020304" pitchFamily="18" charset="0"/>
              </a:rPr>
              <a:t>is the file system metadata that describes the organization of application data as directories and files. </a:t>
            </a:r>
          </a:p>
          <a:p>
            <a:r>
              <a:rPr lang="en-US" sz="2400" b="0" i="0" dirty="0">
                <a:solidFill>
                  <a:srgbClr val="000000"/>
                </a:solidFill>
                <a:effectLst/>
                <a:latin typeface="Times New Roman" panose="02020603050405020304" pitchFamily="18" charset="0"/>
                <a:cs typeface="Times New Roman" panose="02020603050405020304" pitchFamily="18" charset="0"/>
              </a:rPr>
              <a:t>A persistent record of the image written to disk is called </a:t>
            </a:r>
            <a:r>
              <a:rPr lang="en-US" sz="2400" b="1" i="0" dirty="0">
                <a:solidFill>
                  <a:srgbClr val="000000"/>
                </a:solidFill>
                <a:effectLst/>
                <a:latin typeface="Times New Roman" panose="02020603050405020304" pitchFamily="18" charset="0"/>
                <a:cs typeface="Times New Roman" panose="02020603050405020304" pitchFamily="18" charset="0"/>
              </a:rPr>
              <a:t>a </a:t>
            </a:r>
            <a:r>
              <a:rPr lang="en-US" sz="2400" b="1" i="1" dirty="0">
                <a:solidFill>
                  <a:srgbClr val="000000"/>
                </a:solidFill>
                <a:effectLst/>
                <a:latin typeface="Times New Roman" panose="02020603050405020304" pitchFamily="18" charset="0"/>
                <a:cs typeface="Times New Roman" panose="02020603050405020304" pitchFamily="18" charset="0"/>
              </a:rPr>
              <a:t>checkpoint</a:t>
            </a:r>
            <a:r>
              <a:rPr lang="en-US" sz="2400" b="0" i="0" dirty="0">
                <a:solidFill>
                  <a:srgbClr val="000000"/>
                </a:solidFill>
                <a:effectLst/>
                <a:latin typeface="Times New Roman" panose="02020603050405020304" pitchFamily="18" charset="0"/>
                <a:cs typeface="Times New Roman" panose="02020603050405020304" pitchFamily="18" charset="0"/>
              </a:rPr>
              <a:t>. </a:t>
            </a:r>
          </a:p>
          <a:p>
            <a:r>
              <a:rPr lang="en-US" sz="2400" b="1" i="0" dirty="0">
                <a:solidFill>
                  <a:srgbClr val="000000"/>
                </a:solidFill>
                <a:effectLst/>
                <a:latin typeface="Times New Roman" panose="02020603050405020304" pitchFamily="18" charset="0"/>
                <a:cs typeface="Times New Roman" panose="02020603050405020304" pitchFamily="18" charset="0"/>
              </a:rPr>
              <a:t>The journal </a:t>
            </a:r>
            <a:r>
              <a:rPr lang="en-US" sz="2400" b="0" i="0" dirty="0">
                <a:solidFill>
                  <a:srgbClr val="000000"/>
                </a:solidFill>
                <a:effectLst/>
                <a:latin typeface="Times New Roman" panose="02020603050405020304" pitchFamily="18" charset="0"/>
                <a:cs typeface="Times New Roman" panose="02020603050405020304" pitchFamily="18" charset="0"/>
              </a:rPr>
              <a:t>is a write-ahead commit log for changes to the file system that must be persistent. </a:t>
            </a:r>
          </a:p>
          <a:p>
            <a:pPr lvl="1"/>
            <a:r>
              <a:rPr lang="en-US" sz="1800" b="0" i="0" dirty="0">
                <a:solidFill>
                  <a:srgbClr val="000000"/>
                </a:solidFill>
                <a:effectLst/>
                <a:latin typeface="Times New Roman" panose="02020603050405020304" pitchFamily="18" charset="0"/>
                <a:cs typeface="Times New Roman" panose="02020603050405020304" pitchFamily="18" charset="0"/>
              </a:rPr>
              <a:t>For each client-initiated transaction, the change is recorded in the journal, and the journal file is flushed and synched before the change is committed to the HDFS client. </a:t>
            </a:r>
          </a:p>
          <a:p>
            <a:r>
              <a:rPr lang="en-US" sz="2400" b="0" i="0" dirty="0">
                <a:solidFill>
                  <a:srgbClr val="000000"/>
                </a:solidFill>
                <a:effectLst/>
                <a:latin typeface="Times New Roman" panose="02020603050405020304" pitchFamily="18" charset="0"/>
                <a:cs typeface="Times New Roman" panose="02020603050405020304" pitchFamily="18" charset="0"/>
              </a:rPr>
              <a:t>During startup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initializes the namespace image from the checkpoint, and then replays changes from the journal until the image is up-to-date with the last state of the file system. </a:t>
            </a:r>
          </a:p>
          <a:p>
            <a:r>
              <a:rPr lang="en-US" sz="2400" b="0" i="0" dirty="0">
                <a:solidFill>
                  <a:srgbClr val="000000"/>
                </a:solidFill>
                <a:effectLst/>
                <a:latin typeface="Times New Roman" panose="02020603050405020304" pitchFamily="18" charset="0"/>
                <a:cs typeface="Times New Roman" panose="02020603050405020304" pitchFamily="18" charset="0"/>
              </a:rPr>
              <a:t>A new checkpoint and empty journal are written back to the storage directories before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starts serving clients</a:t>
            </a:r>
            <a:r>
              <a:rPr lang="en-US" sz="14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158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B142-594F-0D94-3A41-D9E82BF716BC}"/>
              </a:ext>
            </a:extLst>
          </p:cNvPr>
          <p:cNvSpPr>
            <a:spLocks noGrp="1"/>
          </p:cNvSpPr>
          <p:nvPr>
            <p:ph type="title"/>
          </p:nvPr>
        </p:nvSpPr>
        <p:spPr/>
        <p:txBody>
          <a:bodyPr/>
          <a:lstStyle/>
          <a:p>
            <a:r>
              <a:rPr lang="en-IN" dirty="0"/>
              <a:t>Image and Journal</a:t>
            </a:r>
          </a:p>
        </p:txBody>
      </p:sp>
      <p:sp>
        <p:nvSpPr>
          <p:cNvPr id="3" name="Content Placeholder 2">
            <a:extLst>
              <a:ext uri="{FF2B5EF4-FFF2-40B4-BE49-F238E27FC236}">
                <a16:creationId xmlns:a16="http://schemas.microsoft.com/office/drawing/2014/main" id="{082392C2-3FF7-9B1F-7850-F97C118574F3}"/>
              </a:ext>
            </a:extLst>
          </p:cNvPr>
          <p:cNvSpPr>
            <a:spLocks noGrp="1"/>
          </p:cNvSpPr>
          <p:nvPr>
            <p:ph idx="1"/>
          </p:nvPr>
        </p:nvSpPr>
        <p:spPr/>
        <p:txBody>
          <a:bodyPr>
            <a:normAutofit fontScale="85000" lnSpcReduction="20000"/>
          </a:bodyPr>
          <a:lstStyle/>
          <a:p>
            <a:r>
              <a:rPr lang="en-US" sz="2800" dirty="0">
                <a:solidFill>
                  <a:srgbClr val="000000"/>
                </a:solidFill>
                <a:latin typeface="Times New Roman" panose="02020603050405020304" pitchFamily="18" charset="0"/>
                <a:cs typeface="Times New Roman" panose="02020603050405020304" pitchFamily="18" charset="0"/>
              </a:rPr>
              <a:t>If either the checkpoint or the journal is missing, or becomes corrupt, the namespace information will be lost partly or entirely. </a:t>
            </a:r>
          </a:p>
          <a:p>
            <a:r>
              <a:rPr lang="en-US" sz="2800" dirty="0">
                <a:solidFill>
                  <a:srgbClr val="000000"/>
                </a:solidFill>
                <a:latin typeface="Times New Roman" panose="02020603050405020304" pitchFamily="18" charset="0"/>
                <a:cs typeface="Times New Roman" panose="02020603050405020304" pitchFamily="18" charset="0"/>
              </a:rPr>
              <a:t>In order to preserve this critical information HDFS can be configured to store the checkpoint and journal in multiple storage directories. </a:t>
            </a:r>
          </a:p>
          <a:p>
            <a:r>
              <a:rPr lang="en-US" sz="2800" b="0" i="0" dirty="0">
                <a:solidFill>
                  <a:srgbClr val="000000"/>
                </a:solidFill>
                <a:effectLst/>
                <a:latin typeface="Times New Roman" panose="02020603050405020304" pitchFamily="18" charset="0"/>
                <a:cs typeface="Times New Roman" panose="02020603050405020304" pitchFamily="18" charset="0"/>
              </a:rPr>
              <a:t>Recommended practice is to place the directories on different volumes, and for one storage directory to be on a remote NFS server. </a:t>
            </a: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36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D6CA-8AC4-05D0-A89D-3B41FB0318E7}"/>
              </a:ext>
            </a:extLst>
          </p:cNvPr>
          <p:cNvSpPr>
            <a:spLocks noGrp="1"/>
          </p:cNvSpPr>
          <p:nvPr>
            <p:ph type="title"/>
          </p:nvPr>
        </p:nvSpPr>
        <p:spPr>
          <a:xfrm>
            <a:off x="457200" y="274638"/>
            <a:ext cx="8229600" cy="792162"/>
          </a:xfrm>
        </p:spPr>
        <p:txBody>
          <a:bodyPr>
            <a:normAutofit fontScale="90000"/>
          </a:bodyPr>
          <a:lstStyle/>
          <a:p>
            <a:r>
              <a:rPr lang="en-IN" sz="3600" b="0" dirty="0" err="1">
                <a:solidFill>
                  <a:srgbClr val="000000"/>
                </a:solidFill>
                <a:effectLst/>
                <a:latin typeface="Times New Roman" panose="02020603050405020304" pitchFamily="18" charset="0"/>
                <a:cs typeface="Times New Roman" panose="02020603050405020304" pitchFamily="18" charset="0"/>
              </a:rPr>
              <a:t>CheckpointNode</a:t>
            </a:r>
            <a:r>
              <a:rPr lang="en-IN" sz="6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2A429C9-E793-719E-520E-7243386F91A4}"/>
              </a:ext>
            </a:extLst>
          </p:cNvPr>
          <p:cNvSpPr>
            <a:spLocks noGrp="1"/>
          </p:cNvSpPr>
          <p:nvPr>
            <p:ph idx="1"/>
          </p:nvPr>
        </p:nvSpPr>
        <p:spPr>
          <a:xfrm>
            <a:off x="457200" y="1143000"/>
            <a:ext cx="8610600" cy="5562600"/>
          </a:xfrm>
        </p:spPr>
        <p:txBody>
          <a:bodyPr>
            <a:normAutofit/>
          </a:bodyPr>
          <a:lstStyle/>
          <a:p>
            <a:r>
              <a:rPr lang="en-US" sz="1800" dirty="0">
                <a:solidFill>
                  <a:srgbClr val="000000"/>
                </a:solidFill>
                <a:latin typeface="Times New Roman" panose="02020603050405020304" pitchFamily="18" charset="0"/>
                <a:cs typeface="Times New Roman" panose="02020603050405020304" pitchFamily="18" charset="0"/>
              </a:rPr>
              <a:t>The </a:t>
            </a:r>
            <a:r>
              <a:rPr lang="en-US" sz="1800" dirty="0" err="1">
                <a:solidFill>
                  <a:srgbClr val="000000"/>
                </a:solidFill>
                <a:latin typeface="Times New Roman" panose="02020603050405020304" pitchFamily="18" charset="0"/>
                <a:cs typeface="Times New Roman" panose="02020603050405020304" pitchFamily="18" charset="0"/>
              </a:rPr>
              <a:t>NameNode</a:t>
            </a:r>
            <a:r>
              <a:rPr lang="en-US" sz="1800" dirty="0">
                <a:solidFill>
                  <a:srgbClr val="000000"/>
                </a:solidFill>
                <a:latin typeface="Times New Roman" panose="02020603050405020304" pitchFamily="18" charset="0"/>
                <a:cs typeface="Times New Roman" panose="02020603050405020304" pitchFamily="18" charset="0"/>
              </a:rPr>
              <a:t> in HDFS, in addition to its primary role serving client requests, can alternatively execute either of two other roles, either a </a:t>
            </a:r>
            <a:r>
              <a:rPr lang="en-US" sz="1800" dirty="0" err="1">
                <a:solidFill>
                  <a:srgbClr val="000000"/>
                </a:solidFill>
                <a:latin typeface="Times New Roman" panose="02020603050405020304" pitchFamily="18" charset="0"/>
                <a:cs typeface="Times New Roman" panose="02020603050405020304" pitchFamily="18" charset="0"/>
              </a:rPr>
              <a:t>CheckpointNode</a:t>
            </a:r>
            <a:r>
              <a:rPr lang="en-US" sz="1800" dirty="0">
                <a:solidFill>
                  <a:srgbClr val="000000"/>
                </a:solidFill>
                <a:latin typeface="Times New Roman" panose="02020603050405020304" pitchFamily="18" charset="0"/>
                <a:cs typeface="Times New Roman" panose="02020603050405020304" pitchFamily="18" charset="0"/>
              </a:rPr>
              <a:t> or a </a:t>
            </a:r>
            <a:r>
              <a:rPr lang="en-US" sz="1800" dirty="0" err="1">
                <a:solidFill>
                  <a:srgbClr val="000000"/>
                </a:solidFill>
                <a:latin typeface="Times New Roman" panose="02020603050405020304" pitchFamily="18" charset="0"/>
                <a:cs typeface="Times New Roman" panose="02020603050405020304" pitchFamily="18" charset="0"/>
              </a:rPr>
              <a:t>BackupNode</a:t>
            </a:r>
            <a:r>
              <a:rPr lang="en-US" sz="1800" dirty="0">
                <a:solidFill>
                  <a:srgbClr val="000000"/>
                </a:solidFill>
                <a:latin typeface="Times New Roman" panose="02020603050405020304" pitchFamily="18" charset="0"/>
                <a:cs typeface="Times New Roman" panose="02020603050405020304" pitchFamily="18" charset="0"/>
              </a:rPr>
              <a:t>. The role is specified at the node startup. </a:t>
            </a:r>
          </a:p>
          <a:p>
            <a:r>
              <a:rPr lang="en-US" sz="1800" b="0" i="0" dirty="0">
                <a:solidFill>
                  <a:srgbClr val="000000"/>
                </a:solidFill>
                <a:effectLst/>
                <a:latin typeface="Times New Roman" panose="02020603050405020304" pitchFamily="18" charset="0"/>
                <a:cs typeface="Times New Roman" panose="02020603050405020304" pitchFamily="18" charset="0"/>
              </a:rPr>
              <a:t>The </a:t>
            </a:r>
            <a:r>
              <a:rPr lang="en-US" sz="1800" b="0" i="0" dirty="0" err="1">
                <a:solidFill>
                  <a:srgbClr val="000000"/>
                </a:solidFill>
                <a:effectLst/>
                <a:latin typeface="Times New Roman" panose="02020603050405020304" pitchFamily="18" charset="0"/>
                <a:cs typeface="Times New Roman" panose="02020603050405020304" pitchFamily="18" charset="0"/>
              </a:rPr>
              <a:t>CheckpointNode</a:t>
            </a:r>
            <a:r>
              <a:rPr lang="en-US" sz="1800" b="0" i="0" dirty="0">
                <a:solidFill>
                  <a:srgbClr val="000000"/>
                </a:solidFill>
                <a:effectLst/>
                <a:latin typeface="Times New Roman" panose="02020603050405020304" pitchFamily="18" charset="0"/>
                <a:cs typeface="Times New Roman" panose="02020603050405020304" pitchFamily="18" charset="0"/>
              </a:rPr>
              <a:t> periodically combines the existing checkpoint and journal to create a new checkpoint and an empty journal. </a:t>
            </a:r>
          </a:p>
          <a:p>
            <a:pPr lvl="1"/>
            <a:r>
              <a:rPr lang="en-US" sz="1800" dirty="0">
                <a:solidFill>
                  <a:srgbClr val="000000"/>
                </a:solidFill>
                <a:latin typeface="Times New Roman" panose="02020603050405020304" pitchFamily="18" charset="0"/>
                <a:cs typeface="Times New Roman" panose="02020603050405020304" pitchFamily="18" charset="0"/>
              </a:rPr>
              <a:t>Runs at a different node</a:t>
            </a:r>
          </a:p>
          <a:p>
            <a:r>
              <a:rPr lang="en-US" sz="1800" b="0" i="0" dirty="0">
                <a:solidFill>
                  <a:srgbClr val="000000"/>
                </a:solidFill>
                <a:effectLst/>
                <a:latin typeface="TimesNewRomanPSMT"/>
              </a:rPr>
              <a:t>Creating periodic checkpoints is one way to protect the file system metadata.</a:t>
            </a:r>
            <a:r>
              <a:rPr lang="en-US" sz="1400" dirty="0"/>
              <a:t> </a:t>
            </a:r>
          </a:p>
          <a:p>
            <a:r>
              <a:rPr lang="en-US" sz="1800" b="0" i="0" dirty="0">
                <a:solidFill>
                  <a:srgbClr val="000000"/>
                </a:solidFill>
                <a:effectLst/>
                <a:latin typeface="TimesNewRomanPSMT"/>
              </a:rPr>
              <a:t>Creating a checkpoint lets the </a:t>
            </a:r>
            <a:r>
              <a:rPr lang="en-US" sz="1800" b="0" i="0" dirty="0" err="1">
                <a:solidFill>
                  <a:srgbClr val="000000"/>
                </a:solidFill>
                <a:effectLst/>
                <a:latin typeface="TimesNewRomanPSMT"/>
              </a:rPr>
              <a:t>NameNode</a:t>
            </a:r>
            <a:r>
              <a:rPr lang="en-US" sz="1800" b="0" i="0" dirty="0">
                <a:solidFill>
                  <a:srgbClr val="000000"/>
                </a:solidFill>
                <a:effectLst/>
                <a:latin typeface="TimesNewRomanPSMT"/>
              </a:rPr>
              <a:t> truncate the tail of the journal when the new checkpoint is uploaded to the </a:t>
            </a:r>
            <a:r>
              <a:rPr lang="en-US" sz="1800" b="0" i="0" dirty="0" err="1">
                <a:solidFill>
                  <a:srgbClr val="000000"/>
                </a:solidFill>
                <a:effectLst/>
                <a:latin typeface="TimesNewRomanPSMT"/>
              </a:rPr>
              <a:t>NameNode</a:t>
            </a:r>
            <a:r>
              <a:rPr lang="en-US" sz="1800" b="0" i="0" dirty="0">
                <a:solidFill>
                  <a:srgbClr val="000000"/>
                </a:solidFill>
                <a:effectLst/>
                <a:latin typeface="TimesNewRomanPSMT"/>
              </a:rPr>
              <a:t>.</a:t>
            </a:r>
            <a:r>
              <a:rPr lang="en-US" sz="1000" dirty="0"/>
              <a:t> </a:t>
            </a:r>
            <a:br>
              <a:rPr lang="en-US" sz="1000" dirty="0"/>
            </a:br>
            <a:br>
              <a:rPr lang="en-US" sz="1400" dirty="0"/>
            </a:br>
            <a:br>
              <a:rPr lang="en-US" sz="2200" dirty="0">
                <a:latin typeface="Times New Roman" panose="02020603050405020304" pitchFamily="18" charset="0"/>
                <a:cs typeface="Times New Roman" panose="02020603050405020304" pitchFamily="18" charset="0"/>
              </a:rPr>
            </a:br>
            <a:br>
              <a:rPr lang="en-US" sz="2200" dirty="0">
                <a:solidFill>
                  <a:srgbClr val="000000"/>
                </a:solidFill>
                <a:latin typeface="Times New Roman" panose="02020603050405020304" pitchFamily="18" charset="0"/>
                <a:cs typeface="Times New Roman" panose="02020603050405020304" pitchFamily="18" charset="0"/>
              </a:rPr>
            </a:br>
            <a:endParaRPr lang="en-IN"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13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800" b="1" dirty="0">
                <a:latin typeface="Times New Roman" pitchFamily="18" charset="0"/>
              </a:rPr>
              <a:t>Distributed System (DS)</a:t>
            </a:r>
          </a:p>
        </p:txBody>
      </p:sp>
      <p:sp>
        <p:nvSpPr>
          <p:cNvPr id="3" name="Content Placeholder 2"/>
          <p:cNvSpPr>
            <a:spLocks noGrp="1"/>
          </p:cNvSpPr>
          <p:nvPr>
            <p:ph idx="1"/>
          </p:nvPr>
        </p:nvSpPr>
        <p:spPr>
          <a:xfrm>
            <a:off x="457200" y="1066800"/>
            <a:ext cx="8153400" cy="5486400"/>
          </a:xfrm>
        </p:spPr>
        <p:txBody>
          <a:bodyPr/>
          <a:lstStyle/>
          <a:p>
            <a:r>
              <a:rPr lang="en-US" sz="2800" dirty="0">
                <a:latin typeface="Times New Roman" pitchFamily="18" charset="0"/>
                <a:cs typeface="Times New Roman" pitchFamily="18" charset="0"/>
              </a:rPr>
              <a:t>A distributed system is a collection of independent computers that appears to its users as a single coherent system  (Single System Image) - Loosely coupled systems</a:t>
            </a:r>
          </a:p>
          <a:p>
            <a:r>
              <a:rPr lang="en-US" sz="2800" dirty="0">
                <a:latin typeface="Times New Roman" pitchFamily="18" charset="0"/>
                <a:cs typeface="Times New Roman" pitchFamily="18" charset="0"/>
              </a:rPr>
              <a:t>Computing power and storage are shared among the users. </a:t>
            </a:r>
          </a:p>
          <a:p>
            <a:pPr>
              <a:buNone/>
            </a:pPr>
            <a:endParaRPr lang="en-US" sz="3000" dirty="0">
              <a:latin typeface="Times New Roman" pitchFamily="18" charset="0"/>
            </a:endParaRPr>
          </a:p>
          <a:p>
            <a:pPr>
              <a:buNone/>
            </a:pPr>
            <a:r>
              <a:rPr lang="en-US" dirty="0">
                <a:latin typeface="Times New Roman" pitchFamily="18" charset="0"/>
              </a:rPr>
              <a:t> </a:t>
            </a:r>
          </a:p>
        </p:txBody>
      </p:sp>
      <p:pic>
        <p:nvPicPr>
          <p:cNvPr id="5" name="Picture 2"/>
          <p:cNvPicPr>
            <a:picLocks noChangeAspect="1" noChangeArrowheads="1"/>
          </p:cNvPicPr>
          <p:nvPr/>
        </p:nvPicPr>
        <p:blipFill>
          <a:blip r:embed="rId2" cstate="print"/>
          <a:srcRect/>
          <a:stretch>
            <a:fillRect/>
          </a:stretch>
        </p:blipFill>
        <p:spPr bwMode="auto">
          <a:xfrm>
            <a:off x="1219200" y="3810000"/>
            <a:ext cx="6657975" cy="263842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9C88-6889-FECD-BEC7-777B0A334CA8}"/>
              </a:ext>
            </a:extLst>
          </p:cNvPr>
          <p:cNvSpPr>
            <a:spLocks noGrp="1"/>
          </p:cNvSpPr>
          <p:nvPr>
            <p:ph type="title"/>
          </p:nvPr>
        </p:nvSpPr>
        <p:spPr>
          <a:xfrm>
            <a:off x="457200" y="274638"/>
            <a:ext cx="8229600" cy="715962"/>
          </a:xfrm>
        </p:spPr>
        <p:txBody>
          <a:bodyPr>
            <a:normAutofit fontScale="90000"/>
          </a:bodyPr>
          <a:lstStyle/>
          <a:p>
            <a:r>
              <a:rPr lang="en-IN" sz="4000" b="0" dirty="0" err="1">
                <a:solidFill>
                  <a:srgbClr val="000000"/>
                </a:solidFill>
                <a:effectLst/>
                <a:latin typeface="TimesNewRomanPS-ItalicMT"/>
              </a:rPr>
              <a:t>BackupNode</a:t>
            </a:r>
            <a:r>
              <a:rPr lang="en-IN" sz="7200" dirty="0"/>
              <a:t> </a:t>
            </a:r>
          </a:p>
        </p:txBody>
      </p:sp>
      <p:sp>
        <p:nvSpPr>
          <p:cNvPr id="3" name="Content Placeholder 2">
            <a:extLst>
              <a:ext uri="{FF2B5EF4-FFF2-40B4-BE49-F238E27FC236}">
                <a16:creationId xmlns:a16="http://schemas.microsoft.com/office/drawing/2014/main" id="{0D332111-B0F6-F9A6-8067-A57244AD49C5}"/>
              </a:ext>
            </a:extLst>
          </p:cNvPr>
          <p:cNvSpPr>
            <a:spLocks noGrp="1"/>
          </p:cNvSpPr>
          <p:nvPr>
            <p:ph idx="1"/>
          </p:nvPr>
        </p:nvSpPr>
        <p:spPr>
          <a:xfrm>
            <a:off x="457200" y="1219200"/>
            <a:ext cx="8229600" cy="5364162"/>
          </a:xfrm>
        </p:spPr>
        <p:txBody>
          <a:bodyPr>
            <a:normAutofit/>
          </a:bodyPr>
          <a:lstStyle/>
          <a:p>
            <a:r>
              <a:rPr lang="en-US" dirty="0">
                <a:solidFill>
                  <a:srgbClr val="000000"/>
                </a:solidFill>
                <a:latin typeface="TimesNewRomanPSMT"/>
              </a:rPr>
              <a:t>The </a:t>
            </a:r>
            <a:r>
              <a:rPr lang="en-US" dirty="0" err="1">
                <a:solidFill>
                  <a:srgbClr val="000000"/>
                </a:solidFill>
                <a:latin typeface="TimesNewRomanPSMT"/>
              </a:rPr>
              <a:t>BackupNode</a:t>
            </a:r>
            <a:r>
              <a:rPr lang="en-US" dirty="0">
                <a:solidFill>
                  <a:srgbClr val="000000"/>
                </a:solidFill>
                <a:latin typeface="TimesNewRomanPSMT"/>
              </a:rPr>
              <a:t> is capable of creating periodic checkpoints, but in addition it maintains an </a:t>
            </a:r>
            <a:r>
              <a:rPr lang="en-US" dirty="0" err="1">
                <a:solidFill>
                  <a:srgbClr val="000000"/>
                </a:solidFill>
                <a:latin typeface="TimesNewRomanPSMT"/>
              </a:rPr>
              <a:t>inmemory</a:t>
            </a:r>
            <a:r>
              <a:rPr lang="en-US" dirty="0">
                <a:solidFill>
                  <a:srgbClr val="000000"/>
                </a:solidFill>
                <a:latin typeface="TimesNewRomanPSMT"/>
              </a:rPr>
              <a:t>, up-to-date image of the file system namespace that is always synchronized with the state of the </a:t>
            </a:r>
            <a:r>
              <a:rPr lang="en-US" dirty="0" err="1">
                <a:solidFill>
                  <a:srgbClr val="000000"/>
                </a:solidFill>
                <a:latin typeface="TimesNewRomanPSMT"/>
              </a:rPr>
              <a:t>NameNode</a:t>
            </a:r>
            <a:r>
              <a:rPr lang="en-US" dirty="0">
                <a:solidFill>
                  <a:srgbClr val="000000"/>
                </a:solidFill>
                <a:latin typeface="TimesNewRomanPSMT"/>
              </a:rPr>
              <a:t> </a:t>
            </a:r>
            <a:br>
              <a:rPr lang="en-US" dirty="0">
                <a:solidFill>
                  <a:srgbClr val="000000"/>
                </a:solidFill>
                <a:latin typeface="TimesNewRomanPSMT"/>
              </a:rPr>
            </a:br>
            <a:endParaRPr lang="en-IN" dirty="0">
              <a:solidFill>
                <a:srgbClr val="000000"/>
              </a:solidFill>
              <a:latin typeface="TimesNewRomanPSMT"/>
            </a:endParaRPr>
          </a:p>
        </p:txBody>
      </p:sp>
    </p:spTree>
    <p:extLst>
      <p:ext uri="{BB962C8B-B14F-4D97-AF65-F5344CB8AC3E}">
        <p14:creationId xmlns:p14="http://schemas.microsoft.com/office/powerpoint/2010/main" val="2138244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61B3-6A68-02AE-932A-A0795352387D}"/>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BD21AC27-09BD-E90E-D925-6AF15F592220}"/>
              </a:ext>
            </a:extLst>
          </p:cNvPr>
          <p:cNvSpPr>
            <a:spLocks noGrp="1"/>
          </p:cNvSpPr>
          <p:nvPr>
            <p:ph idx="1"/>
          </p:nvPr>
        </p:nvSpPr>
        <p:spPr/>
        <p:txBody>
          <a:bodyPr>
            <a:normAutofit/>
          </a:bodyPr>
          <a:lstStyle/>
          <a:p>
            <a:r>
              <a:rPr lang="en-IN" sz="4000" dirty="0"/>
              <a:t>Introduction and Related Work</a:t>
            </a:r>
          </a:p>
          <a:p>
            <a:r>
              <a:rPr lang="en-IN" sz="4000" dirty="0"/>
              <a:t>Architecture</a:t>
            </a:r>
          </a:p>
          <a:p>
            <a:r>
              <a:rPr lang="en-IN" sz="4000" b="1" dirty="0"/>
              <a:t>File I/O operations and replica management</a:t>
            </a:r>
          </a:p>
        </p:txBody>
      </p:sp>
    </p:spTree>
    <p:extLst>
      <p:ext uri="{BB962C8B-B14F-4D97-AF65-F5344CB8AC3E}">
        <p14:creationId xmlns:p14="http://schemas.microsoft.com/office/powerpoint/2010/main" val="834431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1628-6653-7563-E41F-F8293411A40C}"/>
              </a:ext>
            </a:extLst>
          </p:cNvPr>
          <p:cNvSpPr>
            <a:spLocks noGrp="1"/>
          </p:cNvSpPr>
          <p:nvPr>
            <p:ph type="title"/>
          </p:nvPr>
        </p:nvSpPr>
        <p:spPr>
          <a:xfrm>
            <a:off x="461010" y="152400"/>
            <a:ext cx="8229600" cy="868362"/>
          </a:xfrm>
        </p:spPr>
        <p:txBody>
          <a:bodyPr>
            <a:normAutofit fontScale="90000"/>
          </a:bodyPr>
          <a:lstStyle/>
          <a:p>
            <a:r>
              <a:rPr lang="en-IN" sz="3600" b="1" dirty="0">
                <a:solidFill>
                  <a:srgbClr val="000000"/>
                </a:solidFill>
                <a:effectLst/>
                <a:latin typeface="Times New Roman" panose="02020603050405020304" pitchFamily="18" charset="0"/>
                <a:cs typeface="Times New Roman" panose="02020603050405020304" pitchFamily="18" charset="0"/>
              </a:rPr>
              <a:t>File Read and Write</a:t>
            </a:r>
            <a:r>
              <a:rPr lang="en-IN" sz="72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CE36070-1E89-2254-DEB5-3D343F0D326D}"/>
              </a:ext>
            </a:extLst>
          </p:cNvPr>
          <p:cNvSpPr>
            <a:spLocks noGrp="1"/>
          </p:cNvSpPr>
          <p:nvPr>
            <p:ph idx="1"/>
          </p:nvPr>
        </p:nvSpPr>
        <p:spPr>
          <a:xfrm>
            <a:off x="457200" y="1295400"/>
            <a:ext cx="8229600" cy="5287962"/>
          </a:xfrm>
        </p:spPr>
        <p:txBody>
          <a:bodyPr>
            <a:noAutofit/>
          </a:bodyPr>
          <a:lstStyle/>
          <a:p>
            <a:r>
              <a:rPr lang="en-US" sz="2400" dirty="0">
                <a:solidFill>
                  <a:srgbClr val="000000"/>
                </a:solidFill>
                <a:latin typeface="Times New Roman" panose="02020603050405020304" pitchFamily="18" charset="0"/>
                <a:cs typeface="Times New Roman" panose="02020603050405020304" pitchFamily="18" charset="0"/>
              </a:rPr>
              <a:t>An application adds data to HDFS by creating a new file and writing the data to it. After the file is closed, the bytes written cannot be altered or removed except that new data can be added to the file by reopening the file for append. </a:t>
            </a:r>
          </a:p>
          <a:p>
            <a:r>
              <a:rPr lang="en-US" sz="2400" dirty="0">
                <a:solidFill>
                  <a:srgbClr val="000000"/>
                </a:solidFill>
                <a:latin typeface="Times New Roman" panose="02020603050405020304" pitchFamily="18" charset="0"/>
                <a:cs typeface="Times New Roman" panose="02020603050405020304" pitchFamily="18" charset="0"/>
              </a:rPr>
              <a:t>HDFS implements a single-writer, multiple-reader model. </a:t>
            </a:r>
          </a:p>
          <a:p>
            <a:pPr lvl="1"/>
            <a:r>
              <a:rPr lang="en-US" sz="2400" b="0" i="0" dirty="0">
                <a:solidFill>
                  <a:srgbClr val="000000"/>
                </a:solidFill>
                <a:effectLst/>
                <a:latin typeface="Times New Roman" panose="02020603050405020304" pitchFamily="18" charset="0"/>
                <a:cs typeface="Times New Roman" panose="02020603050405020304" pitchFamily="18" charset="0"/>
              </a:rPr>
              <a:t>The HDFS client that opens a file for writing is granted a lease for the file; no other client can write to the file. </a:t>
            </a:r>
          </a:p>
          <a:p>
            <a:pPr lvl="1"/>
            <a:r>
              <a:rPr lang="en-US" sz="2400" b="0" i="0" dirty="0">
                <a:solidFill>
                  <a:srgbClr val="000000"/>
                </a:solidFill>
                <a:effectLst/>
                <a:latin typeface="Times New Roman" panose="02020603050405020304" pitchFamily="18" charset="0"/>
                <a:cs typeface="Times New Roman" panose="02020603050405020304" pitchFamily="18" charset="0"/>
              </a:rPr>
              <a:t>The writing client periodically renews the lease by sending a heartbeat to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a:t>
            </a:r>
          </a:p>
          <a:p>
            <a:pPr lvl="1"/>
            <a:r>
              <a:rPr lang="en-US" sz="2400" b="0" i="0" dirty="0">
                <a:solidFill>
                  <a:srgbClr val="000000"/>
                </a:solidFill>
                <a:effectLst/>
                <a:latin typeface="Times New Roman" panose="02020603050405020304" pitchFamily="18" charset="0"/>
                <a:cs typeface="Times New Roman" panose="02020603050405020304" pitchFamily="18" charset="0"/>
              </a:rPr>
              <a:t>When the file is closed, the lease is revoked.</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Lease can be extended using lease management protocol</a:t>
            </a:r>
          </a:p>
          <a:p>
            <a:pPr marL="0" indent="0">
              <a:buNone/>
            </a:pPr>
            <a:br>
              <a:rPr lang="en-US" sz="2400" dirty="0">
                <a:latin typeface="Times New Roman" panose="02020603050405020304" pitchFamily="18" charset="0"/>
                <a:cs typeface="Times New Roman" panose="02020603050405020304" pitchFamily="18" charset="0"/>
              </a:rPr>
            </a:br>
            <a:br>
              <a:rPr lang="en-US" sz="2400" dirty="0">
                <a:solidFill>
                  <a:srgbClr val="000000"/>
                </a:solidFill>
                <a:latin typeface="Times New Roman" panose="02020603050405020304" pitchFamily="18" charset="0"/>
                <a:cs typeface="Times New Roman" panose="02020603050405020304" pitchFamily="18" charset="0"/>
              </a:rPr>
            </a:b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1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F3D6-A0B5-4A03-56CB-57E9EA1B9DA4}"/>
              </a:ext>
            </a:extLst>
          </p:cNvPr>
          <p:cNvSpPr>
            <a:spLocks noGrp="1"/>
          </p:cNvSpPr>
          <p:nvPr>
            <p:ph type="title"/>
          </p:nvPr>
        </p:nvSpPr>
        <p:spPr>
          <a:xfrm>
            <a:off x="457200" y="274638"/>
            <a:ext cx="8229600" cy="639762"/>
          </a:xfrm>
        </p:spPr>
        <p:txBody>
          <a:bodyPr>
            <a:normAutofit fontScale="90000"/>
          </a:bodyPr>
          <a:lstStyle/>
          <a:p>
            <a:r>
              <a:rPr lang="en-IN" dirty="0"/>
              <a:t>File read and write</a:t>
            </a:r>
          </a:p>
        </p:txBody>
      </p:sp>
      <p:sp>
        <p:nvSpPr>
          <p:cNvPr id="3" name="Content Placeholder 2">
            <a:extLst>
              <a:ext uri="{FF2B5EF4-FFF2-40B4-BE49-F238E27FC236}">
                <a16:creationId xmlns:a16="http://schemas.microsoft.com/office/drawing/2014/main" id="{8185E849-6755-5CAC-DEF9-7AA0D28E466B}"/>
              </a:ext>
            </a:extLst>
          </p:cNvPr>
          <p:cNvSpPr>
            <a:spLocks noGrp="1"/>
          </p:cNvSpPr>
          <p:nvPr>
            <p:ph idx="1"/>
          </p:nvPr>
        </p:nvSpPr>
        <p:spPr>
          <a:xfrm>
            <a:off x="457200" y="914400"/>
            <a:ext cx="8229600" cy="6019800"/>
          </a:xfrm>
        </p:spPr>
        <p:txBody>
          <a:bodyPr>
            <a:normAutofit lnSpcReduction="10000"/>
          </a:bodyPr>
          <a:lstStyle/>
          <a:p>
            <a:r>
              <a:rPr lang="en-US" sz="2400" b="0" i="0" dirty="0">
                <a:solidFill>
                  <a:srgbClr val="000000"/>
                </a:solidFill>
                <a:effectLst/>
                <a:latin typeface="Times New Roman" panose="02020603050405020304" pitchFamily="18" charset="0"/>
                <a:cs typeface="Times New Roman" panose="02020603050405020304" pitchFamily="18" charset="0"/>
              </a:rPr>
              <a:t>An HDFS file consists of blocks. When there is a need for a new block,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allocates a block with a unique block ID and determines a list of </a:t>
            </a:r>
            <a:r>
              <a:rPr lang="en-US" sz="2400" b="0" i="0" dirty="0" err="1">
                <a:solidFill>
                  <a:srgbClr val="000000"/>
                </a:solidFill>
                <a:effectLst/>
                <a:latin typeface="Times New Roman" panose="02020603050405020304" pitchFamily="18" charset="0"/>
                <a:cs typeface="Times New Roman" panose="02020603050405020304" pitchFamily="18" charset="0"/>
              </a:rPr>
              <a:t>DataNodes</a:t>
            </a:r>
            <a:r>
              <a:rPr lang="en-US" sz="2400" b="0" i="0" dirty="0">
                <a:solidFill>
                  <a:srgbClr val="000000"/>
                </a:solidFill>
                <a:effectLst/>
                <a:latin typeface="Times New Roman" panose="02020603050405020304" pitchFamily="18" charset="0"/>
                <a:cs typeface="Times New Roman" panose="02020603050405020304" pitchFamily="18" charset="0"/>
              </a:rPr>
              <a:t> to host replicas of the block. </a:t>
            </a:r>
          </a:p>
          <a:p>
            <a:pPr lvl="1"/>
            <a:r>
              <a:rPr lang="en-US" sz="1800" b="0" i="0" dirty="0">
                <a:solidFill>
                  <a:srgbClr val="000000"/>
                </a:solidFill>
                <a:effectLst/>
                <a:latin typeface="Times New Roman" panose="02020603050405020304" pitchFamily="18" charset="0"/>
                <a:cs typeface="Times New Roman" panose="02020603050405020304" pitchFamily="18" charset="0"/>
              </a:rPr>
              <a:t>The </a:t>
            </a:r>
            <a:r>
              <a:rPr lang="en-US" sz="1800" b="0" i="0" dirty="0" err="1">
                <a:solidFill>
                  <a:srgbClr val="000000"/>
                </a:solidFill>
                <a:effectLst/>
                <a:latin typeface="Times New Roman" panose="02020603050405020304" pitchFamily="18" charset="0"/>
                <a:cs typeface="Times New Roman" panose="02020603050405020304" pitchFamily="18" charset="0"/>
              </a:rPr>
              <a:t>DataNodes</a:t>
            </a:r>
            <a:r>
              <a:rPr lang="en-US" sz="1800" b="0" i="0" dirty="0">
                <a:solidFill>
                  <a:srgbClr val="000000"/>
                </a:solidFill>
                <a:effectLst/>
                <a:latin typeface="Times New Roman" panose="02020603050405020304" pitchFamily="18" charset="0"/>
                <a:cs typeface="Times New Roman" panose="02020603050405020304" pitchFamily="18" charset="0"/>
              </a:rPr>
              <a:t> form a pipeline, the order of which minimizes the total network distance from the </a:t>
            </a:r>
            <a:r>
              <a:rPr lang="en-US" sz="1800" dirty="0">
                <a:solidFill>
                  <a:srgbClr val="000000"/>
                </a:solidFill>
                <a:latin typeface="Times New Roman" panose="02020603050405020304" pitchFamily="18" charset="0"/>
                <a:cs typeface="Times New Roman" panose="02020603050405020304" pitchFamily="18" charset="0"/>
              </a:rPr>
              <a:t>client to the last </a:t>
            </a:r>
            <a:r>
              <a:rPr lang="en-US" sz="1800" dirty="0" err="1">
                <a:solidFill>
                  <a:srgbClr val="000000"/>
                </a:solidFill>
                <a:latin typeface="Times New Roman" panose="02020603050405020304" pitchFamily="18" charset="0"/>
                <a:cs typeface="Times New Roman" panose="02020603050405020304" pitchFamily="18" charset="0"/>
              </a:rPr>
              <a:t>DataNode</a:t>
            </a:r>
            <a:r>
              <a:rPr lang="en-US" sz="1800" dirty="0">
                <a:solidFill>
                  <a:srgbClr val="000000"/>
                </a:solidFill>
                <a:latin typeface="Times New Roman" panose="02020603050405020304" pitchFamily="18" charset="0"/>
                <a:cs typeface="Times New Roman" panose="02020603050405020304" pitchFamily="18" charset="0"/>
              </a:rPr>
              <a:t>. </a:t>
            </a:r>
          </a:p>
          <a:p>
            <a:pPr lvl="1"/>
            <a:r>
              <a:rPr lang="en-US" sz="1800" dirty="0">
                <a:solidFill>
                  <a:srgbClr val="000000"/>
                </a:solidFill>
                <a:latin typeface="Times New Roman" panose="02020603050405020304" pitchFamily="18" charset="0"/>
                <a:cs typeface="Times New Roman" panose="02020603050405020304" pitchFamily="18" charset="0"/>
              </a:rPr>
              <a:t>Bytes are pushed to the pipeline as a sequence of packets. </a:t>
            </a:r>
          </a:p>
          <a:p>
            <a:pPr lvl="1"/>
            <a:r>
              <a:rPr lang="en-US" sz="1800" dirty="0">
                <a:solidFill>
                  <a:srgbClr val="000000"/>
                </a:solidFill>
                <a:latin typeface="Times New Roman" panose="02020603050405020304" pitchFamily="18" charset="0"/>
                <a:cs typeface="Times New Roman" panose="02020603050405020304" pitchFamily="18" charset="0"/>
              </a:rPr>
              <a:t>The bytes that an application writes first buffer at the client side. </a:t>
            </a:r>
          </a:p>
          <a:p>
            <a:pPr lvl="1"/>
            <a:r>
              <a:rPr lang="en-US" sz="1800" dirty="0">
                <a:solidFill>
                  <a:srgbClr val="000000"/>
                </a:solidFill>
                <a:latin typeface="Times New Roman" panose="02020603050405020304" pitchFamily="18" charset="0"/>
                <a:cs typeface="Times New Roman" panose="02020603050405020304" pitchFamily="18" charset="0"/>
              </a:rPr>
              <a:t>After a packet buffer is filled (typically 64 KB), the data are pushed to the pipeline. </a:t>
            </a:r>
          </a:p>
          <a:p>
            <a:r>
              <a:rPr lang="en-US" sz="2400" dirty="0">
                <a:solidFill>
                  <a:srgbClr val="000000"/>
                </a:solidFill>
                <a:latin typeface="Times New Roman" panose="02020603050405020304" pitchFamily="18" charset="0"/>
                <a:cs typeface="Times New Roman" panose="02020603050405020304" pitchFamily="18" charset="0"/>
              </a:rPr>
              <a:t>The next packet can be pushed to the pipeline before receiving the acknowledgement for the previous packets. </a:t>
            </a:r>
          </a:p>
          <a:p>
            <a:r>
              <a:rPr lang="en-US" sz="2400" dirty="0">
                <a:solidFill>
                  <a:srgbClr val="000000"/>
                </a:solidFill>
                <a:latin typeface="Times New Roman" panose="02020603050405020304" pitchFamily="18" charset="0"/>
                <a:cs typeface="Times New Roman" panose="02020603050405020304" pitchFamily="18" charset="0"/>
              </a:rPr>
              <a:t>After data are written to an HDFS file, HDFS does not provide any guarantee that data are visible to a new reader until the file is closed.</a:t>
            </a:r>
          </a:p>
          <a:p>
            <a:r>
              <a:rPr lang="en-US" sz="2400" dirty="0">
                <a:solidFill>
                  <a:srgbClr val="000000"/>
                </a:solidFill>
                <a:latin typeface="Times New Roman" panose="02020603050405020304" pitchFamily="18" charset="0"/>
                <a:cs typeface="Times New Roman" panose="02020603050405020304" pitchFamily="18" charset="0"/>
              </a:rPr>
              <a:t>If a user application needs the visibility guarantee, it can explicitly call the </a:t>
            </a:r>
            <a:r>
              <a:rPr lang="en-US" sz="2400" dirty="0" err="1">
                <a:solidFill>
                  <a:srgbClr val="000000"/>
                </a:solidFill>
                <a:latin typeface="Times New Roman" panose="02020603050405020304" pitchFamily="18" charset="0"/>
                <a:cs typeface="Times New Roman" panose="02020603050405020304" pitchFamily="18" charset="0"/>
              </a:rPr>
              <a:t>hflush</a:t>
            </a:r>
            <a:r>
              <a:rPr lang="en-US" sz="2400" dirty="0">
                <a:solidFill>
                  <a:srgbClr val="000000"/>
                </a:solidFill>
                <a:latin typeface="Times New Roman" panose="02020603050405020304" pitchFamily="18" charset="0"/>
                <a:cs typeface="Times New Roman" panose="02020603050405020304" pitchFamily="18" charset="0"/>
              </a:rPr>
              <a:t> operation.</a:t>
            </a: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963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B934B2-8296-2280-5B5F-1CF9138635DF}"/>
              </a:ext>
            </a:extLst>
          </p:cNvPr>
          <p:cNvPicPr>
            <a:picLocks noChangeAspect="1"/>
          </p:cNvPicPr>
          <p:nvPr/>
        </p:nvPicPr>
        <p:blipFill>
          <a:blip r:embed="rId2"/>
          <a:stretch>
            <a:fillRect/>
          </a:stretch>
        </p:blipFill>
        <p:spPr>
          <a:xfrm>
            <a:off x="533400" y="304800"/>
            <a:ext cx="7619999" cy="6324600"/>
          </a:xfrm>
          <a:prstGeom prst="rect">
            <a:avLst/>
          </a:prstGeom>
        </p:spPr>
      </p:pic>
    </p:spTree>
    <p:extLst>
      <p:ext uri="{BB962C8B-B14F-4D97-AF65-F5344CB8AC3E}">
        <p14:creationId xmlns:p14="http://schemas.microsoft.com/office/powerpoint/2010/main" val="1987053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DF33-F7F7-94B6-AB35-6DD4DF0418EC}"/>
              </a:ext>
            </a:extLst>
          </p:cNvPr>
          <p:cNvSpPr>
            <a:spLocks noGrp="1"/>
          </p:cNvSpPr>
          <p:nvPr>
            <p:ph type="title"/>
          </p:nvPr>
        </p:nvSpPr>
        <p:spPr/>
        <p:txBody>
          <a:bodyPr/>
          <a:lstStyle/>
          <a:p>
            <a:r>
              <a:rPr lang="en-IN" dirty="0"/>
              <a:t>File Read</a:t>
            </a:r>
          </a:p>
        </p:txBody>
      </p:sp>
      <p:sp>
        <p:nvSpPr>
          <p:cNvPr id="3" name="Content Placeholder 2">
            <a:extLst>
              <a:ext uri="{FF2B5EF4-FFF2-40B4-BE49-F238E27FC236}">
                <a16:creationId xmlns:a16="http://schemas.microsoft.com/office/drawing/2014/main" id="{55CE67C2-0FF5-DE4E-88B7-59CD9DCD80A1}"/>
              </a:ext>
            </a:extLst>
          </p:cNvPr>
          <p:cNvSpPr>
            <a:spLocks noGrp="1"/>
          </p:cNvSpPr>
          <p:nvPr>
            <p:ph idx="1"/>
          </p:nvPr>
        </p:nvSpPr>
        <p:spPr>
          <a:xfrm>
            <a:off x="457200" y="1295400"/>
            <a:ext cx="8229600" cy="4830763"/>
          </a:xfrm>
        </p:spPr>
        <p:txBody>
          <a:bodyPr>
            <a:normAutofit fontScale="92500" lnSpcReduction="10000"/>
          </a:bodyPr>
          <a:lstStyle/>
          <a:p>
            <a:r>
              <a:rPr lang="en-US" sz="2400" dirty="0">
                <a:solidFill>
                  <a:srgbClr val="000000"/>
                </a:solidFill>
                <a:latin typeface="Times New Roman" panose="02020603050405020304" pitchFamily="18" charset="0"/>
                <a:cs typeface="Times New Roman" panose="02020603050405020304" pitchFamily="18" charset="0"/>
              </a:rPr>
              <a:t>When a client opens a file to read, it fetches the list of blocks and the locations of each block replica from the </a:t>
            </a:r>
            <a:r>
              <a:rPr lang="en-US" sz="2400" dirty="0" err="1">
                <a:solidFill>
                  <a:srgbClr val="000000"/>
                </a:solidFill>
                <a:latin typeface="Times New Roman" panose="02020603050405020304" pitchFamily="18" charset="0"/>
                <a:cs typeface="Times New Roman" panose="02020603050405020304" pitchFamily="18" charset="0"/>
              </a:rPr>
              <a:t>NameNode</a:t>
            </a:r>
            <a:r>
              <a:rPr lang="en-US" sz="2400" dirty="0">
                <a:solidFill>
                  <a:srgbClr val="000000"/>
                </a:solidFill>
                <a:latin typeface="Times New Roman" panose="02020603050405020304" pitchFamily="18" charset="0"/>
                <a:cs typeface="Times New Roman" panose="02020603050405020304" pitchFamily="18" charset="0"/>
              </a:rPr>
              <a:t>. </a:t>
            </a:r>
          </a:p>
          <a:p>
            <a:r>
              <a:rPr lang="en-US" sz="2400" dirty="0">
                <a:solidFill>
                  <a:srgbClr val="000000"/>
                </a:solidFill>
                <a:latin typeface="Times New Roman" panose="02020603050405020304" pitchFamily="18" charset="0"/>
                <a:cs typeface="Times New Roman" panose="02020603050405020304" pitchFamily="18" charset="0"/>
              </a:rPr>
              <a:t>The locations of each block are ordered by their distance from the reader. </a:t>
            </a:r>
          </a:p>
          <a:p>
            <a:r>
              <a:rPr lang="en-US" sz="2400" dirty="0">
                <a:solidFill>
                  <a:srgbClr val="000000"/>
                </a:solidFill>
                <a:latin typeface="Times New Roman" panose="02020603050405020304" pitchFamily="18" charset="0"/>
                <a:cs typeface="Times New Roman" panose="02020603050405020304" pitchFamily="18" charset="0"/>
              </a:rPr>
              <a:t>When reading the content of a block, the client tries the closest replica first. If the read attempt fails, the client tries the next replica in sequence. </a:t>
            </a:r>
          </a:p>
          <a:p>
            <a:r>
              <a:rPr lang="en-US" sz="2400" dirty="0">
                <a:solidFill>
                  <a:srgbClr val="000000"/>
                </a:solidFill>
                <a:latin typeface="Times New Roman" panose="02020603050405020304" pitchFamily="18" charset="0"/>
                <a:cs typeface="Times New Roman" panose="02020603050405020304" pitchFamily="18" charset="0"/>
              </a:rPr>
              <a:t>A read may fail if the target </a:t>
            </a:r>
            <a:r>
              <a:rPr lang="en-US" sz="2400" dirty="0" err="1">
                <a:solidFill>
                  <a:srgbClr val="000000"/>
                </a:solidFill>
                <a:latin typeface="Times New Roman" panose="02020603050405020304" pitchFamily="18" charset="0"/>
                <a:cs typeface="Times New Roman" panose="02020603050405020304" pitchFamily="18" charset="0"/>
              </a:rPr>
              <a:t>DataNode</a:t>
            </a:r>
            <a:r>
              <a:rPr lang="en-US" sz="2400" dirty="0">
                <a:solidFill>
                  <a:srgbClr val="000000"/>
                </a:solidFill>
                <a:latin typeface="Times New Roman" panose="02020603050405020304" pitchFamily="18" charset="0"/>
                <a:cs typeface="Times New Roman" panose="02020603050405020304" pitchFamily="18" charset="0"/>
              </a:rPr>
              <a:t> is unavailable, the node no longer hosts a replica of the block, or the replica is found to be corrupt when checksums are tested. </a:t>
            </a: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r>
              <a:rPr lang="en-US" sz="2000" b="1" i="0" dirty="0">
                <a:solidFill>
                  <a:srgbClr val="000000"/>
                </a:solidFill>
                <a:effectLst/>
                <a:latin typeface="Times New Roman" panose="02020603050405020304" pitchFamily="18" charset="0"/>
                <a:cs typeface="Times New Roman" panose="02020603050405020304" pitchFamily="18" charset="0"/>
              </a:rPr>
              <a:t>The design of HDFS I/O is particularly optimized for batch processing systems, like MapReduce, which require high throughput for sequential reads and writes. </a:t>
            </a: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322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B11E-640E-05CB-64F7-ACD107F6A2D6}"/>
              </a:ext>
            </a:extLst>
          </p:cNvPr>
          <p:cNvSpPr>
            <a:spLocks noGrp="1"/>
          </p:cNvSpPr>
          <p:nvPr>
            <p:ph type="title"/>
          </p:nvPr>
        </p:nvSpPr>
        <p:spPr>
          <a:xfrm>
            <a:off x="457200" y="274638"/>
            <a:ext cx="8229600" cy="715962"/>
          </a:xfrm>
        </p:spPr>
        <p:txBody>
          <a:bodyPr>
            <a:normAutofit fontScale="90000"/>
          </a:bodyPr>
          <a:lstStyle/>
          <a:p>
            <a:r>
              <a:rPr lang="en-IN" dirty="0"/>
              <a:t>Block Placement</a:t>
            </a:r>
          </a:p>
        </p:txBody>
      </p:sp>
      <p:sp>
        <p:nvSpPr>
          <p:cNvPr id="3" name="Content Placeholder 2">
            <a:extLst>
              <a:ext uri="{FF2B5EF4-FFF2-40B4-BE49-F238E27FC236}">
                <a16:creationId xmlns:a16="http://schemas.microsoft.com/office/drawing/2014/main" id="{18352DCC-07EA-DC2A-A671-7422CCB43318}"/>
              </a:ext>
            </a:extLst>
          </p:cNvPr>
          <p:cNvSpPr>
            <a:spLocks noGrp="1"/>
          </p:cNvSpPr>
          <p:nvPr>
            <p:ph idx="1"/>
          </p:nvPr>
        </p:nvSpPr>
        <p:spPr>
          <a:xfrm>
            <a:off x="457200" y="1066799"/>
            <a:ext cx="8582025" cy="3040063"/>
          </a:xfrm>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Nodes are spread across multiple racks instead of flat topology</a:t>
            </a:r>
          </a:p>
          <a:p>
            <a:r>
              <a:rPr lang="en-US" sz="2000" dirty="0">
                <a:solidFill>
                  <a:srgbClr val="000000"/>
                </a:solidFill>
                <a:latin typeface="Times New Roman" panose="02020603050405020304" pitchFamily="18" charset="0"/>
                <a:cs typeface="Times New Roman" panose="02020603050405020304" pitchFamily="18" charset="0"/>
              </a:rPr>
              <a:t>Nodes of a rack share a switch, and rack switches are connected by one or more core switches.  Communication between two nodes in different racks has to go through multiple switches.</a:t>
            </a:r>
          </a:p>
          <a:p>
            <a:r>
              <a:rPr lang="en-US" sz="2000" dirty="0">
                <a:solidFill>
                  <a:srgbClr val="000000"/>
                </a:solidFill>
                <a:latin typeface="Times New Roman" panose="02020603050405020304" pitchFamily="18" charset="0"/>
                <a:cs typeface="Times New Roman" panose="02020603050405020304" pitchFamily="18" charset="0"/>
              </a:rPr>
              <a:t>The default HDFS block placement policy provides a tradeoff between minimizing the write cost, and maximizing data reliability, availability and aggregate read bandwidth  </a:t>
            </a:r>
          </a:p>
          <a:p>
            <a:r>
              <a:rPr lang="en-US" sz="2000" dirty="0">
                <a:solidFill>
                  <a:srgbClr val="000000"/>
                </a:solidFill>
                <a:latin typeface="Times New Roman" panose="02020603050405020304" pitchFamily="18" charset="0"/>
                <a:cs typeface="Times New Roman" panose="02020603050405020304" pitchFamily="18" charset="0"/>
              </a:rPr>
              <a:t>In most cases, network bandwidth between nodes in the same rack is greater than network bandwidth between nodes in different racks. </a:t>
            </a:r>
            <a:endParaRPr lang="en-IN" sz="200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0CEB75-1B26-BB8E-40A4-044EE132C43D}"/>
              </a:ext>
            </a:extLst>
          </p:cNvPr>
          <p:cNvPicPr>
            <a:picLocks noChangeAspect="1"/>
          </p:cNvPicPr>
          <p:nvPr/>
        </p:nvPicPr>
        <p:blipFill>
          <a:blip r:embed="rId2"/>
          <a:stretch>
            <a:fillRect/>
          </a:stretch>
        </p:blipFill>
        <p:spPr>
          <a:xfrm>
            <a:off x="2438400" y="4177347"/>
            <a:ext cx="4695825" cy="2428875"/>
          </a:xfrm>
          <a:prstGeom prst="rect">
            <a:avLst/>
          </a:prstGeom>
        </p:spPr>
      </p:pic>
    </p:spTree>
    <p:extLst>
      <p:ext uri="{BB962C8B-B14F-4D97-AF65-F5344CB8AC3E}">
        <p14:creationId xmlns:p14="http://schemas.microsoft.com/office/powerpoint/2010/main" val="2117461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D693-17F7-4BCC-EB9E-1F03EBC378CA}"/>
              </a:ext>
            </a:extLst>
          </p:cNvPr>
          <p:cNvSpPr>
            <a:spLocks noGrp="1"/>
          </p:cNvSpPr>
          <p:nvPr>
            <p:ph type="title"/>
          </p:nvPr>
        </p:nvSpPr>
        <p:spPr/>
        <p:txBody>
          <a:bodyPr/>
          <a:lstStyle/>
          <a:p>
            <a:r>
              <a:rPr lang="en-IN" dirty="0"/>
              <a:t>Replication Management</a:t>
            </a:r>
          </a:p>
        </p:txBody>
      </p:sp>
      <p:sp>
        <p:nvSpPr>
          <p:cNvPr id="3" name="Content Placeholder 2">
            <a:extLst>
              <a:ext uri="{FF2B5EF4-FFF2-40B4-BE49-F238E27FC236}">
                <a16:creationId xmlns:a16="http://schemas.microsoft.com/office/drawing/2014/main" id="{52B3F548-6227-FB39-12E2-AE22A5507CAB}"/>
              </a:ext>
            </a:extLst>
          </p:cNvPr>
          <p:cNvSpPr>
            <a:spLocks noGrp="1"/>
          </p:cNvSpPr>
          <p:nvPr>
            <p:ph idx="1"/>
          </p:nvPr>
        </p:nvSpPr>
        <p:spPr>
          <a:xfrm>
            <a:off x="457200" y="1440498"/>
            <a:ext cx="8229600" cy="5142864"/>
          </a:xfrm>
        </p:spPr>
        <p:txBody>
          <a:bodyPr>
            <a:normAutofit/>
          </a:bodyPr>
          <a:lstStyle/>
          <a:p>
            <a:r>
              <a:rPr lang="en-US" sz="2800" dirty="0">
                <a:solidFill>
                  <a:srgbClr val="000000"/>
                </a:solidFill>
                <a:latin typeface="Times New Roman" panose="02020603050405020304" pitchFamily="18" charset="0"/>
                <a:cs typeface="Times New Roman" panose="02020603050405020304" pitchFamily="18" charset="0"/>
              </a:rPr>
              <a:t>The </a:t>
            </a:r>
            <a:r>
              <a:rPr lang="en-US" sz="2800" dirty="0" err="1">
                <a:solidFill>
                  <a:srgbClr val="000000"/>
                </a:solidFill>
                <a:latin typeface="Times New Roman" panose="02020603050405020304" pitchFamily="18" charset="0"/>
                <a:cs typeface="Times New Roman" panose="02020603050405020304" pitchFamily="18" charset="0"/>
              </a:rPr>
              <a:t>NameNode</a:t>
            </a:r>
            <a:r>
              <a:rPr lang="en-US" sz="2800" dirty="0">
                <a:solidFill>
                  <a:srgbClr val="000000"/>
                </a:solidFill>
                <a:latin typeface="Times New Roman" panose="02020603050405020304" pitchFamily="18" charset="0"/>
                <a:cs typeface="Times New Roman" panose="02020603050405020304" pitchFamily="18" charset="0"/>
              </a:rPr>
              <a:t> endeavors to ensure that each block always has the intended number of replicas. </a:t>
            </a:r>
          </a:p>
          <a:p>
            <a:r>
              <a:rPr lang="en-US" sz="2800" dirty="0">
                <a:solidFill>
                  <a:srgbClr val="000000"/>
                </a:solidFill>
                <a:latin typeface="Times New Roman" panose="02020603050405020304" pitchFamily="18" charset="0"/>
                <a:cs typeface="Times New Roman" panose="02020603050405020304" pitchFamily="18" charset="0"/>
              </a:rPr>
              <a:t>The </a:t>
            </a:r>
            <a:r>
              <a:rPr lang="en-US" sz="2800" dirty="0" err="1">
                <a:solidFill>
                  <a:srgbClr val="000000"/>
                </a:solidFill>
                <a:latin typeface="Times New Roman" panose="02020603050405020304" pitchFamily="18" charset="0"/>
                <a:cs typeface="Times New Roman" panose="02020603050405020304" pitchFamily="18" charset="0"/>
              </a:rPr>
              <a:t>NameNode</a:t>
            </a:r>
            <a:r>
              <a:rPr lang="en-US" sz="2800" dirty="0">
                <a:solidFill>
                  <a:srgbClr val="000000"/>
                </a:solidFill>
                <a:latin typeface="Times New Roman" panose="02020603050405020304" pitchFamily="18" charset="0"/>
                <a:cs typeface="Times New Roman" panose="02020603050405020304" pitchFamily="18" charset="0"/>
              </a:rPr>
              <a:t> detects that a block has become under- or over-replicated when a block report from a </a:t>
            </a:r>
            <a:r>
              <a:rPr lang="en-US" sz="2800" dirty="0" err="1">
                <a:solidFill>
                  <a:srgbClr val="000000"/>
                </a:solidFill>
                <a:latin typeface="Times New Roman" panose="02020603050405020304" pitchFamily="18" charset="0"/>
                <a:cs typeface="Times New Roman" panose="02020603050405020304" pitchFamily="18" charset="0"/>
              </a:rPr>
              <a:t>DataNode</a:t>
            </a:r>
            <a:r>
              <a:rPr lang="en-US" sz="2800" dirty="0">
                <a:solidFill>
                  <a:srgbClr val="000000"/>
                </a:solidFill>
                <a:latin typeface="Times New Roman" panose="02020603050405020304" pitchFamily="18" charset="0"/>
                <a:cs typeface="Times New Roman" panose="02020603050405020304" pitchFamily="18" charset="0"/>
              </a:rPr>
              <a:t> arrives. </a:t>
            </a:r>
          </a:p>
          <a:p>
            <a:r>
              <a:rPr lang="en-US" sz="2800" dirty="0">
                <a:solidFill>
                  <a:srgbClr val="000000"/>
                </a:solidFill>
                <a:latin typeface="Times New Roman" panose="02020603050405020304" pitchFamily="18" charset="0"/>
                <a:cs typeface="Times New Roman" panose="02020603050405020304" pitchFamily="18" charset="0"/>
              </a:rPr>
              <a:t>When a block becomes over replicated, the </a:t>
            </a:r>
            <a:r>
              <a:rPr lang="en-US" sz="2800" dirty="0" err="1">
                <a:solidFill>
                  <a:srgbClr val="000000"/>
                </a:solidFill>
                <a:latin typeface="Times New Roman" panose="02020603050405020304" pitchFamily="18" charset="0"/>
                <a:cs typeface="Times New Roman" panose="02020603050405020304" pitchFamily="18" charset="0"/>
              </a:rPr>
              <a:t>NameNode</a:t>
            </a:r>
            <a:r>
              <a:rPr lang="en-US" sz="2800" dirty="0">
                <a:solidFill>
                  <a:srgbClr val="000000"/>
                </a:solidFill>
                <a:latin typeface="Times New Roman" panose="02020603050405020304" pitchFamily="18" charset="0"/>
                <a:cs typeface="Times New Roman" panose="02020603050405020304" pitchFamily="18" charset="0"/>
              </a:rPr>
              <a:t> chooses a replica to remove.</a:t>
            </a:r>
          </a:p>
          <a:p>
            <a:r>
              <a:rPr lang="en-US" sz="2800" dirty="0">
                <a:solidFill>
                  <a:srgbClr val="000000"/>
                </a:solidFill>
                <a:latin typeface="Times New Roman" panose="02020603050405020304" pitchFamily="18" charset="0"/>
                <a:cs typeface="Times New Roman" panose="02020603050405020304" pitchFamily="18" charset="0"/>
              </a:rPr>
              <a:t>The goal is to balance storage utilization across </a:t>
            </a:r>
            <a:r>
              <a:rPr lang="en-US" sz="2800" dirty="0" err="1">
                <a:solidFill>
                  <a:srgbClr val="000000"/>
                </a:solidFill>
                <a:latin typeface="Times New Roman" panose="02020603050405020304" pitchFamily="18" charset="0"/>
                <a:cs typeface="Times New Roman" panose="02020603050405020304" pitchFamily="18" charset="0"/>
              </a:rPr>
              <a:t>DataNodes</a:t>
            </a:r>
            <a:r>
              <a:rPr lang="en-US" sz="2800" dirty="0">
                <a:solidFill>
                  <a:srgbClr val="000000"/>
                </a:solidFill>
                <a:latin typeface="Times New Roman" panose="02020603050405020304" pitchFamily="18" charset="0"/>
                <a:cs typeface="Times New Roman" panose="02020603050405020304" pitchFamily="18" charset="0"/>
              </a:rPr>
              <a:t> without reducing the block’s availability </a:t>
            </a:r>
          </a:p>
          <a:p>
            <a:r>
              <a:rPr lang="en-US" sz="2800" dirty="0">
                <a:solidFill>
                  <a:srgbClr val="000000"/>
                </a:solidFill>
                <a:latin typeface="Times New Roman" panose="02020603050405020304" pitchFamily="18" charset="0"/>
                <a:cs typeface="Times New Roman" panose="02020603050405020304" pitchFamily="18" charset="0"/>
              </a:rPr>
              <a:t>The </a:t>
            </a:r>
            <a:r>
              <a:rPr lang="en-US" sz="2800" dirty="0" err="1">
                <a:solidFill>
                  <a:srgbClr val="000000"/>
                </a:solidFill>
                <a:latin typeface="Times New Roman" panose="02020603050405020304" pitchFamily="18" charset="0"/>
                <a:cs typeface="Times New Roman" panose="02020603050405020304" pitchFamily="18" charset="0"/>
              </a:rPr>
              <a:t>NameNode</a:t>
            </a:r>
            <a:r>
              <a:rPr lang="en-US" sz="2800" dirty="0">
                <a:solidFill>
                  <a:srgbClr val="000000"/>
                </a:solidFill>
                <a:latin typeface="Times New Roman" panose="02020603050405020304" pitchFamily="18" charset="0"/>
                <a:cs typeface="Times New Roman" panose="02020603050405020304" pitchFamily="18" charset="0"/>
              </a:rPr>
              <a:t> also makes sure that not all replicas of a block are located on one rack. </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512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020B-8423-8826-E7A5-65A29099A63D}"/>
              </a:ext>
            </a:extLst>
          </p:cNvPr>
          <p:cNvSpPr>
            <a:spLocks noGrp="1"/>
          </p:cNvSpPr>
          <p:nvPr>
            <p:ph type="title"/>
          </p:nvPr>
        </p:nvSpPr>
        <p:spPr/>
        <p:txBody>
          <a:bodyPr/>
          <a:lstStyle/>
          <a:p>
            <a:r>
              <a:rPr lang="en-IN" dirty="0"/>
              <a:t>Balancer</a:t>
            </a:r>
          </a:p>
        </p:txBody>
      </p:sp>
      <p:sp>
        <p:nvSpPr>
          <p:cNvPr id="3" name="Content Placeholder 2">
            <a:extLst>
              <a:ext uri="{FF2B5EF4-FFF2-40B4-BE49-F238E27FC236}">
                <a16:creationId xmlns:a16="http://schemas.microsoft.com/office/drawing/2014/main" id="{BD265D89-56A0-71D1-16F3-D0C9B3C5D092}"/>
              </a:ext>
            </a:extLst>
          </p:cNvPr>
          <p:cNvSpPr>
            <a:spLocks noGrp="1"/>
          </p:cNvSpPr>
          <p:nvPr>
            <p:ph idx="1"/>
          </p:nvPr>
        </p:nvSpPr>
        <p:spPr/>
        <p:txBody>
          <a:bodyPr>
            <a:normAutofit/>
          </a:bodyPr>
          <a:lstStyle/>
          <a:p>
            <a:r>
              <a:rPr lang="en-US" sz="2400" dirty="0">
                <a:solidFill>
                  <a:srgbClr val="000000"/>
                </a:solidFill>
                <a:latin typeface="Times New Roman" panose="02020603050405020304" pitchFamily="18" charset="0"/>
                <a:cs typeface="Times New Roman" panose="02020603050405020304" pitchFamily="18" charset="0"/>
              </a:rPr>
              <a:t>The balancer is a tool that balances disk space usage on an HDFS cluster. </a:t>
            </a:r>
          </a:p>
          <a:p>
            <a:r>
              <a:rPr lang="en-US" sz="2400" b="0" i="0" dirty="0">
                <a:solidFill>
                  <a:srgbClr val="000000"/>
                </a:solidFill>
                <a:effectLst/>
                <a:latin typeface="Times New Roman" panose="02020603050405020304" pitchFamily="18" charset="0"/>
                <a:cs typeface="Times New Roman" panose="02020603050405020304" pitchFamily="18" charset="0"/>
              </a:rPr>
              <a:t>It iteratively moves replicas from </a:t>
            </a:r>
            <a:r>
              <a:rPr lang="en-US" sz="2400" b="0" i="0" dirty="0" err="1">
                <a:solidFill>
                  <a:srgbClr val="000000"/>
                </a:solidFill>
                <a:effectLst/>
                <a:latin typeface="Times New Roman" panose="02020603050405020304" pitchFamily="18" charset="0"/>
                <a:cs typeface="Times New Roman" panose="02020603050405020304" pitchFamily="18" charset="0"/>
              </a:rPr>
              <a:t>DataNodes</a:t>
            </a:r>
            <a:r>
              <a:rPr lang="en-US" sz="2400" b="0" i="0" dirty="0">
                <a:solidFill>
                  <a:srgbClr val="000000"/>
                </a:solidFill>
                <a:effectLst/>
                <a:latin typeface="Times New Roman" panose="02020603050405020304" pitchFamily="18" charset="0"/>
                <a:cs typeface="Times New Roman" panose="02020603050405020304" pitchFamily="18" charset="0"/>
              </a:rPr>
              <a:t> with higher utilization to </a:t>
            </a:r>
            <a:r>
              <a:rPr lang="en-US" sz="2400" b="0" i="0" dirty="0" err="1">
                <a:solidFill>
                  <a:srgbClr val="000000"/>
                </a:solidFill>
                <a:effectLst/>
                <a:latin typeface="Times New Roman" panose="02020603050405020304" pitchFamily="18" charset="0"/>
                <a:cs typeface="Times New Roman" panose="02020603050405020304" pitchFamily="18" charset="0"/>
              </a:rPr>
              <a:t>DataNodes</a:t>
            </a:r>
            <a:r>
              <a:rPr lang="en-US" sz="2400" b="0" i="0" dirty="0">
                <a:solidFill>
                  <a:srgbClr val="000000"/>
                </a:solidFill>
                <a:effectLst/>
                <a:latin typeface="Times New Roman" panose="02020603050405020304" pitchFamily="18" charset="0"/>
                <a:cs typeface="Times New Roman" panose="02020603050405020304" pitchFamily="18" charset="0"/>
              </a:rPr>
              <a:t> with lower utilization. </a:t>
            </a:r>
          </a:p>
          <a:p>
            <a:r>
              <a:rPr lang="en-US" sz="2400" b="0" i="0" dirty="0">
                <a:solidFill>
                  <a:srgbClr val="000000"/>
                </a:solidFill>
                <a:effectLst/>
                <a:latin typeface="Times New Roman" panose="02020603050405020304" pitchFamily="18" charset="0"/>
                <a:cs typeface="Times New Roman" panose="02020603050405020304" pitchFamily="18" charset="0"/>
              </a:rPr>
              <a:t>One key requirement for the balancer is to maintain data availability. </a:t>
            </a:r>
          </a:p>
          <a:p>
            <a:r>
              <a:rPr lang="en-US" sz="2400" b="0" i="0" dirty="0">
                <a:solidFill>
                  <a:srgbClr val="000000"/>
                </a:solidFill>
                <a:effectLst/>
                <a:latin typeface="Times New Roman" panose="02020603050405020304" pitchFamily="18" charset="0"/>
                <a:cs typeface="Times New Roman" panose="02020603050405020304" pitchFamily="18" charset="0"/>
              </a:rPr>
              <a:t>When choosing a replica to move and deciding its destination, the balancer guarantees that the decision does not reduce either the number of replicas or the number of racks.</a:t>
            </a:r>
          </a:p>
        </p:txBody>
      </p:sp>
    </p:spTree>
    <p:extLst>
      <p:ext uri="{BB962C8B-B14F-4D97-AF65-F5344CB8AC3E}">
        <p14:creationId xmlns:p14="http://schemas.microsoft.com/office/powerpoint/2010/main" val="2413507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2E2C-21AD-CD5F-4A33-CF8F26308CF3}"/>
              </a:ext>
            </a:extLst>
          </p:cNvPr>
          <p:cNvSpPr>
            <a:spLocks noGrp="1"/>
          </p:cNvSpPr>
          <p:nvPr>
            <p:ph type="title"/>
          </p:nvPr>
        </p:nvSpPr>
        <p:spPr>
          <a:xfrm>
            <a:off x="457200" y="274638"/>
            <a:ext cx="8229600" cy="944562"/>
          </a:xfrm>
        </p:spPr>
        <p:txBody>
          <a:bodyPr>
            <a:normAutofit/>
          </a:bodyPr>
          <a:lstStyle/>
          <a:p>
            <a:r>
              <a:rPr lang="en-IN" dirty="0"/>
              <a:t>Block Scanner</a:t>
            </a:r>
          </a:p>
        </p:txBody>
      </p:sp>
      <p:sp>
        <p:nvSpPr>
          <p:cNvPr id="3" name="Content Placeholder 2">
            <a:extLst>
              <a:ext uri="{FF2B5EF4-FFF2-40B4-BE49-F238E27FC236}">
                <a16:creationId xmlns:a16="http://schemas.microsoft.com/office/drawing/2014/main" id="{8E102F4E-45B3-1AD4-2054-8A487500716D}"/>
              </a:ext>
            </a:extLst>
          </p:cNvPr>
          <p:cNvSpPr>
            <a:spLocks noGrp="1"/>
          </p:cNvSpPr>
          <p:nvPr>
            <p:ph idx="1"/>
          </p:nvPr>
        </p:nvSpPr>
        <p:spPr>
          <a:xfrm>
            <a:off x="426720" y="1219200"/>
            <a:ext cx="8229600" cy="5181600"/>
          </a:xfrm>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Each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runs a block scanner that periodically scans its block replicas and verifies that stored checksums match the block data. </a:t>
            </a:r>
          </a:p>
          <a:p>
            <a:r>
              <a:rPr lang="en-US" sz="2400" b="0" i="0" dirty="0">
                <a:solidFill>
                  <a:srgbClr val="000000"/>
                </a:solidFill>
                <a:effectLst/>
                <a:latin typeface="Times New Roman" panose="02020603050405020304" pitchFamily="18" charset="0"/>
                <a:cs typeface="Times New Roman" panose="02020603050405020304" pitchFamily="18" charset="0"/>
              </a:rPr>
              <a:t>Whenever a read client or a block scanner detects a corrupt block, it notifies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a:t>
            </a:r>
          </a:p>
          <a:p>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marks the replica as corrupt, but does not schedule deletion of the replica immediately. Instead, it starts to replicate a good copy of the block. </a:t>
            </a:r>
          </a:p>
          <a:p>
            <a:r>
              <a:rPr lang="en-US" sz="2400" dirty="0">
                <a:solidFill>
                  <a:srgbClr val="000000"/>
                </a:solidFill>
                <a:latin typeface="Times New Roman" panose="02020603050405020304" pitchFamily="18" charset="0"/>
                <a:cs typeface="Times New Roman" panose="02020603050405020304" pitchFamily="18" charset="0"/>
              </a:rPr>
              <a:t>This policy aims to preserve data as long as possible. So even if all replicas of a block are corrupt, the policy allows the user to retrieve its data from the corrupt replicas.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34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Times New Roman" pitchFamily="18" charset="0"/>
              </a:rPr>
              <a:t>Advantages of Distributed System</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Scalability</a:t>
            </a:r>
          </a:p>
          <a:p>
            <a:r>
              <a:rPr lang="en-US" sz="2800" dirty="0">
                <a:latin typeface="Times New Roman" pitchFamily="18" charset="0"/>
                <a:cs typeface="Times New Roman" pitchFamily="18" charset="0"/>
              </a:rPr>
              <a:t>Reliability</a:t>
            </a:r>
          </a:p>
          <a:p>
            <a:r>
              <a:rPr lang="en-US" sz="2800" dirty="0">
                <a:latin typeface="Times New Roman" pitchFamily="18" charset="0"/>
                <a:cs typeface="Times New Roman" pitchFamily="18" charset="0"/>
              </a:rPr>
              <a:t>Availability</a:t>
            </a:r>
          </a:p>
          <a:p>
            <a:r>
              <a:rPr lang="en-US" sz="2800" dirty="0">
                <a:latin typeface="Times New Roman" pitchFamily="18" charset="0"/>
                <a:cs typeface="Times New Roman" pitchFamily="18" charset="0"/>
              </a:rPr>
              <a:t>Communication</a:t>
            </a:r>
          </a:p>
          <a:p>
            <a:pPr>
              <a:buNone/>
            </a:pP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BD31-1162-EA1A-6768-F86CAABBEE42}"/>
              </a:ext>
            </a:extLst>
          </p:cNvPr>
          <p:cNvSpPr>
            <a:spLocks noGrp="1"/>
          </p:cNvSpPr>
          <p:nvPr>
            <p:ph type="title"/>
          </p:nvPr>
        </p:nvSpPr>
        <p:spPr>
          <a:xfrm>
            <a:off x="457200" y="274638"/>
            <a:ext cx="8229600" cy="457199"/>
          </a:xfrm>
        </p:spPr>
        <p:txBody>
          <a:bodyPr>
            <a:normAutofit fontScale="90000"/>
          </a:bodyPr>
          <a:lstStyle/>
          <a:p>
            <a:r>
              <a:rPr lang="en-IN" sz="3600" b="0" dirty="0" err="1">
                <a:solidFill>
                  <a:srgbClr val="000000"/>
                </a:solidFill>
                <a:effectLst/>
                <a:latin typeface="Times New Roman" panose="02020603050405020304" pitchFamily="18" charset="0"/>
                <a:cs typeface="Times New Roman" panose="02020603050405020304" pitchFamily="18" charset="0"/>
              </a:rPr>
              <a:t>Decommissioing</a:t>
            </a:r>
            <a:r>
              <a:rPr lang="en-IN" sz="72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6339E4C-2512-2082-F958-88B21A3D1CE6}"/>
              </a:ext>
            </a:extLst>
          </p:cNvPr>
          <p:cNvSpPr>
            <a:spLocks noGrp="1"/>
          </p:cNvSpPr>
          <p:nvPr>
            <p:ph idx="1"/>
          </p:nvPr>
        </p:nvSpPr>
        <p:spPr>
          <a:xfrm>
            <a:off x="457200" y="990600"/>
            <a:ext cx="8229600" cy="5592762"/>
          </a:xfrm>
        </p:spPr>
        <p:txBody>
          <a:bodyPr>
            <a:normAutofit lnSpcReduction="10000"/>
          </a:bodyPr>
          <a:lstStyle/>
          <a:p>
            <a:r>
              <a:rPr lang="en-US" sz="2400" dirty="0">
                <a:solidFill>
                  <a:srgbClr val="000000"/>
                </a:solidFill>
                <a:latin typeface="Times New Roman" panose="02020603050405020304" pitchFamily="18" charset="0"/>
                <a:cs typeface="Times New Roman" panose="02020603050405020304" pitchFamily="18" charset="0"/>
              </a:rPr>
              <a:t>The cluster administrator specifies which nodes can join the cluster by listing the host addresses of nodes that are permitted  </a:t>
            </a:r>
            <a:r>
              <a:rPr lang="en-US" sz="2400" b="0" i="0" dirty="0">
                <a:solidFill>
                  <a:srgbClr val="000000"/>
                </a:solidFill>
                <a:effectLst/>
                <a:latin typeface="Times New Roman" panose="02020603050405020304" pitchFamily="18" charset="0"/>
                <a:cs typeface="Times New Roman" panose="02020603050405020304" pitchFamily="18" charset="0"/>
              </a:rPr>
              <a:t>to register and the host addresses of nodes that are </a:t>
            </a:r>
            <a:r>
              <a:rPr lang="en-US" sz="2400" b="0" i="1" dirty="0">
                <a:solidFill>
                  <a:srgbClr val="000000"/>
                </a:solidFill>
                <a:effectLst/>
                <a:latin typeface="Times New Roman" panose="02020603050405020304" pitchFamily="18" charset="0"/>
                <a:cs typeface="Times New Roman" panose="02020603050405020304" pitchFamily="18" charset="0"/>
              </a:rPr>
              <a:t>not </a:t>
            </a:r>
            <a:r>
              <a:rPr lang="en-US" sz="2400" b="0" i="0" dirty="0">
                <a:solidFill>
                  <a:srgbClr val="000000"/>
                </a:solidFill>
                <a:effectLst/>
                <a:latin typeface="Times New Roman" panose="02020603050405020304" pitchFamily="18" charset="0"/>
                <a:cs typeface="Times New Roman" panose="02020603050405020304" pitchFamily="18" charset="0"/>
              </a:rPr>
              <a:t>permitted to register. </a:t>
            </a:r>
          </a:p>
          <a:p>
            <a:r>
              <a:rPr lang="en-US" sz="2400" b="0" i="0" dirty="0">
                <a:solidFill>
                  <a:srgbClr val="000000"/>
                </a:solidFill>
                <a:effectLst/>
                <a:latin typeface="Times New Roman" panose="02020603050405020304" pitchFamily="18" charset="0"/>
                <a:cs typeface="Times New Roman" panose="02020603050405020304" pitchFamily="18" charset="0"/>
              </a:rPr>
              <a:t>A present member of the cluster that becomes excluded is marked for decommissioning. </a:t>
            </a:r>
          </a:p>
          <a:p>
            <a:r>
              <a:rPr lang="en-US" sz="2400" b="0" i="0" dirty="0">
                <a:solidFill>
                  <a:srgbClr val="000000"/>
                </a:solidFill>
                <a:effectLst/>
                <a:latin typeface="Times New Roman" panose="02020603050405020304" pitchFamily="18" charset="0"/>
                <a:cs typeface="Times New Roman" panose="02020603050405020304" pitchFamily="18" charset="0"/>
              </a:rPr>
              <a:t>Once a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is marked as decommissioning, it will not be selected as the target of replica placement, but it will continue to serve read requests. </a:t>
            </a:r>
          </a:p>
          <a:p>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starts to schedule replication of its blocks to other </a:t>
            </a:r>
            <a:r>
              <a:rPr lang="en-US" sz="2400" b="0" i="0" dirty="0" err="1">
                <a:solidFill>
                  <a:srgbClr val="000000"/>
                </a:solidFill>
                <a:effectLst/>
                <a:latin typeface="Times New Roman" panose="02020603050405020304" pitchFamily="18" charset="0"/>
                <a:cs typeface="Times New Roman" panose="02020603050405020304" pitchFamily="18" charset="0"/>
              </a:rPr>
              <a:t>DataNodes</a:t>
            </a:r>
            <a:r>
              <a:rPr lang="en-US" sz="2400" b="0" i="0" dirty="0">
                <a:solidFill>
                  <a:srgbClr val="000000"/>
                </a:solidFill>
                <a:effectLst/>
                <a:latin typeface="Times New Roman" panose="02020603050405020304" pitchFamily="18" charset="0"/>
                <a:cs typeface="Times New Roman" panose="02020603050405020304" pitchFamily="18" charset="0"/>
              </a:rPr>
              <a:t>. Once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detects that all blocks on the decommissioning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are replicated, the node enters the decommissioned state. </a:t>
            </a:r>
          </a:p>
          <a:p>
            <a:r>
              <a:rPr lang="en-US" sz="2400" b="0" i="0" dirty="0">
                <a:solidFill>
                  <a:srgbClr val="000000"/>
                </a:solidFill>
                <a:effectLst/>
                <a:latin typeface="Times New Roman" panose="02020603050405020304" pitchFamily="18" charset="0"/>
                <a:cs typeface="Times New Roman" panose="02020603050405020304" pitchFamily="18" charset="0"/>
              </a:rPr>
              <a:t>Then it can be safely removed from the cluster without jeopardizing any data availability.</a:t>
            </a:r>
            <a:r>
              <a:rPr lang="en-US" sz="1400" dirty="0">
                <a:latin typeface="Times New Roman" panose="02020603050405020304" pitchFamily="18" charset="0"/>
                <a:cs typeface="Times New Roman" panose="02020603050405020304" pitchFamily="18" charset="0"/>
              </a:rPr>
              <a:t> </a:t>
            </a: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99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011B-DBD2-7B72-8E78-70E79B4EC46E}"/>
              </a:ext>
            </a:extLst>
          </p:cNvPr>
          <p:cNvSpPr>
            <a:spLocks noGrp="1"/>
          </p:cNvSpPr>
          <p:nvPr>
            <p:ph type="title"/>
          </p:nvPr>
        </p:nvSpPr>
        <p:spPr>
          <a:xfrm>
            <a:off x="457200" y="274638"/>
            <a:ext cx="8229600" cy="715962"/>
          </a:xfrm>
        </p:spPr>
        <p:txBody>
          <a:bodyPr>
            <a:normAutofit fontScale="90000"/>
          </a:bodyPr>
          <a:lstStyle/>
          <a:p>
            <a:r>
              <a:rPr lang="en-IN" sz="3600" b="1" dirty="0">
                <a:solidFill>
                  <a:srgbClr val="000000"/>
                </a:solidFill>
                <a:effectLst/>
                <a:latin typeface="Times New Roman" panose="02020603050405020304" pitchFamily="18" charset="0"/>
                <a:cs typeface="Times New Roman" panose="02020603050405020304" pitchFamily="18" charset="0"/>
              </a:rPr>
              <a:t>Inter-Cluster Data Copy</a:t>
            </a:r>
            <a:r>
              <a:rPr lang="en-IN" sz="72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E1F5F2C2-B70F-8C09-5E46-616E7A4AEA4C}"/>
              </a:ext>
            </a:extLst>
          </p:cNvPr>
          <p:cNvSpPr>
            <a:spLocks noGrp="1"/>
          </p:cNvSpPr>
          <p:nvPr>
            <p:ph idx="1"/>
          </p:nvPr>
        </p:nvSpPr>
        <p:spPr>
          <a:xfrm>
            <a:off x="457200" y="1371600"/>
            <a:ext cx="8229600" cy="4525963"/>
          </a:xfrm>
        </p:spPr>
        <p:txBody>
          <a:bodyPr>
            <a:normAutofit lnSpcReduction="10000"/>
          </a:bodyPr>
          <a:lstStyle/>
          <a:p>
            <a:r>
              <a:rPr lang="en-US" dirty="0">
                <a:solidFill>
                  <a:srgbClr val="000000"/>
                </a:solidFill>
                <a:latin typeface="Times New Roman" panose="02020603050405020304" pitchFamily="18" charset="0"/>
                <a:cs typeface="Times New Roman" panose="02020603050405020304" pitchFamily="18" charset="0"/>
              </a:rPr>
              <a:t>HDFS provides a tool called </a:t>
            </a:r>
            <a:r>
              <a:rPr lang="en-US" dirty="0" err="1">
                <a:solidFill>
                  <a:srgbClr val="000000"/>
                </a:solidFill>
                <a:latin typeface="Times New Roman" panose="02020603050405020304" pitchFamily="18" charset="0"/>
                <a:cs typeface="Times New Roman" panose="02020603050405020304" pitchFamily="18" charset="0"/>
              </a:rPr>
              <a:t>DistCp</a:t>
            </a:r>
            <a:r>
              <a:rPr lang="en-US" dirty="0">
                <a:solidFill>
                  <a:srgbClr val="000000"/>
                </a:solidFill>
                <a:latin typeface="Times New Roman" panose="02020603050405020304" pitchFamily="18" charset="0"/>
                <a:cs typeface="Times New Roman" panose="02020603050405020304" pitchFamily="18" charset="0"/>
              </a:rPr>
              <a:t> for large inter/intra-cluster parallel copying. It is a MapReduce job; each of the map tasks copies a portion of the source data into the destination file system. </a:t>
            </a:r>
          </a:p>
          <a:p>
            <a:r>
              <a:rPr lang="en-US" dirty="0">
                <a:solidFill>
                  <a:srgbClr val="000000"/>
                </a:solidFill>
                <a:latin typeface="Times New Roman" panose="02020603050405020304" pitchFamily="18" charset="0"/>
                <a:cs typeface="Times New Roman" panose="02020603050405020304" pitchFamily="18" charset="0"/>
              </a:rPr>
              <a:t>The MapReduce framework automatically handles parallel task scheduling, error detection and recovery. </a:t>
            </a:r>
            <a:br>
              <a:rPr lang="en-US" dirty="0">
                <a:solidFill>
                  <a:srgbClr val="000000"/>
                </a:solidFill>
                <a:latin typeface="Times New Roman" panose="02020603050405020304" pitchFamily="18" charset="0"/>
                <a:cs typeface="Times New Roman" panose="02020603050405020304" pitchFamily="18" charset="0"/>
              </a:rPr>
            </a:b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034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61B3-6A68-02AE-932A-A0795352387D}"/>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BD21AC27-09BD-E90E-D925-6AF15F592220}"/>
              </a:ext>
            </a:extLst>
          </p:cNvPr>
          <p:cNvSpPr>
            <a:spLocks noGrp="1"/>
          </p:cNvSpPr>
          <p:nvPr>
            <p:ph idx="1"/>
          </p:nvPr>
        </p:nvSpPr>
        <p:spPr/>
        <p:txBody>
          <a:bodyPr>
            <a:normAutofit/>
          </a:bodyPr>
          <a:lstStyle/>
          <a:p>
            <a:r>
              <a:rPr lang="en-IN" sz="4000" dirty="0"/>
              <a:t>Introduction and Related Work</a:t>
            </a:r>
          </a:p>
          <a:p>
            <a:r>
              <a:rPr lang="en-IN" sz="4000" dirty="0"/>
              <a:t>Architecture</a:t>
            </a:r>
          </a:p>
          <a:p>
            <a:r>
              <a:rPr lang="en-IN" sz="4000" dirty="0"/>
              <a:t>File I/O operations and replica management</a:t>
            </a:r>
          </a:p>
        </p:txBody>
      </p:sp>
    </p:spTree>
    <p:extLst>
      <p:ext uri="{BB962C8B-B14F-4D97-AF65-F5344CB8AC3E}">
        <p14:creationId xmlns:p14="http://schemas.microsoft.com/office/powerpoint/2010/main" val="4248338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endParaRPr lang="en-US" dirty="0"/>
          </a:p>
          <a:p>
            <a:pPr algn="ctr">
              <a:buNone/>
            </a:pPr>
            <a:r>
              <a:rPr lang="en-US" dirty="0"/>
              <a:t>                   </a:t>
            </a:r>
          </a:p>
          <a:p>
            <a:pPr algn="ctr">
              <a:buNone/>
            </a:pPr>
            <a:endParaRPr lang="en-US" sz="6000" dirty="0">
              <a:latin typeface="Times New Roman" pitchFamily="18" charset="0"/>
              <a:cs typeface="Times New Roman" pitchFamily="18" charset="0"/>
            </a:endParaRPr>
          </a:p>
          <a:p>
            <a:pPr algn="ctr">
              <a:buNone/>
            </a:pPr>
            <a:r>
              <a:rPr lang="en-US" sz="6000" dirty="0">
                <a:latin typeface="Times New Roman" pitchFamily="18" charset="0"/>
                <a:cs typeface="Times New Roman"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Times New Roman" pitchFamily="18" charset="0"/>
                <a:cs typeface="Times New Roman" pitchFamily="18" charset="0"/>
              </a:rPr>
              <a:t>Cluster Systems</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Collection of similar computers (nodes) connected by high speed LAN</a:t>
            </a:r>
          </a:p>
          <a:p>
            <a:pPr lvl="1"/>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Master node, Computational nodes</a:t>
            </a:r>
          </a:p>
          <a:p>
            <a:r>
              <a:rPr lang="en-US" sz="2800" dirty="0">
                <a:latin typeface="Times New Roman" pitchFamily="18" charset="0"/>
                <a:cs typeface="Times New Roman" pitchFamily="18" charset="0"/>
              </a:rPr>
              <a:t>Nodes run similar OS </a:t>
            </a:r>
          </a:p>
          <a:p>
            <a:r>
              <a:rPr lang="en-US" sz="2800" dirty="0">
                <a:latin typeface="Times New Roman" pitchFamily="18" charset="0"/>
                <a:cs typeface="Times New Roman" pitchFamily="18" charset="0"/>
              </a:rPr>
              <a:t> Master node controls storage allocation and job scheduling </a:t>
            </a:r>
          </a:p>
          <a:p>
            <a:r>
              <a:rPr lang="en-US" sz="2800" dirty="0">
                <a:latin typeface="Times New Roman" pitchFamily="18" charset="0"/>
                <a:cs typeface="Times New Roman" pitchFamily="18" charset="0"/>
              </a:rPr>
              <a:t>Provides single system image</a:t>
            </a:r>
          </a:p>
          <a:p>
            <a:r>
              <a:rPr lang="en-US" sz="2800" dirty="0">
                <a:latin typeface="Times New Roman" pitchFamily="18" charset="0"/>
                <a:cs typeface="Times New Roman" pitchFamily="18" charset="0"/>
              </a:rPr>
              <a:t>Computing power and storage are shared among the users. </a:t>
            </a:r>
            <a:endParaRPr lang="en-US" sz="2800"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Times New Roman" pitchFamily="18" charset="0"/>
                <a:cs typeface="Times New Roman" pitchFamily="18" charset="0"/>
              </a:rPr>
              <a:t>Cluster Computing .. </a:t>
            </a:r>
            <a:r>
              <a:rPr lang="en-US" sz="3800" b="1" dirty="0" err="1">
                <a:latin typeface="Times New Roman" pitchFamily="18" charset="0"/>
                <a:cs typeface="Times New Roman" pitchFamily="18" charset="0"/>
              </a:rPr>
              <a:t>Contd</a:t>
            </a:r>
            <a:r>
              <a:rPr lang="en-US" sz="3800" b="1" dirty="0">
                <a:latin typeface="Times New Roman" pitchFamily="18" charset="0"/>
                <a:cs typeface="Times New Roman" pitchFamily="18" charset="0"/>
              </a:rPr>
              <a:t> </a:t>
            </a:r>
          </a:p>
        </p:txBody>
      </p:sp>
      <p:pic>
        <p:nvPicPr>
          <p:cNvPr id="4" name="Content Placeholder 3" descr="cluster-diag.gif"/>
          <p:cNvPicPr>
            <a:picLocks noGrp="1" noChangeAspect="1"/>
          </p:cNvPicPr>
          <p:nvPr>
            <p:ph idx="1"/>
          </p:nvPr>
        </p:nvPicPr>
        <p:blipFill>
          <a:blip r:embed="rId2" cstate="print"/>
          <a:stretch>
            <a:fillRect/>
          </a:stretch>
        </p:blipFill>
        <p:spPr>
          <a:xfrm>
            <a:off x="838200" y="1600200"/>
            <a:ext cx="8001000" cy="47244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Times New Roman" pitchFamily="18" charset="0"/>
                <a:cs typeface="Times New Roman" pitchFamily="18" charset="0"/>
              </a:rPr>
              <a:t>Distribute File System (DFS)</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File system that manages the storage across a network of machines is called distributed file system. </a:t>
            </a:r>
          </a:p>
          <a:p>
            <a:r>
              <a:rPr lang="en-US" sz="2800" dirty="0">
                <a:latin typeface="Times New Roman" pitchFamily="18" charset="0"/>
                <a:cs typeface="Times New Roman" pitchFamily="18" charset="0"/>
              </a:rPr>
              <a:t>A DFS is a client / server-based application that allows clients to access and process data stored on the server(s) as if it were on their own computer.</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Times New Roman" pitchFamily="18" charset="0"/>
                <a:cs typeface="Times New Roman" pitchFamily="18" charset="0"/>
              </a:rPr>
              <a:t>Distributed File System</a:t>
            </a:r>
          </a:p>
        </p:txBody>
      </p:sp>
      <p:sp>
        <p:nvSpPr>
          <p:cNvPr id="3" name="Content Placeholder 2"/>
          <p:cNvSpPr>
            <a:spLocks noGrp="1"/>
          </p:cNvSpPr>
          <p:nvPr>
            <p:ph idx="1"/>
          </p:nvPr>
        </p:nvSpPr>
        <p:spPr/>
        <p:txBody>
          <a:bodyPr/>
          <a:lstStyle/>
          <a:p>
            <a:r>
              <a:rPr lang="en-US" sz="3400" dirty="0">
                <a:latin typeface="Times New Roman" pitchFamily="18" charset="0"/>
                <a:cs typeface="Times New Roman" pitchFamily="18" charset="0"/>
              </a:rPr>
              <a:t> </a:t>
            </a:r>
            <a:r>
              <a:rPr lang="en-US" sz="2800" dirty="0">
                <a:latin typeface="Times New Roman" pitchFamily="18" charset="0"/>
                <a:cs typeface="Times New Roman" pitchFamily="18" charset="0"/>
              </a:rPr>
              <a:t>Name Server – Global directory - Meta data of files are stored</a:t>
            </a:r>
          </a:p>
          <a:p>
            <a:r>
              <a:rPr lang="en-US" sz="2800" dirty="0">
                <a:latin typeface="Times New Roman" pitchFamily="18" charset="0"/>
                <a:cs typeface="Times New Roman" pitchFamily="18" charset="0"/>
              </a:rPr>
              <a:t> Data Servers  </a:t>
            </a:r>
          </a:p>
          <a:p>
            <a:pPr lvl="1"/>
            <a:r>
              <a:rPr lang="en-US" sz="3000" dirty="0">
                <a:latin typeface="Times New Roman" pitchFamily="18" charset="0"/>
                <a:cs typeface="Times New Roman" pitchFamily="18" charset="0"/>
              </a:rPr>
              <a:t> </a:t>
            </a:r>
            <a:r>
              <a:rPr lang="en-US" sz="2400" dirty="0">
                <a:latin typeface="Times New Roman" pitchFamily="18" charset="0"/>
                <a:cs typeface="Times New Roman" pitchFamily="18" charset="0"/>
              </a:rPr>
              <a:t>Data files (objects) are stored </a:t>
            </a:r>
          </a:p>
          <a:p>
            <a:pPr lvl="1"/>
            <a:r>
              <a:rPr lang="en-US" sz="2400" dirty="0">
                <a:latin typeface="Times New Roman" pitchFamily="18" charset="0"/>
                <a:cs typeface="Times New Roman" pitchFamily="18" charset="0"/>
              </a:rPr>
              <a:t> User programs are executed</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800" b="1" dirty="0" err="1">
                <a:latin typeface="Times New Roman" pitchFamily="18" charset="0"/>
                <a:cs typeface="Times New Roman" pitchFamily="18" charset="0"/>
              </a:rPr>
              <a:t>Hadoop</a:t>
            </a:r>
            <a:endParaRPr lang="en-US" sz="3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43000"/>
            <a:ext cx="8229600" cy="5440362"/>
          </a:xfrm>
        </p:spPr>
        <p:txBody>
          <a:bodyPr>
            <a:normAutofit/>
          </a:bodyPr>
          <a:lstStyle/>
          <a:p>
            <a:r>
              <a:rPr lang="en-US" sz="2800" dirty="0">
                <a:latin typeface="Times New Roman" pitchFamily="18" charset="0"/>
                <a:cs typeface="Times New Roman" pitchFamily="18" charset="0"/>
              </a:rPr>
              <a:t>Google published a paper – Google File System – 2003, </a:t>
            </a:r>
            <a:r>
              <a:rPr lang="en-US" sz="2800" dirty="0" err="1">
                <a:latin typeface="Times New Roman" pitchFamily="18" charset="0"/>
                <a:cs typeface="Times New Roman" pitchFamily="18" charset="0"/>
              </a:rPr>
              <a:t>Mapreduce</a:t>
            </a:r>
            <a:r>
              <a:rPr lang="en-US" sz="2800" dirty="0">
                <a:latin typeface="Times New Roman" pitchFamily="18" charset="0"/>
                <a:cs typeface="Times New Roman" pitchFamily="18" charset="0"/>
              </a:rPr>
              <a:t> – 2004</a:t>
            </a:r>
          </a:p>
          <a:p>
            <a:r>
              <a:rPr lang="en-US" sz="2800" dirty="0">
                <a:latin typeface="Times New Roman" pitchFamily="18" charset="0"/>
                <a:cs typeface="Times New Roman" pitchFamily="18" charset="0"/>
              </a:rPr>
              <a:t>In 2005, NDFS (</a:t>
            </a:r>
            <a:r>
              <a:rPr lang="en-US" sz="2800" dirty="0" err="1">
                <a:latin typeface="Times New Roman" pitchFamily="18" charset="0"/>
                <a:cs typeface="Times New Roman" pitchFamily="18" charset="0"/>
              </a:rPr>
              <a:t>NutchDFS</a:t>
            </a:r>
            <a:r>
              <a:rPr lang="en-US" sz="2800" dirty="0">
                <a:latin typeface="Times New Roman" pitchFamily="18" charset="0"/>
                <a:cs typeface="Times New Roman" pitchFamily="18" charset="0"/>
              </a:rPr>
              <a:t>) and </a:t>
            </a:r>
            <a:r>
              <a:rPr lang="en-US" sz="2800" dirty="0" err="1">
                <a:latin typeface="Times New Roman" pitchFamily="18" charset="0"/>
                <a:cs typeface="Times New Roman" pitchFamily="18" charset="0"/>
              </a:rPr>
              <a:t>Mapreduce</a:t>
            </a:r>
            <a:r>
              <a:rPr lang="en-US" sz="2800" dirty="0">
                <a:latin typeface="Times New Roman" pitchFamily="18" charset="0"/>
                <a:cs typeface="Times New Roman" pitchFamily="18" charset="0"/>
              </a:rPr>
              <a:t>  were created (based on GFS and </a:t>
            </a:r>
            <a:r>
              <a:rPr lang="en-US" sz="2800" dirty="0" err="1">
                <a:latin typeface="Times New Roman" pitchFamily="18" charset="0"/>
                <a:cs typeface="Times New Roman" pitchFamily="18" charset="0"/>
              </a:rPr>
              <a:t>Mapreduce</a:t>
            </a:r>
            <a:r>
              <a:rPr lang="en-US" sz="2800" dirty="0">
                <a:latin typeface="Times New Roman" pitchFamily="18" charset="0"/>
                <a:cs typeface="Times New Roman" pitchFamily="18" charset="0"/>
              </a:rPr>
              <a:t>) by Doug cutting.  </a:t>
            </a:r>
          </a:p>
          <a:p>
            <a:r>
              <a:rPr lang="en-US" sz="2800" dirty="0">
                <a:latin typeface="Times New Roman" pitchFamily="18" charset="0"/>
                <a:cs typeface="Times New Roman" pitchFamily="18" charset="0"/>
              </a:rPr>
              <a:t>Later in 2006, it was renamed as </a:t>
            </a:r>
            <a:r>
              <a:rPr lang="en-US" sz="2800" dirty="0" err="1">
                <a:latin typeface="Times New Roman" pitchFamily="18" charset="0"/>
                <a:cs typeface="Times New Roman" pitchFamily="18" charset="0"/>
              </a:rPr>
              <a:t>Hadoop</a:t>
            </a:r>
            <a:r>
              <a:rPr lang="en-US" sz="2800" dirty="0">
                <a:latin typeface="Times New Roman" pitchFamily="18" charset="0"/>
                <a:cs typeface="Times New Roman" pitchFamily="18" charset="0"/>
              </a:rPr>
              <a:t> by Yahoo!  </a:t>
            </a:r>
          </a:p>
          <a:p>
            <a:r>
              <a:rPr lang="en-US" sz="2800" dirty="0">
                <a:latin typeface="Times New Roman" pitchFamily="18" charset="0"/>
                <a:cs typeface="Times New Roman" pitchFamily="18" charset="0"/>
              </a:rPr>
              <a:t>In 2008, it became an open source technology and came under Apache. </a:t>
            </a:r>
          </a:p>
          <a:p>
            <a:r>
              <a:rPr lang="en-US" sz="2800" b="0" i="0" dirty="0">
                <a:solidFill>
                  <a:srgbClr val="000000"/>
                </a:solidFill>
                <a:effectLst/>
                <a:latin typeface="Times New Roman" panose="02020603050405020304" pitchFamily="18" charset="0"/>
                <a:cs typeface="Times New Roman" panose="02020603050405020304" pitchFamily="18" charset="0"/>
              </a:rPr>
              <a:t>HDFS is the file system component of Hadoop. </a:t>
            </a:r>
          </a:p>
          <a:p>
            <a:pPr>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2688</TotalTime>
  <Words>2919</Words>
  <Application>Microsoft Office PowerPoint</Application>
  <PresentationFormat>On-screen Show (4:3)</PresentationFormat>
  <Paragraphs>217</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Times New Roman</vt:lpstr>
      <vt:lpstr>TimesNewRomanPS-ItalicMT</vt:lpstr>
      <vt:lpstr>TimesNewRomanPSMT</vt:lpstr>
      <vt:lpstr>Office Theme</vt:lpstr>
      <vt:lpstr>PowerPoint Presentation</vt:lpstr>
      <vt:lpstr>Outline</vt:lpstr>
      <vt:lpstr>Distributed System (DS)</vt:lpstr>
      <vt:lpstr>Advantages of Distributed System</vt:lpstr>
      <vt:lpstr>Cluster Systems</vt:lpstr>
      <vt:lpstr>Cluster Computing .. Contd </vt:lpstr>
      <vt:lpstr>Distribute File System (DFS)</vt:lpstr>
      <vt:lpstr>Distributed File System</vt:lpstr>
      <vt:lpstr>Hadoop</vt:lpstr>
      <vt:lpstr>Hadoop  Project Components</vt:lpstr>
      <vt:lpstr>Outline</vt:lpstr>
      <vt:lpstr>Hadoop Distributed File System (HDFS)</vt:lpstr>
      <vt:lpstr>HDFS - Architecture</vt:lpstr>
      <vt:lpstr>Rack organization in Hadoop </vt:lpstr>
      <vt:lpstr>Name Node</vt:lpstr>
      <vt:lpstr>Name Node</vt:lpstr>
      <vt:lpstr>Name node (…)</vt:lpstr>
      <vt:lpstr>Data Nodes</vt:lpstr>
      <vt:lpstr>Data Nodes (…)</vt:lpstr>
      <vt:lpstr>Data Nodes (…)</vt:lpstr>
      <vt:lpstr>HDFS Client </vt:lpstr>
      <vt:lpstr>Reading from a File </vt:lpstr>
      <vt:lpstr>Writing to a File </vt:lpstr>
      <vt:lpstr>Writing to a File </vt:lpstr>
      <vt:lpstr>PowerPoint Presentation</vt:lpstr>
      <vt:lpstr>HDFS Client</vt:lpstr>
      <vt:lpstr>Image and Journal </vt:lpstr>
      <vt:lpstr>Image and Journal</vt:lpstr>
      <vt:lpstr>CheckpointNode </vt:lpstr>
      <vt:lpstr>BackupNode </vt:lpstr>
      <vt:lpstr>Outline</vt:lpstr>
      <vt:lpstr>File Read and Write </vt:lpstr>
      <vt:lpstr>File read and write</vt:lpstr>
      <vt:lpstr>PowerPoint Presentation</vt:lpstr>
      <vt:lpstr>File Read</vt:lpstr>
      <vt:lpstr>Block Placement</vt:lpstr>
      <vt:lpstr>Replication Management</vt:lpstr>
      <vt:lpstr>Balancer</vt:lpstr>
      <vt:lpstr>Block Scanner</vt:lpstr>
      <vt:lpstr>Decommissioing </vt:lpstr>
      <vt:lpstr>Inter-Cluster Data Copy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Distributed Computing</dc:title>
  <dc:creator>acemic</dc:creator>
  <cp:lastModifiedBy>Krishna Reddy P</cp:lastModifiedBy>
  <cp:revision>307</cp:revision>
  <dcterms:created xsi:type="dcterms:W3CDTF">2014-04-15T06:02:22Z</dcterms:created>
  <dcterms:modified xsi:type="dcterms:W3CDTF">2023-11-13T13:27:31Z</dcterms:modified>
</cp:coreProperties>
</file>