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256" r:id="rId2"/>
    <p:sldId id="332" r:id="rId3"/>
    <p:sldId id="466" r:id="rId4"/>
    <p:sldId id="467" r:id="rId5"/>
    <p:sldId id="380" r:id="rId6"/>
    <p:sldId id="381" r:id="rId7"/>
    <p:sldId id="382" r:id="rId8"/>
    <p:sldId id="383" r:id="rId9"/>
    <p:sldId id="384" r:id="rId10"/>
    <p:sldId id="385" r:id="rId11"/>
    <p:sldId id="386" r:id="rId12"/>
    <p:sldId id="334" r:id="rId13"/>
    <p:sldId id="480" r:id="rId14"/>
    <p:sldId id="335" r:id="rId15"/>
    <p:sldId id="472" r:id="rId16"/>
    <p:sldId id="473" r:id="rId17"/>
    <p:sldId id="474" r:id="rId18"/>
    <p:sldId id="475" r:id="rId19"/>
    <p:sldId id="476" r:id="rId20"/>
    <p:sldId id="336" r:id="rId21"/>
    <p:sldId id="337" r:id="rId22"/>
    <p:sldId id="338" r:id="rId23"/>
    <p:sldId id="339" r:id="rId24"/>
    <p:sldId id="340" r:id="rId25"/>
    <p:sldId id="352" r:id="rId26"/>
    <p:sldId id="353" r:id="rId27"/>
    <p:sldId id="354" r:id="rId28"/>
    <p:sldId id="355" r:id="rId29"/>
    <p:sldId id="356" r:id="rId30"/>
    <p:sldId id="357" r:id="rId31"/>
    <p:sldId id="358" r:id="rId32"/>
    <p:sldId id="359" r:id="rId33"/>
    <p:sldId id="360" r:id="rId34"/>
    <p:sldId id="361" r:id="rId35"/>
    <p:sldId id="362" r:id="rId36"/>
    <p:sldId id="363" r:id="rId37"/>
    <p:sldId id="364" r:id="rId38"/>
    <p:sldId id="365" r:id="rId39"/>
    <p:sldId id="366" r:id="rId40"/>
    <p:sldId id="367" r:id="rId41"/>
    <p:sldId id="368" r:id="rId42"/>
    <p:sldId id="369" r:id="rId43"/>
    <p:sldId id="370" r:id="rId44"/>
    <p:sldId id="371" r:id="rId45"/>
    <p:sldId id="372" r:id="rId46"/>
    <p:sldId id="373" r:id="rId47"/>
    <p:sldId id="374" r:id="rId48"/>
    <p:sldId id="375" r:id="rId49"/>
    <p:sldId id="376" r:id="rId50"/>
    <p:sldId id="462" r:id="rId51"/>
    <p:sldId id="468" r:id="rId52"/>
    <p:sldId id="469" r:id="rId53"/>
    <p:sldId id="463" r:id="rId54"/>
    <p:sldId id="470" r:id="rId55"/>
    <p:sldId id="471" r:id="rId56"/>
    <p:sldId id="341" r:id="rId57"/>
    <p:sldId id="342" r:id="rId58"/>
    <p:sldId id="343" r:id="rId59"/>
    <p:sldId id="344" r:id="rId60"/>
    <p:sldId id="345" r:id="rId61"/>
    <p:sldId id="346" r:id="rId62"/>
    <p:sldId id="347" r:id="rId63"/>
    <p:sldId id="348" r:id="rId64"/>
    <p:sldId id="349" r:id="rId65"/>
    <p:sldId id="350" r:id="rId66"/>
    <p:sldId id="351" r:id="rId6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15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40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23D654-99FA-4E63-8F11-C91898D36318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4A10B-5291-4591-9090-89A303A910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9546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EB3F2554-F0D9-5411-066C-5032DFDBB5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BF6F39B-EC19-48DA-8793-19EDA2AD6AE7}" type="slidenum">
              <a:rPr lang="en-US" altLang="en-US">
                <a:latin typeface="Helvetica" panose="020B0604020202020204" pitchFamily="34" charset="0"/>
              </a:rPr>
              <a:pPr/>
              <a:t>2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21185ACB-3518-84A3-7861-AE8112D668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205CFE1C-5E60-FB45-B982-626B7A063C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>
            <a:extLst>
              <a:ext uri="{FF2B5EF4-FFF2-40B4-BE49-F238E27FC236}">
                <a16:creationId xmlns:a16="http://schemas.microsoft.com/office/drawing/2014/main" id="{6DCC6D9F-5A85-CFC6-231B-5B498F408A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28688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28688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28688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28688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B9C898E3-CAFC-4D56-9A3B-A0FFF64ED1DD}" type="slidenum">
              <a:rPr lang="en-US" altLang="en-US" smtClean="0"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3427" name="Rectangle 7">
            <a:extLst>
              <a:ext uri="{FF2B5EF4-FFF2-40B4-BE49-F238E27FC236}">
                <a16:creationId xmlns:a16="http://schemas.microsoft.com/office/drawing/2014/main" id="{C0569D01-7D5C-C831-FA7C-B0AC9F43F33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41763" y="8845550"/>
            <a:ext cx="30130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913" tIns="46456" rIns="92913" bIns="46456" anchor="b"/>
          <a:lstStyle>
            <a:lvl1pPr defTabSz="928688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28688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28688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28688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28688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fld id="{85110CC0-C1FF-4D04-A71A-DB6DEF428B95}" type="slidenum">
              <a:rPr lang="en-US" altLang="en-US" sz="1300">
                <a:latin typeface="Times New Roman" panose="02020603050405020304" pitchFamily="18" charset="0"/>
                <a:ea typeface="ＭＳ Ｐゴシック" panose="020B0600070205080204" pitchFamily="34" charset="-128"/>
              </a:rPr>
              <a:pPr algn="r"/>
              <a:t>13</a:t>
            </a:fld>
            <a:endParaRPr lang="en-US" altLang="en-US" sz="130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103428" name="Rectangle 2">
            <a:extLst>
              <a:ext uri="{FF2B5EF4-FFF2-40B4-BE49-F238E27FC236}">
                <a16:creationId xmlns:a16="http://schemas.microsoft.com/office/drawing/2014/main" id="{A4D27E3C-D807-BBB3-7977-A904A773D05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700088"/>
            <a:ext cx="4654550" cy="3490912"/>
          </a:xfrm>
          <a:ln/>
        </p:spPr>
      </p:sp>
      <p:sp>
        <p:nvSpPr>
          <p:cNvPr id="103429" name="Rectangle 3">
            <a:extLst>
              <a:ext uri="{FF2B5EF4-FFF2-40B4-BE49-F238E27FC236}">
                <a16:creationId xmlns:a16="http://schemas.microsoft.com/office/drawing/2014/main" id="{055A20B1-B22B-32E5-FC36-19E6C204E2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7100" y="4421188"/>
            <a:ext cx="5100638" cy="4187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913" tIns="46456" rIns="92913" bIns="46456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D0F5A-BBD7-60C3-482D-3BAFE6792F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DA3188-AEB1-D01C-FC90-AC3476A1AD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C2882-29DE-CB9F-C689-A612237C0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58C51-D46F-44A3-93A4-AA002721E9B6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66367-0F89-5051-F9D3-412633D31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938A8-E917-3ED9-2294-A1763CDCC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7752-778E-494C-82FA-F2285A2EA9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603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3ABDB-D846-FB95-363F-2F2F594F2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5FAE6-DD83-B81B-A666-27DBDF4A6E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A0453-DC67-1236-7854-DD340230A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58C51-D46F-44A3-93A4-AA002721E9B6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32412-ADE5-DD69-8EB8-3A4F367F4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28E28-02F2-638F-D78E-615A6C86F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7752-778E-494C-82FA-F2285A2EA9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170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27DCCD-1E6A-9C14-A316-A2B00068FB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46892D-4DBD-066E-3AE5-E08235F33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0094A-6BEB-0345-904D-8C1082DCA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58C51-D46F-44A3-93A4-AA002721E9B6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E81F7-550A-A8EC-E2B4-F888C82C0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B11F3-5287-19EB-23B2-6E8C1258E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7752-778E-494C-82FA-F2285A2EA9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6452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CE21E-A04F-73BD-07A5-51C27D41F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B7A64-AD72-CB81-979D-86E5F3B17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01160-16EF-6EDB-6500-A25E46FB8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58C51-D46F-44A3-93A4-AA002721E9B6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04326-754B-8A1A-2982-E906A215E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FA2E9-D57C-7FD4-B0BD-6DA59600B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7752-778E-494C-82FA-F2285A2EA9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2905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B91B0-D6A2-9062-ABEF-9586BAD23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58B137-9C5A-D94F-4B93-DB5189A7E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7D19B-09D1-4A92-4450-EF17C02DA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58C51-D46F-44A3-93A4-AA002721E9B6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C1911-2E8E-197E-2689-8D468AC8E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DF526-FD4C-0D5A-CD68-D27A28892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7752-778E-494C-82FA-F2285A2EA9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021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A6482-D298-C87A-17DF-7C18D8C48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AF39F-1122-B86C-48B7-EB852181CF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0368C4-FA48-CEB8-4E02-B16075A0D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8F3388-5EFF-857B-55AB-EAB316DED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58C51-D46F-44A3-93A4-AA002721E9B6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BFE8DF-1000-D899-7B84-0B5A6949B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19F42D-F837-9461-D981-5E071BA87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7752-778E-494C-82FA-F2285A2EA9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450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6C292-92D6-D89A-60C0-31475D03C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1C834-8FBD-0A0E-E19A-E78118870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E7EF33-71D7-0D02-2DFE-BC0CEF159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B02356-FD14-B514-BB57-B6FAB6CBDD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9F2353-6320-3C1A-B8E8-30DAD412F9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07C15B-F33E-4C27-B45D-8F8B2EB1D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58C51-D46F-44A3-93A4-AA002721E9B6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03C386-E453-6BD4-3D56-2806DFC78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6E807F-CA89-2E7B-A83A-F0B7C1A6D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7752-778E-494C-82FA-F2285A2EA9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779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715D5-531B-7119-EFB4-7F26EEB08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AA8F3A-D8B4-025C-FE8C-E715AC6D8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58C51-D46F-44A3-93A4-AA002721E9B6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639B7E-D456-3A4C-F6F9-8FCAAC2E7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20496-847E-4EE8-997D-B169F2324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7752-778E-494C-82FA-F2285A2EA9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1622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01C024-A968-7D64-9DBC-EB7133ECB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58C51-D46F-44A3-93A4-AA002721E9B6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A4AB72-78B7-DEBA-7520-A0F9936D9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0613D-7087-871F-0F0D-A83D55199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7752-778E-494C-82FA-F2285A2EA9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1824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EC9F2-C83D-4EC9-2B19-8A71D76FA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193DC-767D-4940-4CD6-1E69DCFEF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450500-5177-F72C-7CDC-AF6C78AE8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D67D00-55CB-EF5E-CB41-F92F0A6D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58C51-D46F-44A3-93A4-AA002721E9B6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1B44B3-1A48-F0B9-6B99-4EE4A7576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20AEEE-B371-57A4-C586-CE7648240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7752-778E-494C-82FA-F2285A2EA9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7670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D7234-BE87-9EB8-933B-14011E9F1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4FBC19-BFBC-7777-9943-E8252CF334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C64D89-66F6-7363-E95E-07CED8F910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9DDB5A-504E-BD58-FA26-1758E64AD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58C51-D46F-44A3-93A4-AA002721E9B6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5DFCD-F61C-25D7-C1CD-CEC421C2F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5016A-7192-E27B-9C8B-FF9256563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7752-778E-494C-82FA-F2285A2EA9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8295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84D188-AA0C-E98E-E045-EE68AFD12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48DCF-9DA5-BB27-7510-732A0B4E0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0C172-581D-F528-9FB1-0D5531F4D2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58C51-D46F-44A3-93A4-AA002721E9B6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D47E0-435C-C0E1-59FE-86EEF545FA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C75E6-84A7-E9B3-569F-0378DF04E6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87752-778E-494C-82FA-F2285A2EA9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8189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0760D-199B-AD2A-395F-1FF9975DAE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1552257"/>
          </a:xfrm>
        </p:spPr>
        <p:txBody>
          <a:bodyPr/>
          <a:lstStyle/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Machines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E3BFB3-92E2-E353-7666-52685695EC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Chapter 18 of  Operating System Concepts, Global edition</a:t>
            </a:r>
          </a:p>
        </p:txBody>
      </p:sp>
    </p:spTree>
    <p:extLst>
      <p:ext uri="{BB962C8B-B14F-4D97-AF65-F5344CB8AC3E}">
        <p14:creationId xmlns:p14="http://schemas.microsoft.com/office/powerpoint/2010/main" val="2453221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>
            <a:extLst>
              <a:ext uri="{FF2B5EF4-FFF2-40B4-BE49-F238E27FC236}">
                <a16:creationId xmlns:a16="http://schemas.microsoft.com/office/drawing/2014/main" id="{00E2386C-1FEA-0DC1-5D57-E5D9EBB52C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Time-multiplexing I/O devices</a:t>
            </a:r>
          </a:p>
        </p:txBody>
      </p:sp>
      <p:pic>
        <p:nvPicPr>
          <p:cNvPr id="128003" name="Picture 3" descr="1_0006">
            <a:extLst>
              <a:ext uri="{FF2B5EF4-FFF2-40B4-BE49-F238E27FC236}">
                <a16:creationId xmlns:a16="http://schemas.microsoft.com/office/drawing/2014/main" id="{AC53756A-9DEE-2FCF-058C-E695F9C52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868488"/>
            <a:ext cx="8001000" cy="364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E880B02E-DE45-28D3-B170-ADB38735AD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Space-multiplexing the disk</a:t>
            </a:r>
          </a:p>
        </p:txBody>
      </p:sp>
      <p:pic>
        <p:nvPicPr>
          <p:cNvPr id="129027" name="Picture 3" descr="1_0007">
            <a:extLst>
              <a:ext uri="{FF2B5EF4-FFF2-40B4-BE49-F238E27FC236}">
                <a16:creationId xmlns:a16="http://schemas.microsoft.com/office/drawing/2014/main" id="{3519AB14-0D76-9A46-88FA-906A61840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89138"/>
            <a:ext cx="8153400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C49356E3-5F8B-5705-E538-4E8F39322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65100"/>
            <a:ext cx="8229600" cy="576263"/>
          </a:xfrm>
        </p:spPr>
        <p:txBody>
          <a:bodyPr/>
          <a:lstStyle/>
          <a:p>
            <a:pPr algn="ctr"/>
            <a:r>
              <a:rPr lang="en-US" altLang="en-US" dirty="0"/>
              <a:t>Virtual Machines: Overview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2BB3E0C0-F3F7-72B0-5A05-DBA0098F8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905" y="865188"/>
            <a:ext cx="8378190" cy="5592762"/>
          </a:xfrm>
        </p:spPr>
        <p:txBody>
          <a:bodyPr>
            <a:noAutofit/>
          </a:bodyPr>
          <a:lstStyle/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Fundamental idea – abstract hardware of a single computer into several different execution environments</a:t>
            </a:r>
          </a:p>
          <a:p>
            <a:pPr lvl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to layered approach</a:t>
            </a:r>
          </a:p>
          <a:p>
            <a:pPr lvl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layer creates virtual system (</a:t>
            </a:r>
            <a:r>
              <a:rPr lang="en-US" altLang="en-US" sz="2400" b="1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machine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</a:t>
            </a:r>
            <a:r>
              <a:rPr lang="en-US" altLang="en-US" sz="2400" b="1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VM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on which operation systems or applications can run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Several components</a:t>
            </a:r>
          </a:p>
          <a:p>
            <a:pPr lvl="1"/>
            <a:r>
              <a:rPr lang="en-US" altLang="en-US" sz="2400" b="1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underlying hardware system</a:t>
            </a:r>
          </a:p>
          <a:p>
            <a:pPr lvl="1"/>
            <a:r>
              <a:rPr lang="en-US" altLang="en-US" sz="2400" b="1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machine manager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b="1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VMM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or </a:t>
            </a:r>
            <a:r>
              <a:rPr lang="en-US" altLang="en-US" sz="2400" b="1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hypervisor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creates and runs virtual machines by providing interface that is 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identical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host</a:t>
            </a:r>
          </a:p>
          <a:p>
            <a:pPr lvl="2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(Except in the case of paravirtualization)</a:t>
            </a:r>
          </a:p>
          <a:p>
            <a:pPr lvl="1"/>
            <a:r>
              <a:rPr lang="en-US" altLang="en-US" sz="2400" b="1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Guest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process provided with virtual copy of the host</a:t>
            </a:r>
          </a:p>
          <a:p>
            <a:pPr lvl="2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Usually an operating system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physical machine can run multiple operating systems concurrently, each in its own virtual machine</a:t>
            </a:r>
          </a:p>
          <a:p>
            <a:pPr lvl="2">
              <a:buFont typeface="Webdings" panose="05030102010509060703" pitchFamily="18" charset="2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EC85F4B1-2208-7084-E404-43E0F8D43E7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5425" y="228600"/>
            <a:ext cx="8723313" cy="622005"/>
          </a:xfrm>
        </p:spPr>
        <p:txBody>
          <a:bodyPr anchor="b"/>
          <a:lstStyle/>
          <a:p>
            <a:pPr eaLnBrk="1" hangingPunct="1"/>
            <a:r>
              <a:rPr lang="en-US" altLang="en-US" dirty="0"/>
              <a:t>Layered Operating System</a:t>
            </a:r>
          </a:p>
        </p:txBody>
      </p:sp>
      <p:pic>
        <p:nvPicPr>
          <p:cNvPr id="102403" name="Picture 5">
            <a:extLst>
              <a:ext uri="{FF2B5EF4-FFF2-40B4-BE49-F238E27FC236}">
                <a16:creationId xmlns:a16="http://schemas.microsoft.com/office/drawing/2014/main" id="{73990DA7-4220-6332-0986-E5AB1B756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1257300"/>
            <a:ext cx="5133975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FC745E91-2416-35F6-9539-62DCE10F9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65100"/>
            <a:ext cx="8229600" cy="576263"/>
          </a:xfrm>
        </p:spPr>
        <p:txBody>
          <a:bodyPr/>
          <a:lstStyle/>
          <a:p>
            <a:pPr algn="ctr"/>
            <a:r>
              <a:rPr lang="en-US" altLang="en-US" dirty="0"/>
              <a:t>System Models</a:t>
            </a:r>
          </a:p>
        </p:txBody>
      </p:sp>
      <p:pic>
        <p:nvPicPr>
          <p:cNvPr id="7171" name="Content Placeholder 3" descr="16_01.pdf">
            <a:extLst>
              <a:ext uri="{FF2B5EF4-FFF2-40B4-BE49-F238E27FC236}">
                <a16:creationId xmlns:a16="http://schemas.microsoft.com/office/drawing/2014/main" id="{FB9F84CB-1A17-192C-1950-CF2BF2A69E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19" b="9419"/>
          <a:stretch>
            <a:fillRect/>
          </a:stretch>
        </p:blipFill>
        <p:spPr>
          <a:xfrm>
            <a:off x="777240" y="1420812"/>
            <a:ext cx="7446327" cy="3559175"/>
          </a:xfrm>
        </p:spPr>
      </p:pic>
      <p:sp>
        <p:nvSpPr>
          <p:cNvPr id="7172" name="TextBox 4">
            <a:extLst>
              <a:ext uri="{FF2B5EF4-FFF2-40B4-BE49-F238E27FC236}">
                <a16:creationId xmlns:a16="http://schemas.microsoft.com/office/drawing/2014/main" id="{CF217D13-963B-603F-9144-C036D7E03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433" y="5659437"/>
            <a:ext cx="3011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latin typeface="Verdana" panose="020B0604030504040204" pitchFamily="34" charset="0"/>
              </a:rPr>
              <a:t>    Non-virtual machine</a:t>
            </a:r>
          </a:p>
        </p:txBody>
      </p:sp>
      <p:sp>
        <p:nvSpPr>
          <p:cNvPr id="7173" name="TextBox 5">
            <a:extLst>
              <a:ext uri="{FF2B5EF4-FFF2-40B4-BE49-F238E27FC236}">
                <a16:creationId xmlns:a16="http://schemas.microsoft.com/office/drawing/2014/main" id="{972BC261-3861-0481-0320-4941AC57C5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517" y="5719445"/>
            <a:ext cx="28130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>
                <a:latin typeface="Verdana" panose="020B0604030504040204" pitchFamily="34" charset="0"/>
              </a:rPr>
              <a:t>     Virtual machine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F22989-BEE2-137F-A629-48FED20E9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324769"/>
            <a:ext cx="7566660" cy="372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039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4B536C-C812-7070-140A-4C21EC991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90" y="1485691"/>
            <a:ext cx="8195310" cy="388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802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4BF9DC-EC22-CD42-8C60-4BAB02119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30" y="1269195"/>
            <a:ext cx="8195310" cy="4674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260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45E971-EC85-D86C-8AD4-B5C565B75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1319449"/>
            <a:ext cx="8343900" cy="421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275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A4136F-8084-192C-9DC2-2AC755C4B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70" y="962152"/>
            <a:ext cx="8252460" cy="493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537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FB12DDCD-E104-F899-F2A3-9FCFD9B5EC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13143" y="518160"/>
            <a:ext cx="7685087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A9742B8B-34CF-8B95-A423-8DC945798B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6144" y="1428115"/>
            <a:ext cx="7802086" cy="448310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Overview</a:t>
            </a:r>
          </a:p>
          <a:p>
            <a:r>
              <a:rPr lang="en-US" altLang="en-US" sz="2800" dirty="0"/>
              <a:t>History</a:t>
            </a:r>
          </a:p>
          <a:p>
            <a:r>
              <a:rPr lang="en-US" altLang="en-US" sz="2800" dirty="0"/>
              <a:t>Benefits and Features</a:t>
            </a:r>
          </a:p>
          <a:p>
            <a:r>
              <a:rPr lang="en-US" altLang="en-US" sz="2800" dirty="0"/>
              <a:t>Types of Virtual Machines and Their Implementations</a:t>
            </a:r>
          </a:p>
          <a:p>
            <a:r>
              <a:rPr lang="en-US" altLang="en-US" sz="2800" dirty="0"/>
              <a:t>Virtualization and Operating-System Components</a:t>
            </a:r>
          </a:p>
          <a:p>
            <a:r>
              <a:rPr lang="en-US" altLang="en-US" sz="2800" dirty="0"/>
              <a:t>Examples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907997B3-CEC5-5640-9224-4BC0AD317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3675"/>
            <a:ext cx="8229600" cy="576263"/>
          </a:xfrm>
        </p:spPr>
        <p:txBody>
          <a:bodyPr/>
          <a:lstStyle/>
          <a:p>
            <a:pPr algn="ctr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VMMs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219E5E5E-229B-7181-B893-1EE835078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455" y="857250"/>
            <a:ext cx="7669213" cy="5807075"/>
          </a:xfrm>
        </p:spPr>
        <p:txBody>
          <a:bodyPr>
            <a:normAutofit lnSpcReduction="10000"/>
          </a:bodyPr>
          <a:lstStyle/>
          <a:p>
            <a:r>
              <a:rPr lang="en-US" altLang="en-US" sz="2800" dirty="0"/>
              <a:t>Vary greatly, with options including:</a:t>
            </a:r>
          </a:p>
          <a:p>
            <a:pPr lvl="1"/>
            <a:r>
              <a:rPr lang="en-US" altLang="en-US" sz="2400" b="1" dirty="0">
                <a:solidFill>
                  <a:srgbClr val="3366FF"/>
                </a:solidFill>
              </a:rPr>
              <a:t>Type 0 hypervisors </a:t>
            </a:r>
            <a:r>
              <a:rPr lang="en-US" altLang="en-US" sz="2400" b="1" dirty="0"/>
              <a:t>- </a:t>
            </a:r>
            <a:r>
              <a:rPr lang="en-US" altLang="en-US" sz="2400" dirty="0"/>
              <a:t>Hardware-based solutions that provide support for virtual machine creation and management via firmware</a:t>
            </a:r>
          </a:p>
          <a:p>
            <a:pPr lvl="2"/>
            <a:r>
              <a:rPr lang="en-US" altLang="en-US" sz="2000" dirty="0"/>
              <a:t>IBM LPARs and Oracle LDOMs are examples</a:t>
            </a:r>
          </a:p>
          <a:p>
            <a:pPr lvl="1"/>
            <a:r>
              <a:rPr lang="en-US" altLang="en-US" sz="2400" b="1" dirty="0">
                <a:solidFill>
                  <a:srgbClr val="3366FF"/>
                </a:solidFill>
              </a:rPr>
              <a:t>Type 1 </a:t>
            </a:r>
            <a:r>
              <a:rPr lang="en-US" altLang="en-US" sz="2400" b="1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hypervisors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b="1" dirty="0"/>
              <a:t>- </a:t>
            </a:r>
            <a:r>
              <a:rPr lang="en-US" altLang="en-US" sz="2400" dirty="0"/>
              <a:t>Operating-system-like software built to provide virtualization</a:t>
            </a:r>
          </a:p>
          <a:p>
            <a:pPr lvl="2"/>
            <a:r>
              <a:rPr lang="en-US" altLang="en-US" sz="2000" dirty="0"/>
              <a:t>Including VMware ESX, </a:t>
            </a:r>
            <a:r>
              <a:rPr lang="en-US" altLang="en-US" sz="2000" dirty="0" err="1"/>
              <a:t>Joyent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SmartOS</a:t>
            </a:r>
            <a:r>
              <a:rPr lang="en-US" altLang="en-US" sz="2000" dirty="0"/>
              <a:t>, and Citrix </a:t>
            </a:r>
            <a:r>
              <a:rPr lang="en-US" altLang="en-US" sz="2000" dirty="0" err="1"/>
              <a:t>XenServer</a:t>
            </a:r>
            <a:r>
              <a:rPr lang="en-US" altLang="en-US" sz="2000" dirty="0"/>
              <a:t> </a:t>
            </a:r>
          </a:p>
          <a:p>
            <a:pPr lvl="1"/>
            <a:r>
              <a:rPr lang="en-US" altLang="en-US" sz="2400" b="1" dirty="0">
                <a:solidFill>
                  <a:srgbClr val="3366FF"/>
                </a:solidFill>
              </a:rPr>
              <a:t>Type 1 hypervisors </a:t>
            </a:r>
            <a:r>
              <a:rPr lang="en-US" altLang="en-US" sz="2400" b="1" dirty="0"/>
              <a:t>– </a:t>
            </a:r>
            <a:r>
              <a:rPr lang="en-US" altLang="en-US" sz="2400" dirty="0"/>
              <a:t>Also includes general-purpose operating systems that provide standard functions as well as </a:t>
            </a:r>
            <a:r>
              <a:rPr lang="en-US" altLang="en-US" sz="2000" dirty="0"/>
              <a:t>VMM </a:t>
            </a:r>
            <a:r>
              <a:rPr lang="en-US" altLang="en-US" sz="2400" dirty="0"/>
              <a:t>functions</a:t>
            </a:r>
          </a:p>
          <a:p>
            <a:pPr lvl="2"/>
            <a:r>
              <a:rPr lang="en-US" altLang="en-US" sz="2000" dirty="0"/>
              <a:t>Including Microsoft Windows Server with </a:t>
            </a:r>
            <a:r>
              <a:rPr lang="en-US" altLang="en-US" sz="2000" dirty="0" err="1"/>
              <a:t>HyperV</a:t>
            </a:r>
            <a:r>
              <a:rPr lang="en-US" altLang="en-US" sz="2000" dirty="0"/>
              <a:t> and RedHat Linux with KVM</a:t>
            </a:r>
          </a:p>
          <a:p>
            <a:pPr lvl="1"/>
            <a:r>
              <a:rPr lang="en-US" altLang="en-US" sz="2400" b="1" dirty="0">
                <a:solidFill>
                  <a:srgbClr val="3366FF"/>
                </a:solidFill>
              </a:rPr>
              <a:t>Type 2 hypervisors </a:t>
            </a:r>
            <a:r>
              <a:rPr lang="en-US" altLang="en-US" sz="2400" b="1" dirty="0"/>
              <a:t>- </a:t>
            </a:r>
            <a:r>
              <a:rPr lang="en-US" altLang="en-US" sz="2400" dirty="0"/>
              <a:t>Applications that run on standard operating systems but provide </a:t>
            </a:r>
            <a:r>
              <a:rPr lang="en-US" altLang="en-US" sz="2000" dirty="0"/>
              <a:t>VMM </a:t>
            </a:r>
            <a:r>
              <a:rPr lang="en-US" altLang="en-US" sz="2400" dirty="0"/>
              <a:t>features to guest operating systems</a:t>
            </a:r>
          </a:p>
          <a:p>
            <a:pPr lvl="2"/>
            <a:r>
              <a:rPr lang="en-US" altLang="en-US" sz="2000" dirty="0" err="1"/>
              <a:t>Includeing</a:t>
            </a:r>
            <a:r>
              <a:rPr lang="en-US" altLang="en-US" sz="2000" dirty="0"/>
              <a:t> VMware Workstation and Fusion, Parallels Desktop, and Oracle VirtualBox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CE1C41A6-DAF1-35E3-E263-1A55F09E6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913" y="179388"/>
            <a:ext cx="8229600" cy="576262"/>
          </a:xfrm>
        </p:spPr>
        <p:txBody>
          <a:bodyPr/>
          <a:lstStyle/>
          <a:p>
            <a:pPr algn="ctr"/>
            <a:r>
              <a:rPr lang="en-US" altLang="en-US" sz="2800"/>
              <a:t>Implementation of VMMs (cont.)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74FB004D-28E7-48FC-D1BF-BE34201A5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209" y="937895"/>
            <a:ext cx="8079582" cy="5211445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3200" dirty="0"/>
              <a:t>Other variations include: </a:t>
            </a:r>
          </a:p>
          <a:p>
            <a:pPr lvl="1"/>
            <a:r>
              <a:rPr lang="en-US" altLang="en-US" sz="2400" b="1" dirty="0">
                <a:solidFill>
                  <a:srgbClr val="3366FF"/>
                </a:solidFill>
              </a:rPr>
              <a:t>Paravirtualization</a:t>
            </a:r>
            <a:r>
              <a:rPr lang="en-US" altLang="en-US" sz="2400" dirty="0"/>
              <a:t> - Technique in which the guest operating system is modified to work in cooperation with the VMM to optimize performance </a:t>
            </a:r>
          </a:p>
          <a:p>
            <a:pPr lvl="1"/>
            <a:r>
              <a:rPr lang="en-US" altLang="en-US" sz="2400" b="1" dirty="0">
                <a:solidFill>
                  <a:srgbClr val="3366FF"/>
                </a:solidFill>
              </a:rPr>
              <a:t>Programming-environment virtualization </a:t>
            </a:r>
            <a:r>
              <a:rPr lang="en-US" altLang="en-US" sz="2400" dirty="0"/>
              <a:t>- VMMs do not virtualize real hardware but instead create an optimized virtual system</a:t>
            </a:r>
          </a:p>
          <a:p>
            <a:pPr lvl="2"/>
            <a:r>
              <a:rPr lang="en-US" altLang="en-US" sz="2400" dirty="0"/>
              <a:t>Used by Oracle Java and </a:t>
            </a:r>
            <a:r>
              <a:rPr lang="en-US" altLang="en-US" sz="2400" dirty="0" err="1"/>
              <a:t>Microsoft.Net</a:t>
            </a:r>
            <a:endParaRPr lang="en-US" altLang="en-US" sz="2400" dirty="0"/>
          </a:p>
          <a:p>
            <a:pPr lvl="1"/>
            <a:r>
              <a:rPr lang="en-US" altLang="en-US" sz="2400" b="1" dirty="0">
                <a:solidFill>
                  <a:srgbClr val="3366FF"/>
                </a:solidFill>
              </a:rPr>
              <a:t>Emulators</a:t>
            </a:r>
            <a:r>
              <a:rPr lang="en-US" altLang="en-US" sz="2400" b="1" dirty="0"/>
              <a:t> – </a:t>
            </a:r>
            <a:r>
              <a:rPr lang="en-US" altLang="en-US" sz="2400" dirty="0"/>
              <a:t>Allow applications written for one hardware environment to run on a very different hardware environment, such as a different type of CPU</a:t>
            </a:r>
          </a:p>
          <a:p>
            <a:pPr lvl="1"/>
            <a:r>
              <a:rPr lang="en-US" altLang="en-US" sz="2400" b="1" dirty="0">
                <a:solidFill>
                  <a:srgbClr val="3366FF"/>
                </a:solidFill>
              </a:rPr>
              <a:t>Application containment </a:t>
            </a:r>
            <a:r>
              <a:rPr lang="en-US" altLang="en-US" sz="2400" dirty="0"/>
              <a:t>- Not virtualization at all but rather provides virtualization-like features by segregating applications from the operating system, making them more secure, manageable</a:t>
            </a:r>
          </a:p>
          <a:p>
            <a:pPr lvl="2"/>
            <a:r>
              <a:rPr lang="en-US" altLang="en-US" sz="2400" dirty="0"/>
              <a:t>Including Oracle Solaris Zones, BSD Jails, and IBM AIX WPARs </a:t>
            </a:r>
          </a:p>
          <a:p>
            <a:r>
              <a:rPr lang="en-US" altLang="en-US" sz="3200" dirty="0"/>
              <a:t>Much variation due to breadth, depth and importance of virtualization in modern computing</a:t>
            </a:r>
          </a:p>
          <a:p>
            <a:pPr marL="342900" lvl="1" indent="0">
              <a:buNone/>
            </a:pPr>
            <a:endParaRPr lang="en-US" altLang="en-US" sz="2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851C69B0-1E96-F50D-4F8F-A043387C2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9388"/>
            <a:ext cx="8229600" cy="576262"/>
          </a:xfrm>
        </p:spPr>
        <p:txBody>
          <a:bodyPr/>
          <a:lstStyle/>
          <a:p>
            <a:pPr algn="ctr"/>
            <a:r>
              <a:rPr lang="en-US" altLang="en-US" dirty="0"/>
              <a:t>History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F3770F47-2DB7-18AC-4B93-A32BD11E7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552" y="1092200"/>
            <a:ext cx="7668895" cy="51943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2800" dirty="0"/>
              <a:t>First appeared in IBM mainframes in 1972</a:t>
            </a:r>
          </a:p>
          <a:p>
            <a:r>
              <a:rPr lang="en-US" altLang="en-US" sz="2800" dirty="0"/>
              <a:t>Allowed multiple users to share a batch-oriented system</a:t>
            </a:r>
          </a:p>
          <a:p>
            <a:r>
              <a:rPr lang="en-US" altLang="en-US" sz="2800" dirty="0"/>
              <a:t>Formal definition of virtualization helped move it beyond IBM</a:t>
            </a:r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en-US" altLang="en-US" sz="2400" dirty="0"/>
              <a:t>A </a:t>
            </a:r>
            <a:r>
              <a:rPr lang="en-US" altLang="en-US" sz="2000" dirty="0"/>
              <a:t>VMM </a:t>
            </a:r>
            <a:r>
              <a:rPr lang="en-US" altLang="en-US" sz="2400" dirty="0"/>
              <a:t>provides an environment for programs that is essentially identical to the original machine</a:t>
            </a:r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en-US" altLang="en-US" sz="2400" dirty="0"/>
              <a:t>Programs running within that environment show only minor performance decreases</a:t>
            </a:r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en-US" altLang="en-US" sz="2400" dirty="0"/>
              <a:t>The </a:t>
            </a:r>
            <a:r>
              <a:rPr lang="en-US" altLang="en-US" sz="2000" dirty="0"/>
              <a:t>VMM </a:t>
            </a:r>
            <a:r>
              <a:rPr lang="en-US" altLang="en-US" sz="2400" dirty="0"/>
              <a:t>is in complete control of system resources</a:t>
            </a:r>
          </a:p>
          <a:p>
            <a:r>
              <a:rPr lang="en-US" altLang="en-US" sz="2800" dirty="0"/>
              <a:t>In late 1990s Intel CPUs fast enough for researchers to try virtualizing on general purpose PCs</a:t>
            </a:r>
          </a:p>
          <a:p>
            <a:pPr lvl="1"/>
            <a:r>
              <a:rPr lang="en-US" altLang="en-US" sz="2400" b="1" dirty="0">
                <a:solidFill>
                  <a:srgbClr val="3366FF"/>
                </a:solidFill>
              </a:rPr>
              <a:t>Xen</a:t>
            </a:r>
            <a:r>
              <a:rPr lang="en-US" altLang="en-US" sz="2400" dirty="0"/>
              <a:t> and </a:t>
            </a:r>
            <a:r>
              <a:rPr lang="en-US" altLang="en-US" sz="2400" b="1" dirty="0">
                <a:solidFill>
                  <a:srgbClr val="3366FF"/>
                </a:solidFill>
              </a:rPr>
              <a:t>VMware</a:t>
            </a:r>
            <a:r>
              <a:rPr lang="en-US" altLang="en-US" sz="2400" dirty="0"/>
              <a:t> created technologies, still used today</a:t>
            </a:r>
          </a:p>
          <a:p>
            <a:pPr lvl="1"/>
            <a:r>
              <a:rPr lang="en-US" altLang="en-US" sz="2400" dirty="0"/>
              <a:t>Virtualization has expanded to many OSes, CPUs, VMMs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B0A46483-476C-F688-2C35-4217C8FBE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3675"/>
            <a:ext cx="8229600" cy="576263"/>
          </a:xfrm>
        </p:spPr>
        <p:txBody>
          <a:bodyPr/>
          <a:lstStyle/>
          <a:p>
            <a:pPr algn="ctr"/>
            <a:r>
              <a:rPr lang="en-US" altLang="en-US" b="1" dirty="0"/>
              <a:t>Benefits and Features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E64D2E3B-CF07-9DBC-514E-9AD42A1B5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1561"/>
            <a:ext cx="8366760" cy="5417820"/>
          </a:xfrm>
        </p:spPr>
        <p:txBody>
          <a:bodyPr>
            <a:normAutofit lnSpcReduction="10000"/>
          </a:bodyPr>
          <a:lstStyle/>
          <a:p>
            <a:r>
              <a:rPr lang="en-US" altLang="en-US" sz="2800" dirty="0"/>
              <a:t>Host system protected from VMs, VMs protected from each other</a:t>
            </a:r>
          </a:p>
          <a:p>
            <a:pPr lvl="1"/>
            <a:r>
              <a:rPr lang="en-US" altLang="en-US" sz="2400" dirty="0"/>
              <a:t>i.e. A virus less likely to spread</a:t>
            </a:r>
          </a:p>
          <a:p>
            <a:pPr lvl="1"/>
            <a:r>
              <a:rPr lang="en-US" altLang="en-US" sz="2400" dirty="0"/>
              <a:t>Sharing is provided though via shared file system volume, network communication</a:t>
            </a:r>
          </a:p>
          <a:p>
            <a:r>
              <a:rPr lang="en-US" altLang="en-US" sz="2800" dirty="0"/>
              <a:t>Freeze, </a:t>
            </a:r>
            <a:r>
              <a:rPr lang="en-US" altLang="en-US" sz="2800" b="1" dirty="0">
                <a:solidFill>
                  <a:srgbClr val="3366FF"/>
                </a:solidFill>
              </a:rPr>
              <a:t>suspend</a:t>
            </a:r>
            <a:r>
              <a:rPr lang="en-US" altLang="en-US" sz="2800" dirty="0"/>
              <a:t>, running VM</a:t>
            </a:r>
          </a:p>
          <a:p>
            <a:pPr lvl="1"/>
            <a:r>
              <a:rPr lang="en-US" altLang="en-US" sz="2400" dirty="0"/>
              <a:t>Then can move or copy somewhere else and </a:t>
            </a:r>
            <a:r>
              <a:rPr lang="en-US" altLang="en-US" sz="2400" b="1" dirty="0">
                <a:solidFill>
                  <a:srgbClr val="3366FF"/>
                </a:solidFill>
              </a:rPr>
              <a:t>resume</a:t>
            </a:r>
          </a:p>
          <a:p>
            <a:pPr lvl="1"/>
            <a:r>
              <a:rPr lang="en-US" altLang="en-US" sz="2400" dirty="0"/>
              <a:t>Snapshot of a given state, able to restore back to that state</a:t>
            </a:r>
          </a:p>
          <a:p>
            <a:pPr lvl="2"/>
            <a:r>
              <a:rPr lang="en-US" altLang="en-US" sz="1800" dirty="0"/>
              <a:t>Some VMMs allow multiple snapshots per VM</a:t>
            </a:r>
          </a:p>
          <a:p>
            <a:pPr lvl="1"/>
            <a:r>
              <a:rPr lang="en-US" altLang="en-US" sz="2400" b="1" dirty="0">
                <a:solidFill>
                  <a:srgbClr val="3366FF"/>
                </a:solidFill>
              </a:rPr>
              <a:t>Clone</a:t>
            </a:r>
            <a:r>
              <a:rPr lang="en-US" altLang="en-US" sz="2400" dirty="0"/>
              <a:t> by creating copy and running both original and copy</a:t>
            </a:r>
          </a:p>
          <a:p>
            <a:r>
              <a:rPr lang="en-US" altLang="en-US" sz="2800" dirty="0"/>
              <a:t>Great for OS research, better system development efficiency</a:t>
            </a:r>
          </a:p>
          <a:p>
            <a:r>
              <a:rPr lang="en-US" altLang="en-US" sz="2800" dirty="0"/>
              <a:t>Run multiple, different OSes on a single machine</a:t>
            </a:r>
          </a:p>
          <a:p>
            <a:pPr lvl="1"/>
            <a:r>
              <a:rPr lang="en-US" altLang="en-US" sz="2400" b="1" dirty="0">
                <a:solidFill>
                  <a:srgbClr val="3366FF"/>
                </a:solidFill>
              </a:rPr>
              <a:t>Consolidation</a:t>
            </a:r>
            <a:r>
              <a:rPr lang="en-US" altLang="en-US" sz="2400" dirty="0"/>
              <a:t>, app dev, …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787B9CCF-FCBF-1079-A6AC-B12B0590F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625" y="193675"/>
            <a:ext cx="8229600" cy="576263"/>
          </a:xfrm>
        </p:spPr>
        <p:txBody>
          <a:bodyPr/>
          <a:lstStyle/>
          <a:p>
            <a:pPr algn="ctr"/>
            <a:r>
              <a:rPr lang="en-US" altLang="en-US" b="1" dirty="0"/>
              <a:t>Benefits and Features (cont.)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D796D5A4-65C1-1885-CB5C-34E283F3A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469" y="1039178"/>
            <a:ext cx="7935912" cy="5430837"/>
          </a:xfrm>
        </p:spPr>
        <p:txBody>
          <a:bodyPr>
            <a:normAutofit/>
          </a:bodyPr>
          <a:lstStyle/>
          <a:p>
            <a:r>
              <a:rPr lang="en-US" altLang="en-US" sz="2800" b="1" dirty="0">
                <a:solidFill>
                  <a:srgbClr val="3366FF"/>
                </a:solidFill>
              </a:rPr>
              <a:t>Templating</a:t>
            </a:r>
            <a:r>
              <a:rPr lang="en-US" altLang="en-US" sz="2800" dirty="0"/>
              <a:t> – create an OS + application VM, provide it to customers, use it to create multiple instances of that combination</a:t>
            </a:r>
          </a:p>
          <a:p>
            <a:r>
              <a:rPr lang="en-US" altLang="en-US" sz="2800" b="1" dirty="0">
                <a:solidFill>
                  <a:srgbClr val="3366FF"/>
                </a:solidFill>
              </a:rPr>
              <a:t>Live migration </a:t>
            </a:r>
            <a:r>
              <a:rPr lang="en-US" altLang="en-US" sz="2800" dirty="0"/>
              <a:t>– move a running VM from one host to another!</a:t>
            </a:r>
          </a:p>
          <a:p>
            <a:pPr lvl="1"/>
            <a:r>
              <a:rPr lang="en-US" altLang="en-US" sz="2400" dirty="0"/>
              <a:t>No interruption of user access</a:t>
            </a:r>
          </a:p>
          <a:p>
            <a:r>
              <a:rPr lang="en-US" altLang="en-US" sz="2800" dirty="0"/>
              <a:t>All those features taken together -&gt; </a:t>
            </a:r>
            <a:r>
              <a:rPr lang="en-US" altLang="en-US" sz="2800" b="1" dirty="0">
                <a:solidFill>
                  <a:srgbClr val="3366FF"/>
                </a:solidFill>
              </a:rPr>
              <a:t>cloud computing</a:t>
            </a:r>
          </a:p>
          <a:p>
            <a:pPr lvl="1"/>
            <a:r>
              <a:rPr lang="en-US" altLang="en-US" sz="2400" dirty="0"/>
              <a:t>Using APIs, programs tell cloud infrastructure (servers, networking, storage) to create new guests, VMs, virtual desktops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DC5C126C-7456-36D9-C558-77252A744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725" y="115888"/>
            <a:ext cx="8229600" cy="576262"/>
          </a:xfrm>
        </p:spPr>
        <p:txBody>
          <a:bodyPr/>
          <a:lstStyle/>
          <a:p>
            <a:pPr algn="ctr"/>
            <a:r>
              <a:rPr lang="en-US" altLang="en-US" sz="2400" b="1" dirty="0"/>
              <a:t>Types of Virtual Machines and Implementations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id="{B6DC54C7-188A-FDB2-203A-51A9D1DE7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" y="692151"/>
            <a:ext cx="8355330" cy="580009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Many variations as well as HW details</a:t>
            </a:r>
          </a:p>
          <a:p>
            <a:pPr lvl="1">
              <a:defRPr/>
            </a:pPr>
            <a:r>
              <a:rPr lang="en-US" sz="2400" dirty="0">
                <a:ea typeface="ＭＳ Ｐゴシック" charset="0"/>
              </a:rPr>
              <a:t>Assume VMMs take advantage of HW features</a:t>
            </a:r>
          </a:p>
          <a:p>
            <a:pPr lvl="2">
              <a:defRPr/>
            </a:pPr>
            <a:r>
              <a:rPr lang="en-US" sz="1800" dirty="0">
                <a:ea typeface="ＭＳ Ｐゴシック" charset="0"/>
              </a:rPr>
              <a:t>HW features can simplify implementation, improve performance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</a:rPr>
              <a:t>Whatever the type, a VM has a lifecycle</a:t>
            </a:r>
          </a:p>
          <a:p>
            <a:pPr lvl="1">
              <a:defRPr/>
            </a:pPr>
            <a:r>
              <a:rPr lang="en-US" sz="2400" dirty="0">
                <a:ea typeface="ＭＳ Ｐゴシック" charset="0"/>
              </a:rPr>
              <a:t>Created by VMM</a:t>
            </a:r>
          </a:p>
          <a:p>
            <a:pPr lvl="1">
              <a:defRPr/>
            </a:pPr>
            <a:r>
              <a:rPr lang="en-US" sz="2400" dirty="0">
                <a:ea typeface="ＭＳ Ｐゴシック" charset="0"/>
              </a:rPr>
              <a:t>Resources assigned to it (number of cores, amount of memory, networking details, storage details)</a:t>
            </a:r>
          </a:p>
          <a:p>
            <a:pPr lvl="1">
              <a:defRPr/>
            </a:pPr>
            <a:r>
              <a:rPr lang="en-US" sz="2400" dirty="0">
                <a:ea typeface="ＭＳ Ｐゴシック" charset="0"/>
              </a:rPr>
              <a:t>In type 0 hypervisor, resources usually dedicated</a:t>
            </a:r>
          </a:p>
          <a:p>
            <a:pPr lvl="1">
              <a:defRPr/>
            </a:pPr>
            <a:r>
              <a:rPr lang="en-US" sz="2400" dirty="0">
                <a:ea typeface="ＭＳ Ｐゴシック" charset="0"/>
              </a:rPr>
              <a:t>Other types dedicate or share resources, or a mix</a:t>
            </a:r>
          </a:p>
          <a:p>
            <a:pPr lvl="1">
              <a:defRPr/>
            </a:pPr>
            <a:r>
              <a:rPr lang="en-US" sz="2400" dirty="0">
                <a:ea typeface="ＭＳ Ｐゴシック" charset="0"/>
              </a:rPr>
              <a:t>When no longer needed, VM can be deleted, freeing resources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</a:rPr>
              <a:t>Steps simpler, faster than with a physical machine install</a:t>
            </a:r>
          </a:p>
          <a:p>
            <a:pPr lvl="1">
              <a:defRPr/>
            </a:pPr>
            <a:r>
              <a:rPr lang="en-US" sz="2400" dirty="0">
                <a:ea typeface="ＭＳ Ｐゴシック" charset="0"/>
              </a:rPr>
              <a:t>Can lead to </a:t>
            </a:r>
            <a:r>
              <a:rPr lang="en-US" sz="2400" b="1" dirty="0">
                <a:solidFill>
                  <a:srgbClr val="3366FF"/>
                </a:solidFill>
                <a:ea typeface="ＭＳ Ｐゴシック" charset="0"/>
              </a:rPr>
              <a:t>virtual machine sprawl </a:t>
            </a:r>
            <a:r>
              <a:rPr lang="en-US" sz="2400" dirty="0">
                <a:ea typeface="ＭＳ Ｐゴシック" charset="0"/>
              </a:rPr>
              <a:t>with lots of VMs, history and state difficult to track</a:t>
            </a:r>
          </a:p>
          <a:p>
            <a:pPr lvl="1">
              <a:buFont typeface="Monotype Sorts" charset="0"/>
              <a:buChar char="l"/>
              <a:defRPr/>
            </a:pPr>
            <a:endParaRPr lang="en-US" sz="2400" dirty="0">
              <a:ea typeface="ＭＳ Ｐゴシック" charset="0"/>
            </a:endParaRPr>
          </a:p>
          <a:p>
            <a:pPr lvl="2">
              <a:buFont typeface="Webdings" charset="0"/>
              <a:buChar char="4"/>
              <a:defRPr/>
            </a:pPr>
            <a:endParaRPr lang="en-US" sz="1800" dirty="0">
              <a:ea typeface="ＭＳ Ｐゴシック" charset="0"/>
            </a:endParaRPr>
          </a:p>
          <a:p>
            <a:pPr marL="0" indent="0">
              <a:buFont typeface="Monotype Sorts" charset="0"/>
              <a:buNone/>
              <a:defRPr/>
            </a:pPr>
            <a:endParaRPr lang="en-US" sz="2800" dirty="0">
              <a:latin typeface="Courier New"/>
              <a:ea typeface="ＭＳ Ｐゴシック" charset="0"/>
              <a:cs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4AE41A46-D306-ECE3-7969-A0F8B82E9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313" y="193675"/>
            <a:ext cx="8229600" cy="576263"/>
          </a:xfrm>
        </p:spPr>
        <p:txBody>
          <a:bodyPr>
            <a:normAutofit fontScale="90000"/>
          </a:bodyPr>
          <a:lstStyle/>
          <a:p>
            <a:r>
              <a:rPr lang="en-US" altLang="en-US" sz="3600" b="1" dirty="0"/>
              <a:t>Types of VMs – Type 0 Hypervisor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FDDEE59D-BEA8-5713-241E-5D87D4F88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313" y="812166"/>
            <a:ext cx="8018463" cy="5852159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Old idea, under many names by HW manufacturers</a:t>
            </a:r>
          </a:p>
          <a:p>
            <a:pPr lvl="1"/>
            <a:r>
              <a:rPr lang="en-US" altLang="en-US" sz="2000" dirty="0"/>
              <a:t>“partitions”, “domains”</a:t>
            </a:r>
          </a:p>
          <a:p>
            <a:pPr lvl="1"/>
            <a:r>
              <a:rPr lang="en-US" altLang="en-US" sz="2000" dirty="0"/>
              <a:t>A HW feature implemented by firmware</a:t>
            </a:r>
          </a:p>
          <a:p>
            <a:pPr lvl="1"/>
            <a:r>
              <a:rPr lang="en-US" altLang="en-US" sz="2000" dirty="0"/>
              <a:t>OS need to nothing special, VMM is in firmware</a:t>
            </a:r>
          </a:p>
          <a:p>
            <a:pPr lvl="1"/>
            <a:r>
              <a:rPr lang="en-US" altLang="en-US" sz="2000" dirty="0"/>
              <a:t>Smaller feature set than other types</a:t>
            </a:r>
          </a:p>
          <a:p>
            <a:pPr lvl="1"/>
            <a:r>
              <a:rPr lang="en-US" altLang="en-US" sz="2000" dirty="0"/>
              <a:t>Each guest has dedicated HW</a:t>
            </a:r>
          </a:p>
          <a:p>
            <a:r>
              <a:rPr lang="en-US" altLang="en-US" sz="2800" dirty="0"/>
              <a:t>I/O a challenge as difficult to have enough devices, controllers to dedicate to each guest</a:t>
            </a:r>
          </a:p>
          <a:p>
            <a:r>
              <a:rPr lang="en-US" altLang="en-US" sz="2800" dirty="0"/>
              <a:t>Sometimes VMM implements a </a:t>
            </a:r>
            <a:r>
              <a:rPr lang="en-US" altLang="en-US" sz="2800" b="1" dirty="0">
                <a:solidFill>
                  <a:srgbClr val="3366FF"/>
                </a:solidFill>
              </a:rPr>
              <a:t>control partition </a:t>
            </a:r>
            <a:r>
              <a:rPr lang="en-US" altLang="en-US" sz="2800" dirty="0"/>
              <a:t>running daemons that other guests communicate with for shared I/O</a:t>
            </a:r>
          </a:p>
          <a:p>
            <a:r>
              <a:rPr lang="en-US" altLang="en-US" sz="2800" dirty="0"/>
              <a:t>Can provide virtualization-within-virtualization (guest itself can be a VMM with guests</a:t>
            </a:r>
          </a:p>
          <a:p>
            <a:pPr lvl="1"/>
            <a:r>
              <a:rPr lang="en-US" altLang="en-US" sz="2400" dirty="0"/>
              <a:t>Other types have difficulty doing this</a:t>
            </a:r>
          </a:p>
          <a:p>
            <a:pPr lvl="1"/>
            <a:endParaRPr lang="en-US" altLang="en-US" sz="2400" dirty="0"/>
          </a:p>
          <a:p>
            <a:pPr lvl="2"/>
            <a:endParaRPr lang="en-US" altLang="en-US" sz="1800" dirty="0"/>
          </a:p>
          <a:p>
            <a:pPr>
              <a:buFont typeface="Monotype Sorts" pitchFamily="-84" charset="2"/>
              <a:buNone/>
            </a:pPr>
            <a:endParaRPr lang="en-US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7CDE5B7A-22EB-6CBE-E66B-264E18782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3825"/>
            <a:ext cx="8229600" cy="576263"/>
          </a:xfrm>
        </p:spPr>
        <p:txBody>
          <a:bodyPr/>
          <a:lstStyle/>
          <a:p>
            <a:pPr algn="ctr"/>
            <a:r>
              <a:rPr lang="en-US" altLang="en-US" sz="2800" dirty="0"/>
              <a:t>Type 0 Hypervisor</a:t>
            </a:r>
          </a:p>
        </p:txBody>
      </p:sp>
      <p:pic>
        <p:nvPicPr>
          <p:cNvPr id="26627" name="Content Placeholder 3" descr="16_05.pdf">
            <a:extLst>
              <a:ext uri="{FF2B5EF4-FFF2-40B4-BE49-F238E27FC236}">
                <a16:creationId xmlns:a16="http://schemas.microsoft.com/office/drawing/2014/main" id="{F6B94BDA-846B-67DB-BB9C-183A1BB921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861" b="-10861"/>
          <a:stretch>
            <a:fillRect/>
          </a:stretch>
        </p:blipFill>
        <p:spPr>
          <a:xfrm>
            <a:off x="685800" y="1139824"/>
            <a:ext cx="7703820" cy="4998085"/>
          </a:xfr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EAAC6AC0-FF0F-F113-9B6A-892060A0B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136525"/>
            <a:ext cx="8229600" cy="576263"/>
          </a:xfrm>
        </p:spPr>
        <p:txBody>
          <a:bodyPr/>
          <a:lstStyle/>
          <a:p>
            <a:pPr algn="ctr"/>
            <a:r>
              <a:rPr lang="en-US" altLang="en-US" sz="2800" b="1" dirty="0"/>
              <a:t>Types of VMs – Type 1 Hypervisor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5AA65F72-510B-1247-52C7-ABCC6B8F4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313" y="868680"/>
            <a:ext cx="7791767" cy="5509259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Commonly found in company datacenters</a:t>
            </a:r>
          </a:p>
          <a:p>
            <a:pPr lvl="1"/>
            <a:r>
              <a:rPr lang="en-US" altLang="en-US" sz="2000" dirty="0"/>
              <a:t>In a sense becoming “datacenter operating systems”</a:t>
            </a:r>
          </a:p>
          <a:p>
            <a:pPr lvl="2"/>
            <a:r>
              <a:rPr lang="en-US" altLang="en-US" sz="2000" dirty="0"/>
              <a:t>Datacenter managers control and manage OSes in new, sophisticated ways by controlling the Type 1 hypervisor</a:t>
            </a:r>
          </a:p>
          <a:p>
            <a:pPr lvl="2"/>
            <a:r>
              <a:rPr lang="en-US" altLang="en-US" sz="2000" dirty="0"/>
              <a:t>Consolidation of multiple OSes and apps onto less HW</a:t>
            </a:r>
          </a:p>
          <a:p>
            <a:pPr lvl="2"/>
            <a:r>
              <a:rPr lang="en-US" altLang="en-US" sz="2000" dirty="0"/>
              <a:t>Move guests between systems to balance performance</a:t>
            </a:r>
          </a:p>
          <a:p>
            <a:pPr lvl="2"/>
            <a:r>
              <a:rPr lang="en-US" altLang="en-US" sz="2000" dirty="0"/>
              <a:t>Snapshots and cloning</a:t>
            </a:r>
          </a:p>
          <a:p>
            <a:r>
              <a:rPr lang="en-US" altLang="en-US" sz="2000" dirty="0"/>
              <a:t>Special purpose operating systems that run natively on HW</a:t>
            </a:r>
          </a:p>
          <a:p>
            <a:pPr lvl="1"/>
            <a:r>
              <a:rPr lang="en-US" altLang="en-US" sz="2000" dirty="0"/>
              <a:t>Rather than providing system call interface, create run and manage guest OSes</a:t>
            </a:r>
          </a:p>
          <a:p>
            <a:pPr lvl="1"/>
            <a:r>
              <a:rPr lang="en-US" altLang="en-US" sz="2000" dirty="0"/>
              <a:t>Can run on Type 0 hypervisors but not on other Type 1s</a:t>
            </a:r>
          </a:p>
          <a:p>
            <a:pPr lvl="1"/>
            <a:r>
              <a:rPr lang="en-US" altLang="en-US" sz="2000" dirty="0"/>
              <a:t>Run in kernel mode</a:t>
            </a:r>
          </a:p>
          <a:p>
            <a:pPr lvl="1"/>
            <a:r>
              <a:rPr lang="en-US" altLang="en-US" sz="2000" dirty="0"/>
              <a:t>Guests generally don’t know they are running in a VM</a:t>
            </a:r>
          </a:p>
          <a:p>
            <a:pPr lvl="1"/>
            <a:r>
              <a:rPr lang="en-US" altLang="en-US" sz="2000" dirty="0"/>
              <a:t>Implement device drivers for host HW because no other component can</a:t>
            </a:r>
          </a:p>
          <a:p>
            <a:pPr lvl="1"/>
            <a:r>
              <a:rPr lang="en-US" altLang="en-US" sz="2000" dirty="0"/>
              <a:t>Also provide other traditional OS services like CPU and memory management</a:t>
            </a:r>
          </a:p>
          <a:p>
            <a:pPr lvl="2"/>
            <a:endParaRPr lang="en-US" altLang="en-US" sz="2000" dirty="0"/>
          </a:p>
          <a:p>
            <a:pPr>
              <a:buFont typeface="Monotype Sorts" pitchFamily="-84" charset="2"/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791FD1BC-AF4C-275D-D4BF-B891F427F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950" y="136525"/>
            <a:ext cx="7727950" cy="576263"/>
          </a:xfrm>
        </p:spPr>
        <p:txBody>
          <a:bodyPr/>
          <a:lstStyle/>
          <a:p>
            <a:r>
              <a:rPr lang="en-US" altLang="en-US" sz="2800"/>
              <a:t>Types of VMs – Type 1 Hypervisor (cont.)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id="{B2C05CFA-337D-9ECF-AE6C-EFEB03416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875" y="1106488"/>
            <a:ext cx="7727950" cy="498570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Another variation is a general purpose OS that also provides VMM functionality</a:t>
            </a:r>
          </a:p>
          <a:p>
            <a:pPr lvl="1">
              <a:defRPr/>
            </a:pPr>
            <a:r>
              <a:rPr lang="en-US" sz="2400" dirty="0" err="1">
                <a:ea typeface="ＭＳ Ｐゴシック" charset="0"/>
              </a:rPr>
              <a:t>RedHat</a:t>
            </a:r>
            <a:r>
              <a:rPr lang="en-US" sz="2400" dirty="0">
                <a:ea typeface="ＭＳ Ｐゴシック" charset="0"/>
              </a:rPr>
              <a:t> Enterprise Linux with KVM, Windows with Hyper-V, Oracle Solaris</a:t>
            </a:r>
          </a:p>
          <a:p>
            <a:pPr lvl="1">
              <a:defRPr/>
            </a:pPr>
            <a:r>
              <a:rPr lang="en-US" sz="2400" dirty="0">
                <a:ea typeface="ＭＳ Ｐゴシック" charset="0"/>
              </a:rPr>
              <a:t>Perform normal duties as well as VMM duties</a:t>
            </a:r>
          </a:p>
          <a:p>
            <a:pPr lvl="1">
              <a:defRPr/>
            </a:pPr>
            <a:r>
              <a:rPr lang="en-US" sz="2400" dirty="0">
                <a:ea typeface="ＭＳ Ｐゴシック" charset="0"/>
              </a:rPr>
              <a:t>Typically less feature rich than dedicated Type 1 hypervisors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</a:rPr>
              <a:t>In many ways, treat guests </a:t>
            </a:r>
            <a:r>
              <a:rPr lang="en-US" sz="2800" dirty="0" err="1">
                <a:ea typeface="ＭＳ Ｐゴシック" charset="0"/>
              </a:rPr>
              <a:t>OSes</a:t>
            </a:r>
            <a:r>
              <a:rPr lang="en-US" sz="2800" dirty="0">
                <a:ea typeface="ＭＳ Ｐゴシック" charset="0"/>
              </a:rPr>
              <a:t> as just another process</a:t>
            </a:r>
          </a:p>
          <a:p>
            <a:pPr lvl="1">
              <a:defRPr/>
            </a:pPr>
            <a:r>
              <a:rPr lang="en-US" sz="2400" dirty="0">
                <a:ea typeface="ＭＳ Ｐゴシック" charset="0"/>
              </a:rPr>
              <a:t>Albeit with special handling when guest tries to execute special instructions</a:t>
            </a:r>
          </a:p>
          <a:p>
            <a:pPr lvl="2">
              <a:buFont typeface="Webdings" charset="0"/>
              <a:buChar char="4"/>
              <a:defRPr/>
            </a:pPr>
            <a:endParaRPr lang="en-US" sz="2000" dirty="0">
              <a:ea typeface="ＭＳ Ｐゴシック" charset="0"/>
            </a:endParaRPr>
          </a:p>
          <a:p>
            <a:pPr marL="0" indent="0">
              <a:buFont typeface="Monotype Sorts" charset="0"/>
              <a:buNone/>
              <a:defRPr/>
            </a:pPr>
            <a:endParaRPr lang="en-US" sz="2000" dirty="0">
              <a:latin typeface="Courier New"/>
              <a:ea typeface="ＭＳ Ｐゴシック" charset="0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522DB589-E1C4-53E5-C994-C7DCB98C44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4863" y="266700"/>
            <a:ext cx="8039100" cy="811213"/>
          </a:xfrm>
        </p:spPr>
        <p:txBody>
          <a:bodyPr/>
          <a:lstStyle/>
          <a:p>
            <a:pPr algn="ctr"/>
            <a:r>
              <a:rPr lang="en-US" altLang="en-US" sz="2800" b="1" dirty="0"/>
              <a:t> Virtual machines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137EA696-500B-62D0-4739-7E2BA50ADF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6688" y="1077913"/>
            <a:ext cx="8677275" cy="5186362"/>
          </a:xfrm>
        </p:spPr>
        <p:txBody>
          <a:bodyPr>
            <a:normAutofit lnSpcReduction="10000"/>
          </a:bodyPr>
          <a:lstStyle/>
          <a:p>
            <a:r>
              <a:rPr lang="en-US" altLang="en-US" sz="2400" dirty="0"/>
              <a:t>System programs above kernel can use either system calls or hardware instructions.</a:t>
            </a:r>
          </a:p>
          <a:p>
            <a:r>
              <a:rPr lang="en-US" altLang="en-US" sz="2400" dirty="0"/>
              <a:t>System programs treat the hardware  and the system calls  as though they both are at the same level.</a:t>
            </a:r>
          </a:p>
          <a:p>
            <a:r>
              <a:rPr lang="en-US" altLang="en-US" sz="2400" dirty="0"/>
              <a:t>In general application programs may view everything under them in the hierarchy as a part of machine itself, which leads to the concept of virtual machines..</a:t>
            </a:r>
          </a:p>
          <a:p>
            <a:r>
              <a:rPr lang="en-US" altLang="en-US" sz="2400" dirty="0"/>
              <a:t>The virtual machine approach provides an interface  that is identical  to the underlying bare hardware.</a:t>
            </a:r>
          </a:p>
          <a:p>
            <a:r>
              <a:rPr lang="en-US" altLang="en-US" sz="2400" dirty="0"/>
              <a:t>Each process is provided with  a (virtual) copy of the underlying computer.</a:t>
            </a:r>
          </a:p>
          <a:p>
            <a:r>
              <a:rPr lang="en-US" altLang="en-US" sz="2400" dirty="0"/>
              <a:t>The resources of the physical computer are shared to create the virtual machines.</a:t>
            </a:r>
          </a:p>
          <a:p>
            <a:pPr lvl="1"/>
            <a:r>
              <a:rPr lang="en-US" altLang="en-US" sz="2000" dirty="0"/>
              <a:t>CPU scheduling and spooling are used.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D656190A-F556-869F-A9DE-9A1117F95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" y="123825"/>
            <a:ext cx="8229600" cy="576263"/>
          </a:xfrm>
        </p:spPr>
        <p:txBody>
          <a:bodyPr/>
          <a:lstStyle/>
          <a:p>
            <a:r>
              <a:rPr lang="en-US" altLang="en-US" sz="2800"/>
              <a:t>Types of VMs – Type 2 Hypervisor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E7E3EF91-68FE-9E2C-B921-E8D5495D5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1" y="1120775"/>
            <a:ext cx="8081010" cy="4530725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Less interesting from an OS perspective </a:t>
            </a:r>
          </a:p>
          <a:p>
            <a:pPr lvl="1"/>
            <a:r>
              <a:rPr lang="en-US" altLang="en-US" sz="2800" dirty="0"/>
              <a:t>Very little OS involvement in virtualization</a:t>
            </a:r>
          </a:p>
          <a:p>
            <a:pPr lvl="1"/>
            <a:r>
              <a:rPr lang="en-US" altLang="en-US" sz="2800" dirty="0"/>
              <a:t>VMM is simply another process, run and managed by host</a:t>
            </a:r>
          </a:p>
          <a:p>
            <a:pPr lvl="2"/>
            <a:r>
              <a:rPr lang="en-US" altLang="en-US" sz="2000" dirty="0"/>
              <a:t>Even the host doesn’t know they are a VMM running guests</a:t>
            </a:r>
          </a:p>
          <a:p>
            <a:pPr lvl="1"/>
            <a:r>
              <a:rPr lang="en-US" altLang="en-US" sz="2800" dirty="0"/>
              <a:t>Tend to have poorer overall performance because can’t take advantage of some HW features</a:t>
            </a:r>
          </a:p>
          <a:p>
            <a:pPr lvl="1"/>
            <a:r>
              <a:rPr lang="en-US" altLang="en-US" sz="2800" dirty="0"/>
              <a:t>But also a benefit because require no changes to host OS</a:t>
            </a:r>
          </a:p>
          <a:p>
            <a:pPr lvl="2"/>
            <a:r>
              <a:rPr lang="en-US" altLang="en-US" sz="2000" dirty="0"/>
              <a:t>Student could have Type 2 hypervisor on native host, run multiple guests, all on standard host OS such as Windows, Linux, MacOS</a:t>
            </a:r>
          </a:p>
          <a:p>
            <a:pPr lvl="1"/>
            <a:endParaRPr lang="en-US" altLang="en-US" sz="2800" dirty="0"/>
          </a:p>
          <a:p>
            <a:pPr lvl="2"/>
            <a:endParaRPr lang="en-US" altLang="en-US" sz="2000" dirty="0"/>
          </a:p>
          <a:p>
            <a:pPr>
              <a:buFont typeface="Monotype Sorts" pitchFamily="-84" charset="2"/>
              <a:buNone/>
            </a:pPr>
            <a:endParaRPr lang="en-US" alt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239F169C-3A2B-6FA5-1440-5D091F348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150813"/>
            <a:ext cx="8229600" cy="576262"/>
          </a:xfrm>
        </p:spPr>
        <p:txBody>
          <a:bodyPr/>
          <a:lstStyle/>
          <a:p>
            <a:pPr algn="ctr"/>
            <a:r>
              <a:rPr lang="en-US" altLang="en-US" sz="2800" dirty="0"/>
              <a:t>Types of VMs – Paravirtualization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1A74DBC3-FE50-F00C-DFA8-90B93356F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" y="1079500"/>
            <a:ext cx="8042909" cy="544703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Does not fit the definition of virtualization – VMM not presenting an exact duplication of underlying hardware</a:t>
            </a:r>
          </a:p>
          <a:p>
            <a:pPr lvl="1"/>
            <a:r>
              <a:rPr lang="en-US" altLang="en-US" sz="2400" dirty="0"/>
              <a:t>But still useful!</a:t>
            </a:r>
          </a:p>
          <a:p>
            <a:pPr lvl="1"/>
            <a:r>
              <a:rPr lang="en-US" altLang="en-US" sz="2400" dirty="0"/>
              <a:t>VMM provides services that guest must be modified to use</a:t>
            </a:r>
          </a:p>
          <a:p>
            <a:pPr lvl="1"/>
            <a:r>
              <a:rPr lang="en-US" altLang="en-US" sz="2400" dirty="0"/>
              <a:t>Leads to increased performance</a:t>
            </a:r>
          </a:p>
          <a:p>
            <a:pPr lvl="1"/>
            <a:r>
              <a:rPr lang="en-US" altLang="en-US" sz="2400" dirty="0"/>
              <a:t>Less needed as hardware support for VMs grows</a:t>
            </a:r>
          </a:p>
          <a:p>
            <a:r>
              <a:rPr lang="en-US" altLang="en-US" sz="2800" dirty="0"/>
              <a:t>Xen, leader in </a:t>
            </a:r>
            <a:r>
              <a:rPr lang="en-US" altLang="en-US" sz="2800" dirty="0" err="1"/>
              <a:t>paravirtualized</a:t>
            </a:r>
            <a:r>
              <a:rPr lang="en-US" altLang="en-US" sz="2800" dirty="0"/>
              <a:t> space, adds several techniques </a:t>
            </a:r>
          </a:p>
          <a:p>
            <a:pPr lvl="1"/>
            <a:r>
              <a:rPr lang="en-US" altLang="en-US" sz="2400" dirty="0"/>
              <a:t>For example, clean and simple device abstractions</a:t>
            </a:r>
          </a:p>
          <a:p>
            <a:pPr lvl="2"/>
            <a:r>
              <a:rPr lang="en-US" altLang="en-US" sz="1800" dirty="0"/>
              <a:t>Efficient I/O</a:t>
            </a:r>
          </a:p>
          <a:p>
            <a:pPr lvl="2"/>
            <a:r>
              <a:rPr lang="en-US" altLang="en-US" sz="1800" dirty="0"/>
              <a:t>Good communication between guest and VMM about device I/O</a:t>
            </a:r>
          </a:p>
          <a:p>
            <a:pPr lvl="2"/>
            <a:r>
              <a:rPr lang="en-US" altLang="en-US" sz="1800" dirty="0"/>
              <a:t>Each device has circular buffer shared by guest and VMM via shared memory</a:t>
            </a:r>
          </a:p>
          <a:p>
            <a:pPr lvl="2"/>
            <a:endParaRPr lang="en-US" altLang="en-US" sz="1800" dirty="0"/>
          </a:p>
          <a:p>
            <a:pPr>
              <a:buFont typeface="Monotype Sorts" pitchFamily="-84" charset="2"/>
              <a:buNone/>
            </a:pPr>
            <a:endParaRPr lang="en-US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962DA877-59A1-EC4B-ACAC-422FAB41B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188" y="193675"/>
            <a:ext cx="8229600" cy="576263"/>
          </a:xfrm>
        </p:spPr>
        <p:txBody>
          <a:bodyPr/>
          <a:lstStyle/>
          <a:p>
            <a:r>
              <a:rPr lang="en-US" altLang="en-US"/>
              <a:t>Xen I/O via Shared Circular Buffer</a:t>
            </a:r>
          </a:p>
        </p:txBody>
      </p:sp>
      <p:pic>
        <p:nvPicPr>
          <p:cNvPr id="31747" name="Content Placeholder 3" descr="16_06.pdf">
            <a:extLst>
              <a:ext uri="{FF2B5EF4-FFF2-40B4-BE49-F238E27FC236}">
                <a16:creationId xmlns:a16="http://schemas.microsoft.com/office/drawing/2014/main" id="{C4E4DCFB-ECEC-4A20-D44A-F10C8669C7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573" r="-5573"/>
          <a:stretch>
            <a:fillRect/>
          </a:stretch>
        </p:blipFill>
        <p:spPr>
          <a:xfrm>
            <a:off x="1076325" y="1266825"/>
            <a:ext cx="7569200" cy="4167188"/>
          </a:xfr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7545AC8B-BA89-2D95-13B6-8E60D6D3A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838" y="95250"/>
            <a:ext cx="7739062" cy="576263"/>
          </a:xfrm>
        </p:spPr>
        <p:txBody>
          <a:bodyPr/>
          <a:lstStyle/>
          <a:p>
            <a:r>
              <a:rPr lang="en-US" altLang="en-US" sz="2800"/>
              <a:t>Types of VMs – Paravirtualization (cont.)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id="{4457B7D1-420D-DEDE-B2B0-23BA93AAE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90" y="857250"/>
            <a:ext cx="7880985" cy="572642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sz="2800" dirty="0" err="1"/>
              <a:t>Xen</a:t>
            </a:r>
            <a:r>
              <a:rPr lang="en-US" altLang="en-US" sz="2800" dirty="0"/>
              <a:t>, leader in </a:t>
            </a:r>
            <a:r>
              <a:rPr lang="en-US" altLang="en-US" sz="2800" dirty="0" err="1"/>
              <a:t>paravirtualized</a:t>
            </a:r>
            <a:r>
              <a:rPr lang="en-US" altLang="en-US" sz="2800" dirty="0"/>
              <a:t> space, adds several techniques (Cont.) </a:t>
            </a:r>
            <a:endParaRPr lang="en-US" sz="2800" dirty="0">
              <a:ea typeface="ＭＳ Ｐゴシック" charset="0"/>
            </a:endParaRPr>
          </a:p>
          <a:p>
            <a:pPr lvl="1">
              <a:defRPr/>
            </a:pPr>
            <a:r>
              <a:rPr lang="en-US" sz="2400" dirty="0">
                <a:ea typeface="ＭＳ Ｐゴシック" charset="0"/>
              </a:rPr>
              <a:t>Memory management does not include nested page tables</a:t>
            </a:r>
          </a:p>
          <a:p>
            <a:pPr lvl="2">
              <a:defRPr/>
            </a:pPr>
            <a:r>
              <a:rPr lang="en-US" sz="1800" dirty="0">
                <a:ea typeface="ＭＳ Ｐゴシック" charset="0"/>
              </a:rPr>
              <a:t>Each guest has own read-only tables</a:t>
            </a:r>
          </a:p>
          <a:p>
            <a:pPr lvl="2">
              <a:defRPr/>
            </a:pPr>
            <a:r>
              <a:rPr lang="en-US" sz="1800" dirty="0">
                <a:ea typeface="ＭＳ Ｐゴシック" charset="0"/>
              </a:rPr>
              <a:t>Guest uses </a:t>
            </a:r>
            <a:r>
              <a:rPr lang="en-US" sz="1800" b="1" dirty="0" err="1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hypercall</a:t>
            </a:r>
            <a:r>
              <a:rPr lang="en-US" sz="1800" dirty="0">
                <a:ea typeface="ＭＳ Ｐゴシック" charset="0"/>
              </a:rPr>
              <a:t> (call to hypervisor) when page-table changes needed</a:t>
            </a:r>
          </a:p>
          <a:p>
            <a:pPr>
              <a:defRPr/>
            </a:pPr>
            <a:r>
              <a:rPr lang="en-US" sz="2800" dirty="0" err="1">
                <a:ea typeface="ＭＳ Ｐゴシック" charset="0"/>
              </a:rPr>
              <a:t>Paravirtualization</a:t>
            </a:r>
            <a:r>
              <a:rPr lang="en-US" sz="2800" dirty="0">
                <a:ea typeface="ＭＳ Ｐゴシック" charset="0"/>
              </a:rPr>
              <a:t> allowed virtualization of older x86 CPUs (and others) without binary translation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</a:rPr>
              <a:t>Guest had to be modified to use run on </a:t>
            </a:r>
            <a:r>
              <a:rPr lang="en-US" sz="2800" dirty="0" err="1">
                <a:ea typeface="ＭＳ Ｐゴシック" charset="0"/>
              </a:rPr>
              <a:t>paravirtualized</a:t>
            </a:r>
            <a:r>
              <a:rPr lang="en-US" sz="2800" dirty="0">
                <a:ea typeface="ＭＳ Ｐゴシック" charset="0"/>
              </a:rPr>
              <a:t> VMM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</a:rPr>
              <a:t>But on modern CPUs </a:t>
            </a:r>
            <a:r>
              <a:rPr lang="en-US" sz="2800" dirty="0" err="1">
                <a:ea typeface="ＭＳ Ｐゴシック" charset="0"/>
              </a:rPr>
              <a:t>Xen</a:t>
            </a:r>
            <a:r>
              <a:rPr lang="en-US" sz="2800" dirty="0">
                <a:ea typeface="ＭＳ Ｐゴシック" charset="0"/>
              </a:rPr>
              <a:t> no longer requires guest modification -&gt; no longer </a:t>
            </a:r>
            <a:r>
              <a:rPr lang="en-US" sz="2800" dirty="0" err="1">
                <a:ea typeface="ＭＳ Ｐゴシック" charset="0"/>
              </a:rPr>
              <a:t>paravirtualization</a:t>
            </a:r>
            <a:endParaRPr lang="en-US" sz="2800" dirty="0">
              <a:ea typeface="ＭＳ Ｐゴシック" charset="0"/>
            </a:endParaRPr>
          </a:p>
          <a:p>
            <a:pPr marL="857250" lvl="2" indent="0">
              <a:buFont typeface="Webdings" charset="0"/>
              <a:buNone/>
              <a:defRPr/>
            </a:pPr>
            <a:endParaRPr lang="en-US" sz="1800" dirty="0"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F1B63B6B-553B-5A57-4040-320FC6C3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013" y="251778"/>
            <a:ext cx="8229600" cy="576262"/>
          </a:xfrm>
        </p:spPr>
        <p:txBody>
          <a:bodyPr>
            <a:normAutofit/>
          </a:bodyPr>
          <a:lstStyle/>
          <a:p>
            <a:r>
              <a:rPr lang="en-US" altLang="en-US" sz="2800" b="1"/>
              <a:t>Types of VMs – Programming Environment Virtualization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id="{B89B9AC3-8679-A532-033B-B21CF8A20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1065213"/>
            <a:ext cx="7920990" cy="509555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Also not-really-virtualization but using same techniques, providing similar features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Programming language is designed to run within custom-built virtualized environment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For example Oracle Java has many features that depend on running in </a:t>
            </a:r>
            <a:r>
              <a:rPr lang="en-US" b="1" dirty="0">
                <a:solidFill>
                  <a:srgbClr val="3366FF"/>
                </a:solidFill>
                <a:ea typeface="ＭＳ Ｐゴシック" charset="0"/>
              </a:rPr>
              <a:t>Java Virtual Machine</a:t>
            </a:r>
            <a:r>
              <a:rPr lang="en-US" dirty="0">
                <a:ea typeface="ＭＳ Ｐゴシック" charset="0"/>
              </a:rPr>
              <a:t> (</a:t>
            </a:r>
            <a:r>
              <a:rPr lang="en-US" b="1" dirty="0">
                <a:solidFill>
                  <a:srgbClr val="3366FF"/>
                </a:solidFill>
                <a:ea typeface="ＭＳ Ｐゴシック" charset="0"/>
              </a:rPr>
              <a:t>JVM</a:t>
            </a:r>
            <a:r>
              <a:rPr lang="en-US" dirty="0">
                <a:ea typeface="ＭＳ Ｐゴシック" charset="0"/>
              </a:rPr>
              <a:t>)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In this case virtualization is defined as providing APIs that define a set of features made available to a language and programs written in that language to provide an improved execution environment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JVM compiled to run on many systems (including some smart phones even)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Programs written in Java run in the JVM no matter the underlying system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Similar to </a:t>
            </a:r>
            <a:r>
              <a:rPr lang="en-US" b="1" dirty="0">
                <a:solidFill>
                  <a:srgbClr val="3366FF"/>
                </a:solidFill>
                <a:ea typeface="ＭＳ Ｐゴシック" charset="0"/>
              </a:rPr>
              <a:t>interpreted languages</a:t>
            </a:r>
          </a:p>
          <a:p>
            <a:pPr lvl="1">
              <a:buFont typeface="Monotype Sorts" charset="0"/>
              <a:buChar char="l"/>
              <a:defRPr/>
            </a:pPr>
            <a:endParaRPr lang="en-US" dirty="0">
              <a:ea typeface="ＭＳ Ｐゴシック" charset="0"/>
            </a:endParaRPr>
          </a:p>
          <a:p>
            <a:pPr lvl="2">
              <a:buFont typeface="Webdings" charset="0"/>
              <a:buChar char="4"/>
              <a:defRPr/>
            </a:pPr>
            <a:endParaRPr lang="en-US" dirty="0">
              <a:ea typeface="ＭＳ Ｐゴシック" charset="0"/>
            </a:endParaRPr>
          </a:p>
          <a:p>
            <a:pPr marL="0" indent="0">
              <a:buFont typeface="Monotype Sorts" charset="0"/>
              <a:buNone/>
              <a:defRPr/>
            </a:pPr>
            <a:endParaRPr lang="en-US" dirty="0">
              <a:latin typeface="Courier New"/>
              <a:ea typeface="ＭＳ Ｐゴシック" charset="0"/>
              <a:cs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BBC76501-E4B8-E8E5-4939-650ABFAF8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165100"/>
            <a:ext cx="8229600" cy="576263"/>
          </a:xfrm>
        </p:spPr>
        <p:txBody>
          <a:bodyPr/>
          <a:lstStyle/>
          <a:p>
            <a:pPr algn="ctr"/>
            <a:r>
              <a:rPr lang="en-US" altLang="en-US" b="1" dirty="0"/>
              <a:t>Types of VMs – Emulation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086CB5BD-C8DA-F8FB-A3CC-7CBE9289D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908050"/>
            <a:ext cx="7981950" cy="561340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2400" dirty="0"/>
              <a:t>Another (older) way for running one operating system on a different operating system</a:t>
            </a:r>
          </a:p>
          <a:p>
            <a:pPr lvl="1"/>
            <a:r>
              <a:rPr lang="en-US" altLang="en-US" sz="2400" dirty="0"/>
              <a:t>Virtualization requires underlying CPU to be same as guest was compiled for</a:t>
            </a:r>
          </a:p>
          <a:p>
            <a:pPr lvl="1"/>
            <a:r>
              <a:rPr lang="en-US" altLang="en-US" sz="2400" dirty="0"/>
              <a:t>Emulation allows guest to run on different CPU</a:t>
            </a:r>
          </a:p>
          <a:p>
            <a:r>
              <a:rPr lang="en-US" altLang="en-US" sz="2400" dirty="0"/>
              <a:t>Necessary to translate all guest instructions from guest CPU to native CPU</a:t>
            </a:r>
          </a:p>
          <a:p>
            <a:pPr lvl="1"/>
            <a:r>
              <a:rPr lang="en-US" altLang="en-US" sz="2400" dirty="0"/>
              <a:t>Emulation, not virtualization</a:t>
            </a:r>
          </a:p>
          <a:p>
            <a:r>
              <a:rPr lang="en-US" altLang="en-US" sz="2400" dirty="0"/>
              <a:t>Useful when host system has one architecture, guest compiled for other architecture</a:t>
            </a:r>
          </a:p>
          <a:p>
            <a:pPr lvl="1"/>
            <a:r>
              <a:rPr lang="en-US" altLang="en-US" sz="2400" dirty="0"/>
              <a:t>Company replacing outdated servers with new servers containing different CPU architecture, but still want to run old applications</a:t>
            </a:r>
          </a:p>
          <a:p>
            <a:r>
              <a:rPr lang="en-US" altLang="en-US" sz="2400" dirty="0"/>
              <a:t>Performance challenge – order of magnitude slower than native code</a:t>
            </a:r>
          </a:p>
          <a:p>
            <a:pPr lvl="1"/>
            <a:r>
              <a:rPr lang="en-US" altLang="en-US" sz="2400" dirty="0"/>
              <a:t>New machines faster than older machines so can reduce slowdown</a:t>
            </a:r>
          </a:p>
          <a:p>
            <a:r>
              <a:rPr lang="en-US" altLang="en-US" sz="2400" dirty="0"/>
              <a:t>Very popular – especially in gaming where old consoles emulated on new</a:t>
            </a:r>
            <a:endParaRPr lang="en-US" altLang="en-US" sz="2800" dirty="0"/>
          </a:p>
          <a:p>
            <a:pPr lvl="2"/>
            <a:endParaRPr lang="en-US" altLang="en-US" sz="2000" dirty="0"/>
          </a:p>
          <a:p>
            <a:pPr>
              <a:buFont typeface="Monotype Sorts" pitchFamily="-84" charset="2"/>
              <a:buNone/>
            </a:pPr>
            <a:endParaRPr lang="en-US" alt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E8AFE6D5-5F71-63A4-69A3-0438CB0EA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9213" y="165100"/>
            <a:ext cx="7856537" cy="576263"/>
          </a:xfrm>
        </p:spPr>
        <p:txBody>
          <a:bodyPr/>
          <a:lstStyle/>
          <a:p>
            <a:r>
              <a:rPr lang="en-US" altLang="en-US" sz="2800"/>
              <a:t>Types of VMs – Application Containment</a:t>
            </a:r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36716F0B-5D00-2117-F3A9-3F1FF5914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051" y="1050925"/>
            <a:ext cx="7856537" cy="5395595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Some goals of virtualization are segregation of apps, performance and resource management, easy start, stop, move, and management of them</a:t>
            </a:r>
          </a:p>
          <a:p>
            <a:r>
              <a:rPr lang="en-US" altLang="en-US" sz="2400" dirty="0"/>
              <a:t>Can do those things without full-fledged virtualization</a:t>
            </a:r>
          </a:p>
          <a:p>
            <a:pPr lvl="1"/>
            <a:r>
              <a:rPr lang="en-US" altLang="en-US" sz="2000" dirty="0"/>
              <a:t>If applications compiled for the host operating system, don’t need full virtualization to meet these goals</a:t>
            </a:r>
          </a:p>
          <a:p>
            <a:r>
              <a:rPr lang="en-US" altLang="en-US" sz="2400" dirty="0"/>
              <a:t>Oracle </a:t>
            </a:r>
            <a:r>
              <a:rPr lang="en-US" altLang="en-US" sz="2400" b="1" dirty="0">
                <a:solidFill>
                  <a:srgbClr val="3366FF"/>
                </a:solidFill>
              </a:rPr>
              <a:t>containers</a:t>
            </a:r>
            <a:r>
              <a:rPr lang="en-US" altLang="en-US" sz="2400" dirty="0"/>
              <a:t> / </a:t>
            </a:r>
            <a:r>
              <a:rPr lang="en-US" altLang="en-US" sz="2400" b="1" dirty="0">
                <a:solidFill>
                  <a:srgbClr val="3366FF"/>
                </a:solidFill>
              </a:rPr>
              <a:t>zones</a:t>
            </a:r>
            <a:r>
              <a:rPr lang="en-US" altLang="en-US" sz="2400" dirty="0"/>
              <a:t> for example create virtual layer between OS and apps</a:t>
            </a:r>
          </a:p>
          <a:p>
            <a:pPr lvl="1"/>
            <a:r>
              <a:rPr lang="en-US" altLang="en-US" sz="2000" dirty="0"/>
              <a:t>Only one kernel running – host OS</a:t>
            </a:r>
          </a:p>
          <a:p>
            <a:pPr lvl="1"/>
            <a:r>
              <a:rPr lang="en-US" altLang="en-US" sz="2000" dirty="0"/>
              <a:t>OS and devices are virtualized, providing resources within zone with impression that they are only processes on system</a:t>
            </a:r>
          </a:p>
          <a:p>
            <a:pPr lvl="1"/>
            <a:r>
              <a:rPr lang="en-US" altLang="en-US" sz="2000" dirty="0"/>
              <a:t>Each zone has its own applications; networking stack, addresses, and ports; user accounts, </a:t>
            </a:r>
            <a:r>
              <a:rPr lang="en-US" altLang="en-US" sz="2000" dirty="0" err="1"/>
              <a:t>etc</a:t>
            </a:r>
            <a:endParaRPr lang="en-US" altLang="en-US" sz="2000" dirty="0"/>
          </a:p>
          <a:p>
            <a:pPr lvl="1"/>
            <a:r>
              <a:rPr lang="en-US" altLang="en-US" sz="2000" dirty="0"/>
              <a:t>CPU and memory resources divided between zones</a:t>
            </a:r>
          </a:p>
          <a:p>
            <a:pPr lvl="2"/>
            <a:r>
              <a:rPr lang="en-US" altLang="en-US" sz="1600" dirty="0"/>
              <a:t>Zone can have its own scheduler to use those resources</a:t>
            </a:r>
          </a:p>
          <a:p>
            <a:pPr lvl="1">
              <a:buFont typeface="Monotype Sorts" pitchFamily="-84" charset="2"/>
              <a:buNone/>
            </a:pPr>
            <a:endParaRPr lang="en-US" altLang="en-US" sz="2000" dirty="0"/>
          </a:p>
          <a:p>
            <a:pPr lvl="2"/>
            <a:endParaRPr lang="en-US" altLang="en-US" sz="1600" dirty="0"/>
          </a:p>
          <a:p>
            <a:pPr>
              <a:buFont typeface="Monotype Sorts" pitchFamily="-84" charset="2"/>
              <a:buNone/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19BB94A3-4EB8-CD5E-9B87-99B3A3715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3675"/>
            <a:ext cx="8229600" cy="576263"/>
          </a:xfrm>
        </p:spPr>
        <p:txBody>
          <a:bodyPr/>
          <a:lstStyle/>
          <a:p>
            <a:pPr algn="ctr"/>
            <a:r>
              <a:rPr lang="en-US" altLang="en-US" dirty="0"/>
              <a:t>Solaris 10 with Two Zones</a:t>
            </a:r>
          </a:p>
        </p:txBody>
      </p:sp>
      <p:pic>
        <p:nvPicPr>
          <p:cNvPr id="36867" name="Content Placeholder 3" descr="16_07.pdf">
            <a:extLst>
              <a:ext uri="{FF2B5EF4-FFF2-40B4-BE49-F238E27FC236}">
                <a16:creationId xmlns:a16="http://schemas.microsoft.com/office/drawing/2014/main" id="{AFC98957-D83E-18CE-C392-355D918BEB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374" r="-38374"/>
          <a:stretch>
            <a:fillRect/>
          </a:stretch>
        </p:blipFill>
        <p:spPr>
          <a:xfrm>
            <a:off x="615950" y="1236663"/>
            <a:ext cx="8229600" cy="4530725"/>
          </a:xfr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467B9D8A-F7C1-9B11-4803-7B1FC894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583" y="205105"/>
            <a:ext cx="8229600" cy="57626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3200" dirty="0"/>
              <a:t>Virtualization and Operating-System Components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id="{15FE0334-419F-1B94-C7E6-397AA5992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313" y="952818"/>
            <a:ext cx="7597457" cy="52879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200" dirty="0">
                <a:ea typeface="ＭＳ Ｐゴシック" charset="0"/>
              </a:rPr>
              <a:t>Now look at operating system aspects of virtualization</a:t>
            </a:r>
          </a:p>
          <a:p>
            <a:pPr lvl="1">
              <a:defRPr/>
            </a:pPr>
            <a:r>
              <a:rPr lang="en-US" sz="2800" dirty="0">
                <a:ea typeface="ＭＳ Ｐゴシック" charset="0"/>
              </a:rPr>
              <a:t>CPU scheduling, memory management, I/O, storage, and unique VM migration feature</a:t>
            </a:r>
          </a:p>
          <a:p>
            <a:pPr lvl="2">
              <a:defRPr/>
            </a:pPr>
            <a:r>
              <a:rPr lang="en-US" sz="2000" dirty="0">
                <a:ea typeface="ＭＳ Ｐゴシック" charset="0"/>
              </a:rPr>
              <a:t>How do VMMs schedule CPU use when guests believe they have dedicated CPUs?</a:t>
            </a:r>
          </a:p>
          <a:p>
            <a:pPr lvl="2">
              <a:defRPr/>
            </a:pPr>
            <a:r>
              <a:rPr lang="en-US" sz="2000" dirty="0">
                <a:ea typeface="ＭＳ Ｐゴシック" charset="0"/>
              </a:rPr>
              <a:t>How can memory management work when many guests require large amounts of memory?</a:t>
            </a:r>
          </a:p>
          <a:p>
            <a:pPr marL="857250" lvl="2" indent="0">
              <a:buFont typeface="Webdings" charset="0"/>
              <a:buNone/>
              <a:defRPr/>
            </a:pPr>
            <a:endParaRPr lang="en-US" sz="2000" dirty="0">
              <a:ea typeface="ＭＳ Ｐゴシック" charset="0"/>
            </a:endParaRPr>
          </a:p>
          <a:p>
            <a:pPr marL="457200" lvl="1" indent="0">
              <a:buFont typeface="Monotype Sorts" charset="0"/>
              <a:buNone/>
              <a:defRPr/>
            </a:pPr>
            <a:endParaRPr lang="en-US" sz="2800" dirty="0">
              <a:ea typeface="ＭＳ Ｐゴシック" charset="0"/>
            </a:endParaRPr>
          </a:p>
          <a:p>
            <a:pPr lvl="2">
              <a:buFont typeface="Webdings" charset="0"/>
              <a:buChar char="4"/>
              <a:defRPr/>
            </a:pPr>
            <a:endParaRPr lang="en-US" sz="1600" dirty="0">
              <a:ea typeface="ＭＳ Ｐゴシック" charset="0"/>
            </a:endParaRPr>
          </a:p>
          <a:p>
            <a:pPr marL="0" indent="0">
              <a:buFont typeface="Monotype Sorts" charset="0"/>
              <a:buNone/>
              <a:defRPr/>
            </a:pPr>
            <a:endParaRPr lang="en-US" sz="2400" dirty="0">
              <a:latin typeface="Courier New"/>
              <a:ea typeface="ＭＳ Ｐゴシック" charset="0"/>
              <a:cs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A52699F1-551F-C743-4C40-F405822BF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213" y="150813"/>
            <a:ext cx="8229600" cy="576262"/>
          </a:xfrm>
        </p:spPr>
        <p:txBody>
          <a:bodyPr/>
          <a:lstStyle/>
          <a:p>
            <a:r>
              <a:rPr lang="en-US" altLang="en-US"/>
              <a:t>OS Component – CPU Scheduling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id="{16C913F4-ADA7-C059-8098-856EC1DB4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90" y="1022350"/>
            <a:ext cx="7793673" cy="559562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Even single-CPU systems act like multiprocessor ones when virtualized</a:t>
            </a:r>
          </a:p>
          <a:p>
            <a:pPr lvl="1">
              <a:defRPr/>
            </a:pPr>
            <a:r>
              <a:rPr lang="en-US" sz="2400" dirty="0">
                <a:ea typeface="ＭＳ Ｐゴシック" charset="0"/>
              </a:rPr>
              <a:t>One or more virtual CPUs per guest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</a:rPr>
              <a:t>Generally VMM has one or more physical CPUs and number of threads to run on them</a:t>
            </a:r>
          </a:p>
          <a:p>
            <a:pPr lvl="1">
              <a:defRPr/>
            </a:pPr>
            <a:r>
              <a:rPr lang="en-US" sz="2400" dirty="0">
                <a:ea typeface="ＭＳ Ｐゴシック" charset="0"/>
              </a:rPr>
              <a:t>Guests configured with certain number of VCPUs</a:t>
            </a:r>
          </a:p>
          <a:p>
            <a:pPr lvl="2">
              <a:defRPr/>
            </a:pPr>
            <a:r>
              <a:rPr lang="en-US" sz="1800" dirty="0">
                <a:ea typeface="ＭＳ Ｐゴシック" charset="0"/>
              </a:rPr>
              <a:t>Can be adjusted throughout life of VM</a:t>
            </a:r>
          </a:p>
          <a:p>
            <a:pPr lvl="1">
              <a:defRPr/>
            </a:pPr>
            <a:r>
              <a:rPr lang="en-US" sz="2400" dirty="0">
                <a:ea typeface="ＭＳ Ｐゴシック" charset="0"/>
              </a:rPr>
              <a:t>When enough CPUs for all guests -&gt; VMM can allocate dedicated CPUs, each guest much like native operating system managing its CPUs</a:t>
            </a:r>
          </a:p>
          <a:p>
            <a:pPr lvl="1">
              <a:defRPr/>
            </a:pPr>
            <a:r>
              <a:rPr lang="en-US" sz="2400" dirty="0">
                <a:ea typeface="ＭＳ Ｐゴシック" charset="0"/>
              </a:rPr>
              <a:t>Usually not enough CPUs -&gt; CPU </a:t>
            </a:r>
            <a:r>
              <a:rPr lang="en-US" sz="2400" b="1" dirty="0" err="1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overcommitment</a:t>
            </a:r>
            <a:endParaRPr lang="en-US" sz="2400" b="1" dirty="0">
              <a:solidFill>
                <a:srgbClr val="3366FF"/>
              </a:solidFill>
              <a:ea typeface="ＭＳ Ｐゴシック" charset="0"/>
              <a:cs typeface="ＭＳ Ｐゴシック" charset="0"/>
            </a:endParaRPr>
          </a:p>
          <a:p>
            <a:pPr lvl="2">
              <a:defRPr/>
            </a:pPr>
            <a:r>
              <a:rPr lang="en-US" sz="1800" dirty="0">
                <a:ea typeface="ＭＳ Ｐゴシック" charset="0"/>
              </a:rPr>
              <a:t>VMM can use standard scheduling algorithms to put threads on CPUs</a:t>
            </a:r>
          </a:p>
          <a:p>
            <a:pPr lvl="2">
              <a:defRPr/>
            </a:pPr>
            <a:r>
              <a:rPr lang="en-US" sz="1800" dirty="0">
                <a:ea typeface="ＭＳ Ｐゴシック" charset="0"/>
              </a:rPr>
              <a:t>Some add fairness aspect</a:t>
            </a:r>
          </a:p>
          <a:p>
            <a:pPr lvl="2">
              <a:buFont typeface="Webdings" charset="0"/>
              <a:buChar char="4"/>
              <a:defRPr/>
            </a:pPr>
            <a:endParaRPr lang="en-US" dirty="0">
              <a:ea typeface="ＭＳ Ｐゴシック" charset="0"/>
            </a:endParaRPr>
          </a:p>
          <a:p>
            <a:pPr marL="0" indent="0">
              <a:buFont typeface="Monotype Sorts" charset="0"/>
              <a:buNone/>
              <a:defRPr/>
            </a:pPr>
            <a:endParaRPr lang="en-US" dirty="0">
              <a:latin typeface="Courier New"/>
              <a:ea typeface="ＭＳ Ｐゴシック" charset="0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5061A954-CCF6-24B5-85DD-29FDC68666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5425" y="228600"/>
            <a:ext cx="8039100" cy="811213"/>
          </a:xfrm>
        </p:spPr>
        <p:txBody>
          <a:bodyPr/>
          <a:lstStyle/>
          <a:p>
            <a:pPr algn="ctr"/>
            <a:r>
              <a:rPr lang="en-US" altLang="en-US" sz="2800" dirty="0"/>
              <a:t>Structure view: Virtual machines</a:t>
            </a: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B09F4B83-CA4E-10DF-8ACC-37C40DFED9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6688" y="1262063"/>
            <a:ext cx="8677275" cy="50022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800" dirty="0"/>
              <a:t>Logical conclusion of layered approach.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The OS offers an abstract machine to execute on</a:t>
            </a:r>
          </a:p>
          <a:p>
            <a:pPr lvl="2">
              <a:lnSpc>
                <a:spcPct val="90000"/>
              </a:lnSpc>
            </a:pPr>
            <a:r>
              <a:rPr lang="en-US" altLang="en-US" sz="1600" dirty="0"/>
              <a:t>Hides the specifics and details of hardware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Users are given their own VM, they can run any of the OS or software packages that are available on the underlying machine.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Provides a complete copy of underlying machine to the user</a:t>
            </a:r>
          </a:p>
          <a:p>
            <a:pPr lvl="2">
              <a:lnSpc>
                <a:spcPct val="90000"/>
              </a:lnSpc>
            </a:pPr>
            <a:r>
              <a:rPr lang="en-US" altLang="en-US" sz="1600" dirty="0"/>
              <a:t>Pioneered under the name virtual machine (VM)  by IBM </a:t>
            </a:r>
          </a:p>
          <a:p>
            <a:pPr lvl="2">
              <a:lnSpc>
                <a:spcPct val="90000"/>
              </a:lnSpc>
            </a:pPr>
            <a:r>
              <a:rPr lang="en-US" altLang="en-US" sz="1600" dirty="0"/>
              <a:t>Became a household name with JAVA</a:t>
            </a:r>
          </a:p>
          <a:p>
            <a:pPr>
              <a:lnSpc>
                <a:spcPct val="90000"/>
              </a:lnSpc>
            </a:pPr>
            <a:r>
              <a:rPr lang="en-US" altLang="en-US" sz="1800" dirty="0"/>
              <a:t>Mechanism of creating this illusion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CPU scheduling</a:t>
            </a:r>
          </a:p>
          <a:p>
            <a:pPr lvl="2">
              <a:lnSpc>
                <a:spcPct val="90000"/>
              </a:lnSpc>
            </a:pPr>
            <a:r>
              <a:rPr lang="en-US" altLang="en-US" sz="1600" dirty="0"/>
              <a:t>Sharing the CPU in a transparent way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Memory management</a:t>
            </a:r>
          </a:p>
          <a:p>
            <a:pPr lvl="2">
              <a:lnSpc>
                <a:spcPct val="90000"/>
              </a:lnSpc>
            </a:pPr>
            <a:r>
              <a:rPr lang="en-US" altLang="en-US" sz="1600" dirty="0"/>
              <a:t>Having large virtual memory space to address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Additional features such as file systems and so on are  offered through file management subsystems</a:t>
            </a:r>
          </a:p>
          <a:p>
            <a:pPr lvl="2">
              <a:lnSpc>
                <a:spcPct val="90000"/>
              </a:lnSpc>
            </a:pPr>
            <a:r>
              <a:rPr lang="en-US" altLang="en-US" sz="1600" dirty="0"/>
              <a:t>Problem is with partitioning the disk</a:t>
            </a:r>
          </a:p>
          <a:p>
            <a:pPr lvl="3">
              <a:lnSpc>
                <a:spcPct val="90000"/>
              </a:lnSpc>
            </a:pPr>
            <a:r>
              <a:rPr lang="en-US" altLang="en-US" sz="1600" dirty="0"/>
              <a:t>VM introduced minidisks such partitioning of tracks on the physical disk.</a:t>
            </a:r>
          </a:p>
          <a:p>
            <a:pPr lvl="2">
              <a:lnSpc>
                <a:spcPct val="90000"/>
              </a:lnSpc>
            </a:pPr>
            <a:endParaRPr lang="en-US" altLang="en-US" sz="16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CC700099-5925-765C-10B7-16B662D03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338" y="123825"/>
            <a:ext cx="7921625" cy="576263"/>
          </a:xfrm>
        </p:spPr>
        <p:txBody>
          <a:bodyPr/>
          <a:lstStyle/>
          <a:p>
            <a:r>
              <a:rPr lang="en-US" altLang="en-US" sz="2800" b="1" dirty="0"/>
              <a:t>OS Component – CPU Scheduling (cont.)</a:t>
            </a:r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34272DDC-8A7F-D72D-E60C-E4AAE6F4E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80" y="1092200"/>
            <a:ext cx="8029257" cy="5125720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Cycle stealing by VMM and oversubscription of CPUs means guests don’t get CPU cycles they expect</a:t>
            </a:r>
          </a:p>
          <a:p>
            <a:pPr lvl="1"/>
            <a:r>
              <a:rPr lang="en-US" altLang="en-US" sz="2800" dirty="0"/>
              <a:t>Consider timesharing scheduler in a guest trying to schedule 100ms time slices -&gt; each may take 100ms, 1 second, or longer</a:t>
            </a:r>
          </a:p>
          <a:p>
            <a:pPr lvl="2"/>
            <a:r>
              <a:rPr lang="en-US" altLang="en-US" sz="2000" dirty="0"/>
              <a:t>Poor response times for users of guest</a:t>
            </a:r>
          </a:p>
          <a:p>
            <a:pPr lvl="2"/>
            <a:r>
              <a:rPr lang="en-US" altLang="en-US" sz="2000" dirty="0"/>
              <a:t>Time-of-day clocks incorrect</a:t>
            </a:r>
          </a:p>
          <a:p>
            <a:pPr lvl="1"/>
            <a:r>
              <a:rPr lang="en-US" altLang="en-US" sz="2800" dirty="0"/>
              <a:t>Some VMMs provide application to run in each guest to fix time-of-day and provide other integration features</a:t>
            </a:r>
          </a:p>
          <a:p>
            <a:pPr lvl="1"/>
            <a:endParaRPr lang="en-US" altLang="en-US" sz="2800" dirty="0"/>
          </a:p>
          <a:p>
            <a:pPr lvl="2"/>
            <a:endParaRPr lang="en-US" altLang="en-US" sz="2000" dirty="0"/>
          </a:p>
          <a:p>
            <a:pPr>
              <a:buFont typeface="Monotype Sorts" pitchFamily="-84" charset="2"/>
              <a:buNone/>
            </a:pPr>
            <a:endParaRPr lang="en-US" alt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51A4E6BB-D2BA-B93F-D305-F912FBB22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363" y="136525"/>
            <a:ext cx="8229600" cy="576263"/>
          </a:xfrm>
        </p:spPr>
        <p:txBody>
          <a:bodyPr/>
          <a:lstStyle/>
          <a:p>
            <a:r>
              <a:rPr lang="en-US" altLang="en-US" sz="3000"/>
              <a:t>OS Component – Memory Management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89E0009-BCAD-97C0-4815-74BBB46F2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340" y="1020762"/>
            <a:ext cx="8229600" cy="5562918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sz="2400" dirty="0">
                <a:ea typeface="ＭＳ Ｐゴシック" charset="0"/>
              </a:rPr>
              <a:t>Also suffers from oversubscription -&gt; requires extra management efficiency from VMM</a:t>
            </a:r>
          </a:p>
          <a:p>
            <a:pPr>
              <a:defRPr/>
            </a:pPr>
            <a:r>
              <a:rPr lang="en-US" sz="2400" dirty="0">
                <a:ea typeface="ＭＳ Ｐゴシック" charset="0"/>
              </a:rPr>
              <a:t>For example, VMware ESX guests have a configured amount of physical memory, then ESX uses 3 methods of memory management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2400" dirty="0">
                <a:ea typeface="ＭＳ Ｐゴシック" charset="0"/>
              </a:rPr>
              <a:t>Double-paging, in which the guest page table indicates a page is in a physical frame but the VMM moves some of those pages to backing store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2400" dirty="0">
                <a:ea typeface="ＭＳ Ｐゴシック" charset="0"/>
              </a:rPr>
              <a:t>Install a </a:t>
            </a:r>
            <a:r>
              <a:rPr lang="en-US" sz="2400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pseudo-device driver </a:t>
            </a:r>
            <a:r>
              <a:rPr lang="en-US" sz="2400" dirty="0">
                <a:ea typeface="ＭＳ Ｐゴシック" charset="0"/>
              </a:rPr>
              <a:t>in each guest (it looks like a device driver to the guest kernel but really just adds kernel-mode code to the guest) </a:t>
            </a:r>
          </a:p>
          <a:p>
            <a:pPr marL="1143000" lvl="2" indent="-342900">
              <a:buFont typeface="Webdings" charset="0"/>
              <a:buChar char="4"/>
              <a:defRPr/>
            </a:pPr>
            <a:r>
              <a:rPr lang="en-US" sz="2400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Balloon</a:t>
            </a:r>
            <a:r>
              <a:rPr lang="en-US" sz="2400" dirty="0">
                <a:ea typeface="ＭＳ Ｐゴシック" charset="0"/>
              </a:rPr>
              <a:t> memory manager communicates with VMM and is told to allocate or </a:t>
            </a:r>
            <a:r>
              <a:rPr lang="en-US" sz="2400" dirty="0" err="1">
                <a:ea typeface="ＭＳ Ｐゴシック" charset="0"/>
              </a:rPr>
              <a:t>deallocate</a:t>
            </a:r>
            <a:r>
              <a:rPr lang="en-US" sz="2400" dirty="0">
                <a:ea typeface="ＭＳ Ｐゴシック" charset="0"/>
              </a:rPr>
              <a:t> memory to decrease or increase physical memory use of guest, causing guest OS to free or have more memory available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2400" dirty="0" err="1">
                <a:ea typeface="ＭＳ Ｐゴシック" charset="0"/>
              </a:rPr>
              <a:t>Deduplication</a:t>
            </a:r>
            <a:r>
              <a:rPr lang="en-US" sz="2400" dirty="0">
                <a:ea typeface="ＭＳ Ｐゴシック" charset="0"/>
              </a:rPr>
              <a:t> by VMM determining if same page loaded more than once, memory mapping the same page into multiple guests</a:t>
            </a:r>
          </a:p>
          <a:p>
            <a:pPr marL="800100" lvl="1" indent="-342900">
              <a:buFont typeface="+mj-lt"/>
              <a:buAutoNum type="arabicPeriod"/>
              <a:defRPr/>
            </a:pPr>
            <a:endParaRPr lang="en-US" sz="2800" dirty="0">
              <a:ea typeface="ＭＳ Ｐゴシック" charset="0"/>
            </a:endParaRPr>
          </a:p>
          <a:p>
            <a:pPr marL="457200" lvl="1" indent="0">
              <a:buFont typeface="Monotype Sorts" charset="0"/>
              <a:buNone/>
              <a:defRPr/>
            </a:pPr>
            <a:endParaRPr lang="en-US" sz="2800" dirty="0">
              <a:ea typeface="ＭＳ Ｐゴシック" charset="0"/>
            </a:endParaRPr>
          </a:p>
          <a:p>
            <a:pPr lvl="2">
              <a:buFont typeface="Webdings" charset="0"/>
              <a:buChar char="4"/>
              <a:defRPr/>
            </a:pPr>
            <a:endParaRPr lang="en-US" sz="2000" dirty="0">
              <a:ea typeface="ＭＳ Ｐゴシック" charset="0"/>
            </a:endParaRPr>
          </a:p>
          <a:p>
            <a:pPr marL="0" indent="0">
              <a:buFont typeface="Monotype Sorts" charset="0"/>
              <a:buNone/>
              <a:defRPr/>
            </a:pPr>
            <a:endParaRPr lang="en-US" sz="3200" dirty="0">
              <a:latin typeface="Courier New"/>
              <a:ea typeface="ＭＳ Ｐゴシック" charset="0"/>
              <a:cs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E9C01769-404E-52D2-316E-3D6541C1F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13" y="165100"/>
            <a:ext cx="8229600" cy="576263"/>
          </a:xfrm>
        </p:spPr>
        <p:txBody>
          <a:bodyPr/>
          <a:lstStyle/>
          <a:p>
            <a:r>
              <a:rPr lang="en-US" altLang="en-US"/>
              <a:t>OS Component – I/O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id="{B8BCB78B-92FF-A1D6-9934-C41D8BA2C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884" y="741362"/>
            <a:ext cx="7897495" cy="572801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>
                <a:ea typeface="ＭＳ Ｐゴシック" charset="0"/>
              </a:rPr>
              <a:t>Easier for VMMs to integrate with guests because I/O has lots of variation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Already somewhat segregated / flexible via device drivers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VMM can provide new devices and device drivers</a:t>
            </a:r>
          </a:p>
          <a:p>
            <a:pPr>
              <a:defRPr/>
            </a:pPr>
            <a:r>
              <a:rPr lang="en-US" sz="2400" dirty="0">
                <a:ea typeface="ＭＳ Ｐゴシック" charset="0"/>
              </a:rPr>
              <a:t>But overall I/O is complicated for VMMs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Many short paths for I/O in standard </a:t>
            </a:r>
            <a:r>
              <a:rPr lang="en-US" dirty="0" err="1">
                <a:ea typeface="ＭＳ Ｐゴシック" charset="0"/>
              </a:rPr>
              <a:t>OSes</a:t>
            </a:r>
            <a:r>
              <a:rPr lang="en-US" dirty="0">
                <a:ea typeface="ＭＳ Ｐゴシック" charset="0"/>
              </a:rPr>
              <a:t> for improved performance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Less hypervisor needs to do for I/O for guests, the better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Possibilities include direct device access, DMA pass-through, direct interrupt delivery </a:t>
            </a:r>
          </a:p>
          <a:p>
            <a:pPr lvl="2">
              <a:defRPr/>
            </a:pPr>
            <a:r>
              <a:rPr lang="en-US" sz="1800" dirty="0">
                <a:ea typeface="ＭＳ Ｐゴシック" charset="0"/>
              </a:rPr>
              <a:t>Again, HW support needed for these</a:t>
            </a:r>
          </a:p>
          <a:p>
            <a:pPr>
              <a:defRPr/>
            </a:pPr>
            <a:r>
              <a:rPr lang="en-US" sz="2400" dirty="0">
                <a:ea typeface="ＭＳ Ｐゴシック" charset="0"/>
              </a:rPr>
              <a:t>Networking also complex as VMM and guests all need network access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VMM can </a:t>
            </a:r>
            <a:r>
              <a:rPr lang="en-US" b="1" dirty="0">
                <a:solidFill>
                  <a:srgbClr val="3366FF"/>
                </a:solidFill>
                <a:ea typeface="ＭＳ Ｐゴシック" charset="0"/>
              </a:rPr>
              <a:t>bridge</a:t>
            </a:r>
            <a:r>
              <a:rPr lang="en-US" dirty="0">
                <a:ea typeface="ＭＳ Ｐゴシック" charset="0"/>
              </a:rPr>
              <a:t> guest to network (allowing direct access)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And / or provide </a:t>
            </a:r>
            <a:r>
              <a:rPr lang="en-US" b="1" dirty="0">
                <a:solidFill>
                  <a:srgbClr val="3366FF"/>
                </a:solidFill>
                <a:ea typeface="ＭＳ Ｐゴシック" charset="0"/>
              </a:rPr>
              <a:t>network address translation </a:t>
            </a:r>
            <a:r>
              <a:rPr lang="en-US" dirty="0">
                <a:ea typeface="ＭＳ Ｐゴシック" charset="0"/>
              </a:rPr>
              <a:t>(</a:t>
            </a:r>
            <a:r>
              <a:rPr lang="en-US" b="1" dirty="0">
                <a:solidFill>
                  <a:srgbClr val="3366FF"/>
                </a:solidFill>
                <a:ea typeface="ＭＳ Ｐゴシック" charset="0"/>
              </a:rPr>
              <a:t>NAT</a:t>
            </a:r>
            <a:r>
              <a:rPr lang="en-US" dirty="0">
                <a:ea typeface="ＭＳ Ｐゴシック" charset="0"/>
              </a:rPr>
              <a:t>)</a:t>
            </a:r>
          </a:p>
          <a:p>
            <a:pPr lvl="2">
              <a:defRPr/>
            </a:pPr>
            <a:r>
              <a:rPr lang="en-US" sz="1800" dirty="0">
                <a:ea typeface="ＭＳ Ｐゴシック" charset="0"/>
              </a:rPr>
              <a:t>NAT address local to machine on which guest is running, VMM provides address translation to guest to hide its address</a:t>
            </a:r>
          </a:p>
          <a:p>
            <a:pPr lvl="2">
              <a:buFont typeface="Webdings" charset="0"/>
              <a:buChar char="4"/>
              <a:defRPr/>
            </a:pPr>
            <a:endParaRPr lang="en-US" sz="1600" dirty="0">
              <a:ea typeface="ＭＳ Ｐゴシック" charset="0"/>
            </a:endParaRPr>
          </a:p>
          <a:p>
            <a:pPr marL="0" indent="0">
              <a:buFont typeface="Monotype Sorts" charset="0"/>
              <a:buNone/>
              <a:defRPr/>
            </a:pPr>
            <a:endParaRPr lang="en-US" sz="2400" dirty="0">
              <a:latin typeface="Courier New"/>
              <a:ea typeface="ＭＳ Ｐゴシック" charset="0"/>
              <a:cs typeface="Courier New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55A6F312-32CC-19B5-7C06-861461F54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400" y="165100"/>
            <a:ext cx="7986713" cy="576263"/>
          </a:xfrm>
        </p:spPr>
        <p:txBody>
          <a:bodyPr/>
          <a:lstStyle/>
          <a:p>
            <a:r>
              <a:rPr lang="en-US" altLang="en-US"/>
              <a:t>OS Component – Storage Management</a:t>
            </a:r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FE5377A5-F56E-CA0D-2AD1-8FA25C069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450" y="1050925"/>
            <a:ext cx="7731125" cy="5338445"/>
          </a:xfrm>
        </p:spPr>
        <p:txBody>
          <a:bodyPr>
            <a:normAutofit/>
          </a:bodyPr>
          <a:lstStyle/>
          <a:p>
            <a:r>
              <a:rPr lang="en-US" altLang="en-US" dirty="0"/>
              <a:t>Both boot disk and general data access need  be provided by VMM</a:t>
            </a:r>
          </a:p>
          <a:p>
            <a:r>
              <a:rPr lang="en-US" altLang="en-US" dirty="0"/>
              <a:t>Need to support potentially dozens of guests per VMM (so standard disk partitioning not sufficient)</a:t>
            </a:r>
          </a:p>
          <a:p>
            <a:r>
              <a:rPr lang="en-US" altLang="en-US" dirty="0"/>
              <a:t>Type 1 – storage guest root disks and config information within file system provided by VMM as a </a:t>
            </a:r>
            <a:r>
              <a:rPr lang="en-US" altLang="en-US" b="1" dirty="0">
                <a:solidFill>
                  <a:srgbClr val="3366FF"/>
                </a:solidFill>
              </a:rPr>
              <a:t>disk image</a:t>
            </a:r>
          </a:p>
          <a:p>
            <a:r>
              <a:rPr lang="en-US" altLang="en-US" dirty="0"/>
              <a:t>Type 2 – store as files in file system provided by host OS</a:t>
            </a:r>
          </a:p>
          <a:p>
            <a:r>
              <a:rPr lang="en-US" altLang="en-US" dirty="0"/>
              <a:t>Duplicate file -&gt; create new guest</a:t>
            </a:r>
          </a:p>
          <a:p>
            <a:r>
              <a:rPr lang="en-US" altLang="en-US" dirty="0"/>
              <a:t>Move file to another system -&gt; move guest</a:t>
            </a:r>
          </a:p>
          <a:p>
            <a:r>
              <a:rPr lang="en-US" altLang="en-US" b="1" dirty="0">
                <a:solidFill>
                  <a:srgbClr val="3366FF"/>
                </a:solidFill>
              </a:rPr>
              <a:t>Physical-to-virtual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3366FF"/>
                </a:solidFill>
              </a:rPr>
              <a:t>P-to-V</a:t>
            </a:r>
            <a:r>
              <a:rPr lang="en-US" altLang="en-US" dirty="0"/>
              <a:t>) convert native disk blocks into VMM format</a:t>
            </a:r>
          </a:p>
          <a:p>
            <a:r>
              <a:rPr lang="en-US" altLang="en-US" b="1" dirty="0">
                <a:solidFill>
                  <a:srgbClr val="3366FF"/>
                </a:solidFill>
              </a:rPr>
              <a:t>Virtual-to-physical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3366FF"/>
                </a:solidFill>
              </a:rPr>
              <a:t>V-to-P</a:t>
            </a:r>
            <a:r>
              <a:rPr lang="en-US" altLang="en-US" dirty="0"/>
              <a:t>) convert from virtual format to native or disk format</a:t>
            </a:r>
          </a:p>
          <a:p>
            <a:r>
              <a:rPr lang="en-US" altLang="en-US" dirty="0"/>
              <a:t>VMM also needs to provide access to network attached storage (just networking) and other disk images, disk partitions, disks, </a:t>
            </a:r>
            <a:r>
              <a:rPr lang="en-US" altLang="en-US" dirty="0" err="1"/>
              <a:t>etc</a:t>
            </a:r>
            <a:endParaRPr lang="en-US" altLang="en-US" dirty="0"/>
          </a:p>
          <a:p>
            <a:pPr marL="457200" lvl="1" indent="0">
              <a:buFont typeface="Monotype Sorts" pitchFamily="-84" charset="2"/>
              <a:buNone/>
            </a:pPr>
            <a:endParaRPr lang="en-US" altLang="en-US" dirty="0"/>
          </a:p>
          <a:p>
            <a:pPr lvl="2"/>
            <a:endParaRPr lang="en-US" altLang="en-US" dirty="0"/>
          </a:p>
          <a:p>
            <a:pPr>
              <a:buFont typeface="Monotype Sorts" pitchFamily="-84" charset="2"/>
              <a:buNone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F11E6F6C-0311-2EE3-50FD-677B09A7F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25" y="123825"/>
            <a:ext cx="8229600" cy="576263"/>
          </a:xfrm>
        </p:spPr>
        <p:txBody>
          <a:bodyPr/>
          <a:lstStyle/>
          <a:p>
            <a:r>
              <a:rPr lang="en-US" altLang="en-US"/>
              <a:t>OS Component – Live Migration</a:t>
            </a:r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C844406A-065E-548B-AACB-C04D00979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225" y="891540"/>
            <a:ext cx="7811135" cy="5520690"/>
          </a:xfrm>
        </p:spPr>
        <p:txBody>
          <a:bodyPr>
            <a:normAutofit lnSpcReduction="10000"/>
          </a:bodyPr>
          <a:lstStyle/>
          <a:p>
            <a:r>
              <a:rPr lang="en-US" altLang="en-US" sz="2000" dirty="0"/>
              <a:t>Taking advantage of VMM features leads to new functionality not found on general operating systems such as live migration</a:t>
            </a:r>
          </a:p>
          <a:p>
            <a:r>
              <a:rPr lang="en-US" altLang="en-US" sz="2000" dirty="0"/>
              <a:t>Running guest can be moved between systems, without interrupting user access to the guest or its apps</a:t>
            </a:r>
          </a:p>
          <a:p>
            <a:r>
              <a:rPr lang="en-US" altLang="en-US" sz="2000" dirty="0"/>
              <a:t>Very useful for resource management, maintenance downtime windows, </a:t>
            </a:r>
            <a:r>
              <a:rPr lang="en-US" altLang="en-US" sz="2000" dirty="0" err="1"/>
              <a:t>etc</a:t>
            </a:r>
            <a:endParaRPr lang="en-US" altLang="en-US" sz="2000" dirty="0"/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en-US" altLang="en-US" sz="2000" dirty="0"/>
              <a:t>The source VMM establishes a connection with the target VMM</a:t>
            </a:r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en-US" altLang="en-US" sz="2000" dirty="0"/>
              <a:t>The target creates a new guest by creating a new VCPU, </a:t>
            </a:r>
            <a:r>
              <a:rPr lang="en-US" altLang="en-US" sz="2000" dirty="0" err="1"/>
              <a:t>etc</a:t>
            </a:r>
            <a:r>
              <a:rPr lang="en-US" altLang="en-US" sz="2000" dirty="0"/>
              <a:t> </a:t>
            </a:r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en-US" altLang="en-US" sz="2000" dirty="0"/>
              <a:t>The source sends all read-only guest memory pages to the target</a:t>
            </a:r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en-US" altLang="en-US" sz="2000" dirty="0"/>
              <a:t>The source sends all read-write pages to the target, marking them as clean </a:t>
            </a:r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en-US" altLang="en-US" sz="2000" dirty="0"/>
              <a:t>The source repeats step 4, as during that step some pages were probably modified by the guest and are now dirty</a:t>
            </a:r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en-US" altLang="en-US" sz="2000" dirty="0"/>
              <a:t>When cycle of steps 4 and 5 becomes very short, source VMM freezes guest, sends VCPU’s final state, sends other state details, sends final dirty pages, and tells target to start running the guest</a:t>
            </a:r>
          </a:p>
          <a:p>
            <a:pPr lvl="2"/>
            <a:r>
              <a:rPr lang="en-US" altLang="en-US" sz="2000" dirty="0"/>
              <a:t>Once target acknowledges that guest running, source terminates guest</a:t>
            </a:r>
          </a:p>
          <a:p>
            <a:pPr lvl="2"/>
            <a:endParaRPr lang="en-US" altLang="en-US" sz="1800" dirty="0"/>
          </a:p>
          <a:p>
            <a:pPr>
              <a:buFont typeface="Monotype Sorts" pitchFamily="-84" charset="2"/>
              <a:buNone/>
            </a:pPr>
            <a:endParaRPr lang="en-US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33E2A780-AD8C-04DE-FDE4-5C9C9AA36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163" y="123825"/>
            <a:ext cx="8001000" cy="576263"/>
          </a:xfrm>
        </p:spPr>
        <p:txBody>
          <a:bodyPr/>
          <a:lstStyle/>
          <a:p>
            <a:r>
              <a:rPr lang="en-US" altLang="en-US" sz="2800"/>
              <a:t>Live Migration of Guest Between Servers</a:t>
            </a:r>
          </a:p>
        </p:txBody>
      </p:sp>
      <p:pic>
        <p:nvPicPr>
          <p:cNvPr id="45059" name="Content Placeholder 3" descr="16_08.pdf">
            <a:extLst>
              <a:ext uri="{FF2B5EF4-FFF2-40B4-BE49-F238E27FC236}">
                <a16:creationId xmlns:a16="http://schemas.microsoft.com/office/drawing/2014/main" id="{A9458489-E771-3894-B3A1-B65C1E11CA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900" b="-17900"/>
          <a:stretch>
            <a:fillRect/>
          </a:stretch>
        </p:blipFill>
        <p:spPr>
          <a:xfrm>
            <a:off x="1031875" y="1068388"/>
            <a:ext cx="7454900" cy="4105275"/>
          </a:xfr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6AC1AE1C-41D7-5253-9FDC-B3A5B7349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13" y="136525"/>
            <a:ext cx="8229600" cy="576263"/>
          </a:xfrm>
        </p:spPr>
        <p:txBody>
          <a:bodyPr/>
          <a:lstStyle/>
          <a:p>
            <a:r>
              <a:rPr lang="en-US" altLang="en-US"/>
              <a:t>Examples - VMware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id="{00032035-9DEF-010B-03D1-582811635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012" y="727075"/>
            <a:ext cx="7836217" cy="546798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VMware Workstation runs on x86, provides VMM for guests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</a:rPr>
              <a:t>Runs as application on other native, installed host operating system -&gt; Type 2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</a:rPr>
              <a:t>Lots of guests possible, including Windows, Linux, </a:t>
            </a:r>
            <a:r>
              <a:rPr lang="en-US" sz="2800" dirty="0" err="1">
                <a:ea typeface="ＭＳ Ｐゴシック" charset="0"/>
              </a:rPr>
              <a:t>etc</a:t>
            </a:r>
            <a:r>
              <a:rPr lang="en-US" sz="2800" dirty="0">
                <a:ea typeface="ＭＳ Ｐゴシック" charset="0"/>
              </a:rPr>
              <a:t> all runnable concurrently (as resources allow)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</a:rPr>
              <a:t>Virtualization layer abstracts underlying HW, providing guest with is own virtual CPUs, memory, disk drives, network interfaces, </a:t>
            </a:r>
            <a:r>
              <a:rPr lang="en-US" sz="2800" dirty="0" err="1">
                <a:ea typeface="ＭＳ Ｐゴシック" charset="0"/>
              </a:rPr>
              <a:t>etc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</a:rPr>
              <a:t>Physical disks can be provided to guests, or virtual physical disks (just files within host file system)</a:t>
            </a:r>
          </a:p>
          <a:p>
            <a:pPr marL="0" indent="0">
              <a:buFont typeface="Monotype Sorts" charset="0"/>
              <a:buNone/>
              <a:defRPr/>
            </a:pPr>
            <a:endParaRPr lang="en-US" sz="2800" dirty="0">
              <a:ea typeface="ＭＳ Ｐゴシック" charset="0"/>
            </a:endParaRPr>
          </a:p>
          <a:p>
            <a:pPr marL="457200" lvl="1" indent="0">
              <a:buFont typeface="Monotype Sorts" charset="0"/>
              <a:buNone/>
              <a:defRPr/>
            </a:pPr>
            <a:endParaRPr lang="en-US" sz="2400" dirty="0">
              <a:ea typeface="ＭＳ Ｐゴシック" charset="0"/>
            </a:endParaRPr>
          </a:p>
          <a:p>
            <a:pPr lvl="2">
              <a:buFont typeface="Webdings" charset="0"/>
              <a:buChar char="4"/>
              <a:defRPr/>
            </a:pPr>
            <a:endParaRPr lang="en-US" sz="1800" dirty="0">
              <a:ea typeface="ＭＳ Ｐゴシック" charset="0"/>
            </a:endParaRPr>
          </a:p>
          <a:p>
            <a:pPr marL="0" indent="0">
              <a:buFont typeface="Monotype Sorts" charset="0"/>
              <a:buNone/>
              <a:defRPr/>
            </a:pPr>
            <a:endParaRPr lang="en-US" sz="2800" dirty="0">
              <a:latin typeface="Courier New"/>
              <a:ea typeface="ＭＳ Ｐゴシック" charset="0"/>
              <a:cs typeface="Courier New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116A1BC7-134D-522E-8480-C3B072BF2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463" y="165100"/>
            <a:ext cx="8229600" cy="576263"/>
          </a:xfrm>
        </p:spPr>
        <p:txBody>
          <a:bodyPr/>
          <a:lstStyle/>
          <a:p>
            <a:r>
              <a:rPr lang="en-US" altLang="en-US"/>
              <a:t>VMware Workstation Architecture</a:t>
            </a:r>
          </a:p>
        </p:txBody>
      </p:sp>
      <p:pic>
        <p:nvPicPr>
          <p:cNvPr id="47107" name="Content Placeholder 3" descr="16_09.pdf">
            <a:extLst>
              <a:ext uri="{FF2B5EF4-FFF2-40B4-BE49-F238E27FC236}">
                <a16:creationId xmlns:a16="http://schemas.microsoft.com/office/drawing/2014/main" id="{6444BB64-5E9D-B141-5C91-89FCE679B4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153" r="-14153"/>
          <a:stretch>
            <a:fillRect/>
          </a:stretch>
        </p:blipFill>
        <p:spPr>
          <a:xfrm>
            <a:off x="880110" y="1181100"/>
            <a:ext cx="7900353" cy="5231130"/>
          </a:xfr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669A64F4-E15E-17BF-C635-5D0A2ECDF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513" y="150813"/>
            <a:ext cx="8229600" cy="576262"/>
          </a:xfrm>
        </p:spPr>
        <p:txBody>
          <a:bodyPr/>
          <a:lstStyle/>
          <a:p>
            <a:r>
              <a:rPr lang="en-US" altLang="en-US"/>
              <a:t>Examples – Java Virtual Machine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id="{ABD7B2F0-CD64-26F9-D452-5F836D888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450" y="1065213"/>
            <a:ext cx="7281863" cy="48006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Example of programming-environment virtualization</a:t>
            </a:r>
          </a:p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Very popular language / application environment invented by Sun Microsystems in 1995</a:t>
            </a:r>
          </a:p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Write once, run anywhere</a:t>
            </a:r>
          </a:p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Includes language specification (Java), API library, Java virtual machine (JVM)</a:t>
            </a:r>
          </a:p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Java objects specified by class construct, Java program is one or more objects</a:t>
            </a:r>
          </a:p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Each Java object compiled into architecture-neutral </a:t>
            </a:r>
            <a:r>
              <a:rPr lang="en-US" b="1" dirty="0" err="1">
                <a:solidFill>
                  <a:srgbClr val="3366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bytecode</a:t>
            </a:r>
            <a:r>
              <a:rPr lang="en-US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 output (</a:t>
            </a:r>
            <a:r>
              <a:rPr lang="en-US" b="1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.class</a:t>
            </a:r>
            <a:r>
              <a:rPr lang="en-US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) which JVM </a:t>
            </a:r>
            <a:r>
              <a:rPr lang="en-US" b="1" dirty="0">
                <a:solidFill>
                  <a:srgbClr val="3366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class loader </a:t>
            </a:r>
            <a:r>
              <a:rPr lang="en-US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loads</a:t>
            </a:r>
          </a:p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JVM compiled per architecture, reads </a:t>
            </a:r>
            <a:r>
              <a:rPr lang="en-US" dirty="0" err="1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bytecode</a:t>
            </a:r>
            <a:r>
              <a:rPr lang="en-US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 and executes</a:t>
            </a:r>
          </a:p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Includes </a:t>
            </a:r>
            <a:r>
              <a:rPr lang="en-US" b="1" dirty="0">
                <a:solidFill>
                  <a:srgbClr val="3366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garbage collection </a:t>
            </a:r>
            <a:r>
              <a:rPr lang="en-US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to reclaim memory no longer in use</a:t>
            </a:r>
          </a:p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Made faster by </a:t>
            </a:r>
            <a:r>
              <a:rPr lang="en-US" b="1" dirty="0">
                <a:solidFill>
                  <a:srgbClr val="3366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just-in-time </a:t>
            </a:r>
            <a:r>
              <a:rPr lang="en-US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3366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JIT</a:t>
            </a:r>
            <a:r>
              <a:rPr lang="en-US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) compiler that turns </a:t>
            </a:r>
            <a:r>
              <a:rPr lang="en-US" dirty="0" err="1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bytecodes</a:t>
            </a:r>
            <a:r>
              <a:rPr lang="en-US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 into native code and caches them</a:t>
            </a:r>
          </a:p>
          <a:p>
            <a:pPr marL="0" indent="0">
              <a:buFont typeface="Monotype Sorts" charset="0"/>
              <a:buNone/>
              <a:defRPr/>
            </a:pPr>
            <a:endParaRPr lang="en-US" dirty="0">
              <a:ea typeface="ＭＳ Ｐゴシック" charset="0"/>
            </a:endParaRPr>
          </a:p>
          <a:p>
            <a:pPr marL="457200" lvl="1" indent="0">
              <a:buFont typeface="Monotype Sorts" charset="0"/>
              <a:buNone/>
              <a:defRPr/>
            </a:pPr>
            <a:endParaRPr lang="en-US" dirty="0">
              <a:ea typeface="ＭＳ Ｐゴシック" charset="0"/>
            </a:endParaRPr>
          </a:p>
          <a:p>
            <a:pPr lvl="2">
              <a:buFont typeface="Webdings" charset="0"/>
              <a:buChar char="4"/>
              <a:defRPr/>
            </a:pPr>
            <a:endParaRPr lang="en-US" dirty="0">
              <a:ea typeface="ＭＳ Ｐゴシック" charset="0"/>
            </a:endParaRPr>
          </a:p>
          <a:p>
            <a:pPr marL="0" indent="0">
              <a:buFont typeface="Monotype Sorts" charset="0"/>
              <a:buNone/>
              <a:defRPr/>
            </a:pPr>
            <a:endParaRPr lang="en-US" dirty="0">
              <a:latin typeface="Courier New"/>
              <a:ea typeface="ＭＳ Ｐゴシック" charset="0"/>
              <a:cs typeface="Courier New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A2540CC5-3343-52EF-CB5E-D0B6DCBEC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3825"/>
            <a:ext cx="8229600" cy="576263"/>
          </a:xfrm>
        </p:spPr>
        <p:txBody>
          <a:bodyPr/>
          <a:lstStyle/>
          <a:p>
            <a:pPr algn="ctr"/>
            <a:r>
              <a:rPr lang="en-US" altLang="en-US" dirty="0"/>
              <a:t>The Java Virtual Machine</a:t>
            </a:r>
          </a:p>
        </p:txBody>
      </p:sp>
      <p:pic>
        <p:nvPicPr>
          <p:cNvPr id="49155" name="Content Placeholder 3" descr="16_10.pdf">
            <a:extLst>
              <a:ext uri="{FF2B5EF4-FFF2-40B4-BE49-F238E27FC236}">
                <a16:creationId xmlns:a16="http://schemas.microsoft.com/office/drawing/2014/main" id="{D9A70CE0-2E19-DB24-51ED-95BA887F14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986" b="-8986"/>
          <a:stretch>
            <a:fillRect/>
          </a:stretch>
        </p:blipFill>
        <p:spPr>
          <a:xfrm>
            <a:off x="1236663" y="1238250"/>
            <a:ext cx="7219950" cy="39751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1626D6A8-050A-CBCE-9C79-18D82F2C1D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</p:spPr>
        <p:txBody>
          <a:bodyPr/>
          <a:lstStyle/>
          <a:p>
            <a:pPr algn="ctr"/>
            <a:r>
              <a:rPr lang="en-US" altLang="en-US" dirty="0"/>
              <a:t>Types of multiplexing</a:t>
            </a:r>
          </a:p>
        </p:txBody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9975F81C-25A4-0D0A-41FD-A759F72C56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7538" y="1594884"/>
            <a:ext cx="7869237" cy="4516991"/>
          </a:xfrm>
        </p:spPr>
        <p:txBody>
          <a:bodyPr/>
          <a:lstStyle/>
          <a:p>
            <a:r>
              <a:rPr lang="en-US" altLang="en-US" sz="2800" dirty="0"/>
              <a:t>Time multiplexing</a:t>
            </a:r>
          </a:p>
          <a:p>
            <a:pPr lvl="1"/>
            <a:r>
              <a:rPr lang="en-US" altLang="en-US" sz="2400" dirty="0"/>
              <a:t>time-sharing</a:t>
            </a:r>
          </a:p>
          <a:p>
            <a:pPr lvl="1"/>
            <a:r>
              <a:rPr lang="en-US" altLang="en-US" sz="2400" dirty="0"/>
              <a:t>scheduling a serially-reusable resource among several users</a:t>
            </a:r>
          </a:p>
          <a:p>
            <a:r>
              <a:rPr lang="en-US" altLang="en-US" sz="2800" dirty="0"/>
              <a:t>Space multiplexing</a:t>
            </a:r>
          </a:p>
          <a:p>
            <a:pPr lvl="1"/>
            <a:r>
              <a:rPr lang="en-US" altLang="en-US" sz="2400" dirty="0"/>
              <a:t>space-sharing</a:t>
            </a:r>
          </a:p>
          <a:p>
            <a:pPr lvl="1"/>
            <a:r>
              <a:rPr lang="en-US" altLang="en-US" sz="2400" dirty="0"/>
              <a:t>dividing a multiple-use resource up among several users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FE53D193-DBE7-CC1E-A36E-F67270379F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6450" y="149225"/>
            <a:ext cx="7772400" cy="731838"/>
          </a:xfrm>
        </p:spPr>
        <p:txBody>
          <a:bodyPr/>
          <a:lstStyle/>
          <a:p>
            <a:r>
              <a:rPr lang="en-US" altLang="en-US" sz="4400" dirty="0"/>
              <a:t>Course Objectives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735CC81C-DD5B-B623-B459-615C9E9453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2263" y="941388"/>
            <a:ext cx="8229600" cy="5407025"/>
          </a:xfrm>
        </p:spPr>
        <p:txBody>
          <a:bodyPr/>
          <a:lstStyle/>
          <a:p>
            <a:pPr algn="just"/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Traditionally, operating system concepts were developed for single processor (machine). </a:t>
            </a:r>
          </a:p>
          <a:p>
            <a:pPr algn="just"/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Currently,  shared memory, shared disk and shared-nothing architectures (computer network) are being employed for building  computing systems.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Exploiting multiple processor cores and commodity machines to manage diverse computing loads, such as search engine, weather forecasting and mobile-based services. </a:t>
            </a:r>
          </a:p>
          <a:p>
            <a:pPr algn="just"/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objectives of this course to study the concepts (core  as well as  recent), which were evolved for building  modern operating systems.</a:t>
            </a:r>
            <a:endParaRPr lang="en-I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8CFD45F4-3844-6EA7-A93C-BC0D145FFB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6450" y="295275"/>
            <a:ext cx="7772400" cy="585788"/>
          </a:xfrm>
        </p:spPr>
        <p:txBody>
          <a:bodyPr>
            <a:normAutofit fontScale="90000"/>
          </a:bodyPr>
          <a:lstStyle/>
          <a:p>
            <a:r>
              <a:rPr lang="en-US" altLang="en-US" sz="4400"/>
              <a:t>Objectives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EEED779B-753C-905B-A9F3-93DED7B68D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2263" y="1147763"/>
            <a:ext cx="8482012" cy="52006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the operational part of any computer.</a:t>
            </a:r>
          </a:p>
          <a:p>
            <a:pPr lvl="1"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To study the concepts (core  as well as  recent), which were evolved for building  modern operating systems.</a:t>
            </a:r>
            <a:endParaRPr lang="en-I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 general principles of OS design.</a:t>
            </a:r>
          </a:p>
          <a:p>
            <a:pPr lvl="1">
              <a:lnSpc>
                <a:spcPct val="8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Focus on general-purpose, multi-user  systems.</a:t>
            </a:r>
          </a:p>
          <a:p>
            <a:pPr lvl="1">
              <a:lnSpc>
                <a:spcPct val="8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Emphasis on widely applicable concepts rather than any specific features of any specific OS.</a:t>
            </a:r>
          </a:p>
          <a:p>
            <a:pPr>
              <a:lnSpc>
                <a:spcPct val="80000"/>
              </a:lnSpc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problems, solutions and design choices.</a:t>
            </a:r>
          </a:p>
          <a:p>
            <a:pPr>
              <a:lnSpc>
                <a:spcPct val="80000"/>
              </a:lnSpc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 structure of specific OSs: UNIX, LINUX, Solaris, WINDOWS 11, Android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1964B0A3-DBCD-45EB-A1C8-3A3BA3FECC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71575" y="0"/>
            <a:ext cx="7772400" cy="585788"/>
          </a:xfrm>
        </p:spPr>
        <p:txBody>
          <a:bodyPr>
            <a:normAutofit fontScale="90000"/>
          </a:bodyPr>
          <a:lstStyle/>
          <a:p>
            <a:r>
              <a:rPr lang="en-US" altLang="en-US" sz="4400"/>
              <a:t>Course topics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45F10E3A-E2F4-2BF7-DFF8-D34C7B4D0C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6263" y="771525"/>
            <a:ext cx="8229600" cy="5692775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Unit 1: Introduction, Computer  System Hardware Review, Networking (9 hours)</a:t>
            </a:r>
            <a:endParaRPr lang="en-IN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defRPr/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Unit 2: Operating System Structures, Virtual machines, Process and thread management (9 hours); </a:t>
            </a:r>
            <a:endParaRPr lang="en-IN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defRPr/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Unit 3: CPU scheduling, Process Synchronization, Deadlocks (10 hours); </a:t>
            </a:r>
            <a:endParaRPr lang="en-IN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defRPr/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Unit 4: Memory management, Virtual memory (10 hours); </a:t>
            </a:r>
            <a:endParaRPr lang="en-IN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defRPr/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Unit 5: File systems, Hadoop, Map Reduce, Overview of Protection, Security, Multi-media systems,  OS design principles (6 hours);  </a:t>
            </a:r>
            <a:endParaRPr lang="en-IN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FontTx/>
              <a:buNone/>
              <a:defRPr/>
            </a:pPr>
            <a:endParaRPr lang="en-US" altLang="en-US" sz="4000" dirty="0"/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altLang="en-US" sz="4000" dirty="0"/>
          </a:p>
          <a:p>
            <a:pPr>
              <a:lnSpc>
                <a:spcPct val="80000"/>
              </a:lnSpc>
              <a:defRPr/>
            </a:pPr>
            <a:endParaRPr lang="en-US" altLang="en-US" sz="40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CDBB5CC5-5CE4-CB75-592D-FE4050783A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3688" y="0"/>
            <a:ext cx="8650287" cy="844550"/>
          </a:xfrm>
        </p:spPr>
        <p:txBody>
          <a:bodyPr/>
          <a:lstStyle/>
          <a:p>
            <a:r>
              <a:rPr lang="en-US" altLang="en-US" sz="2400"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CS3.304: Advanced Operating Systems – Class Schedule (2023)</a:t>
            </a:r>
            <a:endParaRPr lang="en-IN" altLang="en-US" sz="4000">
              <a:ea typeface="Calibri" panose="020F0502020204030204" pitchFamily="34" charset="0"/>
              <a:cs typeface="Gautami" panose="020B0502040204020203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A6D9B1E-9704-2CAB-1775-5DAE8A80954F}"/>
              </a:ext>
            </a:extLst>
          </p:cNvPr>
          <p:cNvGraphicFramePr>
            <a:graphicFrameLocks noGrp="1"/>
          </p:cNvGraphicFramePr>
          <p:nvPr/>
        </p:nvGraphicFramePr>
        <p:xfrm>
          <a:off x="1031875" y="950913"/>
          <a:ext cx="6932614" cy="55140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98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8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361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6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68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63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class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2537" marR="62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Date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2537" marR="62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Topic 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2537" marR="62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Lab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2537" marR="62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Assessment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2537" marR="62537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3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2537" marR="62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1/8/2023 (TUES)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2537" marR="62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Course Overview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2537" marR="62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2537" marR="62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2537" marR="62537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3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2537" marR="62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4/8/2023 (FRI)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2537" marR="62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Concepts of OS: history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2537" marR="62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Lab 1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2537" marR="62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2537" marR="62537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63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3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2537" marR="62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8/8/2023 (FRI)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2537" marR="62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Computer architecture 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2537" marR="62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2537" marR="62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2537" marR="62537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63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4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2537" marR="62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11/8/2023 (FRI)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2537" marR="62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System structures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2537" marR="62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2537" marR="62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2537" marR="62537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8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5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2537" marR="62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14/8/2023 (MON)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2537" marR="62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Process concept, inter-process communication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2537" marR="62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2537" marR="62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2537" marR="62537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34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6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2537" marR="62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18/8/2023 (FRI)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2537" marR="62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Concept of Networking, Communication in client-server systems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2537" marR="62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Lab 2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2537" marR="62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2537" marR="62537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63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7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2537" marR="62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22/8/2023 (TUE)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2537" marR="62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Multi-threaded programming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2537" marR="62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2537" marR="62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2537" marR="62537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63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8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2537" marR="62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25/8/2023 (FRI)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2537" marR="62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Virtualization and cloud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2537" marR="62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2537" marR="62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25145" algn="ctr"/>
                        </a:tabLs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2537" marR="62537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22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9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2537" marR="62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>
                          <a:effectLst/>
                        </a:rPr>
                        <a:t>29/08/2022</a:t>
                      </a:r>
                      <a:endParaRPr lang="en-IN" sz="1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2537" marR="62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</a:rPr>
                        <a:t>Quiz  I</a:t>
                      </a:r>
                      <a:endParaRPr lang="en-IN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2537" marR="62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2537" marR="62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25145" algn="ctr"/>
                        </a:tabLst>
                      </a:pPr>
                      <a:r>
                        <a:rPr lang="en-US" sz="15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2537" marR="62537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63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10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2537" marR="62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01/09/2023 (FRI)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2537" marR="62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Process scheduling-1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2537" marR="62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2537" marR="62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2537" marR="62537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63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11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2537" marR="62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05/09/2023 (TUE)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2537" marR="62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Processor scheduling-II 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2537" marR="62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Lab 3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2537" marR="62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2537" marR="62537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63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12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2537" marR="62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08/9/2023 (FRI)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2537" marR="62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Processor scheduling-III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2537" marR="62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2537" marR="62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2537" marR="62537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63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13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2537" marR="62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12/9/2023 (TUES)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2537" marR="62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Process Synchronization-1 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2537" marR="62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2537" marR="62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2537" marR="62537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63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14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2537" marR="62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15/9/2023 (FRI)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2537" marR="62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Process Synchronization-II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2537" marR="62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2537" marR="62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2537" marR="62537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22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2537" marR="62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2537" marR="62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Midterm Exam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2537" marR="62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2537" marR="62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2537" marR="62537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563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15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2537" marR="62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26/9/2023 (TUE)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2537" marR="62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Process Synchronization-III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2537" marR="62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Lab 4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2537" marR="62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2537" marR="62537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563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16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2537" marR="62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29/9/2023 (FRI)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2537" marR="62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Deadlocks-1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2537" marR="62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2537" marR="62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2537" marR="62537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563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17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2537" marR="62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3/10/2023 (TUE)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2537" marR="62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Deadlocks-II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2537" marR="62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2537" marR="62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2537" marR="62537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563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18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2537" marR="62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6/10/2023 (FRI)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2537" marR="62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Memory Management-I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2537" marR="62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2537" marR="62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2537" marR="62537" marT="0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563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19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2537" marR="62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10/10/2023 (TUE)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2537" marR="62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Memory Management-II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2537" marR="62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2537" marR="62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2537" marR="62537" marT="0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563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20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2537" marR="62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17/10/2023 (TUE)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2537" marR="62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Virtual Memory-I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2537" marR="62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Lab 5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2537" marR="62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2537" marR="62537" marT="0" marB="0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705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21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2537" marR="62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>
                          <a:effectLst/>
                        </a:rPr>
                        <a:t>20/10/2003 (FRI)</a:t>
                      </a:r>
                      <a:endParaRPr lang="en-IN" sz="1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2537" marR="62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</a:rPr>
                        <a:t>Quiz 2</a:t>
                      </a:r>
                      <a:endParaRPr lang="en-IN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2537" marR="62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2537" marR="62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2537" marR="62537" marT="0" marB="0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563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22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2537" marR="62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27/10/2023 (FRI)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2537" marR="62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Virtual memory-II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2537" marR="62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2537" marR="62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2537" marR="62537" marT="0" marB="0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563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23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2537" marR="62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31/10/2023 (TUE)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2537" marR="62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Disk Scheduling, RAID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2537" marR="62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2537" marR="62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2537" marR="62537" marT="0" marB="0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563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24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2537" marR="62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03/11/2023 (FRI)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2537" marR="62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Basics of File systems 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2537" marR="62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2537" marR="62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2537" marR="62537" marT="0" marB="0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563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25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2537" marR="62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07/11/2023 (TUE)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2537" marR="62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Hadoop Distributed  File System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2537" marR="62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2537" marR="62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2537" marR="62537" marT="0" marB="0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563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26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2537" marR="62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14/11/2023 (TUE)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2537" marR="62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Map-Reduce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2537" marR="62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2537" marR="62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2537" marR="62537" marT="0" marB="0"/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3198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27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2537" marR="62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17/11/2023 (FRI)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2537" marR="62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Protection, security, Multi-media systems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2537" marR="62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2537" marR="62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2537" marR="62537" marT="0" marB="0"/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563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28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2537" marR="62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21/11/2023(TUE)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2537" marR="62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Trends in modern OS design 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2537" marR="62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2537" marR="625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2537" marR="62537" marT="0" marB="0"/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47DB6BC5-B85D-8D90-5A55-121F1FDAB6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846454"/>
          </a:xfrm>
        </p:spPr>
        <p:txBody>
          <a:bodyPr/>
          <a:lstStyle/>
          <a:p>
            <a:pPr algn="ctr"/>
            <a:r>
              <a:rPr lang="en-US" altLang="en-US" dirty="0"/>
              <a:t>COURSE OUTCOMEs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744169C9-7A2D-3092-8F21-176A992BD5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11175" y="1451610"/>
            <a:ext cx="8432800" cy="506507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en-US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completion of this course successfully, the students will be able to,</a:t>
            </a:r>
          </a:p>
          <a:p>
            <a:pPr lvl="1"/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CO-1. Explain  the  concepts of several modern computer operating systems (SOLARIS, LINUX, WINDOWS, MAC, </a:t>
            </a:r>
            <a:r>
              <a:rPr lang="en-US" alt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Adroid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,…) </a:t>
            </a:r>
            <a:endParaRPr lang="en-I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CO-2: Implement the task on the top of given operating system,  in an efficient manner, based on process and thread framework. </a:t>
            </a:r>
            <a:endParaRPr lang="en-I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CO-3. Prescribe the appropriate scheduling/synchronization/memory management/virtual memory/protection for a given application.</a:t>
            </a:r>
            <a:endParaRPr lang="en-I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CO-4. Architect the new application  by selecting the appropriate system calls  of the given operating system services.</a:t>
            </a:r>
            <a:endParaRPr lang="en-I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CO-5. Develop a distributed application on multi-processor machine or multiple commodity processors connected through a network. </a:t>
            </a:r>
            <a:endParaRPr lang="en-I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19941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3D20655D-8FC0-5A8A-A240-FC369069E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65100"/>
            <a:ext cx="8229600" cy="576263"/>
          </a:xfrm>
        </p:spPr>
        <p:txBody>
          <a:bodyPr/>
          <a:lstStyle/>
          <a:p>
            <a:pPr algn="ctr"/>
            <a:r>
              <a:rPr lang="en-US" altLang="en-US" b="1" dirty="0"/>
              <a:t>Building Blocks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id="{1EEFAE87-AE86-CDA5-466E-F44D044E2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012" y="845820"/>
            <a:ext cx="7984807" cy="572643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sz="2800" dirty="0">
                <a:ea typeface="ＭＳ Ｐゴシック" charset="0"/>
              </a:rPr>
              <a:t>Generally difficult to provide an </a:t>
            </a:r>
            <a:r>
              <a:rPr lang="en-US" sz="2800" b="1" i="1" dirty="0">
                <a:ea typeface="ＭＳ Ｐゴシック" charset="0"/>
              </a:rPr>
              <a:t>exact</a:t>
            </a:r>
            <a:r>
              <a:rPr lang="en-US" sz="2800" dirty="0">
                <a:ea typeface="ＭＳ Ｐゴシック" charset="0"/>
              </a:rPr>
              <a:t> duplicate of underlying machine</a:t>
            </a:r>
          </a:p>
          <a:p>
            <a:pPr lvl="1">
              <a:defRPr/>
            </a:pPr>
            <a:r>
              <a:rPr lang="en-US" sz="2400" dirty="0">
                <a:ea typeface="ＭＳ Ｐゴシック" charset="0"/>
              </a:rPr>
              <a:t>Especially if only dual-mode operation available on CPU</a:t>
            </a:r>
          </a:p>
          <a:p>
            <a:pPr lvl="1">
              <a:defRPr/>
            </a:pPr>
            <a:r>
              <a:rPr lang="en-US" sz="2400" dirty="0">
                <a:ea typeface="ＭＳ Ｐゴシック" charset="0"/>
              </a:rPr>
              <a:t>But getting easier over time as CPU features and support for VMM improves</a:t>
            </a:r>
          </a:p>
          <a:p>
            <a:pPr lvl="1">
              <a:defRPr/>
            </a:pPr>
            <a:r>
              <a:rPr lang="en-US" sz="2400" dirty="0">
                <a:ea typeface="ＭＳ Ｐゴシック" charset="0"/>
              </a:rPr>
              <a:t>Most VMMs implement </a:t>
            </a:r>
            <a:r>
              <a:rPr lang="en-US" sz="2400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virtual CPU </a:t>
            </a:r>
            <a:r>
              <a:rPr lang="en-US" sz="2400" dirty="0">
                <a:ea typeface="ＭＳ Ｐゴシック" charset="0"/>
              </a:rPr>
              <a:t>(</a:t>
            </a:r>
            <a:r>
              <a:rPr lang="en-US" sz="2400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VCPU</a:t>
            </a:r>
            <a:r>
              <a:rPr lang="en-US" sz="2400" dirty="0">
                <a:ea typeface="ＭＳ Ｐゴシック" charset="0"/>
              </a:rPr>
              <a:t>) to represent state of CPU per guest as guest believes it to be</a:t>
            </a:r>
          </a:p>
          <a:p>
            <a:pPr lvl="2">
              <a:defRPr/>
            </a:pPr>
            <a:r>
              <a:rPr lang="en-US" sz="1800" dirty="0">
                <a:ea typeface="ＭＳ Ｐゴシック" charset="0"/>
              </a:rPr>
              <a:t>When guest context switched onto CPU by VMM, information from VCPU loaded and stored</a:t>
            </a:r>
          </a:p>
          <a:p>
            <a:pPr lvl="1">
              <a:defRPr/>
            </a:pPr>
            <a:r>
              <a:rPr lang="en-US" sz="2400" dirty="0">
                <a:ea typeface="ＭＳ Ｐゴシック" charset="0"/>
              </a:rPr>
              <a:t>Several techniques, as described in next slides</a:t>
            </a:r>
          </a:p>
          <a:p>
            <a:pPr marL="0" indent="0">
              <a:buFont typeface="Monotype Sorts" charset="0"/>
              <a:buNone/>
              <a:defRPr/>
            </a:pPr>
            <a:endParaRPr lang="en-US" sz="2800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0876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6CC102F4-B49D-C179-5AF5-2ABF0D090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5050" y="365760"/>
            <a:ext cx="7904163" cy="576262"/>
          </a:xfrm>
        </p:spPr>
        <p:txBody>
          <a:bodyPr>
            <a:noAutofit/>
          </a:bodyPr>
          <a:lstStyle/>
          <a:p>
            <a:pPr algn="ctr"/>
            <a:r>
              <a:rPr lang="en-US" altLang="en-US" sz="3600" b="1" dirty="0"/>
              <a:t>Building Block – Trap and Emulate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DDE0AAC8-BF0A-3EC5-51E5-4E85D4117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770" y="1177925"/>
            <a:ext cx="8293417" cy="5314315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Dual mode CPU means guest executes in user mode</a:t>
            </a:r>
          </a:p>
          <a:p>
            <a:pPr lvl="1"/>
            <a:r>
              <a:rPr lang="en-US" altLang="en-US" sz="2800" dirty="0"/>
              <a:t>Kernel runs in kernel mode</a:t>
            </a:r>
          </a:p>
          <a:p>
            <a:pPr lvl="1"/>
            <a:r>
              <a:rPr lang="en-US" altLang="en-US" sz="2800" dirty="0"/>
              <a:t>Not safe to let guest kernel run in kernel mode too</a:t>
            </a:r>
          </a:p>
          <a:p>
            <a:pPr lvl="1"/>
            <a:r>
              <a:rPr lang="en-US" altLang="en-US" sz="2800" dirty="0"/>
              <a:t>So VM needs two modes – virtual user mode and virtual kernel mode</a:t>
            </a:r>
          </a:p>
          <a:p>
            <a:pPr lvl="2"/>
            <a:r>
              <a:rPr lang="en-US" altLang="en-US" sz="2000" dirty="0"/>
              <a:t>Both of which run in real user mode</a:t>
            </a:r>
          </a:p>
          <a:p>
            <a:pPr lvl="1"/>
            <a:r>
              <a:rPr lang="en-US" altLang="en-US" sz="2800" dirty="0"/>
              <a:t>Actions in guest that usually cause switch to kernel mode must cause switch to virtual kernel mode</a:t>
            </a:r>
          </a:p>
          <a:p>
            <a:pPr>
              <a:buFont typeface="Monotype Sorts" pitchFamily="-84" charset="2"/>
              <a:buNone/>
            </a:pP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6536591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FCB7986A-C95B-962B-7091-10A9BF307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9388"/>
            <a:ext cx="8229600" cy="576262"/>
          </a:xfrm>
        </p:spPr>
        <p:txBody>
          <a:bodyPr/>
          <a:lstStyle/>
          <a:p>
            <a:pPr algn="ctr"/>
            <a:r>
              <a:rPr lang="en-US" altLang="en-US" b="1" dirty="0"/>
              <a:t>Trap-and-Emulate (cont.)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A1DDF1C0-31E1-260F-221F-A8E20C60D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10" y="1106488"/>
            <a:ext cx="8229600" cy="5237162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How does switch from virtual user mode to virtual kernel mode occur?</a:t>
            </a:r>
          </a:p>
          <a:p>
            <a:pPr lvl="1"/>
            <a:r>
              <a:rPr lang="en-US" altLang="en-US" sz="2000" dirty="0"/>
              <a:t>Attempting a privileged instruction in user mode causes an error -&gt; trap</a:t>
            </a:r>
          </a:p>
          <a:p>
            <a:pPr lvl="1"/>
            <a:r>
              <a:rPr lang="en-US" altLang="en-US" sz="2000" dirty="0"/>
              <a:t>VMM gains control, analyzes error, executes operation as attempted by guest</a:t>
            </a:r>
          </a:p>
          <a:p>
            <a:pPr lvl="1"/>
            <a:r>
              <a:rPr lang="en-US" altLang="en-US" sz="2000" dirty="0"/>
              <a:t>Returns control to guest in user mode</a:t>
            </a:r>
          </a:p>
          <a:p>
            <a:pPr lvl="1"/>
            <a:r>
              <a:rPr lang="en-US" altLang="en-US" sz="2000" dirty="0"/>
              <a:t>Known as</a:t>
            </a:r>
            <a:r>
              <a:rPr lang="en-US" altLang="en-US" sz="2000" b="1" dirty="0">
                <a:solidFill>
                  <a:srgbClr val="3366FF"/>
                </a:solidFill>
              </a:rPr>
              <a:t> trap-and-emulate</a:t>
            </a:r>
          </a:p>
          <a:p>
            <a:pPr lvl="1"/>
            <a:r>
              <a:rPr lang="en-US" altLang="en-US" sz="2000" dirty="0"/>
              <a:t>Most virtualization products use this at least in part</a:t>
            </a:r>
          </a:p>
          <a:p>
            <a:r>
              <a:rPr lang="en-US" altLang="en-US" sz="2400" dirty="0"/>
              <a:t>User mode code in guest runs at same speed as if not a guest</a:t>
            </a:r>
          </a:p>
          <a:p>
            <a:r>
              <a:rPr lang="en-US" altLang="en-US" sz="2400" dirty="0"/>
              <a:t>But kernel mode privilege mode code runs slower due to trap-and-emulate</a:t>
            </a:r>
          </a:p>
          <a:p>
            <a:pPr lvl="1"/>
            <a:r>
              <a:rPr lang="en-US" altLang="en-US" sz="2000" dirty="0"/>
              <a:t>Especially a problem when multiple guests running, each needing trap-and-emulate</a:t>
            </a:r>
          </a:p>
          <a:p>
            <a:r>
              <a:rPr lang="en-US" altLang="en-US" sz="2400" dirty="0"/>
              <a:t>CPUs adding hardware support, mode CPU modes to improve virtualization performance</a:t>
            </a:r>
          </a:p>
          <a:p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7486854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E798989D-9CFE-7C3C-7D25-9561CC6BB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025" y="115888"/>
            <a:ext cx="8047038" cy="576262"/>
          </a:xfrm>
        </p:spPr>
        <p:txBody>
          <a:bodyPr/>
          <a:lstStyle/>
          <a:p>
            <a:pPr algn="ctr"/>
            <a:r>
              <a:rPr lang="en-US" altLang="en-US" sz="2400" b="1" dirty="0"/>
              <a:t>Trap-and-Emulate  Virtualization Implementation</a:t>
            </a:r>
          </a:p>
        </p:txBody>
      </p:sp>
      <p:pic>
        <p:nvPicPr>
          <p:cNvPr id="16387" name="Content Placeholder 3" descr="16_02.pdf">
            <a:extLst>
              <a:ext uri="{FF2B5EF4-FFF2-40B4-BE49-F238E27FC236}">
                <a16:creationId xmlns:a16="http://schemas.microsoft.com/office/drawing/2014/main" id="{5E8D9ADC-79C0-4A60-E2C3-739EF89308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62" r="-11562"/>
          <a:stretch>
            <a:fillRect/>
          </a:stretch>
        </p:blipFill>
        <p:spPr>
          <a:xfrm>
            <a:off x="1163638" y="1252538"/>
            <a:ext cx="7281862" cy="4008437"/>
          </a:xfrm>
        </p:spPr>
      </p:pic>
    </p:spTree>
    <p:extLst>
      <p:ext uri="{BB962C8B-B14F-4D97-AF65-F5344CB8AC3E}">
        <p14:creationId xmlns:p14="http://schemas.microsoft.com/office/powerpoint/2010/main" val="171783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33FD7237-205D-8BE8-F17A-4320744E8A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algn="ctr"/>
            <a:r>
              <a:rPr lang="en-US" altLang="en-US" dirty="0"/>
              <a:t>Virtual computers</a:t>
            </a:r>
          </a:p>
        </p:txBody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F44E8338-618C-11FC-FC05-C4F7BAB8BB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7538" y="1775638"/>
            <a:ext cx="7869237" cy="4336238"/>
          </a:xfrm>
        </p:spPr>
        <p:txBody>
          <a:bodyPr/>
          <a:lstStyle/>
          <a:p>
            <a:r>
              <a:rPr lang="en-US" altLang="en-US" sz="2800" dirty="0"/>
              <a:t>Processor virtualized to processes</a:t>
            </a:r>
          </a:p>
          <a:p>
            <a:pPr lvl="1"/>
            <a:r>
              <a:rPr lang="en-US" altLang="en-US" sz="2400" dirty="0"/>
              <a:t>mainly time-multiplexing</a:t>
            </a:r>
          </a:p>
          <a:p>
            <a:r>
              <a:rPr lang="en-US" altLang="en-US" sz="2800" dirty="0"/>
              <a:t>Memory virtualized to address spaces</a:t>
            </a:r>
          </a:p>
          <a:p>
            <a:pPr lvl="1"/>
            <a:r>
              <a:rPr lang="en-US" altLang="en-US" sz="2400" dirty="0"/>
              <a:t>space and time multiplexing</a:t>
            </a:r>
          </a:p>
          <a:p>
            <a:r>
              <a:rPr lang="en-US" altLang="en-US" sz="2800" dirty="0"/>
              <a:t>Disks virtualized to files</a:t>
            </a:r>
          </a:p>
          <a:p>
            <a:pPr lvl="1"/>
            <a:r>
              <a:rPr lang="en-US" altLang="en-US" sz="2400" dirty="0"/>
              <a:t>space-multiplexing</a:t>
            </a:r>
          </a:p>
          <a:p>
            <a:pPr lvl="1"/>
            <a:r>
              <a:rPr lang="en-US" altLang="en-US" sz="2400" dirty="0"/>
              <a:t>transforming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34E5FC2C-BD64-AEAA-EAEF-1F055B96A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375" y="165100"/>
            <a:ext cx="7675563" cy="576263"/>
          </a:xfrm>
        </p:spPr>
        <p:txBody>
          <a:bodyPr/>
          <a:lstStyle/>
          <a:p>
            <a:r>
              <a:rPr lang="en-US" altLang="en-US"/>
              <a:t>Building Block – Binary Translation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31AF2776-6E88-83AC-1669-6F9C68546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630" y="822960"/>
            <a:ext cx="8081009" cy="5223510"/>
          </a:xfrm>
        </p:spPr>
        <p:txBody>
          <a:bodyPr>
            <a:normAutofit/>
          </a:bodyPr>
          <a:lstStyle/>
          <a:p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CPUs don’t have clean separation between privileged and nonprivileged instructions</a:t>
            </a:r>
          </a:p>
          <a:p>
            <a:pPr lvl="1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Earlier Intel x86 CPUs are among them</a:t>
            </a:r>
          </a:p>
          <a:p>
            <a:pPr lvl="2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Earliest Intel CPU designed for a calculator</a:t>
            </a:r>
          </a:p>
          <a:p>
            <a:pPr lvl="1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Backward compatibility means difficult to improve</a:t>
            </a:r>
          </a:p>
          <a:p>
            <a:pPr lvl="1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Intel x86 </a:t>
            </a:r>
            <a:r>
              <a:rPr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popf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instruction</a:t>
            </a:r>
          </a:p>
          <a:p>
            <a:pPr lvl="2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Loads CPU flags register from contents of the stack</a:t>
            </a:r>
          </a:p>
          <a:p>
            <a:pPr lvl="2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CPU in privileged mode -&gt; all flags replaced</a:t>
            </a:r>
          </a:p>
          <a:p>
            <a:pPr lvl="2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CPU in user mode -&gt; on some flags replaced</a:t>
            </a:r>
          </a:p>
          <a:p>
            <a:pPr lvl="3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trap is generated</a:t>
            </a:r>
          </a:p>
          <a:p>
            <a:pPr lvl="2"/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Monotype Sorts" pitchFamily="-84" charset="2"/>
              <a:buNone/>
            </a:pP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65465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389C49AA-D0A6-6A67-9AAF-0C663F25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0813"/>
            <a:ext cx="8229600" cy="576262"/>
          </a:xfrm>
        </p:spPr>
        <p:txBody>
          <a:bodyPr/>
          <a:lstStyle/>
          <a:p>
            <a:r>
              <a:rPr lang="en-US" altLang="en-US"/>
              <a:t>Binary Translation (cont.)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id="{F00313BF-2B71-9F35-D6B3-F6223DCEF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450" y="891540"/>
            <a:ext cx="7802563" cy="581564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>
                <a:ea typeface="ＭＳ Ｐゴシック" charset="0"/>
              </a:rPr>
              <a:t>If </a:t>
            </a:r>
            <a:r>
              <a:rPr lang="en-US" sz="2400" dirty="0" err="1">
                <a:ea typeface="ＭＳ Ｐゴシック" charset="0"/>
              </a:rPr>
              <a:t>gu</a:t>
            </a:r>
            <a:r>
              <a:rPr lang="en-US" sz="2800" dirty="0" err="1">
                <a:ea typeface="ＭＳ Ｐゴシック" charset="0"/>
              </a:rPr>
              <a:t>Other</a:t>
            </a:r>
            <a:r>
              <a:rPr lang="en-US" sz="2800" dirty="0">
                <a:ea typeface="ＭＳ Ｐゴシック" charset="0"/>
              </a:rPr>
              <a:t> similar problem instructions we will call </a:t>
            </a:r>
            <a:r>
              <a:rPr lang="en-US" sz="2800" b="1" i="1" dirty="0">
                <a:ea typeface="ＭＳ Ｐゴシック" charset="0"/>
              </a:rPr>
              <a:t>special instructions</a:t>
            </a:r>
            <a:endParaRPr lang="en-US" sz="2800" b="1" dirty="0">
              <a:ea typeface="ＭＳ Ｐゴシック" charset="0"/>
            </a:endParaRPr>
          </a:p>
          <a:p>
            <a:pPr lvl="1">
              <a:defRPr/>
            </a:pPr>
            <a:r>
              <a:rPr lang="en-US" sz="2400" dirty="0">
                <a:ea typeface="ＭＳ Ｐゴシック" charset="0"/>
              </a:rPr>
              <a:t>Caused trap-and-emulate method considered impossible until 1998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</a:rPr>
              <a:t>Binary translation solves the problem</a:t>
            </a:r>
          </a:p>
          <a:p>
            <a:pPr lvl="1">
              <a:defRPr/>
            </a:pPr>
            <a:r>
              <a:rPr lang="en-US" sz="2400" dirty="0">
                <a:ea typeface="ＭＳ Ｐゴシック" charset="0"/>
              </a:rPr>
              <a:t>Basics are simple, but implementation very complex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2400" dirty="0" err="1">
                <a:ea typeface="ＭＳ Ｐゴシック" charset="0"/>
              </a:rPr>
              <a:t>est</a:t>
            </a:r>
            <a:r>
              <a:rPr lang="en-US" sz="2400" dirty="0">
                <a:ea typeface="ＭＳ Ｐゴシック" charset="0"/>
              </a:rPr>
              <a:t> VCPU is in user mode, guest can run instructions natively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2400" dirty="0">
                <a:ea typeface="ＭＳ Ｐゴシック" charset="0"/>
              </a:rPr>
              <a:t>If guest VCPU in kernel mode (guest believes it is in kernel mode)</a:t>
            </a:r>
          </a:p>
          <a:p>
            <a:pPr marL="1143000" lvl="2" indent="-342900">
              <a:buFont typeface="+mj-lt"/>
              <a:buAutoNum type="arabicPeriod"/>
              <a:defRPr/>
            </a:pPr>
            <a:r>
              <a:rPr lang="en-US" sz="1800" dirty="0">
                <a:ea typeface="ＭＳ Ｐゴシック" charset="0"/>
              </a:rPr>
              <a:t>VMM examines every instruction guest is about to execute by reading a few instructions ahead of program counter</a:t>
            </a:r>
          </a:p>
          <a:p>
            <a:pPr marL="1143000" lvl="2" indent="-342900">
              <a:buFont typeface="+mj-lt"/>
              <a:buAutoNum type="arabicPeriod"/>
              <a:defRPr/>
            </a:pPr>
            <a:r>
              <a:rPr lang="en-US" sz="1800" dirty="0">
                <a:ea typeface="ＭＳ Ｐゴシック" charset="0"/>
              </a:rPr>
              <a:t>Non-special-instructions run natively</a:t>
            </a:r>
          </a:p>
          <a:p>
            <a:pPr marL="1143000" lvl="2" indent="-342900">
              <a:buFont typeface="+mj-lt"/>
              <a:buAutoNum type="arabicPeriod"/>
              <a:defRPr/>
            </a:pPr>
            <a:r>
              <a:rPr lang="en-US" sz="1800" dirty="0">
                <a:ea typeface="ＭＳ Ｐゴシック" charset="0"/>
              </a:rPr>
              <a:t>Special instructions translated into new set of instructions that perform equivalent task (for example changing the flags in the VCPU)</a:t>
            </a:r>
          </a:p>
          <a:p>
            <a:pPr lvl="2">
              <a:buFont typeface="Webdings" charset="0"/>
              <a:buChar char="4"/>
              <a:defRPr/>
            </a:pPr>
            <a:endParaRPr lang="en-US" sz="1800" dirty="0">
              <a:ea typeface="ＭＳ Ｐゴシック" charset="0"/>
            </a:endParaRPr>
          </a:p>
          <a:p>
            <a:pPr marL="0" indent="0">
              <a:buFont typeface="Monotype Sorts" charset="0"/>
              <a:buNone/>
              <a:defRPr/>
            </a:pPr>
            <a:endParaRPr lang="en-US" sz="2800" dirty="0">
              <a:latin typeface="Courier New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8524240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82747A1B-DDC5-2D7B-AE47-084FED9A7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3675"/>
            <a:ext cx="8229600" cy="576263"/>
          </a:xfrm>
        </p:spPr>
        <p:txBody>
          <a:bodyPr/>
          <a:lstStyle/>
          <a:p>
            <a:r>
              <a:rPr lang="en-US" altLang="en-US"/>
              <a:t>Binary Translation (cont.)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id="{7730D7BA-63DA-0853-8420-77B736EF9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450" y="1149350"/>
            <a:ext cx="7423150" cy="540004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Implemented by translation of code within VMM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</a:rPr>
              <a:t>Code reads native instructions dynamically from guest, on demand, generates native binary code that executes in place of original code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</a:rPr>
              <a:t>Performance of this method would be poor without optimizations</a:t>
            </a:r>
          </a:p>
          <a:p>
            <a:pPr lvl="1">
              <a:defRPr/>
            </a:pPr>
            <a:r>
              <a:rPr lang="en-US" sz="2400" dirty="0">
                <a:ea typeface="ＭＳ Ｐゴシック" charset="0"/>
              </a:rPr>
              <a:t>Products like VMware use caching</a:t>
            </a:r>
          </a:p>
          <a:p>
            <a:pPr lvl="2">
              <a:defRPr/>
            </a:pPr>
            <a:r>
              <a:rPr lang="en-US" sz="1800" dirty="0">
                <a:ea typeface="ＭＳ Ｐゴシック" charset="0"/>
              </a:rPr>
              <a:t>Translate once, and when guest executes code containing special instruction cached translation used instead of translating again</a:t>
            </a:r>
          </a:p>
          <a:p>
            <a:pPr lvl="2">
              <a:defRPr/>
            </a:pPr>
            <a:r>
              <a:rPr lang="en-US" sz="1800" dirty="0">
                <a:ea typeface="ＭＳ Ｐゴシック" charset="0"/>
              </a:rPr>
              <a:t>Testing showed booting Windows XP as guest caused 950,000 translations, at 3 microseconds each, or 3 second (5 %) slowdown over native</a:t>
            </a:r>
          </a:p>
          <a:p>
            <a:pPr lvl="1">
              <a:defRPr/>
            </a:pPr>
            <a:endParaRPr lang="en-US" sz="2400" dirty="0">
              <a:ea typeface="ＭＳ Ｐゴシック" charset="0"/>
            </a:endParaRPr>
          </a:p>
          <a:p>
            <a:pPr lvl="2">
              <a:buFont typeface="Webdings" charset="0"/>
              <a:buChar char="4"/>
              <a:defRPr/>
            </a:pPr>
            <a:endParaRPr lang="en-US" sz="1800" dirty="0">
              <a:ea typeface="ＭＳ Ｐゴシック" charset="0"/>
            </a:endParaRPr>
          </a:p>
          <a:p>
            <a:pPr marL="0" indent="0">
              <a:buFont typeface="Monotype Sorts" charset="0"/>
              <a:buNone/>
              <a:defRPr/>
            </a:pPr>
            <a:endParaRPr lang="en-US" sz="2800" dirty="0">
              <a:latin typeface="Courier New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5958293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FC26F02-121C-C5E6-510F-C215A4090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313"/>
            <a:ext cx="8229600" cy="576262"/>
          </a:xfrm>
        </p:spPr>
        <p:txBody>
          <a:bodyPr/>
          <a:lstStyle/>
          <a:p>
            <a:r>
              <a:rPr lang="en-US" altLang="en-US" sz="2400"/>
              <a:t>Binary Translation Virtualization Implementation</a:t>
            </a:r>
          </a:p>
        </p:txBody>
      </p:sp>
      <p:pic>
        <p:nvPicPr>
          <p:cNvPr id="20483" name="Content Placeholder 3" descr="16_03.pdf">
            <a:extLst>
              <a:ext uri="{FF2B5EF4-FFF2-40B4-BE49-F238E27FC236}">
                <a16:creationId xmlns:a16="http://schemas.microsoft.com/office/drawing/2014/main" id="{BC4B95A6-65A3-00D1-B064-A45E1181AE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771" r="-11771"/>
          <a:stretch>
            <a:fillRect/>
          </a:stretch>
        </p:blipFill>
        <p:spPr>
          <a:xfrm>
            <a:off x="1125538" y="1384300"/>
            <a:ext cx="7264400" cy="4000500"/>
          </a:xfrm>
        </p:spPr>
      </p:pic>
    </p:spTree>
    <p:extLst>
      <p:ext uri="{BB962C8B-B14F-4D97-AF65-F5344CB8AC3E}">
        <p14:creationId xmlns:p14="http://schemas.microsoft.com/office/powerpoint/2010/main" val="343120947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F0D9533D-1793-7FF8-EA22-8F91CE5D8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9388"/>
            <a:ext cx="8229600" cy="576262"/>
          </a:xfrm>
        </p:spPr>
        <p:txBody>
          <a:bodyPr/>
          <a:lstStyle/>
          <a:p>
            <a:r>
              <a:rPr lang="en-US" altLang="en-US"/>
              <a:t>Nested Page Tables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9F7C916B-B3B9-99C3-9A4F-BE934918B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356" y="992188"/>
            <a:ext cx="7507287" cy="5534342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Memory management another general challenge to VMM implementations</a:t>
            </a:r>
          </a:p>
          <a:p>
            <a:r>
              <a:rPr lang="en-US" altLang="en-US" sz="2000" dirty="0"/>
              <a:t>How can VMM keep page-table state for both guests believing they control the page tables and VMM that does control the tables?</a:t>
            </a:r>
          </a:p>
          <a:p>
            <a:r>
              <a:rPr lang="en-US" altLang="en-US" sz="2000" dirty="0"/>
              <a:t>Common method (for trap-and-emulate and binary translation) is </a:t>
            </a:r>
            <a:r>
              <a:rPr lang="en-US" altLang="en-US" sz="2000" b="1" dirty="0">
                <a:solidFill>
                  <a:srgbClr val="3366FF"/>
                </a:solidFill>
              </a:rPr>
              <a:t>nested page</a:t>
            </a:r>
            <a:r>
              <a:rPr lang="en-US" altLang="en-US" sz="2000" dirty="0"/>
              <a:t> </a:t>
            </a:r>
            <a:r>
              <a:rPr lang="en-US" altLang="en-US" sz="2000" b="1" dirty="0">
                <a:solidFill>
                  <a:srgbClr val="3366FF"/>
                </a:solidFill>
              </a:rPr>
              <a:t>tables</a:t>
            </a:r>
            <a:r>
              <a:rPr lang="en-US" altLang="en-US" sz="2000" dirty="0"/>
              <a:t> (</a:t>
            </a:r>
            <a:r>
              <a:rPr lang="en-US" altLang="en-US" sz="2000" b="1" dirty="0">
                <a:solidFill>
                  <a:srgbClr val="3366FF"/>
                </a:solidFill>
              </a:rPr>
              <a:t>NPTs</a:t>
            </a:r>
            <a:r>
              <a:rPr lang="en-US" altLang="en-US" sz="2000" dirty="0"/>
              <a:t>) </a:t>
            </a:r>
          </a:p>
          <a:p>
            <a:pPr lvl="1"/>
            <a:r>
              <a:rPr lang="en-US" altLang="en-US" sz="2000" dirty="0"/>
              <a:t>Each guest maintains page tables to translate virtual to physical addresses</a:t>
            </a:r>
          </a:p>
          <a:p>
            <a:pPr lvl="1"/>
            <a:r>
              <a:rPr lang="en-US" altLang="en-US" sz="2000" dirty="0"/>
              <a:t>VMM maintains per guest NPTs to represent guest’s page-table state</a:t>
            </a:r>
          </a:p>
          <a:p>
            <a:pPr lvl="2"/>
            <a:r>
              <a:rPr lang="en-US" altLang="en-US" sz="2000" dirty="0"/>
              <a:t>Just as VCPU stores guest CPU state</a:t>
            </a:r>
          </a:p>
          <a:p>
            <a:pPr lvl="1"/>
            <a:r>
              <a:rPr lang="en-US" altLang="en-US" sz="2000" dirty="0"/>
              <a:t>When guest on CPU -&gt; VMM makes that guest’s NPTs the active system page tables</a:t>
            </a:r>
          </a:p>
          <a:p>
            <a:pPr lvl="1"/>
            <a:r>
              <a:rPr lang="en-US" altLang="en-US" sz="2000" dirty="0"/>
              <a:t>Guest tries to change page table -&gt; VMM makes equivalent change to NPTs and its own page tables</a:t>
            </a:r>
          </a:p>
          <a:p>
            <a:pPr lvl="1"/>
            <a:r>
              <a:rPr lang="en-US" altLang="en-US" sz="2000" dirty="0"/>
              <a:t>Can cause many more TLB misses -&gt; much slower performance</a:t>
            </a:r>
          </a:p>
          <a:p>
            <a:pPr lvl="1"/>
            <a:endParaRPr lang="en-US" altLang="en-US" sz="2400" dirty="0"/>
          </a:p>
          <a:p>
            <a:pPr lvl="1"/>
            <a:endParaRPr lang="en-US" altLang="en-US" sz="2400" dirty="0"/>
          </a:p>
          <a:p>
            <a:pPr lvl="2"/>
            <a:endParaRPr lang="en-US" altLang="en-US" sz="1800" dirty="0"/>
          </a:p>
          <a:p>
            <a:pPr>
              <a:buFont typeface="Monotype Sorts" pitchFamily="-84" charset="2"/>
              <a:buNone/>
            </a:pPr>
            <a:endParaRPr lang="en-US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60439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7DC07163-CBCA-8896-DD77-19F48F3D8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2863" y="193675"/>
            <a:ext cx="7697787" cy="576263"/>
          </a:xfrm>
        </p:spPr>
        <p:txBody>
          <a:bodyPr/>
          <a:lstStyle/>
          <a:p>
            <a:r>
              <a:rPr lang="en-US" altLang="en-US" sz="3000"/>
              <a:t>Building Blocks – Hardware Assistance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CE6AEE4E-FD3D-54D8-0482-0B2479B8A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450" y="1106488"/>
            <a:ext cx="7926070" cy="5557837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All virtualization needs some HW support</a:t>
            </a:r>
          </a:p>
          <a:p>
            <a:r>
              <a:rPr lang="en-US" altLang="en-US" sz="2400" dirty="0"/>
              <a:t>More support -&gt; more feature rich, stable, better performance of guests</a:t>
            </a:r>
          </a:p>
          <a:p>
            <a:r>
              <a:rPr lang="en-US" altLang="en-US" sz="2400" dirty="0"/>
              <a:t>Intel added new </a:t>
            </a:r>
            <a:r>
              <a:rPr lang="en-US" altLang="en-US" sz="2400" b="1" dirty="0">
                <a:solidFill>
                  <a:srgbClr val="3366FF"/>
                </a:solidFill>
              </a:rPr>
              <a:t>VT-x</a:t>
            </a:r>
            <a:r>
              <a:rPr lang="en-US" altLang="en-US" sz="2400" dirty="0"/>
              <a:t> instructions in 2005 and AMD the </a:t>
            </a:r>
            <a:r>
              <a:rPr lang="en-US" altLang="en-US" sz="2400" b="1" dirty="0">
                <a:solidFill>
                  <a:srgbClr val="3366FF"/>
                </a:solidFill>
              </a:rPr>
              <a:t>AMD-V </a:t>
            </a:r>
            <a:r>
              <a:rPr lang="en-US" altLang="en-US" sz="2400" dirty="0"/>
              <a:t>instructions in 2006</a:t>
            </a:r>
          </a:p>
          <a:p>
            <a:pPr lvl="1"/>
            <a:r>
              <a:rPr lang="en-US" altLang="en-US" dirty="0"/>
              <a:t>CPUs with these instructions remove need for binary translation</a:t>
            </a:r>
          </a:p>
          <a:p>
            <a:pPr lvl="1"/>
            <a:r>
              <a:rPr lang="en-US" altLang="en-US" dirty="0"/>
              <a:t>Generally define more CPU modes – “guest” and “host”</a:t>
            </a:r>
          </a:p>
          <a:p>
            <a:pPr lvl="1"/>
            <a:r>
              <a:rPr lang="en-US" altLang="en-US" dirty="0"/>
              <a:t>VMM can enable host mode, define characteristics of each guest VM, switch to guest mode and guest(s) on CPU(s)</a:t>
            </a:r>
          </a:p>
          <a:p>
            <a:pPr lvl="1"/>
            <a:r>
              <a:rPr lang="en-US" altLang="en-US" dirty="0"/>
              <a:t>In guest mode, guest OS thinks it is running natively, sees devices (as defined by VMM for that guest) </a:t>
            </a:r>
          </a:p>
          <a:p>
            <a:pPr lvl="2"/>
            <a:r>
              <a:rPr lang="en-US" altLang="en-US" sz="1800" dirty="0"/>
              <a:t>Access to virtualized device, </a:t>
            </a:r>
            <a:r>
              <a:rPr lang="en-US" altLang="en-US" sz="1800" dirty="0" err="1"/>
              <a:t>priv</a:t>
            </a:r>
            <a:r>
              <a:rPr lang="en-US" altLang="en-US" sz="1800" dirty="0"/>
              <a:t> instructions cause trap to VMM</a:t>
            </a:r>
          </a:p>
          <a:p>
            <a:pPr lvl="2"/>
            <a:r>
              <a:rPr lang="en-US" altLang="en-US" sz="1800" dirty="0"/>
              <a:t>CPU maintains VCPU, context switches it as needed</a:t>
            </a:r>
          </a:p>
          <a:p>
            <a:r>
              <a:rPr lang="en-US" altLang="en-US" sz="2400" dirty="0"/>
              <a:t>HW support for Nested Page Tables, DMA, interrupts as well over time</a:t>
            </a:r>
          </a:p>
          <a:p>
            <a:pPr lvl="1"/>
            <a:endParaRPr lang="en-US" altLang="en-US" sz="2000" dirty="0"/>
          </a:p>
          <a:p>
            <a:pPr lvl="2"/>
            <a:endParaRPr lang="en-US" altLang="en-US" sz="1600" dirty="0"/>
          </a:p>
          <a:p>
            <a:pPr>
              <a:buFont typeface="Monotype Sorts" pitchFamily="-84" charset="2"/>
              <a:buNone/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57466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9E62FACF-7CB3-58D2-B527-6620742FC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0813"/>
            <a:ext cx="8229600" cy="576262"/>
          </a:xfrm>
        </p:spPr>
        <p:txBody>
          <a:bodyPr/>
          <a:lstStyle/>
          <a:p>
            <a:pPr algn="ctr"/>
            <a:r>
              <a:rPr lang="en-US" altLang="en-US" dirty="0"/>
              <a:t>Nested Page Tables</a:t>
            </a:r>
          </a:p>
        </p:txBody>
      </p:sp>
      <p:pic>
        <p:nvPicPr>
          <p:cNvPr id="23555" name="Content Placeholder 3" descr="16_04.pdf">
            <a:extLst>
              <a:ext uri="{FF2B5EF4-FFF2-40B4-BE49-F238E27FC236}">
                <a16:creationId xmlns:a16="http://schemas.microsoft.com/office/drawing/2014/main" id="{E4934074-8300-2BD5-CC1F-7434B127E8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5543" r="-65543"/>
          <a:stretch>
            <a:fillRect/>
          </a:stretch>
        </p:blipFill>
        <p:spPr>
          <a:xfrm>
            <a:off x="908050" y="913765"/>
            <a:ext cx="7778750" cy="5656262"/>
          </a:xfrm>
        </p:spPr>
      </p:pic>
    </p:spTree>
    <p:extLst>
      <p:ext uri="{BB962C8B-B14F-4D97-AF65-F5344CB8AC3E}">
        <p14:creationId xmlns:p14="http://schemas.microsoft.com/office/powerpoint/2010/main" val="2287664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13EB7BDE-D3D0-3678-47A0-3BD63ED4E5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en-US"/>
              <a:t>Multiple virtual computers</a:t>
            </a:r>
          </a:p>
        </p:txBody>
      </p:sp>
      <p:pic>
        <p:nvPicPr>
          <p:cNvPr id="124931" name="Picture 3" descr="1_0003">
            <a:extLst>
              <a:ext uri="{FF2B5EF4-FFF2-40B4-BE49-F238E27FC236}">
                <a16:creationId xmlns:a16="http://schemas.microsoft.com/office/drawing/2014/main" id="{A6156D43-AD01-7D93-1373-758CE2A00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3914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1026">
            <a:extLst>
              <a:ext uri="{FF2B5EF4-FFF2-40B4-BE49-F238E27FC236}">
                <a16:creationId xmlns:a16="http://schemas.microsoft.com/office/drawing/2014/main" id="{CDAB297C-8C88-147B-65EC-476E3B9E0E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Time-multiplexing the processor</a:t>
            </a:r>
          </a:p>
        </p:txBody>
      </p:sp>
      <p:pic>
        <p:nvPicPr>
          <p:cNvPr id="125955" name="Picture 1027" descr="1_0004">
            <a:extLst>
              <a:ext uri="{FF2B5EF4-FFF2-40B4-BE49-F238E27FC236}">
                <a16:creationId xmlns:a16="http://schemas.microsoft.com/office/drawing/2014/main" id="{EADA4928-AD01-7424-8E20-FBB9E56BF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590800"/>
            <a:ext cx="80772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>
            <a:extLst>
              <a:ext uri="{FF2B5EF4-FFF2-40B4-BE49-F238E27FC236}">
                <a16:creationId xmlns:a16="http://schemas.microsoft.com/office/drawing/2014/main" id="{1EE41893-0E21-9072-36A6-0395205287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Space-multiplexing memory</a:t>
            </a:r>
          </a:p>
        </p:txBody>
      </p:sp>
      <p:pic>
        <p:nvPicPr>
          <p:cNvPr id="126979" name="Picture 3" descr="1_0005">
            <a:extLst>
              <a:ext uri="{FF2B5EF4-FFF2-40B4-BE49-F238E27FC236}">
                <a16:creationId xmlns:a16="http://schemas.microsoft.com/office/drawing/2014/main" id="{75345FCC-7BE7-9484-5A3A-844999465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60588"/>
            <a:ext cx="8229600" cy="283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4562</Words>
  <Application>Microsoft Office PowerPoint</Application>
  <PresentationFormat>On-screen Show (4:3)</PresentationFormat>
  <Paragraphs>576</Paragraphs>
  <Slides>66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6" baseType="lpstr">
      <vt:lpstr>Arial</vt:lpstr>
      <vt:lpstr>Calibri</vt:lpstr>
      <vt:lpstr>Calibri Light</vt:lpstr>
      <vt:lpstr>Courier New</vt:lpstr>
      <vt:lpstr>Helvetica</vt:lpstr>
      <vt:lpstr>Monotype Sorts</vt:lpstr>
      <vt:lpstr>Times New Roman</vt:lpstr>
      <vt:lpstr>Verdana</vt:lpstr>
      <vt:lpstr>Webdings</vt:lpstr>
      <vt:lpstr>Office Theme</vt:lpstr>
      <vt:lpstr>Virtual Machines</vt:lpstr>
      <vt:lpstr>Outline</vt:lpstr>
      <vt:lpstr> Virtual machines</vt:lpstr>
      <vt:lpstr>Structure view: Virtual machines</vt:lpstr>
      <vt:lpstr>Types of multiplexing</vt:lpstr>
      <vt:lpstr>Virtual computers</vt:lpstr>
      <vt:lpstr>Multiple virtual computers</vt:lpstr>
      <vt:lpstr>Time-multiplexing the processor</vt:lpstr>
      <vt:lpstr>Space-multiplexing memory</vt:lpstr>
      <vt:lpstr>Time-multiplexing I/O devices</vt:lpstr>
      <vt:lpstr>Space-multiplexing the disk</vt:lpstr>
      <vt:lpstr>Virtual Machines: Overview</vt:lpstr>
      <vt:lpstr>Layered Operating System</vt:lpstr>
      <vt:lpstr>System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Implementation of VMMs</vt:lpstr>
      <vt:lpstr>Implementation of VMMs (cont.)</vt:lpstr>
      <vt:lpstr>History</vt:lpstr>
      <vt:lpstr>Benefits and Features</vt:lpstr>
      <vt:lpstr>Benefits and Features (cont.)</vt:lpstr>
      <vt:lpstr>Types of Virtual Machines and Implementations</vt:lpstr>
      <vt:lpstr>Types of VMs – Type 0 Hypervisor</vt:lpstr>
      <vt:lpstr>Type 0 Hypervisor</vt:lpstr>
      <vt:lpstr>Types of VMs – Type 1 Hypervisor</vt:lpstr>
      <vt:lpstr>Types of VMs – Type 1 Hypervisor (cont.)</vt:lpstr>
      <vt:lpstr>Types of VMs – Type 2 Hypervisor</vt:lpstr>
      <vt:lpstr>Types of VMs – Paravirtualization</vt:lpstr>
      <vt:lpstr>Xen I/O via Shared Circular Buffer</vt:lpstr>
      <vt:lpstr>Types of VMs – Paravirtualization (cont.)</vt:lpstr>
      <vt:lpstr>Types of VMs – Programming Environment Virtualization</vt:lpstr>
      <vt:lpstr>Types of VMs – Emulation</vt:lpstr>
      <vt:lpstr>Types of VMs – Application Containment</vt:lpstr>
      <vt:lpstr>Solaris 10 with Two Zones</vt:lpstr>
      <vt:lpstr>Virtualization and Operating-System Components</vt:lpstr>
      <vt:lpstr>OS Component – CPU Scheduling</vt:lpstr>
      <vt:lpstr>OS Component – CPU Scheduling (cont.)</vt:lpstr>
      <vt:lpstr>OS Component – Memory Management</vt:lpstr>
      <vt:lpstr>OS Component – I/O</vt:lpstr>
      <vt:lpstr>OS Component – Storage Management</vt:lpstr>
      <vt:lpstr>OS Component – Live Migration</vt:lpstr>
      <vt:lpstr>Live Migration of Guest Between Servers</vt:lpstr>
      <vt:lpstr>Examples - VMware</vt:lpstr>
      <vt:lpstr>VMware Workstation Architecture</vt:lpstr>
      <vt:lpstr>Examples – Java Virtual Machine</vt:lpstr>
      <vt:lpstr>The Java Virtual Machine</vt:lpstr>
      <vt:lpstr>Course Objectives</vt:lpstr>
      <vt:lpstr>Objectives</vt:lpstr>
      <vt:lpstr>Course topics</vt:lpstr>
      <vt:lpstr>CS3.304: Advanced Operating Systems – Class Schedule (2023)</vt:lpstr>
      <vt:lpstr>COURSE OUTCOMEs</vt:lpstr>
      <vt:lpstr>PowerPoint Presentation</vt:lpstr>
      <vt:lpstr>Building Blocks</vt:lpstr>
      <vt:lpstr>Building Block – Trap and Emulate</vt:lpstr>
      <vt:lpstr>Trap-and-Emulate (cont.)</vt:lpstr>
      <vt:lpstr>Trap-and-Emulate  Virtualization Implementation</vt:lpstr>
      <vt:lpstr>Building Block – Binary Translation</vt:lpstr>
      <vt:lpstr>Binary Translation (cont.)</vt:lpstr>
      <vt:lpstr>Binary Translation (cont.)</vt:lpstr>
      <vt:lpstr>Binary Translation Virtualization Implementation</vt:lpstr>
      <vt:lpstr>Nested Page Tables</vt:lpstr>
      <vt:lpstr>Building Blocks – Hardware Assistance</vt:lpstr>
      <vt:lpstr>Nested Page Tables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Machines</dc:title>
  <dc:creator>Krishna Reddy P</dc:creator>
  <cp:lastModifiedBy>Krishna Reddy P</cp:lastModifiedBy>
  <cp:revision>17</cp:revision>
  <dcterms:created xsi:type="dcterms:W3CDTF">2023-11-16T17:06:23Z</dcterms:created>
  <dcterms:modified xsi:type="dcterms:W3CDTF">2023-11-17T02:47:41Z</dcterms:modified>
</cp:coreProperties>
</file>