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21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B16E75-A99C-47E9-B013-A2E15CB0FF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6520017-F734-4027-AEC9-30082908FC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D34CFDA-03CD-4B39-89B4-1E5CCE770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3A44-6973-4E42-B9AC-BFB7327E7DE7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6E5323-8E06-48FF-B100-60739C09B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DCC4C0-E1AC-43ED-AAEB-310F723A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AC3D-7D14-4BF7-B08E-5755D67CBB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0942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C93A73-FF4C-4A49-B4B2-D9B1815EA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C24B006-C89F-4583-8C0B-4E5A43B0C6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351017-49F0-473D-BA23-0ABF02399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3A44-6973-4E42-B9AC-BFB7327E7DE7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94F55BD-95CA-4246-AC13-5C20BCA3B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B512E4-DFE8-4A04-B974-D84AF48C0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AC3D-7D14-4BF7-B08E-5755D67CBB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4421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DB84C49-F752-4EDA-B971-DBDBADC88A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8A1F4F4-7C6C-474F-B86A-EB58D4327B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995402-F874-4154-8A3F-B3467C629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3A44-6973-4E42-B9AC-BFB7327E7DE7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EA194C-F337-45E7-8B2B-DCC465BB4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80E0A6-F64D-4759-82E9-88F4AA909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AC3D-7D14-4BF7-B08E-5755D67CBB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1586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F89C34-59DA-45F5-92CB-DB5153267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705E3A6-B027-4B83-A9E5-D8A460636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A4D1CC5-C390-42E5-893E-F9F8F79EB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3A44-6973-4E42-B9AC-BFB7327E7DE7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345E37-AD9B-4F9B-A449-27452E58F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07A9DC-DE8D-4308-9F85-4C6CF8663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AC3D-7D14-4BF7-B08E-5755D67CBB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2034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A121E5-2DC0-4EFA-A58D-AFEDB1333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F83D80C-3978-464F-BFA2-A33C8A3E5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4BC03E-95FA-4B0F-9FBE-35A5F8AA8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3A44-6973-4E42-B9AC-BFB7327E7DE7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3ED4740-345E-4D21-9AA6-20E2CF790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7F7C06-62D9-4613-B26C-DE0A5A08B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AC3D-7D14-4BF7-B08E-5755D67CBB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367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5B268F-C66A-428D-B351-A1C7ACADD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DAD488-C6FD-491D-B767-7879998289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4A2B64B-0F05-4EBC-9BA9-A003833CB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E884B33-945A-4CAE-AEFF-40794A3E3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3A44-6973-4E42-B9AC-BFB7327E7DE7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8C7B9BE-69F7-49FD-86FF-C98205FEC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969740B-05A1-4F36-823F-3203CC69C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AC3D-7D14-4BF7-B08E-5755D67CBB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5233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7011CB-A2DB-4241-A967-A9E5E4513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8629C2-1DA2-44B8-A101-992A76048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5F6D555-699E-47C1-A37C-160B05441A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20D8240-1804-42D9-9E91-28B21991CB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B6CD696-3581-4AAD-BCBE-46F3C891F6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ED2547A-0139-4C3F-917E-5E3B5439A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3A44-6973-4E42-B9AC-BFB7327E7DE7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4E3154E-4BD0-47DE-A9DF-A4E4DF4BE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B6CBD1E-FB7E-4B78-9DF8-B5E26CE15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AC3D-7D14-4BF7-B08E-5755D67CBB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2000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7125C2-071A-41C9-BE63-53EA75FE2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40D0F5A-0F4C-4541-9189-33DDE6F9A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3A44-6973-4E42-B9AC-BFB7327E7DE7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8777738-7B26-4001-AA7D-988AA097C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8E9C269-CA59-476C-A247-C1059AC1B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AC3D-7D14-4BF7-B08E-5755D67CBB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1942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96C20C2-D953-4E5F-9F41-42F6D3B38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3A44-6973-4E42-B9AC-BFB7327E7DE7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6B87A73-C533-4D8B-A027-F56A5F9A7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F1FBF4A-43B4-4EC2-A110-D6A6D9F63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AC3D-7D14-4BF7-B08E-5755D67CBB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5115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BE2AE5-1BDF-40AE-8C88-01892D04F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086168-60D6-466F-BCBF-D494228A8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0457029-EE15-41CA-8EF4-B174811EA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00FFEE4-C2FF-46D9-BA5C-382FC277D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3A44-6973-4E42-B9AC-BFB7327E7DE7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06F71F6-94E6-405A-8B52-7E3656A7A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7E4EA0B-7F72-4209-8D64-4FAB3042E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AC3D-7D14-4BF7-B08E-5755D67CBB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6987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4B7BE0-BBCF-4697-A76F-9E3D20E7B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15199D5-4BE4-444E-A5C3-0C63534CED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55A8FF0-48F0-4FD4-A7FF-6F9B4A989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BAC29CF-BB49-4FFE-89DD-8F591E71D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E3A44-6973-4E42-B9AC-BFB7327E7DE7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C11A07-D30C-41F9-9B22-3E6F5CBD0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E71CA8E-2859-419F-BE63-4E32A2EAE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CAC3D-7D14-4BF7-B08E-5755D67CBB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329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C02F13-355F-4242-A315-AA2797AEE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CD8ED30-ACEB-47D0-B21C-19EBA9569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FC2642-BA0E-4A04-AF2F-8B57262049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E3A44-6973-4E42-B9AC-BFB7327E7DE7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53FF14C-2DB0-44CC-A3A6-AE6235B06D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42345F-4AAA-4FF6-840A-2D4E725F89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CAC3D-7D14-4BF7-B08E-5755D67CBB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1281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jpg"/><Relationship Id="rId3" Type="http://schemas.openxmlformats.org/officeDocument/2006/relationships/image" Target="../media/image24.jpg"/><Relationship Id="rId7" Type="http://schemas.openxmlformats.org/officeDocument/2006/relationships/image" Target="../media/image28.jpg"/><Relationship Id="rId12" Type="http://schemas.openxmlformats.org/officeDocument/2006/relationships/image" Target="../media/image33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g"/><Relationship Id="rId11" Type="http://schemas.openxmlformats.org/officeDocument/2006/relationships/image" Target="../media/image32.jpg"/><Relationship Id="rId5" Type="http://schemas.openxmlformats.org/officeDocument/2006/relationships/image" Target="../media/image26.jpg"/><Relationship Id="rId10" Type="http://schemas.openxmlformats.org/officeDocument/2006/relationships/image" Target="../media/image31.jpg"/><Relationship Id="rId4" Type="http://schemas.openxmlformats.org/officeDocument/2006/relationships/image" Target="../media/image25.png"/><Relationship Id="rId9" Type="http://schemas.openxmlformats.org/officeDocument/2006/relationships/image" Target="../media/image30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gif"/><Relationship Id="rId5" Type="http://schemas.openxmlformats.org/officeDocument/2006/relationships/image" Target="../media/image16.gif"/><Relationship Id="rId4" Type="http://schemas.openxmlformats.org/officeDocument/2006/relationships/image" Target="../media/image15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microsoft.com/office/2007/relationships/hdphoto" Target="../media/hdphoto1.wdp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E92DC4-E74D-4E75-AA0D-A0BD82C60F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3475" y="860036"/>
            <a:ext cx="7555044" cy="2387600"/>
          </a:xfrm>
        </p:spPr>
        <p:txBody>
          <a:bodyPr>
            <a:normAutofit/>
          </a:bodyPr>
          <a:lstStyle/>
          <a:p>
            <a:r>
              <a:rPr lang="ru-RU" sz="3200" b="1" dirty="0">
                <a:latin typeface="Comic Sans MS" panose="030F0702030302020204" pitchFamily="66" charset="0"/>
              </a:rPr>
              <a:t>Разработка графического движка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6352B37-4183-4F23-BF0D-582687A57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3475" y="3610365"/>
            <a:ext cx="7555044" cy="1655762"/>
          </a:xfrm>
        </p:spPr>
        <p:txBody>
          <a:bodyPr>
            <a:normAutofit/>
          </a:bodyPr>
          <a:lstStyle/>
          <a:p>
            <a:r>
              <a:rPr lang="ru-RU" sz="2000" dirty="0">
                <a:latin typeface="Comic Sans MS" panose="030F0702030302020204" pitchFamily="66" charset="0"/>
              </a:rPr>
              <a:t>Подготовил ст. ПВ-223 </a:t>
            </a:r>
          </a:p>
          <a:p>
            <a:r>
              <a:rPr lang="ru-RU" sz="2000" dirty="0">
                <a:latin typeface="Comic Sans MS" panose="030F0702030302020204" pitchFamily="66" charset="0"/>
              </a:rPr>
              <a:t>Пахомов Владислав Андреевич</a:t>
            </a:r>
          </a:p>
        </p:txBody>
      </p:sp>
    </p:spTree>
    <p:extLst>
      <p:ext uri="{BB962C8B-B14F-4D97-AF65-F5344CB8AC3E}">
        <p14:creationId xmlns:p14="http://schemas.microsoft.com/office/powerpoint/2010/main" val="35119228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FF0BEF6-7B7B-4D23-B316-1C9CD9546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68" y="1478760"/>
            <a:ext cx="2027461" cy="1527678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86C1862-F514-4D0F-8F57-34CCE0FC28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920" y="1478760"/>
            <a:ext cx="1913796" cy="152150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539200E-3AE4-4FF4-9150-2927BB3F0E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3421" y="1478760"/>
            <a:ext cx="1525157" cy="152150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B0B2499-391A-4A05-866A-7441F12CFB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669" y="1478760"/>
            <a:ext cx="1480094" cy="1521504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D4397BA8-52E8-4FA9-A8F2-C91FD8262B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854" y="1495169"/>
            <a:ext cx="2549941" cy="1488686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A6072C29-BAF7-4E55-BCA6-1247CDA558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7902" y="3429000"/>
            <a:ext cx="2608097" cy="1521503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3310176B-052A-4C23-9D14-629606E7269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368" y="3409350"/>
            <a:ext cx="2621874" cy="1521502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311C5635-9F6C-43BE-B5A2-3C00B075A07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659" y="3409350"/>
            <a:ext cx="2611594" cy="1521502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4A29CC95-5439-4772-B70C-38E90C03987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3416" y="3442167"/>
            <a:ext cx="2559260" cy="1488685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C3B92D84-4DAD-4F96-ABBA-7CA9741DB9F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778" y="5211917"/>
            <a:ext cx="2556442" cy="152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744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5E9A550-0407-4297-AB0F-D85C253EC175}"/>
              </a:ext>
            </a:extLst>
          </p:cNvPr>
          <p:cNvSpPr txBox="1">
            <a:spLocks/>
          </p:cNvSpPr>
          <p:nvPr/>
        </p:nvSpPr>
        <p:spPr>
          <a:xfrm rot="160658">
            <a:off x="1184223" y="20589"/>
            <a:ext cx="5351489" cy="2387600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latin typeface="Comic Sans MS" panose="030F0702030302020204" pitchFamily="66" charset="0"/>
              </a:rPr>
              <a:t>Цели и задачи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8184CD70-C03B-4BB7-9682-22B9C768ED57}"/>
              </a:ext>
            </a:extLst>
          </p:cNvPr>
          <p:cNvSpPr txBox="1">
            <a:spLocks/>
          </p:cNvSpPr>
          <p:nvPr/>
        </p:nvSpPr>
        <p:spPr>
          <a:xfrm>
            <a:off x="1251678" y="1893990"/>
            <a:ext cx="5141627" cy="3479983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latin typeface="Comic Sans MS" panose="030F0702030302020204" pitchFamily="66" charset="0"/>
              </a:rPr>
              <a:t>Изучить техники реалистичного рендера</a:t>
            </a:r>
          </a:p>
          <a:p>
            <a:r>
              <a:rPr lang="ru-RU" dirty="0">
                <a:latin typeface="Comic Sans MS" panose="030F0702030302020204" pitchFamily="66" charset="0"/>
              </a:rPr>
              <a:t>Изучить библиотеки для ускорения вычислений</a:t>
            </a:r>
          </a:p>
          <a:p>
            <a:r>
              <a:rPr lang="ru-RU" dirty="0">
                <a:latin typeface="Comic Sans MS" panose="030F0702030302020204" pitchFamily="66" charset="0"/>
              </a:rPr>
              <a:t>Реализовать движок рендера</a:t>
            </a:r>
          </a:p>
        </p:txBody>
      </p:sp>
    </p:spTree>
    <p:extLst>
      <p:ext uri="{BB962C8B-B14F-4D97-AF65-F5344CB8AC3E}">
        <p14:creationId xmlns:p14="http://schemas.microsoft.com/office/powerpoint/2010/main" val="2633083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AC197B7-BCCF-48C9-AD36-2D7E33AA33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77" t="5951" r="17422"/>
          <a:stretch/>
        </p:blipFill>
        <p:spPr>
          <a:xfrm>
            <a:off x="4639457" y="2266612"/>
            <a:ext cx="3402766" cy="309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01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AC197B7-BCCF-48C9-AD36-2D7E33AA33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77" t="5951" r="17422"/>
          <a:stretch/>
        </p:blipFill>
        <p:spPr>
          <a:xfrm>
            <a:off x="4639457" y="2266612"/>
            <a:ext cx="3402766" cy="3094928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9DDF0F2-A35F-463D-9D2F-BB936C1B9DF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95" t="5395" r="18479"/>
          <a:stretch/>
        </p:blipFill>
        <p:spPr>
          <a:xfrm>
            <a:off x="8502151" y="554793"/>
            <a:ext cx="3242642" cy="317545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E6D9519-2CE7-4745-B6EF-11BE8FC8D60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46" t="5565" r="18029"/>
          <a:stretch/>
        </p:blipFill>
        <p:spPr>
          <a:xfrm>
            <a:off x="786984" y="554794"/>
            <a:ext cx="3392545" cy="3177757"/>
          </a:xfrm>
          <a:prstGeom prst="rect">
            <a:avLst/>
          </a:prstGeom>
        </p:spPr>
      </p:pic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E91A41CF-1A42-4853-95F5-CCD9136DA391}"/>
              </a:ext>
            </a:extLst>
          </p:cNvPr>
          <p:cNvSpPr txBox="1">
            <a:spLocks/>
          </p:cNvSpPr>
          <p:nvPr/>
        </p:nvSpPr>
        <p:spPr>
          <a:xfrm>
            <a:off x="995482" y="3339463"/>
            <a:ext cx="2975548" cy="47461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>
                <a:latin typeface="Comic Sans MS" panose="030F0702030302020204" pitchFamily="66" charset="0"/>
              </a:rPr>
              <a:t>Солнце</a:t>
            </a: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876C46ED-339C-417B-B94B-53CA1E145687}"/>
              </a:ext>
            </a:extLst>
          </p:cNvPr>
          <p:cNvSpPr txBox="1">
            <a:spLocks/>
          </p:cNvSpPr>
          <p:nvPr/>
        </p:nvSpPr>
        <p:spPr>
          <a:xfrm>
            <a:off x="8635698" y="3383109"/>
            <a:ext cx="2975548" cy="47461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latin typeface="Comic Sans MS" panose="030F0702030302020204" pitchFamily="66" charset="0"/>
              </a:rPr>
              <a:t>Точечный свет</a:t>
            </a:r>
          </a:p>
        </p:txBody>
      </p:sp>
    </p:spTree>
    <p:extLst>
      <p:ext uri="{BB962C8B-B14F-4D97-AF65-F5344CB8AC3E}">
        <p14:creationId xmlns:p14="http://schemas.microsoft.com/office/powerpoint/2010/main" val="4268271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AC197B7-BCCF-48C9-AD36-2D7E33AA33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20" r="17520"/>
          <a:stretch/>
        </p:blipFill>
        <p:spPr>
          <a:xfrm>
            <a:off x="8440827" y="554795"/>
            <a:ext cx="3491302" cy="3175454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9DDF0F2-A35F-463D-9D2F-BB936C1B9D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0" r="19770"/>
          <a:stretch/>
        </p:blipFill>
        <p:spPr>
          <a:xfrm>
            <a:off x="4714408" y="2144823"/>
            <a:ext cx="3242642" cy="317545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E6D9519-2CE7-4745-B6EF-11BE8FC8D6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97" r="18297"/>
          <a:stretch/>
        </p:blipFill>
        <p:spPr>
          <a:xfrm>
            <a:off x="786984" y="554794"/>
            <a:ext cx="3392545" cy="3177757"/>
          </a:xfrm>
          <a:prstGeom prst="rect">
            <a:avLst/>
          </a:prstGeom>
        </p:spPr>
      </p:pic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ED4C758E-00F6-41E8-AF1F-FC9D1E281182}"/>
              </a:ext>
            </a:extLst>
          </p:cNvPr>
          <p:cNvSpPr txBox="1">
            <a:spLocks/>
          </p:cNvSpPr>
          <p:nvPr/>
        </p:nvSpPr>
        <p:spPr>
          <a:xfrm>
            <a:off x="995482" y="3339463"/>
            <a:ext cx="2975548" cy="47461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>
                <a:latin typeface="Comic Sans MS" panose="030F0702030302020204" pitchFamily="66" charset="0"/>
              </a:rPr>
              <a:t>Солнце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85E46988-A505-42E0-8901-97A90B71ED1D}"/>
              </a:ext>
            </a:extLst>
          </p:cNvPr>
          <p:cNvSpPr txBox="1">
            <a:spLocks/>
          </p:cNvSpPr>
          <p:nvPr/>
        </p:nvSpPr>
        <p:spPr>
          <a:xfrm>
            <a:off x="8635698" y="3383109"/>
            <a:ext cx="2975548" cy="47461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>
                <a:latin typeface="Comic Sans MS" panose="030F0702030302020204" pitchFamily="66" charset="0"/>
              </a:rPr>
              <a:t>Точечный свет</a:t>
            </a:r>
          </a:p>
        </p:txBody>
      </p:sp>
      <p:sp>
        <p:nvSpPr>
          <p:cNvPr id="9" name="Подзаголовок 2">
            <a:extLst>
              <a:ext uri="{FF2B5EF4-FFF2-40B4-BE49-F238E27FC236}">
                <a16:creationId xmlns:a16="http://schemas.microsoft.com/office/drawing/2014/main" id="{2B3B6B21-CC82-49D9-943A-0B796FD05710}"/>
              </a:ext>
            </a:extLst>
          </p:cNvPr>
          <p:cNvSpPr txBox="1">
            <a:spLocks/>
          </p:cNvSpPr>
          <p:nvPr/>
        </p:nvSpPr>
        <p:spPr>
          <a:xfrm>
            <a:off x="4847955" y="4945909"/>
            <a:ext cx="2975548" cy="47461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>
                <a:latin typeface="Comic Sans MS" panose="030F0702030302020204" pitchFamily="66" charset="0"/>
              </a:rPr>
              <a:t>Лампа</a:t>
            </a:r>
          </a:p>
        </p:txBody>
      </p:sp>
    </p:spTree>
    <p:extLst>
      <p:ext uri="{BB962C8B-B14F-4D97-AF65-F5344CB8AC3E}">
        <p14:creationId xmlns:p14="http://schemas.microsoft.com/office/powerpoint/2010/main" val="3856216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5DE4902D-FBDD-4AF5-8E0D-F590F5062D3E}"/>
              </a:ext>
            </a:extLst>
          </p:cNvPr>
          <p:cNvSpPr txBox="1">
            <a:spLocks/>
          </p:cNvSpPr>
          <p:nvPr/>
        </p:nvSpPr>
        <p:spPr>
          <a:xfrm>
            <a:off x="0" y="6288374"/>
            <a:ext cx="1963711" cy="79674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800" b="1" dirty="0" err="1">
                <a:latin typeface="Comic Sans MS" panose="030F0702030302020204" pitchFamily="66" charset="0"/>
              </a:rPr>
              <a:t>абоба</a:t>
            </a:r>
            <a:endParaRPr lang="ru-RU" sz="800" b="1" dirty="0">
              <a:latin typeface="Comic Sans MS" panose="030F0702030302020204" pitchFamily="66" charset="0"/>
            </a:endParaRP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508D2CFD-F349-4C28-915F-6C843AB15B5E}"/>
              </a:ext>
            </a:extLst>
          </p:cNvPr>
          <p:cNvSpPr txBox="1">
            <a:spLocks/>
          </p:cNvSpPr>
          <p:nvPr/>
        </p:nvSpPr>
        <p:spPr>
          <a:xfrm>
            <a:off x="1235439" y="592112"/>
            <a:ext cx="9721121" cy="79674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>
                <a:latin typeface="Comic Sans MS" panose="030F0702030302020204" pitchFamily="66" charset="0"/>
              </a:rPr>
              <a:t>Физически корректный рендеринг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Подзаголовок 2">
                <a:extLst>
                  <a:ext uri="{FF2B5EF4-FFF2-40B4-BE49-F238E27FC236}">
                    <a16:creationId xmlns:a16="http://schemas.microsoft.com/office/drawing/2014/main" id="{BAAC7673-DB08-4C15-915B-2945E67A33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35438" y="1645959"/>
                <a:ext cx="4446453" cy="27086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ru-RU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ru-RU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u-RU" sz="240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ru-RU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ru-RU" sz="2400" dirty="0">
                  <a:latin typeface="Comic Sans MS" panose="030F0702030302020204" pitchFamily="66" charset="0"/>
                </a:endParaRPr>
              </a:p>
              <a:p>
                <a:pPr marL="0" indent="0" algn="ctr">
                  <a:buNone/>
                </a:pPr>
                <a:r>
                  <a:rPr lang="ru-RU" sz="2400" dirty="0">
                    <a:latin typeface="Comic Sans MS" panose="030F0702030302020204" pitchFamily="66" charset="0"/>
                  </a:rPr>
                  <a:t>Формула света в точке</a:t>
                </a:r>
              </a:p>
              <a:p>
                <a:pPr marL="0" indent="0" algn="ctr">
                  <a:buNone/>
                </a:pPr>
                <a:endParaRPr lang="ru-RU" sz="2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𝑑𝑖𝑓𝑓𝑢𝑠𝑒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40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𝑠𝑝𝑒𝑐𝑢𝑙𝑎𝑟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  <a:p>
                <a:pPr marL="0" indent="0" algn="ctr">
                  <a:buNone/>
                </a:pPr>
                <a:r>
                  <a:rPr lang="en-US" sz="2400" dirty="0">
                    <a:latin typeface="Comic Sans MS" panose="030F0702030302020204" pitchFamily="66" charset="0"/>
                  </a:rPr>
                  <a:t>BRDF</a:t>
                </a:r>
                <a:endParaRPr lang="pl-PL" sz="2400" dirty="0">
                  <a:latin typeface="Comic Sans MS" panose="030F0702030302020204" pitchFamily="66" charset="0"/>
                </a:endParaRPr>
              </a:p>
              <a:p>
                <a:endParaRPr lang="ru-RU" dirty="0">
                  <a:latin typeface="Comic Sans MS" panose="030F0702030302020204" pitchFamily="66" charset="0"/>
                </a:endParaRPr>
              </a:p>
            </p:txBody>
          </p:sp>
        </mc:Choice>
        <mc:Fallback>
          <p:sp>
            <p:nvSpPr>
              <p:cNvPr id="12" name="Подзаголовок 2">
                <a:extLst>
                  <a:ext uri="{FF2B5EF4-FFF2-40B4-BE49-F238E27FC236}">
                    <a16:creationId xmlns:a16="http://schemas.microsoft.com/office/drawing/2014/main" id="{BAAC7673-DB08-4C15-915B-2945E67A3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438" y="1645959"/>
                <a:ext cx="4446453" cy="2708684"/>
              </a:xfrm>
              <a:prstGeom prst="rect">
                <a:avLst/>
              </a:prstGeom>
              <a:blipFill>
                <a:blip r:embed="rId3"/>
                <a:stretch>
                  <a:fillRect l="-274" b="-180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A77A61E-662D-4B66-A871-19319D0233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549" y="1866222"/>
            <a:ext cx="5217204" cy="205716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39638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5DE4902D-FBDD-4AF5-8E0D-F590F5062D3E}"/>
              </a:ext>
            </a:extLst>
          </p:cNvPr>
          <p:cNvSpPr txBox="1">
            <a:spLocks/>
          </p:cNvSpPr>
          <p:nvPr/>
        </p:nvSpPr>
        <p:spPr>
          <a:xfrm>
            <a:off x="0" y="6288374"/>
            <a:ext cx="1963711" cy="79674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800" b="1" dirty="0" err="1">
                <a:latin typeface="Comic Sans MS" panose="030F0702030302020204" pitchFamily="66" charset="0"/>
              </a:rPr>
              <a:t>абоба</a:t>
            </a:r>
            <a:endParaRPr lang="ru-RU" sz="800" b="1" dirty="0">
              <a:latin typeface="Comic Sans MS" panose="030F0702030302020204" pitchFamily="66" charset="0"/>
            </a:endParaRP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508D2CFD-F349-4C28-915F-6C843AB15B5E}"/>
              </a:ext>
            </a:extLst>
          </p:cNvPr>
          <p:cNvSpPr txBox="1">
            <a:spLocks/>
          </p:cNvSpPr>
          <p:nvPr/>
        </p:nvSpPr>
        <p:spPr>
          <a:xfrm>
            <a:off x="1235439" y="592112"/>
            <a:ext cx="9721121" cy="79674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>
                <a:latin typeface="Comic Sans MS" panose="030F0702030302020204" pitchFamily="66" charset="0"/>
              </a:rPr>
              <a:t>Физически корректный рендеринг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77C3E8B-3BF7-46C4-9278-105B2A5BD5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610" y="1997789"/>
            <a:ext cx="5847858" cy="19718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3B2B912-5836-4B1F-8EA7-71AD7AE67B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984" y="1997789"/>
            <a:ext cx="3333576" cy="197182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46855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5DE4902D-FBDD-4AF5-8E0D-F590F5062D3E}"/>
              </a:ext>
            </a:extLst>
          </p:cNvPr>
          <p:cNvSpPr txBox="1">
            <a:spLocks/>
          </p:cNvSpPr>
          <p:nvPr/>
        </p:nvSpPr>
        <p:spPr>
          <a:xfrm>
            <a:off x="0" y="6288374"/>
            <a:ext cx="1963711" cy="79674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800" b="1" dirty="0" err="1">
                <a:latin typeface="Comic Sans MS" panose="030F0702030302020204" pitchFamily="66" charset="0"/>
              </a:rPr>
              <a:t>абоба</a:t>
            </a:r>
            <a:endParaRPr lang="ru-RU" sz="800" b="1" dirty="0">
              <a:latin typeface="Comic Sans MS" panose="030F0702030302020204" pitchFamily="66" charset="0"/>
            </a:endParaRP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508D2CFD-F349-4C28-915F-6C843AB15B5E}"/>
              </a:ext>
            </a:extLst>
          </p:cNvPr>
          <p:cNvSpPr txBox="1">
            <a:spLocks/>
          </p:cNvSpPr>
          <p:nvPr/>
        </p:nvSpPr>
        <p:spPr>
          <a:xfrm>
            <a:off x="1235439" y="592112"/>
            <a:ext cx="9721121" cy="79674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>
                <a:latin typeface="Comic Sans MS" panose="030F0702030302020204" pitchFamily="66" charset="0"/>
              </a:rPr>
              <a:t>Физически корректный рендеринг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Подзаголовок 2">
                <a:extLst>
                  <a:ext uri="{FF2B5EF4-FFF2-40B4-BE49-F238E27FC236}">
                    <a16:creationId xmlns:a16="http://schemas.microsoft.com/office/drawing/2014/main" id="{BAAC7673-DB08-4C15-915B-2945E67A33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17586" y="1446991"/>
                <a:ext cx="6581931" cy="9548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𝑠𝑝𝑒𝑐𝑢𝑙𝑎𝑟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𝐷𝐺𝐹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  <m:d>
                            <m:d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>
                  <a:latin typeface="Comic Sans MS" panose="030F0702030302020204" pitchFamily="66" charset="0"/>
                </a:endParaRPr>
              </a:p>
            </p:txBody>
          </p:sp>
        </mc:Choice>
        <mc:Fallback xmlns="">
          <p:sp>
            <p:nvSpPr>
              <p:cNvPr id="12" name="Подзаголовок 2">
                <a:extLst>
                  <a:ext uri="{FF2B5EF4-FFF2-40B4-BE49-F238E27FC236}">
                    <a16:creationId xmlns:a16="http://schemas.microsoft.com/office/drawing/2014/main" id="{BAAC7673-DB08-4C15-915B-2945E67A3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586" y="1446991"/>
                <a:ext cx="6581931" cy="9548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F09B8EA6-DFD9-4408-9418-980141D01942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 flipH="1">
            <a:off x="2230296" y="2401825"/>
            <a:ext cx="2478256" cy="4950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AE24C543-C20E-4597-85AA-DC023EEB006F}"/>
              </a:ext>
            </a:extLst>
          </p:cNvPr>
          <p:cNvCxnSpPr>
            <a:cxnSpLocks/>
            <a:stCxn id="12" idx="2"/>
            <a:endCxn id="17" idx="0"/>
          </p:cNvCxnSpPr>
          <p:nvPr/>
        </p:nvCxnSpPr>
        <p:spPr>
          <a:xfrm flipH="1">
            <a:off x="3635310" y="2401825"/>
            <a:ext cx="1073242" cy="15593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7C6DBAA1-5D2F-4E37-92D5-C8AF38CF5F6A}"/>
              </a:ext>
            </a:extLst>
          </p:cNvPr>
          <p:cNvCxnSpPr>
            <a:cxnSpLocks/>
            <a:stCxn id="12" idx="2"/>
            <a:endCxn id="21" idx="0"/>
          </p:cNvCxnSpPr>
          <p:nvPr/>
        </p:nvCxnSpPr>
        <p:spPr>
          <a:xfrm>
            <a:off x="4708552" y="2401825"/>
            <a:ext cx="1296755" cy="4950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AB64CD3-B1B7-4A7C-B414-0D1F45CEA1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249" y="2896875"/>
            <a:ext cx="2120093" cy="820152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271446D-4D56-4BB6-8D1D-3137E0EC66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363" y="3961126"/>
            <a:ext cx="2233894" cy="786399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11ED682A-B8C7-497A-8C97-7ADF00F190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163" y="2896874"/>
            <a:ext cx="2956287" cy="926341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B0EA649C-4C37-498B-9521-7AC52F5F137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722" y="1388858"/>
            <a:ext cx="2631227" cy="270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819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508D2CFD-F349-4C28-915F-6C843AB15B5E}"/>
              </a:ext>
            </a:extLst>
          </p:cNvPr>
          <p:cNvSpPr txBox="1">
            <a:spLocks/>
          </p:cNvSpPr>
          <p:nvPr/>
        </p:nvSpPr>
        <p:spPr>
          <a:xfrm>
            <a:off x="4969240" y="254833"/>
            <a:ext cx="4893039" cy="79674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>
                <a:latin typeface="Comic Sans MS" panose="030F0702030302020204" pitchFamily="66" charset="0"/>
              </a:rPr>
              <a:t>Аппаратная поддержка</a:t>
            </a: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9DB40615-0DFE-48D1-8137-3489FCAEA2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757" y="921346"/>
            <a:ext cx="1522142" cy="79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Подзаголовок 2">
            <a:extLst>
              <a:ext uri="{FF2B5EF4-FFF2-40B4-BE49-F238E27FC236}">
                <a16:creationId xmlns:a16="http://schemas.microsoft.com/office/drawing/2014/main" id="{3615EAAE-E4BF-4389-AEBE-025AE1D5C1D3}"/>
              </a:ext>
            </a:extLst>
          </p:cNvPr>
          <p:cNvSpPr txBox="1">
            <a:spLocks/>
          </p:cNvSpPr>
          <p:nvPr/>
        </p:nvSpPr>
        <p:spPr>
          <a:xfrm>
            <a:off x="397236" y="2144918"/>
            <a:ext cx="2540833" cy="47461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>
                <a:latin typeface="Comic Sans MS" panose="030F0702030302020204" pitchFamily="66" charset="0"/>
              </a:rPr>
              <a:t>Информация о </a:t>
            </a:r>
            <a:r>
              <a:rPr lang="en-US" dirty="0">
                <a:latin typeface="Comic Sans MS" panose="030F0702030302020204" pitchFamily="66" charset="0"/>
              </a:rPr>
              <a:t>3D-</a:t>
            </a:r>
            <a:r>
              <a:rPr lang="ru-RU" dirty="0">
                <a:latin typeface="Comic Sans MS" panose="030F0702030302020204" pitchFamily="66" charset="0"/>
              </a:rPr>
              <a:t>сцене</a:t>
            </a:r>
          </a:p>
        </p:txBody>
      </p:sp>
      <p:sp>
        <p:nvSpPr>
          <p:cNvPr id="15" name="Подзаголовок 2">
            <a:extLst>
              <a:ext uri="{FF2B5EF4-FFF2-40B4-BE49-F238E27FC236}">
                <a16:creationId xmlns:a16="http://schemas.microsoft.com/office/drawing/2014/main" id="{1B3594D8-9F54-4A1B-8997-FB7D059710CD}"/>
              </a:ext>
            </a:extLst>
          </p:cNvPr>
          <p:cNvSpPr txBox="1">
            <a:spLocks/>
          </p:cNvSpPr>
          <p:nvPr/>
        </p:nvSpPr>
        <p:spPr>
          <a:xfrm>
            <a:off x="409411" y="3554541"/>
            <a:ext cx="2540833" cy="124043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 dirty="0">
                <a:latin typeface="Comic Sans MS" panose="030F0702030302020204" pitchFamily="66" charset="0"/>
              </a:rPr>
              <a:t>#include &lt;</a:t>
            </a:r>
            <a:r>
              <a:rPr lang="en-US" sz="1100" dirty="0" err="1">
                <a:latin typeface="Comic Sans MS" panose="030F0702030302020204" pitchFamily="66" charset="0"/>
              </a:rPr>
              <a:t>stdio.h</a:t>
            </a:r>
            <a:r>
              <a:rPr lang="en-US" sz="1100" dirty="0">
                <a:latin typeface="Comic Sans MS" panose="030F0702030302020204" pitchFamily="66" charset="0"/>
              </a:rPr>
              <a:t>&gt;</a:t>
            </a:r>
          </a:p>
          <a:p>
            <a:pPr marL="0" indent="0">
              <a:buNone/>
            </a:pPr>
            <a:endParaRPr lang="en-US" sz="11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1100" dirty="0">
                <a:latin typeface="Comic Sans MS" panose="030F0702030302020204" pitchFamily="66" charset="0"/>
              </a:rPr>
              <a:t>int main() {</a:t>
            </a:r>
          </a:p>
          <a:p>
            <a:pPr marL="0" indent="0">
              <a:buNone/>
            </a:pPr>
            <a:r>
              <a:rPr lang="en-US" sz="1100" dirty="0">
                <a:latin typeface="Comic Sans MS" panose="030F0702030302020204" pitchFamily="66" charset="0"/>
              </a:rPr>
              <a:t>    </a:t>
            </a:r>
            <a:r>
              <a:rPr lang="en-US" sz="1100" dirty="0" err="1">
                <a:latin typeface="Comic Sans MS" panose="030F0702030302020204" pitchFamily="66" charset="0"/>
              </a:rPr>
              <a:t>printf</a:t>
            </a:r>
            <a:r>
              <a:rPr lang="en-US" sz="1100" dirty="0">
                <a:latin typeface="Comic Sans MS" panose="030F0702030302020204" pitchFamily="66" charset="0"/>
              </a:rPr>
              <a:t>(“Hello World!\n”);</a:t>
            </a:r>
          </a:p>
          <a:p>
            <a:pPr marL="0" indent="0">
              <a:buNone/>
            </a:pPr>
            <a:r>
              <a:rPr lang="en-US" sz="1100" dirty="0">
                <a:latin typeface="Comic Sans MS" panose="030F0702030302020204" pitchFamily="66" charset="0"/>
              </a:rPr>
              <a:t>    return 0;</a:t>
            </a:r>
          </a:p>
          <a:p>
            <a:pPr marL="0" indent="0">
              <a:buNone/>
            </a:pPr>
            <a:r>
              <a:rPr lang="en-US" sz="1100" dirty="0">
                <a:latin typeface="Comic Sans MS" panose="030F0702030302020204" pitchFamily="66" charset="0"/>
              </a:rPr>
              <a:t>}</a:t>
            </a:r>
            <a:endParaRPr lang="ru-RU" sz="1100" dirty="0">
              <a:latin typeface="Comic Sans MS" panose="030F0702030302020204" pitchFamily="66" charset="0"/>
            </a:endParaRPr>
          </a:p>
        </p:txBody>
      </p:sp>
      <p:sp>
        <p:nvSpPr>
          <p:cNvPr id="16" name="Подзаголовок 2">
            <a:extLst>
              <a:ext uri="{FF2B5EF4-FFF2-40B4-BE49-F238E27FC236}">
                <a16:creationId xmlns:a16="http://schemas.microsoft.com/office/drawing/2014/main" id="{7BC36EE3-266C-4A2C-A5B1-378328DC12F0}"/>
              </a:ext>
            </a:extLst>
          </p:cNvPr>
          <p:cNvSpPr txBox="1">
            <a:spLocks/>
          </p:cNvSpPr>
          <p:nvPr/>
        </p:nvSpPr>
        <p:spPr>
          <a:xfrm>
            <a:off x="397235" y="5004292"/>
            <a:ext cx="2540833" cy="474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500" dirty="0" err="1">
                <a:latin typeface="Comic Sans MS" panose="030F0702030302020204" pitchFamily="66" charset="0"/>
              </a:rPr>
              <a:t>Кернел</a:t>
            </a:r>
            <a:endParaRPr lang="ru-RU" sz="1500" dirty="0">
              <a:latin typeface="Comic Sans MS" panose="030F0702030302020204" pitchFamily="66" charset="0"/>
            </a:endParaRPr>
          </a:p>
        </p:txBody>
      </p:sp>
      <p:pic>
        <p:nvPicPr>
          <p:cNvPr id="1028" name="Picture 4" descr="Видеокарта Sapphire AMD Radeon RX 6800 XT Pulse, 16Gb DDR6, 897455 купить в  Новосибирске в интернет-магазине e2e4">
            <a:extLst>
              <a:ext uri="{FF2B5EF4-FFF2-40B4-BE49-F238E27FC236}">
                <a16:creationId xmlns:a16="http://schemas.microsoft.com/office/drawing/2014/main" id="{AECDA25F-7B18-42AD-937B-098E01E80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676" y="1980887"/>
            <a:ext cx="2853128" cy="1783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Подзаголовок 2">
            <a:extLst>
              <a:ext uri="{FF2B5EF4-FFF2-40B4-BE49-F238E27FC236}">
                <a16:creationId xmlns:a16="http://schemas.microsoft.com/office/drawing/2014/main" id="{C2DD2DF3-7FB7-4E73-BF79-3A2207C98CF2}"/>
              </a:ext>
            </a:extLst>
          </p:cNvPr>
          <p:cNvSpPr txBox="1">
            <a:spLocks/>
          </p:cNvSpPr>
          <p:nvPr/>
        </p:nvSpPr>
        <p:spPr>
          <a:xfrm>
            <a:off x="3698823" y="3807851"/>
            <a:ext cx="2540833" cy="47461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>
                <a:latin typeface="Comic Sans MS" panose="030F0702030302020204" pitchFamily="66" charset="0"/>
              </a:rPr>
              <a:t>Графический процессор</a:t>
            </a:r>
          </a:p>
        </p:txBody>
      </p:sp>
      <p:sp>
        <p:nvSpPr>
          <p:cNvPr id="19" name="Подзаголовок 2">
            <a:extLst>
              <a:ext uri="{FF2B5EF4-FFF2-40B4-BE49-F238E27FC236}">
                <a16:creationId xmlns:a16="http://schemas.microsoft.com/office/drawing/2014/main" id="{5B2B2731-51C8-461C-B7D0-4E1694461494}"/>
              </a:ext>
            </a:extLst>
          </p:cNvPr>
          <p:cNvSpPr txBox="1">
            <a:spLocks/>
          </p:cNvSpPr>
          <p:nvPr/>
        </p:nvSpPr>
        <p:spPr>
          <a:xfrm>
            <a:off x="8108430" y="4485764"/>
            <a:ext cx="2540833" cy="47461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dirty="0">
                <a:latin typeface="Comic Sans MS" panose="030F0702030302020204" pitchFamily="66" charset="0"/>
              </a:rPr>
              <a:t>Изображение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4A20C8F-A357-4A76-A7F8-832A3DE094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5759" y="1802490"/>
            <a:ext cx="4079793" cy="2372269"/>
          </a:xfrm>
          <a:prstGeom prst="rect">
            <a:avLst/>
          </a:prstGeom>
        </p:spPr>
      </p:pic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F38EC281-C2C3-4117-BE51-74A66434681D}"/>
              </a:ext>
            </a:extLst>
          </p:cNvPr>
          <p:cNvCxnSpPr/>
          <p:nvPr/>
        </p:nvCxnSpPr>
        <p:spPr>
          <a:xfrm>
            <a:off x="3013023" y="1469036"/>
            <a:ext cx="427220" cy="15195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80BCFFC4-33F1-49B2-BEE5-D7577774D98B}"/>
              </a:ext>
            </a:extLst>
          </p:cNvPr>
          <p:cNvCxnSpPr>
            <a:cxnSpLocks/>
          </p:cNvCxnSpPr>
          <p:nvPr/>
        </p:nvCxnSpPr>
        <p:spPr>
          <a:xfrm flipV="1">
            <a:off x="3032850" y="3113602"/>
            <a:ext cx="407393" cy="13721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5FDBDA26-5EC1-4755-90FF-97B2DBB8A079}"/>
              </a:ext>
            </a:extLst>
          </p:cNvPr>
          <p:cNvCxnSpPr>
            <a:cxnSpLocks/>
          </p:cNvCxnSpPr>
          <p:nvPr/>
        </p:nvCxnSpPr>
        <p:spPr>
          <a:xfrm>
            <a:off x="6395804" y="3113602"/>
            <a:ext cx="7994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3396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100</Words>
  <Application>Microsoft Office PowerPoint</Application>
  <PresentationFormat>Широкоэкранный</PresentationFormat>
  <Paragraphs>35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Comic Sans MS</vt:lpstr>
      <vt:lpstr>Тема Office</vt:lpstr>
      <vt:lpstr>Разработка графического движка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графического движка</dc:title>
  <dc:creator>Владислав Пахомов</dc:creator>
  <cp:lastModifiedBy>Владислав Пахомов</cp:lastModifiedBy>
  <cp:revision>10</cp:revision>
  <dcterms:created xsi:type="dcterms:W3CDTF">2023-12-24T19:41:16Z</dcterms:created>
  <dcterms:modified xsi:type="dcterms:W3CDTF">2023-12-24T21:45:21Z</dcterms:modified>
</cp:coreProperties>
</file>