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87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move the slide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-36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0C1B95-A6EE-48A8-8AE4-243CA42924E9}" type="slidenum">
              <a:rPr lang="es-ES" sz="1200" b="0" strike="noStrike" spc="-1">
                <a:latin typeface="Times New Roman"/>
              </a:rPr>
              <a:pPr marL="216000" indent="-216000" algn="r"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96ABBC2-3F60-4EB3-8D27-7ACD1D22F40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3B775B-5205-43B6-B2D8-D65BCA5DFE6C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AFBA440-5D4A-4722-B8F3-46D8FF4BB81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15A63A-77D6-495C-B164-24A21865A8A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345240-5D40-46D8-BA6F-EF395D9DBE7A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DD3EAD-BBA8-4A2B-905C-3D0ED894D8C8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84770F6-EDE7-4852-B501-B5203191812D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3FDC2B0-7640-4FF5-A2C9-6B47B2C55C5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4784D0-3CD9-4F22-B354-38910AEFA4E4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ECF5F9-C9C4-45B7-B6E9-211408A947DE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8CA7817-1ED0-4D46-84BC-B0CF4D07B78C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914BE58-E4DE-4155-BE4C-393420F942ED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1D92377-E59B-4886-9B46-F8976E82A73F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E64873-CE6D-4875-AD5C-6A2D8FC02A16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BACF75-3D09-4723-A60D-2CD32ECF25B7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CE2A02-CA67-4D9D-8879-22F8F1300CA4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3 Marcador de número de diapositiva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C6B28C0-3CE7-452A-A915-1027127850E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pPr algn="l" rtl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2280" y="359136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8180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4100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3008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5228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4100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13008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1760" y="-25920"/>
            <a:ext cx="8381880" cy="223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8180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2280" y="359136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8180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4100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30080" y="68580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5228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4100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130080" y="3591360"/>
            <a:ext cx="284616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61760" y="-25920"/>
            <a:ext cx="8381880" cy="223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1800" y="359136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520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1800" y="685800"/>
            <a:ext cx="431352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2280" y="3591360"/>
            <a:ext cx="8839440" cy="2653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9 Imagen" descr="Pie-Francisco de Goya.png"/>
          <p:cNvPicPr/>
          <p:nvPr/>
        </p:nvPicPr>
        <p:blipFill>
          <a:blip r:embed="rId14"/>
          <a:stretch/>
        </p:blipFill>
        <p:spPr>
          <a:xfrm>
            <a:off x="0" y="6348240"/>
            <a:ext cx="9144000" cy="4654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58400" indent="-15840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63480" lvl="1" indent="-1843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39760" lvl="2" indent="-18432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30000" lvl="3" indent="-1555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06280" lvl="4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06280" lvl="5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06280" lvl="6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Text Box 10"/>
          <p:cNvSpPr/>
          <p:nvPr/>
        </p:nvSpPr>
        <p:spPr>
          <a:xfrm>
            <a:off x="7864200" y="6424560"/>
            <a:ext cx="16736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080" tIns="41040" rIns="82080" bIns="41040">
            <a:spAutoFit/>
          </a:bodyPr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_tradnl" sz="2000" b="1" strike="noStrike" spc="-1">
                <a:solidFill>
                  <a:srgbClr val="000000"/>
                </a:solidFill>
                <a:latin typeface="Arial"/>
              </a:rPr>
              <a:t>Nº</a:t>
            </a:r>
            <a:fld id="{A4D82142-7497-444B-A085-EC9A2031016A}" type="slidenum">
              <a:rPr lang="es-ES_tradnl" sz="2000" b="1" strike="noStrike" spc="-1">
                <a:solidFill>
                  <a:srgbClr val="000000"/>
                </a:solidFill>
                <a:latin typeface="Arial"/>
              </a:rPr>
              <a:pPr algn="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Text Box 11"/>
          <p:cNvSpPr/>
          <p:nvPr/>
        </p:nvSpPr>
        <p:spPr>
          <a:xfrm>
            <a:off x="2390760" y="6440400"/>
            <a:ext cx="5886360" cy="32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080" tIns="41040" rIns="82080" bIns="41040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WU12: Object Persistence Management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Line 10"/>
          <p:cNvSpPr/>
          <p:nvPr/>
        </p:nvSpPr>
        <p:spPr>
          <a:xfrm>
            <a:off x="0" y="476280"/>
            <a:ext cx="9144000" cy="0"/>
          </a:xfrm>
          <a:prstGeom prst="line">
            <a:avLst/>
          </a:prstGeom>
          <a:ln w="38160">
            <a:solidFill>
              <a:srgbClr val="99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9 Imagen" descr="java2.png"/>
          <p:cNvPicPr/>
          <p:nvPr/>
        </p:nvPicPr>
        <p:blipFill>
          <a:blip r:embed="rId15"/>
          <a:stretch/>
        </p:blipFill>
        <p:spPr>
          <a:xfrm>
            <a:off x="47520" y="0"/>
            <a:ext cx="785880" cy="4525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8 Imagen" descr="PortadaEstilo.jpg"/>
          <p:cNvPicPr/>
          <p:nvPr/>
        </p:nvPicPr>
        <p:blipFill>
          <a:blip r:embed="rId14"/>
          <a:stretch/>
        </p:blipFill>
        <p:spPr>
          <a:xfrm>
            <a:off x="0" y="2212920"/>
            <a:ext cx="9144000" cy="2432160"/>
          </a:xfrm>
          <a:prstGeom prst="rect">
            <a:avLst/>
          </a:prstGeom>
          <a:ln w="0">
            <a:noFill/>
          </a:ln>
        </p:spPr>
      </p:pic>
      <p:pic>
        <p:nvPicPr>
          <p:cNvPr id="44" name="10 Imagen" descr="Cabecera-Francisco de Goya.png"/>
          <p:cNvPicPr/>
          <p:nvPr/>
        </p:nvPicPr>
        <p:blipFill>
          <a:blip r:embed="rId15"/>
          <a:stretch/>
        </p:blipFill>
        <p:spPr>
          <a:xfrm>
            <a:off x="0" y="254160"/>
            <a:ext cx="9144000" cy="6537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61760" y="-25920"/>
            <a:ext cx="838188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2800" b="1" strike="noStrike" spc="-1">
                <a:solidFill>
                  <a:srgbClr val="32238D"/>
                </a:solidFill>
                <a:latin typeface="Ebrima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2280" y="685800"/>
            <a:ext cx="8839440" cy="55627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58400" indent="-15840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63480" lvl="1" indent="-1843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39760" lvl="2" indent="-184320">
              <a:spcBef>
                <a:spcPts val="598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30000" lvl="3" indent="-155520">
              <a:spcBef>
                <a:spcPts val="598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06280" lvl="4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06280" lvl="5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06280" lvl="6" indent="-177480">
              <a:spcBef>
                <a:spcPts val="598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7DEAC27-1CAC-44C3-8247-090AA1832B23}" type="slidenum">
              <a:rPr lang="es-ES" sz="1400" b="0" strike="noStrike" spc="-1">
                <a:latin typeface="Times New Roman"/>
              </a:rPr>
              <a:pPr marL="216000" indent="-216000" algn="r">
                <a:buClr>
                  <a:srgbClr val="000000"/>
                </a:buClr>
                <a:buSzPct val="45000"/>
                <a:buFont typeface="Wingdings" charset="2"/>
                <a:buChar char="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nlinedoctranslator.com/es/?utm_source=onlinedoctranslator&amp;utm_medium=ppt&amp;utm_campaign=attribution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adroTexto 92"/>
          <p:cNvSpPr txBox="1"/>
          <p:nvPr/>
        </p:nvSpPr>
        <p:spPr>
          <a:xfrm>
            <a:off x="0" y="2781000"/>
            <a:ext cx="4572000" cy="1143000"/>
          </a:xfrm>
          <a:prstGeom prst="rect">
            <a:avLst/>
          </a:prstGeom>
          <a:noFill/>
          <a:ln w="0">
            <a:noFill/>
          </a:ln>
        </p:spPr>
        <p:txBody>
          <a:bodyPr lIns="82080" tIns="41040" rIns="82080" bIns="41040" anchor="ctr">
            <a:noAutofit/>
          </a:bodyPr>
          <a:lstStyle/>
          <a:p>
            <a:pPr algn="ctr" rtl="0">
              <a:lnSpc>
                <a:spcPct val="90000"/>
              </a:lnSpc>
              <a:spcBef>
                <a:spcPts val="1624"/>
              </a:spcBef>
              <a:tabLst>
                <a:tab pos="0" algn="l"/>
                <a:tab pos="814320" algn="l"/>
                <a:tab pos="1628640" algn="l"/>
                <a:tab pos="2442960" algn="l"/>
                <a:tab pos="3257280" algn="l"/>
                <a:tab pos="4071600" algn="l"/>
                <a:tab pos="4886280" algn="l"/>
                <a:tab pos="5700600" algn="l"/>
                <a:tab pos="6514920" algn="l"/>
                <a:tab pos="7329240" algn="l"/>
                <a:tab pos="8143560" algn="l"/>
                <a:tab pos="8958240" algn="l"/>
                <a:tab pos="9772560" algn="l"/>
                <a:tab pos="10586880" algn="l"/>
              </a:tabLst>
            </a:pPr>
            <a:r>
              <a:rPr lang="es-ES_tradnl" sz="2600" b="1" strike="noStrike" spc="-1">
                <a:solidFill>
                  <a:srgbClr val="FFFFFF"/>
                </a:solidFill>
                <a:latin typeface="Arial"/>
              </a:rPr>
              <a:t>1º DAW. Programación</a:t>
            </a:r>
            <a:endParaRPr lang="en-US" sz="26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0" y="5028840"/>
            <a:ext cx="9144000" cy="1066680"/>
          </a:xfrm>
          <a:prstGeom prst="rect">
            <a:avLst/>
          </a:prstGeom>
          <a:noFill/>
          <a:ln w="0">
            <a:noFill/>
          </a:ln>
        </p:spPr>
        <p:txBody>
          <a:bodyPr lIns="82080" tIns="41040" rIns="82080" bIns="41040">
            <a:noAutofit/>
          </a:bodyPr>
          <a:lstStyle/>
          <a:p>
            <a:pPr algn="ctr" rtl="0">
              <a:lnSpc>
                <a:spcPct val="90000"/>
              </a:lnSpc>
              <a:spcBef>
                <a:spcPts val="1500"/>
              </a:spcBef>
              <a:tabLst>
                <a:tab pos="0" algn="l"/>
                <a:tab pos="814320" algn="l"/>
                <a:tab pos="1628640" algn="l"/>
                <a:tab pos="2442960" algn="l"/>
                <a:tab pos="3257280" algn="l"/>
                <a:tab pos="4071600" algn="l"/>
                <a:tab pos="4886280" algn="l"/>
                <a:tab pos="5700600" algn="l"/>
                <a:tab pos="6514920" algn="l"/>
                <a:tab pos="7329240" algn="l"/>
                <a:tab pos="8143560" algn="l"/>
                <a:tab pos="8958240" algn="l"/>
                <a:tab pos="9772560" algn="l"/>
                <a:tab pos="10586880" algn="l"/>
              </a:tabLst>
            </a:pP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Unidad de Trabajo 12:</a:t>
            </a:r>
            <a:r>
              <a:rPr lang="es-ES" sz="2400" b="1" i="1" strike="noStrike" spc="-1">
                <a:solidFill>
                  <a:srgbClr val="000000"/>
                </a:solidFill>
                <a:latin typeface="Arial"/>
              </a:rPr>
              <a:t>Gestión de persistencia de objetos.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xmlns="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Traducido del inglés al español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xmlns="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adroTexto 127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0" y="98064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Tenemos una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clase con 2 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Arial"/>
              </a:rPr>
              <a:t>atributos:</a:t>
            </a:r>
            <a:r>
              <a:rPr lang="es-ES" sz="2000" b="1" spc="-1" dirty="0" err="1" smtClean="0">
                <a:solidFill>
                  <a:srgbClr val="000000"/>
                </a:solidFill>
                <a:latin typeface="Arial"/>
              </a:rPr>
              <a:t>username</a:t>
            </a:r>
            <a:r>
              <a:rPr lang="es-ES" sz="2000" b="1" spc="-1" dirty="0" smtClean="0">
                <a:solidFill>
                  <a:srgbClr val="000000"/>
                </a:solidFill>
                <a:latin typeface="Arial"/>
              </a:rPr>
              <a:t> &amp;</a:t>
            </a:r>
            <a:r>
              <a:rPr lang="es-ES" sz="20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pc="-1" dirty="0" err="1" smtClean="0">
                <a:solidFill>
                  <a:srgbClr val="000000"/>
                </a:solidFill>
                <a:latin typeface="Arial"/>
              </a:rPr>
              <a:t>password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Tenemos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get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and set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methods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anotación 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@Entidad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indica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que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esta clase se utiliza para guardar cosas en un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tabla de bases de datos.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Con </a:t>
            </a:r>
            <a:r>
              <a:rPr lang="es-ES" sz="2000" b="1" spc="-1" dirty="0" smtClean="0">
                <a:solidFill>
                  <a:srgbClr val="000000"/>
                </a:solidFill>
                <a:latin typeface="Arial"/>
              </a:rPr>
              <a:t>@</a:t>
            </a:r>
            <a:r>
              <a:rPr lang="es-ES" sz="2000" b="1" spc="-1" dirty="0" err="1" smtClean="0">
                <a:solidFill>
                  <a:srgbClr val="000000"/>
                </a:solidFill>
                <a:latin typeface="Arial"/>
              </a:rPr>
              <a:t>Table</a:t>
            </a:r>
            <a:r>
              <a:rPr lang="es-ES" sz="20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indicamos la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tabla correspondiente en la base de datos.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@Id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indica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que esta columna es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la clave principal.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Column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spc="-1" dirty="0" smtClean="0">
                <a:solidFill>
                  <a:srgbClr val="000000"/>
                </a:solidFill>
                <a:latin typeface="Arial"/>
              </a:rPr>
              <a:t>asocia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los atributos con el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campo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correspondiente de la tabla en la base </a:t>
            </a:r>
          </a:p>
          <a:p>
            <a:pPr marL="0" lvl="1" algn="l" rtl="0">
              <a:spcBef>
                <a:spcPts val="400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spc="-1" dirty="0" smtClean="0">
                <a:solidFill>
                  <a:srgbClr val="000000"/>
                </a:solidFill>
                <a:latin typeface="Arial"/>
              </a:rPr>
              <a:t>   de datos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No prestaremos atención al resto en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este momento.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Analizando lo creado: Users.java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4"/>
          <a:stretch/>
        </p:blipFill>
        <p:spPr>
          <a:xfrm>
            <a:off x="5619384" y="1588176"/>
            <a:ext cx="3305160" cy="449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adroTexto 131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2909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Otras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fuentes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 &gt; 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src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/main/resources &gt; META-INF &gt;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</a:rPr>
              <a:t>persistencia.xml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2909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Cambie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 el “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Nombre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 de la 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unidad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</a:rPr>
              <a:t>persistencia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</a:rPr>
              <a:t>”: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</a:rPr>
              <a:t>daw_PU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</a:rPr>
              <a:t> &gt; 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</a:rPr>
              <a:t>Guárdalo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2909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2909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Cambiar "Nombre de la unidad de persistencia"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5" name="Picture 9"/>
          <p:cNvPicPr/>
          <p:nvPr/>
        </p:nvPicPr>
        <p:blipFill>
          <a:blip r:embed="rId4"/>
          <a:srcRect b="40280"/>
          <a:stretch/>
        </p:blipFill>
        <p:spPr>
          <a:xfrm>
            <a:off x="30240" y="1928880"/>
            <a:ext cx="9137520" cy="385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adroTexto 135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Crea una nueva clase llamada “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EntityManagerUtil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”y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pegue: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0" lvl="1" algn="l" rtl="0">
              <a:spcBef>
                <a:spcPts val="198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Esta es la clase para obtener conexiones e interactuar con Entidades.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Si lo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ejecutamos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tendríamos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algo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similar a: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Creando EntityManagerUtil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7 CuadroTexto"/>
          <p:cNvSpPr/>
          <p:nvPr/>
        </p:nvSpPr>
        <p:spPr>
          <a:xfrm>
            <a:off x="71280" y="1305000"/>
            <a:ext cx="9001440" cy="280294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factory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Persistence.createEntityManagerFactory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daw_PU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manager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factory.createEntityManager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manager;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manager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class ==&gt; 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manager.getClass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getCanonicalName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140" name="6 CuadroTexto"/>
          <p:cNvSpPr/>
          <p:nvPr/>
        </p:nvSpPr>
        <p:spPr>
          <a:xfrm>
            <a:off x="142920" y="5572080"/>
            <a:ext cx="885816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class ==&gt;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org.eclipse.persistence.internal.jpa.EntityManagerImpl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140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Insertar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un Usuario con el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S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implemente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trike="noStrike" spc="-1" dirty="0" err="1" smtClean="0">
                <a:solidFill>
                  <a:srgbClr val="000000"/>
                </a:solidFill>
                <a:latin typeface="Arial"/>
              </a:rPr>
              <a:t>creamos</a:t>
            </a:r>
            <a:r>
              <a:rPr lang="en-GB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un </a:t>
            </a:r>
            <a:r>
              <a:rPr lang="en-GB" sz="2000" b="1" strike="noStrike" spc="-1" dirty="0" err="1">
                <a:solidFill>
                  <a:srgbClr val="000000"/>
                </a:solidFill>
                <a:latin typeface="Arial"/>
              </a:rPr>
              <a:t>objeto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pc="-1" dirty="0" smtClean="0">
                <a:solidFill>
                  <a:srgbClr val="000000"/>
                </a:solidFill>
                <a:latin typeface="Arial"/>
              </a:rPr>
              <a:t>de</a:t>
            </a:r>
            <a:r>
              <a:rPr lang="en-GB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2000" b="1" strike="noStrike" spc="-1" dirty="0" err="1">
                <a:solidFill>
                  <a:srgbClr val="000000"/>
                </a:solidFill>
                <a:latin typeface="Arial"/>
              </a:rPr>
              <a:t>clase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 Users.java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Obtenemos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un</a:t>
            </a:r>
            <a:r>
              <a:rPr lang="en-GB" sz="20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trike="noStrike" spc="-1" dirty="0" err="1" smtClean="0">
                <a:solidFill>
                  <a:srgbClr val="000000"/>
                </a:solidFill>
                <a:latin typeface="Arial"/>
              </a:rPr>
              <a:t>EntityManager</a:t>
            </a:r>
            <a:r>
              <a:rPr lang="en-GB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spc="-1" dirty="0" smtClean="0">
                <a:solidFill>
                  <a:srgbClr val="000000"/>
                </a:solidFill>
                <a:latin typeface="Arial"/>
              </a:rPr>
              <a:t>para </a:t>
            </a: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conectar</a:t>
            </a:r>
            <a:r>
              <a:rPr lang="en-GB" sz="2000" spc="-1" dirty="0" smtClean="0">
                <a:solidFill>
                  <a:srgbClr val="000000"/>
                </a:solidFill>
                <a:latin typeface="Arial"/>
              </a:rPr>
              <a:t> con la Base de </a:t>
            </a: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datos</a:t>
            </a:r>
            <a:r>
              <a:rPr lang="en-GB" sz="2000" spc="-1" dirty="0" smtClean="0">
                <a:solidFill>
                  <a:srgbClr val="000000"/>
                </a:solidFill>
                <a:latin typeface="Arial"/>
              </a:rPr>
              <a:t> y </a:t>
            </a: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mapear</a:t>
            </a:r>
            <a:r>
              <a:rPr lang="en-GB" sz="2000" spc="-1" dirty="0" smtClean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entidad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"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Users.java"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automáticamente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la base de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datos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trike="noStrike" spc="-1" dirty="0" smtClean="0">
                <a:solidFill>
                  <a:srgbClr val="000000"/>
                </a:solidFill>
                <a:latin typeface="Arial"/>
              </a:rPr>
              <a:t>Persist 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inserta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el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objeto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la base de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datos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y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luego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confirma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Insertar un usuario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6 CuadroTexto"/>
          <p:cNvSpPr/>
          <p:nvPr/>
        </p:nvSpPr>
        <p:spPr>
          <a:xfrm>
            <a:off x="71280" y="1305000"/>
            <a:ext cx="9001440" cy="280294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UsersInsert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Users user = new Users("Alex");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user.setPassword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dificil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em.getTransaction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().begin();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em.persist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em.getTransaction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().commit();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5" name="5 CuadroTexto"/>
          <p:cNvSpPr/>
          <p:nvPr/>
        </p:nvSpPr>
        <p:spPr>
          <a:xfrm>
            <a:off x="2857680" y="5824440"/>
            <a:ext cx="40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Desafío12_1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adroTexto 145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Actualizar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un Usuario con el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Seguimos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exactamente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mismo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patrón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de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insertar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, el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único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cambio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usamos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GB" sz="2400" b="1" spc="-1" dirty="0" smtClean="0">
                <a:solidFill>
                  <a:srgbClr val="000000"/>
                </a:solidFill>
                <a:latin typeface="Arial"/>
              </a:rPr>
              <a:t>merge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"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lugar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de "</a:t>
            </a:r>
            <a:r>
              <a:rPr lang="en-GB" sz="2400" b="1" strike="noStrike" spc="-1" dirty="0" smtClean="0">
                <a:solidFill>
                  <a:srgbClr val="000000"/>
                </a:solidFill>
                <a:latin typeface="Arial"/>
              </a:rPr>
              <a:t>persist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”.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Actualizar un usuario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6 CuadroTexto"/>
          <p:cNvSpPr/>
          <p:nvPr/>
        </p:nvSpPr>
        <p:spPr>
          <a:xfrm>
            <a:off x="71280" y="1305000"/>
            <a:ext cx="9001440" cy="280294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UsersUpdate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Users user = new Users("Alex");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user.setPassword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cambiada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em.getTransaction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().begin();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user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em.merge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(user);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em.getTransaction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().commit();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         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0" name="5 CuadroTexto"/>
          <p:cNvSpPr/>
          <p:nvPr/>
        </p:nvSpPr>
        <p:spPr>
          <a:xfrm>
            <a:off x="2500200" y="5643720"/>
            <a:ext cx="4000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Desafío12_2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adroTexto 150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seleccionar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un usuario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con el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obtenemos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b="1" spc="-1" dirty="0" err="1" smtClean="0">
                <a:solidFill>
                  <a:srgbClr val="000000"/>
                </a:solidFill>
                <a:latin typeface="Arial"/>
              </a:rPr>
              <a:t>EntityManager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Obtenemos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el Usuario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deseado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buscando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por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username.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Imprimimos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resultado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Seleccionar un usuario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6 CuadroTexto"/>
          <p:cNvSpPr/>
          <p:nvPr/>
        </p:nvSpPr>
        <p:spPr>
          <a:xfrm>
            <a:off x="71280" y="1305000"/>
            <a:ext cx="9001440" cy="23105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UsersSelect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username = "Alex";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Users user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Users.class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username);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user.getUsername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()+": 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user.getPassword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5" name="5 CuadroTexto"/>
          <p:cNvSpPr/>
          <p:nvPr/>
        </p:nvSpPr>
        <p:spPr>
          <a:xfrm>
            <a:off x="2500200" y="5643720"/>
            <a:ext cx="4000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Desafío12_3, 12_4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155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Un usuario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tendrá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 smtClean="0">
                <a:solidFill>
                  <a:srgbClr val="000000"/>
                </a:solidFill>
                <a:latin typeface="Arial"/>
              </a:rPr>
              <a:t>muchas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 smtClean="0">
                <a:solidFill>
                  <a:srgbClr val="000000"/>
                </a:solidFill>
                <a:latin typeface="Arial"/>
              </a:rPr>
              <a:t>notas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1400" b="0" strike="noStrike" spc="-1" dirty="0" err="1" smtClean="0">
                <a:solidFill>
                  <a:srgbClr val="000000"/>
                </a:solidFill>
                <a:latin typeface="Arial"/>
              </a:rPr>
              <a:t>Usamos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OneToMany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establecer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relación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desde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entidad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Users </a:t>
            </a:r>
            <a:r>
              <a:rPr lang="en-GB" sz="1400" spc="-1" dirty="0" err="1" smtClean="0">
                <a:solidFill>
                  <a:srgbClr val="000000"/>
                </a:solidFill>
                <a:latin typeface="Arial"/>
              </a:rPr>
              <a:t>hacia</a:t>
            </a:r>
            <a:r>
              <a:rPr lang="en-GB" sz="1400" spc="-1" dirty="0" smtClean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1400" spc="-1" dirty="0" err="1" smtClean="0">
                <a:solidFill>
                  <a:srgbClr val="000000"/>
                </a:solidFill>
                <a:latin typeface="Arial"/>
              </a:rPr>
              <a:t>entidad</a:t>
            </a:r>
            <a:r>
              <a:rPr lang="en-GB" sz="1400" spc="-1" dirty="0" smtClean="0">
                <a:solidFill>
                  <a:srgbClr val="000000"/>
                </a:solidFill>
                <a:latin typeface="Arial"/>
              </a:rPr>
              <a:t> Marks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58750" lvl="1" indent="-158750">
              <a:spcBef>
                <a:spcPts val="3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en-GB" sz="1400" dirty="0"/>
              <a:t>We create the </a:t>
            </a:r>
            <a:r>
              <a:rPr lang="en-GB" sz="1400" b="1" dirty="0"/>
              <a:t>set &amp; get </a:t>
            </a:r>
            <a:r>
              <a:rPr lang="en-GB" sz="1400" dirty="0"/>
              <a:t>methods for “</a:t>
            </a:r>
            <a:r>
              <a:rPr lang="en-GB" sz="1400" b="1" dirty="0"/>
              <a:t>marks</a:t>
            </a:r>
            <a:r>
              <a:rPr lang="en-GB" sz="1400" dirty="0"/>
              <a:t>”.</a:t>
            </a:r>
          </a:p>
          <a:p>
            <a:pPr marL="158400" lvl="1" indent="-158400" algn="l" rtl="0">
              <a:spcBef>
                <a:spcPts val="298"/>
              </a:spcBef>
              <a:buSzPct val="103159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i="1" strike="noStrike" spc="-1" dirty="0" smtClean="0">
                <a:solidFill>
                  <a:srgbClr val="000000"/>
                </a:solidFill>
                <a:latin typeface="Arial"/>
              </a:rPr>
              <a:t>Nota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GB" sz="1400" b="0" i="1" strike="noStrike" spc="-1" dirty="0" err="1" smtClean="0">
                <a:solidFill>
                  <a:srgbClr val="000000"/>
                </a:solidFill>
                <a:latin typeface="Arial"/>
              </a:rPr>
              <a:t>asegurate</a:t>
            </a:r>
            <a:r>
              <a:rPr lang="en-GB" sz="1400" b="0" i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que,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nuestra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BD SQLite,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tengamos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registros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ambas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tablas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usuarios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 y 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marcas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) para el usuario “</a:t>
            </a:r>
            <a:r>
              <a:rPr lang="en-GB" sz="1400" b="0" i="1" strike="noStrike" spc="-1" dirty="0" err="1">
                <a:solidFill>
                  <a:srgbClr val="000000"/>
                </a:solidFill>
                <a:latin typeface="Arial"/>
              </a:rPr>
              <a:t>Froilan</a:t>
            </a:r>
            <a:r>
              <a:rPr lang="en-GB" sz="1400" b="0" i="1" strike="noStrike" spc="-1" dirty="0">
                <a:solidFill>
                  <a:srgbClr val="000000"/>
                </a:solidFill>
                <a:latin typeface="Arial"/>
              </a:rPr>
              <a:t>”.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Ahora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modificar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nuestro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UsersSelect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mostrar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las </a:t>
            </a:r>
            <a:r>
              <a:rPr lang="en-GB" sz="1400" b="0" strike="noStrike" spc="-1" dirty="0" err="1" smtClean="0">
                <a:solidFill>
                  <a:srgbClr val="000000"/>
                </a:solidFill>
                <a:latin typeface="Arial"/>
              </a:rPr>
              <a:t>notas</a:t>
            </a:r>
            <a:r>
              <a:rPr lang="en-GB" sz="1400" b="0" strike="noStrike" spc="-1" dirty="0" smtClean="0">
                <a:solidFill>
                  <a:srgbClr val="000000"/>
                </a:solidFill>
                <a:latin typeface="Arial"/>
              </a:rPr>
              <a:t> del 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usuario: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 dirty="0" smtClean="0">
                <a:solidFill>
                  <a:srgbClr val="AF0317"/>
                </a:solidFill>
                <a:latin typeface="Arial"/>
              </a:rPr>
              <a:t>@</a:t>
            </a:r>
            <a:r>
              <a:rPr lang="en-GB" sz="2400" b="1" i="1" strike="noStrike" spc="-1" dirty="0" err="1" smtClean="0">
                <a:solidFill>
                  <a:srgbClr val="AF0317"/>
                </a:solidFill>
                <a:latin typeface="Arial"/>
              </a:rPr>
              <a:t>OneToMany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6 CuadroTexto"/>
          <p:cNvSpPr/>
          <p:nvPr/>
        </p:nvSpPr>
        <p:spPr>
          <a:xfrm>
            <a:off x="142920" y="1438820"/>
            <a:ext cx="9001440" cy="13256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Users implements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Serializable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OneToMany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"username",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referencedColumnName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"username")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protected List&lt;Marks&gt; marks;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7 CuadroTexto"/>
          <p:cNvSpPr/>
          <p:nvPr/>
        </p:nvSpPr>
        <p:spPr>
          <a:xfrm>
            <a:off x="71280" y="3914640"/>
            <a:ext cx="9001440" cy="280294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username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Froilan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Users user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Users.class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username);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user.getUsername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()+": 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user.getPassword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List&lt;Marks&gt;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user.getMarks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for (Marks mark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mark.getMarksPK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getModule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()+": 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mark.getMark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</p:txBody>
      </p:sp>
      <p:sp>
        <p:nvSpPr>
          <p:cNvPr id="161" name="5 CuadroTexto"/>
          <p:cNvSpPr/>
          <p:nvPr/>
        </p:nvSpPr>
        <p:spPr>
          <a:xfrm>
            <a:off x="4857840" y="6215040"/>
            <a:ext cx="40003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Desafío12_5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adroTexto 161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Muchas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spc="-1" dirty="0" err="1" smtClean="0">
                <a:solidFill>
                  <a:srgbClr val="000000"/>
                </a:solidFill>
                <a:latin typeface="Arial"/>
              </a:rPr>
              <a:t>notas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tendrán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un (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mismo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) usuario.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@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ManyToOne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establece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relación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desde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entidad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Marks 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hacia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Users.</a:t>
            </a: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750" lvl="1" indent="-158750">
              <a:spcBef>
                <a:spcPts val="300"/>
              </a:spcBef>
              <a:buClrTx/>
              <a:buSzTx/>
              <a:buFont typeface="Arial" pitchFamily="34" charset="0"/>
              <a:buBlip>
                <a:blip r:embed="rId3"/>
              </a:buBlip>
              <a:defRPr/>
            </a:pPr>
            <a:r>
              <a:rPr lang="en-GB" sz="2000" dirty="0"/>
              <a:t>We create the </a:t>
            </a:r>
            <a:r>
              <a:rPr lang="en-GB" sz="2000" b="1" dirty="0"/>
              <a:t>set &amp; get </a:t>
            </a:r>
            <a:r>
              <a:rPr lang="en-GB" sz="2000" dirty="0"/>
              <a:t>methods for “</a:t>
            </a:r>
            <a:r>
              <a:rPr lang="en-GB" sz="2000" b="1" dirty="0"/>
              <a:t>marks</a:t>
            </a:r>
            <a:r>
              <a:rPr lang="en-GB" sz="2000" dirty="0"/>
              <a:t>”.</a:t>
            </a:r>
          </a:p>
          <a:p>
            <a:pPr marL="158750" lvl="1" indent="-158750">
              <a:spcBef>
                <a:spcPts val="300"/>
              </a:spcBef>
              <a:buClrTx/>
              <a:buSzTx/>
              <a:buFont typeface="Arial" pitchFamily="34" charset="0"/>
              <a:buBlip>
                <a:blip r:embed="rId3"/>
              </a:buBlip>
              <a:defRPr/>
            </a:pPr>
            <a:r>
              <a:rPr lang="en-GB" sz="2000" dirty="0"/>
              <a:t>Now, we can modify our </a:t>
            </a:r>
            <a:r>
              <a:rPr lang="en-GB" sz="2000" dirty="0" err="1"/>
              <a:t>MarksSelect</a:t>
            </a:r>
            <a:r>
              <a:rPr lang="en-GB" sz="2000" dirty="0"/>
              <a:t> to show the user:</a:t>
            </a: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 dirty="0">
                <a:solidFill>
                  <a:srgbClr val="AF0317"/>
                </a:solidFill>
                <a:latin typeface="Arial"/>
              </a:rPr>
              <a:t>@</a:t>
            </a:r>
            <a:r>
              <a:rPr lang="en-GB" sz="2400" b="1" i="1" strike="noStrike" spc="-1" dirty="0" err="1" smtClean="0">
                <a:solidFill>
                  <a:srgbClr val="AF0317"/>
                </a:solidFill>
                <a:latin typeface="Arial"/>
              </a:rPr>
              <a:t>ManyToOne</a:t>
            </a:r>
            <a:r>
              <a:rPr lang="en-GB" sz="2400" b="1" i="1" strike="noStrike" spc="-1" dirty="0" smtClean="0">
                <a:solidFill>
                  <a:srgbClr val="AF0317"/>
                </a:solidFill>
                <a:latin typeface="Arial"/>
              </a:rPr>
              <a:t> </a:t>
            </a:r>
            <a:r>
              <a:rPr lang="en-GB" sz="2400" b="1" i="1" strike="noStrike" spc="-1" dirty="0">
                <a:solidFill>
                  <a:srgbClr val="AF0317"/>
                </a:solidFill>
                <a:latin typeface="Arial"/>
              </a:rPr>
              <a:t>(1/2)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6 CuadroTexto"/>
          <p:cNvSpPr/>
          <p:nvPr/>
        </p:nvSpPr>
        <p:spPr>
          <a:xfrm>
            <a:off x="71280" y="1643040"/>
            <a:ext cx="9001440" cy="13256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Marks implements Serializable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ManyToOne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"username",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referencedColumnName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"username")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 Users user;</a:t>
            </a:r>
          </a:p>
        </p:txBody>
      </p:sp>
      <p:sp>
        <p:nvSpPr>
          <p:cNvPr id="166" name="7 CuadroTexto"/>
          <p:cNvSpPr/>
          <p:nvPr/>
        </p:nvSpPr>
        <p:spPr>
          <a:xfrm>
            <a:off x="71280" y="4071960"/>
            <a:ext cx="9001440" cy="18180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MarksPK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marksPK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MarksPK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Froilan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"Modulo0");</a:t>
            </a:r>
          </a:p>
          <a:p>
            <a:pPr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EntityManagerUtil.getEntityManager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Marks mark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Marks.class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marksPK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(mark + ": "+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mark.getMark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()+"{"+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mark.getUser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getUsername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()+": 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mark.getUser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()+"}");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166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Si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ejecutamos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ejemplo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tenemos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siguiente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error: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Esto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debe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a que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tenemos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columna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marks.username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a la que se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hace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referencia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la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entidad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Users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Marks,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y JPA solo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permite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ellas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sea editable.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2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Para resolver el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problema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agregue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1" strike="noStrike" spc="-1" dirty="0" err="1" smtClean="0">
                <a:solidFill>
                  <a:srgbClr val="000000"/>
                </a:solidFill>
                <a:latin typeface="Arial"/>
              </a:rPr>
              <a:t>insertable</a:t>
            </a:r>
            <a:r>
              <a:rPr lang="en-GB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y </a:t>
            </a:r>
            <a:r>
              <a:rPr lang="en-GB" sz="2000" b="1" strike="noStrike" spc="-1" dirty="0" err="1" smtClean="0">
                <a:solidFill>
                  <a:srgbClr val="000000"/>
                </a:solidFill>
                <a:latin typeface="Arial"/>
              </a:rPr>
              <a:t>actualizable</a:t>
            </a:r>
            <a:r>
              <a:rPr lang="en-GB" sz="2000" b="0" strike="noStrike" spc="-1" dirty="0" err="1" smtClean="0">
                <a:solidFill>
                  <a:srgbClr val="000000"/>
                </a:solidFill>
                <a:latin typeface="Arial"/>
              </a:rPr>
              <a:t>a</a:t>
            </a:r>
            <a:r>
              <a:rPr lang="en-GB" sz="2000" b="0" strike="noStrike" spc="-1" dirty="0" smtClean="0">
                <a:solidFill>
                  <a:srgbClr val="000000"/>
                </a:solidFill>
                <a:latin typeface="Arial"/>
              </a:rPr>
              <a:t> false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a la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nueva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relación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después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esto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ejecute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</a:rPr>
              <a:t> el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código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i="1" strike="noStrike" spc="-1" dirty="0" err="1">
                <a:solidFill>
                  <a:srgbClr val="000000"/>
                </a:solidFill>
                <a:latin typeface="Arial"/>
              </a:rPr>
              <a:t>nuevamente</a:t>
            </a:r>
            <a:r>
              <a:rPr lang="en-GB" sz="2400" b="0" i="1" strike="noStrike" spc="-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@MuchosToOne (2/2)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6 CuadroTexto"/>
          <p:cNvSpPr/>
          <p:nvPr/>
        </p:nvSpPr>
        <p:spPr>
          <a:xfrm>
            <a:off x="71280" y="4390920"/>
            <a:ext cx="9001440" cy="15718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Marks implements Serializable {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ManyToOne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JoinColumn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= "username",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referencedColumnName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"username",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insertable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=false, updatable=false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 Users user;</a:t>
            </a:r>
          </a:p>
        </p:txBody>
      </p:sp>
      <p:sp>
        <p:nvSpPr>
          <p:cNvPr id="171" name="5 CuadroTexto"/>
          <p:cNvSpPr/>
          <p:nvPr/>
        </p:nvSpPr>
        <p:spPr>
          <a:xfrm>
            <a:off x="4929120" y="5824440"/>
            <a:ext cx="40006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E7E7"/>
          </a:solidFill>
          <a:ln w="57240">
            <a:solidFill>
              <a:srgbClr val="A5002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Reto12_6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8 CuadroTexto"/>
          <p:cNvSpPr/>
          <p:nvPr/>
        </p:nvSpPr>
        <p:spPr>
          <a:xfrm>
            <a:off x="142920" y="1285920"/>
            <a:ext cx="885816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F9F4"/>
          </a:solidFill>
          <a:ln w="28440">
            <a:solidFill>
              <a:srgbClr val="32946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Exception Description: Multiple writable mappings exist for the field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marks.username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].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Only one may be defined as writable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all others must be specified read-only.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adroTexto 94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Gestión de persistencia de objetos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lnSpcReduction="10000"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Tienes dos opciones </a:t>
            </a:r>
            <a:r>
              <a:rPr lang="es-ES" sz="2400" spc="-1" dirty="0" smtClean="0">
                <a:solidFill>
                  <a:srgbClr val="000000"/>
                </a:solidFill>
                <a:latin typeface="Arial"/>
              </a:rPr>
              <a:t>principalmente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para 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conservar objetos "directamente" en una base de datos sin tener que usar SQL o similar.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s-ES" sz="2400" spc="-1" baseline="30000" dirty="0" smtClean="0">
                <a:solidFill>
                  <a:srgbClr val="000000"/>
                </a:solidFill>
                <a:latin typeface="Arial"/>
              </a:rPr>
              <a:t>ª</a:t>
            </a:r>
            <a:r>
              <a:rPr lang="es-E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opción 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es utilizar una base de datos orientada a objetos.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s-ES" sz="2400" spc="-1" baseline="30000" dirty="0" smtClean="0">
                <a:solidFill>
                  <a:srgbClr val="000000"/>
                </a:solidFill>
                <a:latin typeface="Arial"/>
              </a:rPr>
              <a:t>ª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opción es utilizar ORM (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Relational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Mapping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), que consiste en convertir datos entre una base de datos relacional (como Oracle,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MySQL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o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SQLite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) y objetos Java (u otro lenguaje). Esto crea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un objeto virtual mapeado a la base de datos.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Vamos a utilizar esta segunda opción ya que es la opción más utilizada hoy en día.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En Java, el estándar es utilizar JPA (Java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Persistence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API) que ofrece clases y métodos para facilitar la persistencia de los objetos en la base de datos.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98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indent="-158400" algn="l" rtl="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50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Introducción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adroTexto 97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JPA: API de persistencia de Java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142920" y="857160"/>
            <a:ext cx="885816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Existen diferentes proveedores JPA (bibliotecas para obtener JPA):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15600" lvl="2" indent="-158400">
              <a:spcBef>
                <a:spcPts val="598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Hibernate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15600" lvl="2" indent="-158400">
              <a:spcBef>
                <a:spcPts val="598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EclipseLink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15600" lvl="2" indent="-158400">
              <a:spcBef>
                <a:spcPts val="598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 err="1" smtClean="0">
                <a:solidFill>
                  <a:srgbClr val="000000"/>
                </a:solidFill>
                <a:latin typeface="Arial"/>
              </a:rPr>
              <a:t>TopLink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15600" lvl="2" indent="-158400">
              <a:spcBef>
                <a:spcPts val="598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spc="-1" dirty="0" err="1" smtClean="0">
                <a:solidFill>
                  <a:srgbClr val="000000"/>
                </a:solidFill>
                <a:latin typeface="Arial"/>
              </a:rPr>
              <a:t>Open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JPA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...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Los 2 más utilizados son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Hibernate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(que es el estándar de facto) y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EclipseLink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(que es la implementación oficial de JPA).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Usaremos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EclipseLink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 ya que es la implementación oficial de JPA (pero mucha gente también usa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Hibernate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) y está integrado de forma predeterminada con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NetBeans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indent="-158400" algn="l" rtl="0">
              <a:spcBef>
                <a:spcPts val="5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550"/>
              </a:spcBef>
              <a:buClr>
                <a:srgbClr val="7030A0"/>
              </a:buClr>
              <a:buSzPct val="150000"/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Proveedores de APP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Archivo &gt; Nuevo proyecto…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para crear un nuevo proyecto. “</a:t>
            </a: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Java con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Maven</a:t>
            </a: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 &gt; Aplicación Java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”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s-ES" sz="2400" b="1" strike="noStrike" spc="-1" dirty="0" smtClean="0">
                <a:solidFill>
                  <a:srgbClr val="000000"/>
                </a:solidFill>
                <a:latin typeface="Arial"/>
              </a:rPr>
              <a:t>Siguiente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Nombre del proyecto:</a:t>
            </a: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UT12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, Localización del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proyecto:</a:t>
            </a:r>
            <a:r>
              <a:rPr lang="es-ES" sz="2400" b="0" i="1" strike="noStrike" spc="-1" dirty="0" err="1">
                <a:solidFill>
                  <a:srgbClr val="000000"/>
                </a:solidFill>
                <a:latin typeface="Arial"/>
              </a:rPr>
              <a:t>pendrive</a:t>
            </a:r>
            <a:r>
              <a:rPr lang="es-ES" sz="2400" b="0" i="1" strike="noStrike" spc="-1" dirty="0">
                <a:solidFill>
                  <a:srgbClr val="000000"/>
                </a:solidFill>
                <a:latin typeface="Arial"/>
              </a:rPr>
              <a:t> o disco duro externo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, Identificación del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grupo: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com.daw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pulsamos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Finalizar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Creando un nuevo proyecto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Picture 7"/>
          <p:cNvPicPr/>
          <p:nvPr/>
        </p:nvPicPr>
        <p:blipFill>
          <a:blip r:embed="rId4"/>
          <a:srcRect b="52253"/>
          <a:stretch/>
        </p:blipFill>
        <p:spPr>
          <a:xfrm>
            <a:off x="1428840" y="1643040"/>
            <a:ext cx="6443640" cy="214308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9"/>
          <p:cNvPicPr/>
          <p:nvPr/>
        </p:nvPicPr>
        <p:blipFill>
          <a:blip r:embed="rId5"/>
          <a:stretch/>
        </p:blipFill>
        <p:spPr>
          <a:xfrm>
            <a:off x="2214720" y="4487760"/>
            <a:ext cx="4929120" cy="229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adroTexto 105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s-ES" sz="2000" b="1" strike="noStrike" spc="-1" dirty="0" err="1">
                <a:solidFill>
                  <a:srgbClr val="000000"/>
                </a:solidFill>
                <a:latin typeface="Arial"/>
              </a:rPr>
              <a:t>Archivos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 de proyecto &gt; pom.xml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, inserte la dependencia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SQLite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Botón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derecho en proyecto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y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clic</a:t>
            </a:r>
          </a:p>
          <a:p>
            <a:pPr marL="0" lvl="1" algn="l" rtl="0">
              <a:spcBef>
                <a:spcPts val="198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en “</a:t>
            </a:r>
            <a:r>
              <a:rPr lang="es-ES" sz="2000" spc="-1" dirty="0" err="1" smtClean="0">
                <a:solidFill>
                  <a:srgbClr val="000000"/>
                </a:solidFill>
                <a:latin typeface="Arial"/>
              </a:rPr>
              <a:t>Build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con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dependencias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para descargar el .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jar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198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Ahora, en el “panel” de proyectos, vaya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Dependencias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Arial"/>
              </a:rPr>
              <a:t>y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clic derecho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en "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sqlite-jdbc-3.41.2.1.jar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"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y seleccione "Copiar ubicación".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Agregar dependencia de SQLite y copiar la ubicación ".jar"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7 CuadroTexto"/>
          <p:cNvSpPr/>
          <p:nvPr/>
        </p:nvSpPr>
        <p:spPr>
          <a:xfrm>
            <a:off x="71280" y="1305000"/>
            <a:ext cx="9001440" cy="222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8440">
            <a:solidFill>
              <a:srgbClr val="8585E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ourier New"/>
                <a:ea typeface="Courier New"/>
              </a:rPr>
              <a:t>dependencies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ourier New"/>
                <a:ea typeface="Courier New"/>
              </a:rPr>
              <a:t>dependency&gt;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groupId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org.xerial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groupId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artifactId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sqlite-jdbc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artifactId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versión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&gt;3.41.2.1&lt;/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versión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&lt;/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ourier New"/>
                <a:ea typeface="Courier New"/>
              </a:rPr>
              <a:t>dependency&gt;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ourier New"/>
                <a:ea typeface="Courier New"/>
              </a:rPr>
              <a:t>dependencies&gt;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Picture 4"/>
          <p:cNvPicPr/>
          <p:nvPr/>
        </p:nvPicPr>
        <p:blipFill>
          <a:blip r:embed="rId4"/>
          <a:stretch/>
        </p:blipFill>
        <p:spPr>
          <a:xfrm>
            <a:off x="4063536" y="2947968"/>
            <a:ext cx="4992624" cy="242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adroTexto 110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clic 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derecho 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en</a:t>
            </a:r>
            <a:r>
              <a:rPr sz="1600" dirty="0"/>
              <a:t/>
            </a:r>
            <a:br>
              <a:rPr sz="1600" dirty="0"/>
            </a:b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com.daw.ut12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&gt; 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New 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sz="1600" dirty="0"/>
              <a:t/>
            </a:r>
            <a:br>
              <a:rPr sz="1600" dirty="0"/>
            </a:b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Other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&gt;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Persistence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sz="1600" dirty="0"/>
              <a:t/>
            </a:r>
            <a:br>
              <a:rPr sz="1600" dirty="0"/>
            </a:b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Entity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Classes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from</a:t>
            </a:r>
            <a:endParaRPr lang="es-ES" sz="20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0" lvl="1" algn="l" rtl="0">
              <a:spcBef>
                <a:spcPts val="400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1" spc="-1" dirty="0" err="1" smtClean="0">
                <a:solidFill>
                  <a:srgbClr val="000000"/>
                </a:solidFill>
                <a:latin typeface="Arial"/>
              </a:rPr>
              <a:t>Database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&gt;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Next</a:t>
            </a:r>
            <a:endParaRPr lang="es-ES" sz="20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0" lvl="1" algn="l" rtl="0">
              <a:spcBef>
                <a:spcPts val="400"/>
              </a:spcBef>
              <a:buSzPct val="103006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58750" lvl="1" indent="-158750">
              <a:spcBef>
                <a:spcPts val="400"/>
              </a:spcBef>
              <a:buClrTx/>
              <a:buSzTx/>
              <a:buFontTx/>
              <a:buBlip>
                <a:blip r:embed="rId3"/>
              </a:buBlip>
              <a:defRPr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Conexión de base de 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Arial"/>
              </a:rPr>
              <a:t>datos: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New</a:t>
            </a:r>
            <a:r>
              <a:rPr sz="1600" dirty="0"/>
              <a:t/>
            </a:r>
            <a:br>
              <a:rPr sz="1600" dirty="0"/>
            </a:b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Database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strike="noStrike" spc="-1" dirty="0" err="1" smtClean="0">
                <a:solidFill>
                  <a:srgbClr val="000000"/>
                </a:solidFill>
                <a:latin typeface="Arial"/>
              </a:rPr>
              <a:t>Connection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sz="1600" dirty="0"/>
              <a:t/>
            </a:r>
            <a:br>
              <a:rPr sz="1600" dirty="0"/>
            </a:br>
            <a:r>
              <a:rPr lang="es-ES" sz="2000" b="1" strike="noStrike" spc="-1" dirty="0">
                <a:solidFill>
                  <a:srgbClr val="000000"/>
                </a:solidFill>
                <a:latin typeface="Arial"/>
              </a:rPr>
              <a:t>Nuevo 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Driver… &gt;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en Driver</a:t>
            </a:r>
            <a:r>
              <a:rPr sz="1600" dirty="0"/>
              <a:t/>
            </a:r>
            <a:br>
              <a:rPr sz="1600" dirty="0"/>
            </a:br>
            <a:r>
              <a:rPr lang="es-ES" sz="2000" spc="-1" dirty="0" smtClean="0">
                <a:solidFill>
                  <a:srgbClr val="000000"/>
                </a:solidFill>
                <a:latin typeface="Arial"/>
              </a:rPr>
              <a:t>file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… clic 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Arial"/>
              </a:rPr>
              <a:t>on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Arial"/>
              </a:rPr>
              <a:t>Add</a:t>
            </a:r>
            <a:r>
              <a:rPr lang="es-ES" sz="2000" b="1" strike="noStrike" spc="-1" dirty="0" smtClean="0">
                <a:solidFill>
                  <a:srgbClr val="000000"/>
                </a:solidFill>
                <a:latin typeface="Arial"/>
              </a:rPr>
              <a:t>…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&gt;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br>
              <a:rPr lang="es-ES" sz="2000" dirty="0"/>
            </a:br>
            <a:r>
              <a:rPr lang="es-ES" sz="2000" dirty="0"/>
              <a:t>“Nombre de fichero” paste</a:t>
            </a:r>
            <a:br>
              <a:rPr lang="es-ES" sz="2000" dirty="0"/>
            </a:b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b="1" dirty="0" err="1"/>
              <a:t>Ctrl+C</a:t>
            </a:r>
            <a:r>
              <a:rPr lang="es-ES" sz="2000" b="1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SQLite</a:t>
            </a:r>
            <a:r>
              <a:rPr lang="es-ES" sz="2000" dirty="0"/>
              <a:t> JDBC</a:t>
            </a:r>
            <a:br>
              <a:rPr lang="es-ES" sz="2000" dirty="0"/>
            </a:br>
            <a:r>
              <a:rPr lang="es-ES" sz="2000" dirty="0"/>
              <a:t>driver </a:t>
            </a:r>
            <a:r>
              <a:rPr lang="es-ES" sz="2000" dirty="0" err="1"/>
              <a:t>location</a:t>
            </a:r>
            <a:r>
              <a:rPr lang="es-ES" sz="2000" dirty="0"/>
              <a:t> &gt; </a:t>
            </a:r>
            <a:r>
              <a:rPr lang="es-ES" sz="2000" b="1" dirty="0"/>
              <a:t>Open &gt; Ok</a:t>
            </a:r>
            <a:br>
              <a:rPr lang="es-ES" sz="2000" b="1" dirty="0"/>
            </a:br>
            <a:r>
              <a:rPr lang="es-ES" sz="2000" b="1" dirty="0"/>
              <a:t>&gt; </a:t>
            </a:r>
            <a:r>
              <a:rPr lang="es-ES" sz="2000" b="1" dirty="0" err="1"/>
              <a:t>Next</a:t>
            </a:r>
            <a:endParaRPr lang="en-GB" sz="2000" dirty="0"/>
          </a:p>
        </p:txBody>
      </p:sp>
      <p:sp>
        <p:nvSpPr>
          <p:cNvPr id="113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Creando Clases de Entidad desde DB (1/3)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4"/>
          <a:srcRect b="39701"/>
          <a:stretch/>
        </p:blipFill>
        <p:spPr>
          <a:xfrm>
            <a:off x="3882960" y="1000080"/>
            <a:ext cx="5261040" cy="220968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3"/>
          <p:cNvPicPr/>
          <p:nvPr/>
        </p:nvPicPr>
        <p:blipFill>
          <a:blip r:embed="rId5"/>
          <a:stretch/>
        </p:blipFill>
        <p:spPr>
          <a:xfrm>
            <a:off x="4357800" y="3357720"/>
            <a:ext cx="4633920" cy="324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En la siguiente ventana ingresamos en “JDBC URL:” la ruta a nuestra BD “</a:t>
            </a: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D:/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MiBD</a:t>
            </a: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/daw.bd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” y haga clic en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s-ES" sz="2400" b="1" strike="noStrike" spc="-1" dirty="0" smtClean="0">
                <a:solidFill>
                  <a:srgbClr val="000000"/>
                </a:solidFill>
                <a:latin typeface="Arial"/>
              </a:rPr>
              <a:t>Test </a:t>
            </a:r>
            <a:r>
              <a:rPr lang="es-ES" sz="2400" b="1" strike="noStrike" spc="-1" dirty="0" err="1" smtClean="0">
                <a:solidFill>
                  <a:srgbClr val="000000"/>
                </a:solidFill>
                <a:latin typeface="Arial"/>
              </a:rPr>
              <a:t>connection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” &gt;</a:t>
            </a:r>
            <a:r>
              <a:rPr lang="es-ES" sz="2400" b="1" strike="noStrike" spc="-1" dirty="0" err="1" smtClean="0">
                <a:solidFill>
                  <a:srgbClr val="000000"/>
                </a:solidFill>
                <a:latin typeface="Arial"/>
              </a:rPr>
              <a:t>Next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En la siguiente ventana,</a:t>
            </a:r>
            <a:r>
              <a:rPr dirty="0"/>
              <a:t/>
            </a:r>
            <a:br>
              <a:rPr dirty="0"/>
            </a:b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“Elija base de datos</a:t>
            </a:r>
            <a:r>
              <a:rPr dirty="0"/>
              <a:t/>
            </a:r>
            <a:br>
              <a:rPr dirty="0"/>
            </a:b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Shemá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” </a:t>
            </a:r>
            <a:r>
              <a:rPr lang="es-ES" sz="2400" b="0" strike="noStrike" spc="-1" dirty="0" smtClean="0">
                <a:solidFill>
                  <a:srgbClr val="000000"/>
                </a:solidFill>
                <a:latin typeface="Arial"/>
              </a:rPr>
              <a:t>clic </a:t>
            </a:r>
            <a:r>
              <a:rPr lang="es-ES" sz="2400" b="1" strike="noStrike" spc="-1" dirty="0" err="1" smtClean="0">
                <a:solidFill>
                  <a:srgbClr val="000000"/>
                </a:solidFill>
                <a:latin typeface="Arial"/>
              </a:rPr>
              <a:t>Next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Conexión de entrada</a:t>
            </a:r>
            <a:r>
              <a:rPr dirty="0"/>
              <a:t/>
            </a:r>
            <a:br>
              <a:rPr dirty="0"/>
            </a:b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</a:rPr>
              <a:t>nombre: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Arial"/>
              </a:rPr>
              <a:t>daw.db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es-ES" sz="2400" b="1" strike="noStrike" spc="-1" dirty="0">
                <a:solidFill>
                  <a:srgbClr val="000000"/>
                </a:solidFill>
                <a:latin typeface="Arial"/>
              </a:rPr>
              <a:t>Finalizar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Creando clases de entidad desde DB (2/3)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4"/>
          <a:stretch/>
        </p:blipFill>
        <p:spPr>
          <a:xfrm>
            <a:off x="3566160" y="1975104"/>
            <a:ext cx="5506560" cy="41445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119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Ahora, debe seleccionar las tablas para mapear (crear una clase de entidad desde la base de datos)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Creando clases de entidad desde DB (3/3)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3" name="Imagen 4"/>
          <p:cNvPicPr/>
          <p:nvPr/>
        </p:nvPicPr>
        <p:blipFill>
          <a:blip r:embed="rId4"/>
          <a:stretch/>
        </p:blipFill>
        <p:spPr>
          <a:xfrm>
            <a:off x="3348000" y="2205000"/>
            <a:ext cx="5299200" cy="38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adroTexto 123"/>
          <p:cNvSpPr txBox="1"/>
          <p:nvPr/>
        </p:nvSpPr>
        <p:spPr>
          <a:xfrm>
            <a:off x="761760" y="-25920"/>
            <a:ext cx="8381880" cy="482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l" rtl="0"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strike="noStrike" spc="-1">
                <a:solidFill>
                  <a:srgbClr val="32238D"/>
                </a:solidFill>
                <a:latin typeface="Ebrima"/>
              </a:rPr>
              <a:t>Configurando JPA y EclipseLink</a:t>
            </a:r>
            <a:endParaRPr lang="en-US" sz="2800" b="1" strike="noStrike" spc="-1">
              <a:solidFill>
                <a:srgbClr val="32238D"/>
              </a:solidFill>
              <a:latin typeface="Ebrima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55080" y="857160"/>
            <a:ext cx="9001080" cy="550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Vamos a ver qué se ha creado tras este proceso.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</a:rPr>
              <a:t>En primer lugar, </a:t>
            </a:r>
            <a:r>
              <a:rPr lang="es-ES" sz="2400" spc="-1" dirty="0" smtClean="0">
                <a:solidFill>
                  <a:srgbClr val="000000"/>
                </a:solidFill>
                <a:latin typeface="Arial"/>
              </a:rPr>
              <a:t>varias </a:t>
            </a:r>
            <a:r>
              <a:rPr lang="en-GB" sz="2400" b="1" strike="noStrike" spc="-1" dirty="0" err="1" smtClean="0">
                <a:solidFill>
                  <a:srgbClr val="000000"/>
                </a:solidFill>
                <a:latin typeface="Arial"/>
              </a:rPr>
              <a:t>Dependencias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se ha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agregado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para que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podemos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usar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JPA y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EclipseLink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El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archive </a:t>
            </a:r>
            <a:r>
              <a:rPr lang="en-GB" sz="2400" b="1" strike="noStrike" spc="-1" dirty="0" smtClean="0">
                <a:solidFill>
                  <a:srgbClr val="000000"/>
                </a:solidFill>
                <a:latin typeface="Arial"/>
              </a:rPr>
              <a:t>persistence.xml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También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se ha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creado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volveremos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ello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más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tarde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58400" lvl="1" indent="-158400" algn="l" rtl="0">
              <a:spcBef>
                <a:spcPts val="400"/>
              </a:spcBef>
              <a:buSzPct val="103006"/>
              <a:buBlip>
                <a:blip r:embed="rId3"/>
              </a:buBlip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Un </a:t>
            </a:r>
            <a:r>
              <a:rPr lang="en-GB" sz="2400" b="1" strike="noStrike" spc="-1" dirty="0" smtClean="0">
                <a:solidFill>
                  <a:srgbClr val="000000"/>
                </a:solidFill>
                <a:latin typeface="Arial"/>
              </a:rPr>
              <a:t>Users.java 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para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interactuar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con 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la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tabla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“</a:t>
            </a:r>
            <a:r>
              <a:rPr lang="en-GB" sz="2400" spc="-1" dirty="0" smtClean="0">
                <a:solidFill>
                  <a:srgbClr val="000000"/>
                </a:solidFill>
                <a:latin typeface="Arial"/>
              </a:rPr>
              <a:t>users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”</a:t>
            </a:r>
            <a:r>
              <a:rPr dirty="0"/>
              <a:t/>
            </a:r>
            <a:br>
              <a:rPr dirty="0"/>
            </a:b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</a:rPr>
              <a:t>en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BD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Echémosle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un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Arial"/>
              </a:rPr>
              <a:t>vistazo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Box 4"/>
          <p:cNvSpPr/>
          <p:nvPr/>
        </p:nvSpPr>
        <p:spPr>
          <a:xfrm>
            <a:off x="0" y="488880"/>
            <a:ext cx="9144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strike="noStrike" spc="-1">
                <a:solidFill>
                  <a:srgbClr val="AF0317"/>
                </a:solidFill>
                <a:latin typeface="Arial"/>
              </a:rPr>
              <a:t>Analizando lo creado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6"/>
          <p:cNvPicPr/>
          <p:nvPr/>
        </p:nvPicPr>
        <p:blipFill>
          <a:blip r:embed="rId4"/>
          <a:srcRect r="7447"/>
          <a:stretch/>
        </p:blipFill>
        <p:spPr>
          <a:xfrm>
            <a:off x="4555620" y="1801368"/>
            <a:ext cx="4392504" cy="407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26657</TotalTime>
  <Words>1374</Words>
  <Application>Microsoft Office PowerPoint</Application>
  <PresentationFormat>Presentación en pantalla (4:3)</PresentationFormat>
  <Paragraphs>264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Kazoku</dc:creator>
  <dc:description/>
  <cp:lastModifiedBy>Alumnado</cp:lastModifiedBy>
  <cp:revision>1926</cp:revision>
  <dcterms:created xsi:type="dcterms:W3CDTF">2010-12-12T18:03:30Z</dcterms:created>
  <dcterms:modified xsi:type="dcterms:W3CDTF">2024-05-20T11:23:39Z</dcterms:modified>
  <dc:language>en-US</dc:language>
</cp:coreProperties>
</file>