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4" autoAdjust="0"/>
    <p:restoredTop sz="86364" autoAdjust="0"/>
  </p:normalViewPr>
  <p:slideViewPr>
    <p:cSldViewPr snapToGrid="0">
      <p:cViewPr varScale="1">
        <p:scale>
          <a:sx n="73" d="100"/>
          <a:sy n="73" d="100"/>
        </p:scale>
        <p:origin x="43" y="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200" d="100"/>
          <a:sy n="200" d="100"/>
        </p:scale>
        <p:origin x="240" y="-37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ángulo 85"/>
          <p:cNvSpPr/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</p:sp>
      <p:sp>
        <p:nvSpPr>
          <p:cNvPr id="87" name="PlaceHolder 1"/>
          <p:cNvSpPr>
            <a:spLocks noGrp="1"/>
          </p:cNvSpPr>
          <p:nvPr>
            <p:ph type="hdr"/>
          </p:nvPr>
        </p:nvSpPr>
        <p:spPr>
          <a:xfrm>
            <a:off x="-360" y="0"/>
            <a:ext cx="2971800" cy="457200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dt"/>
          </p:nvPr>
        </p:nvSpPr>
        <p:spPr>
          <a:xfrm>
            <a:off x="3885840" y="0"/>
            <a:ext cx="2971800" cy="457200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89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r>
              <a:rPr lang="en-US" sz="2800" b="1" strike="noStrike" spc="-1">
                <a:solidFill>
                  <a:srgbClr val="32238D"/>
                </a:solidFill>
                <a:latin typeface="Ebrima"/>
              </a:rPr>
              <a:t>Click to move the slide</a:t>
            </a: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/>
          <a:p>
            <a:r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Click to edit the notes format</a:t>
            </a:r>
          </a:p>
        </p:txBody>
      </p:sp>
      <p:sp>
        <p:nvSpPr>
          <p:cNvPr id="91" name="PlaceHolder 5"/>
          <p:cNvSpPr>
            <a:spLocks noGrp="1"/>
          </p:cNvSpPr>
          <p:nvPr>
            <p:ph type="ftr"/>
          </p:nvPr>
        </p:nvSpPr>
        <p:spPr>
          <a:xfrm>
            <a:off x="-360" y="8686800"/>
            <a:ext cx="2971800" cy="45720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sldNum"/>
          </p:nvPr>
        </p:nvSpPr>
        <p:spPr>
          <a:xfrm>
            <a:off x="3885840" y="8686800"/>
            <a:ext cx="2971800" cy="45720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pPr marL="216000" indent="-216000" algn="r"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0736D7A1-BE6B-4CAC-8B1F-C7BCA6368873}" type="slidenum">
              <a:rPr lang="es-ES" sz="1200" b="0" strike="noStrike" spc="-1">
                <a:latin typeface="Times New Roman"/>
              </a:rPr>
              <a:t>‹Nº›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 rtl="0"/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9" name="3 Marcador de número de diapositiva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E1F9C68-81DD-4F05-BE0B-5FF27538E4B3}" type="slidenum">
              <a:rPr lang="es-ES" sz="1200" b="0" strike="noStrike" spc="-1">
                <a:solidFill>
                  <a:srgbClr val="000000"/>
                </a:solidFill>
                <a:latin typeface="Times New Roman"/>
              </a:rPr>
              <a:t>2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71360" indent="-171360" algn="l" rtl="0">
              <a:spcBef>
                <a:spcPts val="298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800" b="0" strike="noStrike" spc="-1">
                <a:solidFill>
                  <a:srgbClr val="000000"/>
                </a:solidFill>
                <a:latin typeface="Times New Roman"/>
              </a:rPr>
              <a:t>En esta oración para, repetiremos la oración entre llaves { System.out.println(i); } cinco veces.</a:t>
            </a:r>
            <a:endParaRPr lang="en-US" sz="800" b="0" strike="noStrike" spc="-1">
              <a:solidFill>
                <a:srgbClr val="000000"/>
              </a:solidFill>
              <a:latin typeface="Times New Roman"/>
            </a:endParaRPr>
          </a:p>
          <a:p>
            <a:pPr marL="171360" indent="-171360" algn="l" rtl="0">
              <a:spcBef>
                <a:spcPts val="298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800" b="0" strike="noStrike" spc="-1">
                <a:solidFill>
                  <a:srgbClr val="000000"/>
                </a:solidFill>
                <a:latin typeface="Times New Roman"/>
              </a:rPr>
              <a:t>La primera parte del “for” (int i=0) se ejecuta la primera vez que el programa llega al for, por lo que la variable i comienza con el valor 0.</a:t>
            </a:r>
            <a:endParaRPr lang="en-US" sz="800" b="0" strike="noStrike" spc="-1">
              <a:solidFill>
                <a:srgbClr val="000000"/>
              </a:solidFill>
              <a:latin typeface="Times New Roman"/>
            </a:endParaRPr>
          </a:p>
          <a:p>
            <a:pPr marL="171360" indent="-171360" algn="l" rtl="0">
              <a:spcBef>
                <a:spcPts val="298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800" b="0" strike="noStrike" spc="-1">
                <a:solidFill>
                  <a:srgbClr val="000000"/>
                </a:solidFill>
                <a:latin typeface="Times New Roman"/>
              </a:rPr>
              <a:t>Luego comprobamos si la segunda parte es verdadera (i&lt;5). Como 0 es menor que 5, ejecutamos la oración entre llaves {System.out.println(i);} (escribiendo el valor 0).</a:t>
            </a:r>
            <a:endParaRPr lang="en-US" sz="800" b="0" strike="noStrike" spc="-1">
              <a:solidFill>
                <a:srgbClr val="000000"/>
              </a:solidFill>
              <a:latin typeface="Times New Roman"/>
            </a:endParaRPr>
          </a:p>
          <a:p>
            <a:pPr marL="171360" indent="-171360" algn="l" rtl="0">
              <a:spcBef>
                <a:spcPts val="298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800" b="0" strike="noStrike" spc="-1">
                <a:solidFill>
                  <a:srgbClr val="000000"/>
                </a:solidFill>
                <a:latin typeface="Times New Roman"/>
              </a:rPr>
              <a:t>Cuando llegamos a la llave final }, volvemos a la oración for y ejecutamos la tercera parte (i++). Entonces ahora, el valor de "i" es 1. Verificamos la segunda parte (i&lt;5). Como es verdadero (1&lt;5) ejecutamos la oración entre llaves {System.out.println(i);} y escribimos el valor 1.</a:t>
            </a:r>
            <a:endParaRPr lang="en-US" sz="800" b="0" strike="noStrike" spc="-1">
              <a:solidFill>
                <a:srgbClr val="000000"/>
              </a:solidFill>
              <a:latin typeface="Times New Roman"/>
            </a:endParaRPr>
          </a:p>
          <a:p>
            <a:pPr marL="171360" indent="-171360" algn="l" rtl="0">
              <a:spcBef>
                <a:spcPts val="298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800" b="0" strike="noStrike" spc="-1">
                <a:solidFill>
                  <a:srgbClr val="000000"/>
                </a:solidFill>
                <a:latin typeface="Times New Roman"/>
              </a:rPr>
              <a:t>Volvemos nuevamente a la sentencia for, ejecutamos “i++”, así ahora “i” tendrá el valor 2, y comprobamos “i&lt;5” que es verdadero, entonces escribimos el valor 2.</a:t>
            </a:r>
            <a:endParaRPr lang="en-US" sz="800" b="0" strike="noStrike" spc="-1">
              <a:solidFill>
                <a:srgbClr val="000000"/>
              </a:solidFill>
              <a:latin typeface="Times New Roman"/>
            </a:endParaRPr>
          </a:p>
          <a:p>
            <a:pPr marL="171360" indent="-171360" algn="l" rtl="0">
              <a:spcBef>
                <a:spcPts val="298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800" b="0" strike="noStrike" spc="-1">
                <a:solidFill>
                  <a:srgbClr val="000000"/>
                </a:solidFill>
                <a:latin typeface="Times New Roman"/>
              </a:rPr>
              <a:t>Volvemos nuevamente a la sentencia for, ejecutamos “i++”, así ahora “i” tendrá el valor 3, y comprobamos “i&lt;5” que es verdadero, entonces escribimos el valor 3.</a:t>
            </a:r>
            <a:endParaRPr lang="en-US" sz="800" b="0" strike="noStrike" spc="-1">
              <a:solidFill>
                <a:srgbClr val="000000"/>
              </a:solidFill>
              <a:latin typeface="Times New Roman"/>
            </a:endParaRPr>
          </a:p>
          <a:p>
            <a:pPr marL="171360" indent="-171360" algn="l" rtl="0">
              <a:spcBef>
                <a:spcPts val="298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800" b="0" strike="noStrike" spc="-1">
                <a:solidFill>
                  <a:srgbClr val="000000"/>
                </a:solidFill>
                <a:latin typeface="Times New Roman"/>
              </a:rPr>
              <a:t>Volvemos nuevamente a la sentencia for, ejecutamos “i++”, así ahora “i” tendrá el valor 4, y comprobamos “i&lt;5” que es verdadero, entonces escribimos el valor 4.</a:t>
            </a:r>
            <a:endParaRPr lang="en-US" sz="800" b="0" strike="noStrike" spc="-1">
              <a:solidFill>
                <a:srgbClr val="000000"/>
              </a:solidFill>
              <a:latin typeface="Times New Roman"/>
            </a:endParaRPr>
          </a:p>
          <a:p>
            <a:pPr marL="171360" indent="-171360" algn="l" rtl="0">
              <a:spcBef>
                <a:spcPts val="298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800" b="0" strike="noStrike" spc="-1">
                <a:solidFill>
                  <a:srgbClr val="000000"/>
                </a:solidFill>
                <a:latin typeface="Times New Roman"/>
              </a:rPr>
              <a:t>Volvemos nuevamente a la sentencia for, ejecutamos “i++”, así que ahora “i” tendrá el valor 5, y marcamos “i&lt;5” pero ahora, 5 no es menor que 5, entonces terminamos el bucle for. .</a:t>
            </a:r>
            <a:endParaRPr lang="en-US" sz="800" b="0" strike="noStrike" spc="-1">
              <a:solidFill>
                <a:srgbClr val="000000"/>
              </a:solidFill>
              <a:latin typeface="Times New Roman"/>
            </a:endParaRPr>
          </a:p>
          <a:p>
            <a:pPr marL="171360" indent="-171360" algn="l" rtl="0">
              <a:spcBef>
                <a:spcPts val="298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6" name="3 Marcador de número de diapositiva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A73586E2-30FC-460D-A14C-286A6B5927BB}" type="slidenum">
              <a:rPr lang="es-ES" sz="1200" b="0" strike="noStrike" spc="-1">
                <a:solidFill>
                  <a:srgbClr val="000000"/>
                </a:solidFill>
                <a:latin typeface="Times New Roman"/>
              </a:rPr>
              <a:t>11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71360" indent="-171360" algn="l" rtl="0">
              <a:spcBef>
                <a:spcPts val="298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800" b="0" strike="noStrike" spc="-1">
                <a:solidFill>
                  <a:srgbClr val="000000"/>
                </a:solidFill>
                <a:latin typeface="Times New Roman"/>
              </a:rPr>
              <a:t>En esta oración mientras, repetiremos las oraciones entre llaves { System.out.println(i); yo ++; } cuatro veces.</a:t>
            </a:r>
            <a:endParaRPr lang="en-US" sz="800" b="0" strike="noStrike" spc="-1">
              <a:solidFill>
                <a:srgbClr val="000000"/>
              </a:solidFill>
              <a:latin typeface="Times New Roman"/>
            </a:endParaRPr>
          </a:p>
          <a:p>
            <a:pPr marL="171360" indent="-171360" algn="l" rtl="0">
              <a:spcBef>
                <a:spcPts val="298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800" b="0" strike="noStrike" spc="-1">
                <a:solidFill>
                  <a:srgbClr val="000000"/>
                </a:solidFill>
                <a:latin typeface="Times New Roman"/>
              </a:rPr>
              <a:t>En la primera línea comenzamos con el valor 1 para la variable “i”.</a:t>
            </a:r>
            <a:endParaRPr lang="en-US" sz="800" b="0" strike="noStrike" spc="-1">
              <a:solidFill>
                <a:srgbClr val="000000"/>
              </a:solidFill>
              <a:latin typeface="Times New Roman"/>
            </a:endParaRPr>
          </a:p>
          <a:p>
            <a:pPr marL="171360" indent="-171360" algn="l" rtl="0">
              <a:spcBef>
                <a:spcPts val="298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800" b="0" strike="noStrike" spc="-1">
                <a:solidFill>
                  <a:srgbClr val="000000"/>
                </a:solidFill>
                <a:latin typeface="Times New Roman"/>
              </a:rPr>
              <a:t>Repetiremos estas frases mientras la condición sea verdadera (i&lt;=4)</a:t>
            </a:r>
            <a:endParaRPr lang="en-US" sz="800" b="0" strike="noStrike" spc="-1">
              <a:solidFill>
                <a:srgbClr val="000000"/>
              </a:solidFill>
              <a:latin typeface="Times New Roman"/>
            </a:endParaRPr>
          </a:p>
          <a:p>
            <a:pPr marL="171360" indent="-171360" algn="l" rtl="0">
              <a:spcBef>
                <a:spcPts val="298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800" b="0" strike="noStrike" spc="-1">
                <a:solidFill>
                  <a:srgbClr val="000000"/>
                </a:solidFill>
                <a:latin typeface="Times New Roman"/>
              </a:rPr>
              <a:t>Luego comprobamos si la segunda parte es verdadera (i&lt;=4). Debido a que 1 es menor o igual a 4, ejecutamos las oraciones entre llaves {System.out.println(i); i++;} (escribiendo el valor 1, y asignando 1 a la variable “i”).</a:t>
            </a:r>
            <a:endParaRPr lang="en-US" sz="800" b="0" strike="noStrike" spc="-1">
              <a:solidFill>
                <a:srgbClr val="000000"/>
              </a:solidFill>
              <a:latin typeface="Times New Roman"/>
            </a:endParaRPr>
          </a:p>
          <a:p>
            <a:pPr marL="171360" indent="-171360" algn="l" rtl="0">
              <a:spcBef>
                <a:spcPts val="298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800" b="0" strike="noStrike" spc="-1">
                <a:solidFill>
                  <a:srgbClr val="000000"/>
                </a:solidFill>
                <a:latin typeface="Times New Roman"/>
              </a:rPr>
              <a:t>Cuando llegamos a la llave final }, volvemos a la oración while y verificamos la condición (i&lt;=4). Como es cierto (1&lt;=4) ejecutamos las oraciones entre llaves {System.out.println(i); i++;} y escribimos el valor 1 y le asignamos 2 a “i”.</a:t>
            </a:r>
            <a:endParaRPr lang="en-US" sz="800" b="0" strike="noStrike" spc="-1">
              <a:solidFill>
                <a:srgbClr val="000000"/>
              </a:solidFill>
              <a:latin typeface="Times New Roman"/>
            </a:endParaRPr>
          </a:p>
          <a:p>
            <a:pPr marL="171360" indent="-171360" algn="l" rtl="0">
              <a:spcBef>
                <a:spcPts val="298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800" b="0" strike="noStrike" spc="-1">
                <a:solidFill>
                  <a:srgbClr val="000000"/>
                </a:solidFill>
                <a:latin typeface="Times New Roman"/>
              </a:rPr>
              <a:t>Volvemos nuevamente a la oración while y comprobamos que la condición “2&lt;=4” es verdadera, entonces escribimos el valor 2 y le asignamos 3 a “i”.</a:t>
            </a:r>
            <a:endParaRPr lang="en-US" sz="800" b="0" strike="noStrike" spc="-1">
              <a:solidFill>
                <a:srgbClr val="000000"/>
              </a:solidFill>
              <a:latin typeface="Times New Roman"/>
            </a:endParaRPr>
          </a:p>
          <a:p>
            <a:pPr marL="171360" indent="-171360" algn="l" rtl="0">
              <a:spcBef>
                <a:spcPts val="298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800" b="0" strike="noStrike" spc="-1">
                <a:solidFill>
                  <a:srgbClr val="000000"/>
                </a:solidFill>
                <a:latin typeface="Times New Roman"/>
              </a:rPr>
              <a:t>Volvemos nuevamente a la oración while y comprobamos que “3&lt;=4” es verdadero, entonces escribimos el valor 3 y asignamos 4 a “i”.</a:t>
            </a:r>
            <a:endParaRPr lang="en-US" sz="800" b="0" strike="noStrike" spc="-1">
              <a:solidFill>
                <a:srgbClr val="000000"/>
              </a:solidFill>
              <a:latin typeface="Times New Roman"/>
            </a:endParaRPr>
          </a:p>
          <a:p>
            <a:pPr marL="171360" indent="-171360" algn="l" rtl="0">
              <a:spcBef>
                <a:spcPts val="298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800" b="0" strike="noStrike" spc="-1">
                <a:solidFill>
                  <a:srgbClr val="000000"/>
                </a:solidFill>
                <a:latin typeface="Times New Roman"/>
              </a:rPr>
              <a:t>Volvemos nuevamente a la oración while y comprobamos que “4&lt;=4” es verdadero, entonces escribimos el valor 4 y le asignamos 5 a “i”.</a:t>
            </a:r>
            <a:endParaRPr lang="en-US" sz="800" b="0" strike="noStrike" spc="-1">
              <a:solidFill>
                <a:srgbClr val="000000"/>
              </a:solidFill>
              <a:latin typeface="Times New Roman"/>
            </a:endParaRPr>
          </a:p>
          <a:p>
            <a:pPr marL="171360" indent="-171360" algn="l" rtl="0">
              <a:spcBef>
                <a:spcPts val="298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800" b="0" strike="noStrike" spc="-1">
                <a:solidFill>
                  <a:srgbClr val="000000"/>
                </a:solidFill>
                <a:latin typeface="Times New Roman"/>
              </a:rPr>
              <a:t>Volvemos nuevamente a la oración while y marcamos “5&lt;=4”, pero ahora 5 no es menor que 5, así que terminamos el ciclo while.</a:t>
            </a:r>
            <a:endParaRPr lang="en-US" sz="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9" name="3 Marcador de número de diapositiva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08B67DF2-556F-4BFA-B374-9DA0155772D1}" type="slidenum">
              <a:rPr lang="es-ES" sz="1200" b="0" strike="noStrike" spc="-1">
                <a:solidFill>
                  <a:srgbClr val="000000"/>
                </a:solidFill>
                <a:latin typeface="Times New Roman"/>
              </a:rPr>
              <a:t>12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71360" indent="-171360" algn="l" rtl="0">
              <a:spcBef>
                <a:spcPts val="298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800" b="0" strike="noStrike" spc="-1">
                <a:solidFill>
                  <a:srgbClr val="000000"/>
                </a:solidFill>
                <a:latin typeface="Times New Roman"/>
              </a:rPr>
              <a:t>En este ejemplo, le pediremos al usuario una cantidad (cantidad).</a:t>
            </a:r>
            <a:endParaRPr lang="en-US" sz="800" b="0" strike="noStrike" spc="-1">
              <a:solidFill>
                <a:srgbClr val="000000"/>
              </a:solidFill>
              <a:latin typeface="Times New Roman"/>
            </a:endParaRPr>
          </a:p>
          <a:p>
            <a:pPr marL="171360" indent="-171360" algn="l" rtl="0">
              <a:spcBef>
                <a:spcPts val="298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800" b="0" strike="noStrike" spc="-1">
                <a:solidFill>
                  <a:srgbClr val="000000"/>
                </a:solidFill>
                <a:latin typeface="Times New Roman"/>
              </a:rPr>
              <a:t>Repetiremos pidiendo al usuario una cantidad mientras la cantidad sea distinta de -1 (es decir, el usuario introducirá tantas cantidades como quiera y finalizará cuando introduzca el valor -1).</a:t>
            </a:r>
            <a:endParaRPr lang="en-US" sz="800" b="0" strike="noStrike" spc="-1">
              <a:solidFill>
                <a:srgbClr val="000000"/>
              </a:solidFill>
              <a:latin typeface="Times New Roman"/>
            </a:endParaRPr>
          </a:p>
          <a:p>
            <a:pPr marL="171360" indent="-171360" algn="l" rtl="0">
              <a:spcBef>
                <a:spcPts val="298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800" b="0" strike="noStrike" spc="-1">
                <a:solidFill>
                  <a:srgbClr val="000000"/>
                </a:solidFill>
                <a:latin typeface="Times New Roman"/>
              </a:rPr>
              <a:t>Sumaremos (sumaremos) cada cantidad en el total variable.</a:t>
            </a:r>
            <a:endParaRPr lang="en-US" sz="800" b="0" strike="noStrike" spc="-1">
              <a:solidFill>
                <a:srgbClr val="000000"/>
              </a:solidFill>
              <a:latin typeface="Times New Roman"/>
            </a:endParaRPr>
          </a:p>
          <a:p>
            <a:pPr marL="171360" indent="-171360" algn="l" rtl="0">
              <a:spcBef>
                <a:spcPts val="298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800" b="0" strike="noStrike" spc="-1">
                <a:solidFill>
                  <a:srgbClr val="000000"/>
                </a:solidFill>
                <a:latin typeface="Times New Roman"/>
              </a:rPr>
              <a:t>Cuando terminemos imprimiremos en pantalla la suma de las cantidades (total).</a:t>
            </a:r>
            <a:endParaRPr lang="en-US" sz="800" b="0" strike="noStrike" spc="-1">
              <a:solidFill>
                <a:srgbClr val="000000"/>
              </a:solidFill>
              <a:latin typeface="Times New Roman"/>
            </a:endParaRPr>
          </a:p>
          <a:p>
            <a:pPr marL="171360" indent="-171360" algn="l" rtl="0">
              <a:spcBef>
                <a:spcPts val="298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800" b="0" strike="noStrike" spc="-1">
                <a:solidFill>
                  <a:srgbClr val="000000"/>
                </a:solidFill>
                <a:latin typeface="Times New Roman"/>
              </a:rPr>
              <a:t>Observe que no sabemos cuántas veces se repetirá la oración while (depende de la cantidad de números que insertará el usuario).</a:t>
            </a:r>
            <a:endParaRPr lang="en-US" sz="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2" name="3 Marcador de número de diapositiva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E7E062B4-0AEA-4C66-860F-67594A533119}" type="slidenum">
              <a:rPr lang="es-ES" sz="1200" b="0" strike="noStrike" spc="-1">
                <a:solidFill>
                  <a:srgbClr val="000000"/>
                </a:solidFill>
                <a:latin typeface="Times New Roman"/>
              </a:rPr>
              <a:t>13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71360" indent="-171360" algn="l" rtl="0">
              <a:spcBef>
                <a:spcPts val="298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800" b="0" strike="noStrike" spc="-1">
                <a:solidFill>
                  <a:srgbClr val="000000"/>
                </a:solidFill>
                <a:latin typeface="Times New Roman"/>
              </a:rPr>
              <a:t>En este ejemplo, le preguntaremos al usuario el primer número de PI.</a:t>
            </a:r>
            <a:endParaRPr lang="en-US" sz="800" b="0" strike="noStrike" spc="-1">
              <a:solidFill>
                <a:srgbClr val="000000"/>
              </a:solidFill>
              <a:latin typeface="Times New Roman"/>
            </a:endParaRPr>
          </a:p>
          <a:p>
            <a:pPr marL="171360" indent="-171360" algn="l" rtl="0">
              <a:spcBef>
                <a:spcPts val="298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800" b="0" strike="noStrike" spc="-1">
                <a:solidFill>
                  <a:srgbClr val="000000"/>
                </a:solidFill>
                <a:latin typeface="Times New Roman"/>
              </a:rPr>
              <a:t>Si la respuesta es 3 mostraremos “Has acertado” y si es diferente mostraremos “Piensa un poco más”.</a:t>
            </a:r>
            <a:endParaRPr lang="en-US" sz="800" b="0" strike="noStrike" spc="-1">
              <a:solidFill>
                <a:srgbClr val="000000"/>
              </a:solidFill>
              <a:latin typeface="Times New Roman"/>
            </a:endParaRPr>
          </a:p>
          <a:p>
            <a:pPr marL="171360" indent="-171360" algn="l" rtl="0">
              <a:spcBef>
                <a:spcPts val="298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800" b="0" strike="noStrike" spc="-1">
                <a:solidFill>
                  <a:srgbClr val="000000"/>
                </a:solidFill>
                <a:latin typeface="Times New Roman"/>
              </a:rPr>
              <a:t>Repetiremos la pregunta mientras el usuario no proporcione la respuesta correcta.</a:t>
            </a:r>
            <a:endParaRPr lang="en-US" sz="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5" name="3 Marcador de número de diapositiva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D390E682-1302-469F-92B4-1357830462EC}" type="slidenum">
              <a:rPr lang="es-ES" sz="1200" b="0" strike="noStrike" spc="-1">
                <a:solidFill>
                  <a:srgbClr val="000000"/>
                </a:solidFill>
                <a:latin typeface="Times New Roman"/>
              </a:rPr>
              <a:t>14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 rtl="0"/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8" name="3 Marcador de número de diapositiva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28587A3B-9DD1-4ECC-B394-AA96A589C635}" type="slidenum">
              <a:rPr lang="es-ES" sz="1200" b="0" strike="noStrike" spc="-1">
                <a:solidFill>
                  <a:srgbClr val="000000"/>
                </a:solidFill>
                <a:latin typeface="Times New Roman"/>
              </a:rPr>
              <a:t>15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 rtl="0"/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1" name="3 Marcador de número de diapositiva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BB694FD9-C6F9-4077-8002-ECA6991371AB}" type="slidenum">
              <a:rPr lang="es-ES" sz="1200" b="0" strike="noStrike" spc="-1">
                <a:solidFill>
                  <a:srgbClr val="000000"/>
                </a:solidFill>
                <a:latin typeface="Times New Roman"/>
              </a:rPr>
              <a:t>16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 rtl="0"/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4" name="3 Marcador de número de diapositiva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D4266EB9-76F1-4511-A95D-707F637627CA}" type="slidenum">
              <a:rPr lang="es-ES" sz="1200" b="0" strike="noStrike" spc="-1">
                <a:solidFill>
                  <a:srgbClr val="000000"/>
                </a:solidFill>
                <a:latin typeface="Times New Roman"/>
              </a:rPr>
              <a:t>17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 rtl="0"/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7" name="3 Marcador de número de diapositiva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3DD79D1B-21F1-4522-B891-BBC70915B4EF}" type="slidenum">
              <a:rPr lang="es-ES" sz="1200" b="0" strike="noStrike" spc="-1">
                <a:solidFill>
                  <a:srgbClr val="000000"/>
                </a:solidFill>
                <a:latin typeface="Times New Roman"/>
              </a:rPr>
              <a:t>18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 rtl="0"/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0" name="3 Marcador de número de diapositiva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B50A0874-DBFD-4BBB-8C2C-029D58469B9A}" type="slidenum">
              <a:rPr lang="es-ES" sz="1200" b="0" strike="noStrike" spc="-1">
                <a:solidFill>
                  <a:srgbClr val="000000"/>
                </a:solidFill>
                <a:latin typeface="Times New Roman"/>
              </a:rPr>
              <a:t>19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 rtl="0"/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3" name="3 Marcador de número de diapositiva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E7FC4065-5A7A-48F9-A552-B5CF816880DB}" type="slidenum">
              <a:rPr lang="es-ES" sz="1200" b="0" strike="noStrike" spc="-1">
                <a:solidFill>
                  <a:srgbClr val="000000"/>
                </a:solidFill>
                <a:latin typeface="Times New Roman"/>
              </a:rPr>
              <a:t>20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 rtl="0"/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2" name="3 Marcador de número de diapositiva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3088EFC1-A553-4D0C-8A25-EAF61348D06B}" type="slidenum">
              <a:rPr lang="es-ES" sz="1200" b="0" strike="noStrike" spc="-1">
                <a:solidFill>
                  <a:srgbClr val="000000"/>
                </a:solidFill>
                <a:latin typeface="Times New Roman"/>
              </a:rPr>
              <a:t>3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 rtl="0"/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6" name="3 Marcador de número de diapositiva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68ECB92-8AF0-49D4-A76F-D0A7CBBFC3DA}" type="slidenum">
              <a:rPr lang="es-ES" sz="1200" b="0" strike="noStrike" spc="-1">
                <a:solidFill>
                  <a:srgbClr val="000000"/>
                </a:solidFill>
                <a:latin typeface="Times New Roman"/>
              </a:rPr>
              <a:t>21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 rtl="0"/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5" name="3 Marcador de número de diapositiva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655DEB1D-8119-4BD0-BC55-EB28B7FB04A3}" type="slidenum">
              <a:rPr lang="es-ES" sz="1200" b="0" strike="noStrike" spc="-1">
                <a:solidFill>
                  <a:srgbClr val="000000"/>
                </a:solidFill>
                <a:latin typeface="Times New Roman"/>
              </a:rPr>
              <a:t>4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 rtl="0"/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8" name="3 Marcador de número de diapositiva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B86AB721-5E34-4F71-9586-3E8019BE4650}" type="slidenum">
              <a:rPr lang="es-ES" sz="1200" b="0" strike="noStrike" spc="-1">
                <a:solidFill>
                  <a:srgbClr val="000000"/>
                </a:solidFill>
                <a:latin typeface="Times New Roman"/>
              </a:rPr>
              <a:t>5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 rtl="0"/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1" name="3 Marcador de número de diapositiva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D6397C2A-FBD6-42B0-889E-CBA7D9A2C5D1}" type="slidenum">
              <a:rPr lang="es-ES" sz="1200" b="0" strike="noStrike" spc="-1">
                <a:solidFill>
                  <a:srgbClr val="000000"/>
                </a:solidFill>
                <a:latin typeface="Times New Roman"/>
              </a:rPr>
              <a:t>6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71360" indent="-171360" algn="l" rtl="0">
              <a:spcBef>
                <a:spcPts val="298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800" b="0" strike="noStrike" spc="-1">
                <a:solidFill>
                  <a:srgbClr val="000000"/>
                </a:solidFill>
                <a:latin typeface="Times New Roman"/>
              </a:rPr>
              <a:t>En este ejemplo la condición entre corchetes “( )” del “si” es verdadera, es decir mostrarMensaje es verdadera. Entonces se ejecutará la declaración entre llaves “{ }”, es decir, Hola mundo se mostrará en la pantalla.</a:t>
            </a:r>
            <a:endParaRPr lang="en-US" sz="800" b="0" strike="noStrike" spc="-1">
              <a:solidFill>
                <a:srgbClr val="000000"/>
              </a:solidFill>
              <a:latin typeface="Times New Roman"/>
            </a:endParaRPr>
          </a:p>
          <a:p>
            <a:pPr marL="171360" indent="-171360" algn="l" rtl="0">
              <a:spcBef>
                <a:spcPts val="298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800" b="0" strike="noStrike" spc="-1">
                <a:solidFill>
                  <a:srgbClr val="000000"/>
                </a:solidFill>
                <a:latin typeface="Times New Roman"/>
              </a:rPr>
              <a:t>Sin embargo, si cambiamos la primera línea a “boolean mostrarMensaje = false;”, ahora la condición sería falsa y la declaración NO se ejecutará, es decir, no aparecerá ningún mensaje.</a:t>
            </a:r>
            <a:endParaRPr lang="en-US" sz="800" b="0" strike="noStrike" spc="-1">
              <a:solidFill>
                <a:srgbClr val="000000"/>
              </a:solidFill>
              <a:latin typeface="Times New Roman"/>
            </a:endParaRPr>
          </a:p>
          <a:p>
            <a:pPr marL="171360" indent="-171360" algn="l" rtl="0">
              <a:spcBef>
                <a:spcPts val="298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4" name="3 Marcador de número de diapositiva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DF46F05B-C2B7-4D87-90D4-99A16AE7BD41}" type="slidenum">
              <a:rPr lang="es-ES" sz="1200" b="0" strike="noStrike" spc="-1">
                <a:solidFill>
                  <a:srgbClr val="000000"/>
                </a:solidFill>
                <a:latin typeface="Times New Roman"/>
              </a:rPr>
              <a:t>7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71360" indent="-171360" algn="l" rtl="0">
              <a:spcBef>
                <a:spcPts val="298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800" b="0" strike="noStrike" spc="-1">
                <a:solidFill>
                  <a:srgbClr val="000000"/>
                </a:solidFill>
                <a:latin typeface="Times New Roman"/>
              </a:rPr>
              <a:t>En el primer ejemplo, se mostraría el mensaje. Porque mostrar es falso, pero lo contrario !mostrado es verdadero y usuarioPermiteMensajes es verdadero. Entonces, como es un "Y" (&amp;&amp;) y ambas partes son verdaderas, el resultado será verdadero.</a:t>
            </a:r>
            <a:endParaRPr lang="en-US" sz="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7" name="3 Marcador de número de diapositiva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D604187A-AD93-4FB2-88B9-6C9BFA69056B}" type="slidenum">
              <a:rPr lang="es-ES" sz="1200" b="0" strike="noStrike" spc="-1">
                <a:solidFill>
                  <a:srgbClr val="000000"/>
                </a:solidFill>
                <a:latin typeface="Times New Roman"/>
              </a:rPr>
              <a:t>8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 rtl="0"/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0" name="3 Marcador de número de diapositiva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73455D30-7DAD-4E84-A209-11884C44AC61}" type="slidenum">
              <a:rPr lang="es-ES" sz="1200" b="0" strike="noStrike" spc="-1">
                <a:solidFill>
                  <a:srgbClr val="000000"/>
                </a:solidFill>
                <a:latin typeface="Times New Roman"/>
              </a:rPr>
              <a:t>9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600" algn="l" rtl="0">
              <a:spcBef>
                <a:spcPts val="298"/>
              </a:spcBef>
              <a:buClr>
                <a:srgbClr val="000000"/>
              </a:buClr>
              <a:buFont typeface="Times New Roman"/>
              <a:buAutoNum type="arabicPeriod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800" b="0" strike="noStrike" spc="-1">
                <a:solidFill>
                  <a:srgbClr val="000000"/>
                </a:solidFill>
                <a:latin typeface="Times New Roman"/>
              </a:rPr>
              <a:t>En este ejemplo es importante que todos los if estén vinculados al anterior. Si el if no estuviera vinculado, el ejemplo no funcionaría, porque, por ejemplo, si tenemos edad=10, diría “Todavía eres muy pequeño”, “Eres un adolescente”, “Aún sigues siendo joven”… porque 10 es menor que 12, pero es menor que 19 y 35 también.</a:t>
            </a:r>
            <a:endParaRPr lang="en-US" sz="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3" name="3 Marcador de número de diapositiva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2EAD8D6-3EC3-4C37-9F8A-47F68DB4849B}" type="slidenum">
              <a:rPr lang="es-ES" sz="1200" b="0" strike="noStrike" spc="-1">
                <a:solidFill>
                  <a:srgbClr val="000000"/>
                </a:solidFill>
                <a:latin typeface="Times New Roman"/>
              </a:rPr>
              <a:t>10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015680" y="-25920"/>
            <a:ext cx="11175840" cy="520560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/>
          <a:p>
            <a:endParaRPr lang="en-US" sz="2800" b="1" strike="noStrike" spc="-1">
              <a:solidFill>
                <a:srgbClr val="32238D"/>
              </a:solidFill>
              <a:latin typeface="Ebrima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203040" y="685800"/>
            <a:ext cx="11785920" cy="2653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203040" y="3591360"/>
            <a:ext cx="11785920" cy="2653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015680" y="-25920"/>
            <a:ext cx="11175840" cy="520560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/>
          <a:p>
            <a:endParaRPr lang="en-US" sz="2800" b="1" strike="noStrike" spc="-1">
              <a:solidFill>
                <a:srgbClr val="32238D"/>
              </a:solidFill>
              <a:latin typeface="Ebrima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203040" y="685800"/>
            <a:ext cx="5751360" cy="2653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42400" y="685800"/>
            <a:ext cx="5751360" cy="2653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203040" y="3591360"/>
            <a:ext cx="5751360" cy="2653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42400" y="3591360"/>
            <a:ext cx="5751360" cy="2653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015680" y="-25920"/>
            <a:ext cx="11175840" cy="520560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/>
          <a:p>
            <a:endParaRPr lang="en-US" sz="2800" b="1" strike="noStrike" spc="-1">
              <a:solidFill>
                <a:srgbClr val="32238D"/>
              </a:solidFill>
              <a:latin typeface="Ebrima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203040" y="685800"/>
            <a:ext cx="3794880" cy="2653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188000" y="685800"/>
            <a:ext cx="3794880" cy="2653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8173440" y="685800"/>
            <a:ext cx="3794880" cy="2653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203040" y="3591360"/>
            <a:ext cx="3794880" cy="2653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188000" y="3591360"/>
            <a:ext cx="3794880" cy="2653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8173440" y="3591360"/>
            <a:ext cx="3794880" cy="2653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015680" y="-25920"/>
            <a:ext cx="11175840" cy="520560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/>
          <a:p>
            <a:endParaRPr lang="en-US" sz="2800" b="1" strike="noStrike" spc="-1">
              <a:solidFill>
                <a:srgbClr val="32238D"/>
              </a:solidFill>
              <a:latin typeface="Ebrima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203040" y="685800"/>
            <a:ext cx="11785920" cy="5562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ctr">
              <a:spcBef>
                <a:spcPts val="598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lvl1pPr>
          </a:lstStyle>
          <a:p>
            <a:pPr algn="ctr">
              <a:spcBef>
                <a:spcPts val="598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015680" y="-25920"/>
            <a:ext cx="11175840" cy="520560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/>
          <a:p>
            <a:endParaRPr lang="en-US" sz="2800" b="1" strike="noStrike" spc="-1">
              <a:solidFill>
                <a:srgbClr val="32238D"/>
              </a:solidFill>
              <a:latin typeface="Ebrima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203040" y="685800"/>
            <a:ext cx="11785920" cy="55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015680" y="-25920"/>
            <a:ext cx="11175840" cy="520560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/>
          <a:p>
            <a:endParaRPr lang="en-US" sz="2800" b="1" strike="noStrike" spc="-1">
              <a:solidFill>
                <a:srgbClr val="32238D"/>
              </a:solidFill>
              <a:latin typeface="Ebrima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203040" y="685800"/>
            <a:ext cx="5751360" cy="55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42400" y="685800"/>
            <a:ext cx="5751360" cy="55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015680" y="-25920"/>
            <a:ext cx="11175840" cy="520560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/>
          <a:p>
            <a:endParaRPr lang="en-US" sz="2800" b="1" strike="noStrike" spc="-1">
              <a:solidFill>
                <a:srgbClr val="32238D"/>
              </a:solidFill>
              <a:latin typeface="Ebrima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1015680" y="-25920"/>
            <a:ext cx="11175840" cy="2239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ctr">
              <a:spcBef>
                <a:spcPts val="598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lvl1pPr>
          </a:lstStyle>
          <a:p>
            <a:pPr algn="ctr">
              <a:spcBef>
                <a:spcPts val="598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015680" y="-25920"/>
            <a:ext cx="11175840" cy="520560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/>
          <a:p>
            <a:endParaRPr lang="en-US" sz="2800" b="1" strike="noStrike" spc="-1">
              <a:solidFill>
                <a:srgbClr val="32238D"/>
              </a:solidFill>
              <a:latin typeface="Ebrima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203040" y="685800"/>
            <a:ext cx="5751360" cy="2653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42400" y="685800"/>
            <a:ext cx="5751360" cy="55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203040" y="3591360"/>
            <a:ext cx="5751360" cy="2653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015680" y="-25920"/>
            <a:ext cx="11175840" cy="520560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/>
          <a:p>
            <a:endParaRPr lang="en-US" sz="2800" b="1" strike="noStrike" spc="-1">
              <a:solidFill>
                <a:srgbClr val="32238D"/>
              </a:solidFill>
              <a:latin typeface="Ebrima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203040" y="685800"/>
            <a:ext cx="11785920" cy="5562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ctr">
              <a:spcBef>
                <a:spcPts val="598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lvl1pPr>
          </a:lstStyle>
          <a:p>
            <a:pPr algn="ctr">
              <a:spcBef>
                <a:spcPts val="598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015680" y="-25920"/>
            <a:ext cx="11175840" cy="520560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/>
          <a:p>
            <a:endParaRPr lang="en-US" sz="2800" b="1" strike="noStrike" spc="-1">
              <a:solidFill>
                <a:srgbClr val="32238D"/>
              </a:solidFill>
              <a:latin typeface="Ebrima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203040" y="685800"/>
            <a:ext cx="5751360" cy="55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42400" y="685800"/>
            <a:ext cx="5751360" cy="2653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242400" y="3591360"/>
            <a:ext cx="5751360" cy="2653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015680" y="-25920"/>
            <a:ext cx="11175840" cy="520560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/>
          <a:p>
            <a:endParaRPr lang="en-US" sz="2800" b="1" strike="noStrike" spc="-1">
              <a:solidFill>
                <a:srgbClr val="32238D"/>
              </a:solidFill>
              <a:latin typeface="Ebrima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203040" y="685800"/>
            <a:ext cx="5751360" cy="2653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42400" y="685800"/>
            <a:ext cx="5751360" cy="2653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203040" y="3591360"/>
            <a:ext cx="11785920" cy="2653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015680" y="-25920"/>
            <a:ext cx="11175840" cy="520560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/>
          <a:p>
            <a:endParaRPr lang="en-US" sz="2800" b="1" strike="noStrike" spc="-1">
              <a:solidFill>
                <a:srgbClr val="32238D"/>
              </a:solidFill>
              <a:latin typeface="Ebrima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203040" y="685800"/>
            <a:ext cx="11785920" cy="2653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203040" y="3591360"/>
            <a:ext cx="11785920" cy="2653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015680" y="-25920"/>
            <a:ext cx="11175840" cy="520560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/>
          <a:p>
            <a:endParaRPr lang="en-US" sz="2800" b="1" strike="noStrike" spc="-1">
              <a:solidFill>
                <a:srgbClr val="32238D"/>
              </a:solidFill>
              <a:latin typeface="Ebrima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203040" y="685800"/>
            <a:ext cx="5751360" cy="2653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42400" y="685800"/>
            <a:ext cx="5751360" cy="2653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203040" y="3591360"/>
            <a:ext cx="5751360" cy="2653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242400" y="3591360"/>
            <a:ext cx="5751360" cy="2653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015680" y="-25920"/>
            <a:ext cx="11175840" cy="520560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/>
          <a:p>
            <a:endParaRPr lang="en-US" sz="2800" b="1" strike="noStrike" spc="-1">
              <a:solidFill>
                <a:srgbClr val="32238D"/>
              </a:solidFill>
              <a:latin typeface="Ebrima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203040" y="685800"/>
            <a:ext cx="3794880" cy="2653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188000" y="685800"/>
            <a:ext cx="3794880" cy="2653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8173440" y="685800"/>
            <a:ext cx="3794880" cy="2653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203040" y="3591360"/>
            <a:ext cx="3794880" cy="2653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4188000" y="3591360"/>
            <a:ext cx="3794880" cy="2653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8173440" y="3591360"/>
            <a:ext cx="3794880" cy="2653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015680" y="-25920"/>
            <a:ext cx="11175840" cy="520560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/>
          <a:p>
            <a:endParaRPr lang="en-US" sz="2800" b="1" strike="noStrike" spc="-1">
              <a:solidFill>
                <a:srgbClr val="32238D"/>
              </a:solidFill>
              <a:latin typeface="Ebri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203040" y="685800"/>
            <a:ext cx="11785920" cy="55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15680" y="-25920"/>
            <a:ext cx="11175840" cy="520560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/>
          <a:p>
            <a:endParaRPr lang="en-US" sz="2800" b="1" strike="noStrike" spc="-1">
              <a:solidFill>
                <a:srgbClr val="32238D"/>
              </a:solidFill>
              <a:latin typeface="Ebrim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203040" y="685800"/>
            <a:ext cx="5751360" cy="55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42400" y="685800"/>
            <a:ext cx="5751360" cy="55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015680" y="-25920"/>
            <a:ext cx="11175840" cy="520560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/>
          <a:p>
            <a:endParaRPr lang="en-US" sz="2800" b="1" strike="noStrike" spc="-1">
              <a:solidFill>
                <a:srgbClr val="32238D"/>
              </a:solidFill>
              <a:latin typeface="Ebrim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1015680" y="-25920"/>
            <a:ext cx="11175840" cy="2239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ctr">
              <a:spcBef>
                <a:spcPts val="598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lvl1pPr>
          </a:lstStyle>
          <a:p>
            <a:pPr algn="ctr">
              <a:spcBef>
                <a:spcPts val="598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015680" y="-25920"/>
            <a:ext cx="11175840" cy="520560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/>
          <a:p>
            <a:endParaRPr lang="en-US" sz="2800" b="1" strike="noStrike" spc="-1">
              <a:solidFill>
                <a:srgbClr val="32238D"/>
              </a:solidFill>
              <a:latin typeface="Ebrima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203040" y="685800"/>
            <a:ext cx="5751360" cy="2653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42400" y="685800"/>
            <a:ext cx="5751360" cy="55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203040" y="3591360"/>
            <a:ext cx="5751360" cy="2653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015680" y="-25920"/>
            <a:ext cx="11175840" cy="520560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/>
          <a:p>
            <a:endParaRPr lang="en-US" sz="2800" b="1" strike="noStrike" spc="-1">
              <a:solidFill>
                <a:srgbClr val="32238D"/>
              </a:solidFill>
              <a:latin typeface="Ebrima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203040" y="685800"/>
            <a:ext cx="5751360" cy="55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42400" y="685800"/>
            <a:ext cx="5751360" cy="2653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42400" y="3591360"/>
            <a:ext cx="5751360" cy="2653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015680" y="-25920"/>
            <a:ext cx="11175840" cy="520560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/>
          <a:p>
            <a:endParaRPr lang="en-US" sz="2800" b="1" strike="noStrike" spc="-1">
              <a:solidFill>
                <a:srgbClr val="32238D"/>
              </a:solidFill>
              <a:latin typeface="Ebrima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203040" y="685800"/>
            <a:ext cx="5751360" cy="2653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42400" y="685800"/>
            <a:ext cx="5751360" cy="2653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203040" y="3591360"/>
            <a:ext cx="11785920" cy="2653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9 Imagen" descr="Pie-Francisco de Goya.png"/>
          <p:cNvPicPr/>
          <p:nvPr/>
        </p:nvPicPr>
        <p:blipFill>
          <a:blip r:embed="rId14"/>
          <a:stretch/>
        </p:blipFill>
        <p:spPr>
          <a:xfrm>
            <a:off x="0" y="6348240"/>
            <a:ext cx="12192000" cy="465480"/>
          </a:xfrm>
          <a:prstGeom prst="rect">
            <a:avLst/>
          </a:prstGeom>
          <a:ln w="0">
            <a:noFill/>
          </a:ln>
        </p:spPr>
      </p:pic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015680" y="-25920"/>
            <a:ext cx="11175840" cy="482760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/>
          <a:p>
            <a:r>
              <a:rPr lang="en-US" sz="2800" b="1" strike="noStrike" spc="-1">
                <a:solidFill>
                  <a:srgbClr val="32238D"/>
                </a:solidFill>
                <a:latin typeface="Ebrima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203040" y="685800"/>
            <a:ext cx="11785920" cy="55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pPr marL="158400" indent="-158400">
              <a:spcBef>
                <a:spcPts val="598"/>
              </a:spcBef>
              <a:buClr>
                <a:srgbClr val="000000"/>
              </a:buClr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663480" lvl="1" indent="-184320">
              <a:spcBef>
                <a:spcPts val="598"/>
              </a:spcBef>
              <a:buClr>
                <a:srgbClr val="000000"/>
              </a:buClr>
              <a:buFont typeface="Arial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139760" lvl="2" indent="-184320">
              <a:spcBef>
                <a:spcPts val="598"/>
              </a:spcBef>
              <a:buClr>
                <a:srgbClr val="000000"/>
              </a:buClr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530000" lvl="3" indent="-155520">
              <a:spcBef>
                <a:spcPts val="598"/>
              </a:spcBef>
              <a:buClr>
                <a:srgbClr val="000000"/>
              </a:buClr>
              <a:buFont typeface="Arial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006280" lvl="4" indent="-177480">
              <a:spcBef>
                <a:spcPts val="598"/>
              </a:spcBef>
              <a:buClr>
                <a:srgbClr val="000000"/>
              </a:buClr>
              <a:buFont typeface="Arial"/>
              <a:buChar char="»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006280" lvl="5" indent="-177480">
              <a:spcBef>
                <a:spcPts val="598"/>
              </a:spcBef>
              <a:buClr>
                <a:srgbClr val="000000"/>
              </a:buClr>
              <a:buFont typeface="Arial"/>
              <a:buChar char="»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2006280" lvl="6" indent="-177480">
              <a:spcBef>
                <a:spcPts val="598"/>
              </a:spcBef>
              <a:buClr>
                <a:srgbClr val="000000"/>
              </a:buClr>
              <a:buFont typeface="Arial"/>
              <a:buChar char="»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3" name="Text Box 10"/>
          <p:cNvSpPr/>
          <p:nvPr/>
        </p:nvSpPr>
        <p:spPr>
          <a:xfrm>
            <a:off x="11824364" y="6424560"/>
            <a:ext cx="892757" cy="359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2080" tIns="41040" rIns="82080" bIns="41040">
            <a:spAutoFit/>
          </a:bodyPr>
          <a:lstStyle/>
          <a:p>
            <a:pPr algn="r">
              <a:lnSpc>
                <a:spcPct val="9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_tradnl" sz="2000" b="1" strike="noStrike" spc="-1">
                <a:solidFill>
                  <a:srgbClr val="000000"/>
                </a:solidFill>
                <a:latin typeface="Arial"/>
              </a:rPr>
              <a:t>Nº</a:t>
            </a:r>
            <a:fld id="{9BA07F32-8248-4F7C-A236-59C43DD17F8C}" type="slidenum">
              <a:rPr lang="es-ES_tradnl" sz="2000" b="1" strike="noStrike" spc="-1">
                <a:solidFill>
                  <a:srgbClr val="000000"/>
                </a:solidFill>
                <a:latin typeface="Arial"/>
              </a:rPr>
              <a:pPr algn="r">
                <a:lnSpc>
                  <a:spcPct val="9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‹Nº›</a:t>
            </a:fld>
            <a:endParaRPr lang="en-US" sz="2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Text Box 11"/>
          <p:cNvSpPr/>
          <p:nvPr/>
        </p:nvSpPr>
        <p:spPr>
          <a:xfrm>
            <a:off x="3208800" y="6440400"/>
            <a:ext cx="7848480" cy="329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080" tIns="41040" rIns="82080" bIns="41040">
            <a:spAutoFit/>
          </a:bodyPr>
          <a:lstStyle/>
          <a:p>
            <a:pPr algn="ctr">
              <a:lnSpc>
                <a:spcPct val="9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_tradnl" sz="1800" b="1" strike="noStrike" spc="-1">
                <a:solidFill>
                  <a:srgbClr val="000000"/>
                </a:solidFill>
                <a:latin typeface="Arial"/>
              </a:rPr>
              <a:t>UT2: 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</a:rPr>
              <a:t>Variables, data types, operators &amp; comments</a:t>
            </a:r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Line 10"/>
          <p:cNvSpPr/>
          <p:nvPr/>
        </p:nvSpPr>
        <p:spPr>
          <a:xfrm>
            <a:off x="0" y="476280"/>
            <a:ext cx="12192000" cy="0"/>
          </a:xfrm>
          <a:prstGeom prst="line">
            <a:avLst/>
          </a:prstGeom>
          <a:ln w="38160">
            <a:solidFill>
              <a:srgbClr val="9933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" name="9 Imagen" descr="java2.png"/>
          <p:cNvPicPr/>
          <p:nvPr/>
        </p:nvPicPr>
        <p:blipFill>
          <a:blip r:embed="rId15"/>
          <a:stretch/>
        </p:blipFill>
        <p:spPr>
          <a:xfrm>
            <a:off x="63360" y="0"/>
            <a:ext cx="1047840" cy="45252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8400" indent="-158400" algn="l" defTabSz="914400" rtl="0" eaLnBrk="1" latinLnBrk="0" hangingPunct="1">
        <a:lnSpc>
          <a:spcPct val="90000"/>
        </a:lnSpc>
        <a:spcBef>
          <a:spcPts val="598"/>
        </a:spcBef>
        <a:buClr>
          <a:srgbClr val="000000"/>
        </a:buClr>
        <a:buFont typeface="Arial"/>
        <a:buChar char="•"/>
        <a:tabLst>
          <a:tab pos="914400" algn="l"/>
          <a:tab pos="1828800" algn="l"/>
          <a:tab pos="2743200" algn="l"/>
          <a:tab pos="3657600" algn="l"/>
          <a:tab pos="4572000" algn="l"/>
          <a:tab pos="5486400" algn="l"/>
          <a:tab pos="6400800" algn="l"/>
          <a:tab pos="7315200" algn="l"/>
          <a:tab pos="8229600" algn="l"/>
          <a:tab pos="9144000" algn="l"/>
          <a:tab pos="10058400" algn="l"/>
        </a:tabLst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8 Imagen" descr="PortadaEstilo.jpg"/>
          <p:cNvPicPr/>
          <p:nvPr/>
        </p:nvPicPr>
        <p:blipFill>
          <a:blip r:embed="rId14"/>
          <a:stretch/>
        </p:blipFill>
        <p:spPr>
          <a:xfrm>
            <a:off x="0" y="2212920"/>
            <a:ext cx="12192000" cy="2432160"/>
          </a:xfrm>
          <a:prstGeom prst="rect">
            <a:avLst/>
          </a:prstGeom>
          <a:ln w="0">
            <a:noFill/>
          </a:ln>
        </p:spPr>
      </p:pic>
      <p:pic>
        <p:nvPicPr>
          <p:cNvPr id="44" name="10 Imagen" descr="Cabecera-Francisco de Goya.png"/>
          <p:cNvPicPr/>
          <p:nvPr/>
        </p:nvPicPr>
        <p:blipFill>
          <a:blip r:embed="rId15"/>
          <a:stretch/>
        </p:blipFill>
        <p:spPr>
          <a:xfrm>
            <a:off x="0" y="254160"/>
            <a:ext cx="12192000" cy="653760"/>
          </a:xfrm>
          <a:prstGeom prst="rect">
            <a:avLst/>
          </a:prstGeom>
          <a:ln w="0">
            <a:noFill/>
          </a:ln>
        </p:spPr>
      </p:pic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015680" y="-25920"/>
            <a:ext cx="11175840" cy="482760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/>
          <a:p>
            <a:r>
              <a:rPr lang="en-US" sz="2800" b="1" strike="noStrike" spc="-1">
                <a:solidFill>
                  <a:srgbClr val="32238D"/>
                </a:solidFill>
                <a:latin typeface="Ebrima"/>
              </a:rPr>
              <a:t>Click to edit the title text format</a:t>
            </a: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203040" y="685800"/>
            <a:ext cx="11785920" cy="55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pPr marL="158400" indent="-158400">
              <a:spcBef>
                <a:spcPts val="598"/>
              </a:spcBef>
              <a:buClr>
                <a:srgbClr val="000000"/>
              </a:buClr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663480" lvl="1" indent="-184320">
              <a:spcBef>
                <a:spcPts val="598"/>
              </a:spcBef>
              <a:buClr>
                <a:srgbClr val="000000"/>
              </a:buClr>
              <a:buFont typeface="Arial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139760" lvl="2" indent="-184320">
              <a:spcBef>
                <a:spcPts val="598"/>
              </a:spcBef>
              <a:buClr>
                <a:srgbClr val="000000"/>
              </a:buClr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530000" lvl="3" indent="-155520">
              <a:spcBef>
                <a:spcPts val="598"/>
              </a:spcBef>
              <a:buClr>
                <a:srgbClr val="000000"/>
              </a:buClr>
              <a:buFont typeface="Arial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006280" lvl="4" indent="-177480">
              <a:spcBef>
                <a:spcPts val="598"/>
              </a:spcBef>
              <a:buClr>
                <a:srgbClr val="000000"/>
              </a:buClr>
              <a:buFont typeface="Arial"/>
              <a:buChar char="»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006280" lvl="5" indent="-177480">
              <a:spcBef>
                <a:spcPts val="598"/>
              </a:spcBef>
              <a:buClr>
                <a:srgbClr val="000000"/>
              </a:buClr>
              <a:buFont typeface="Arial"/>
              <a:buChar char="»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2006280" lvl="6" indent="-177480">
              <a:spcBef>
                <a:spcPts val="598"/>
              </a:spcBef>
              <a:buClr>
                <a:srgbClr val="000000"/>
              </a:buClr>
              <a:buFont typeface="Arial"/>
              <a:buChar char="»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7" name="PlaceHolder 3"/>
          <p:cNvSpPr>
            <a:spLocks noGrp="1"/>
          </p:cNvSpPr>
          <p:nvPr>
            <p:ph type="dt"/>
          </p:nvPr>
        </p:nvSpPr>
        <p:spPr>
          <a:xfrm>
            <a:off x="914400" y="6248520"/>
            <a:ext cx="2540160" cy="457200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ftr"/>
          </p:nvPr>
        </p:nvSpPr>
        <p:spPr>
          <a:xfrm>
            <a:off x="4165440" y="6248520"/>
            <a:ext cx="3861120" cy="457200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sldNum"/>
          </p:nvPr>
        </p:nvSpPr>
        <p:spPr>
          <a:xfrm>
            <a:off x="8737440" y="6248520"/>
            <a:ext cx="2540160" cy="457200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/>
          <a:p>
            <a:pPr marL="216000" indent="-216000" algn="r"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6316656F-9FB0-49CC-AB20-1E0F20B94E11}" type="slidenum">
              <a:rPr lang="es-ES" sz="1400" spc="-1" smtClean="0">
                <a:latin typeface="Times New Roman"/>
              </a:rPr>
              <a:pPr marL="216000" indent="-216000" algn="r">
                <a:buClr>
                  <a:srgbClr val="000000"/>
                </a:buClr>
                <a:buSzPct val="45000"/>
                <a:buFont typeface="Wingdings" charset="2"/>
                <a:buChar char="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‹Nº›</a:t>
            </a:fld>
            <a:endParaRPr lang="en-US" sz="1400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8400" indent="-158400" algn="l" defTabSz="914400" rtl="0" eaLnBrk="1" latinLnBrk="0" hangingPunct="1">
        <a:lnSpc>
          <a:spcPct val="90000"/>
        </a:lnSpc>
        <a:spcBef>
          <a:spcPts val="598"/>
        </a:spcBef>
        <a:buClr>
          <a:srgbClr val="000000"/>
        </a:buClr>
        <a:buFont typeface="Arial"/>
        <a:buChar char="•"/>
        <a:tabLst>
          <a:tab pos="914400" algn="l"/>
          <a:tab pos="1828800" algn="l"/>
          <a:tab pos="2743200" algn="l"/>
          <a:tab pos="3657600" algn="l"/>
          <a:tab pos="4572000" algn="l"/>
          <a:tab pos="5486400" algn="l"/>
          <a:tab pos="6400800" algn="l"/>
          <a:tab pos="7315200" algn="l"/>
          <a:tab pos="8229600" algn="l"/>
          <a:tab pos="9144000" algn="l"/>
          <a:tab pos="10058400" algn="l"/>
        </a:tabLst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onlinedoctranslator.com/es/?utm_source=onlinedoctranslator&amp;utm_medium=ppt&amp;utm_campaign=attribution" TargetMode="Externa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adroTexto 92"/>
          <p:cNvSpPr txBox="1"/>
          <p:nvPr/>
        </p:nvSpPr>
        <p:spPr>
          <a:xfrm>
            <a:off x="1524000" y="2781000"/>
            <a:ext cx="4572000" cy="1143000"/>
          </a:xfrm>
          <a:prstGeom prst="rect">
            <a:avLst/>
          </a:prstGeom>
          <a:noFill/>
          <a:ln w="0">
            <a:noFill/>
          </a:ln>
        </p:spPr>
        <p:txBody>
          <a:bodyPr lIns="82080" tIns="41040" rIns="82080" bIns="4104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624"/>
              </a:spcBef>
              <a:tabLst>
                <a:tab pos="0" algn="l"/>
                <a:tab pos="814320" algn="l"/>
                <a:tab pos="1628640" algn="l"/>
                <a:tab pos="2442960" algn="l"/>
                <a:tab pos="3257280" algn="l"/>
                <a:tab pos="4071600" algn="l"/>
                <a:tab pos="4886280" algn="l"/>
                <a:tab pos="5700600" algn="l"/>
                <a:tab pos="6514920" algn="l"/>
                <a:tab pos="7329240" algn="l"/>
                <a:tab pos="8143560" algn="l"/>
                <a:tab pos="8958240" algn="l"/>
                <a:tab pos="9772560" algn="l"/>
                <a:tab pos="10586880" algn="l"/>
              </a:tabLst>
            </a:pPr>
            <a:r>
              <a:rPr lang="es-ES_tradnl" sz="2600" b="1" spc="-1">
                <a:solidFill>
                  <a:srgbClr val="FFFFFF"/>
                </a:solidFill>
                <a:latin typeface="Arial"/>
              </a:rPr>
              <a:t>1º DAW. Programación</a:t>
            </a:r>
            <a:endParaRPr lang="en-US" sz="2600" b="1" spc="-1">
              <a:solidFill>
                <a:srgbClr val="32238D"/>
              </a:solidFill>
              <a:latin typeface="Ebrima"/>
            </a:endParaRPr>
          </a:p>
        </p:txBody>
      </p:sp>
      <p:sp>
        <p:nvSpPr>
          <p:cNvPr id="94" name="CuadroTexto 93"/>
          <p:cNvSpPr txBox="1"/>
          <p:nvPr/>
        </p:nvSpPr>
        <p:spPr>
          <a:xfrm>
            <a:off x="1524000" y="5028840"/>
            <a:ext cx="9144000" cy="1066680"/>
          </a:xfrm>
          <a:prstGeom prst="rect">
            <a:avLst/>
          </a:prstGeom>
          <a:noFill/>
          <a:ln w="0">
            <a:noFill/>
          </a:ln>
        </p:spPr>
        <p:txBody>
          <a:bodyPr lIns="82080" tIns="41040" rIns="82080" bIns="41040">
            <a:noAutofit/>
          </a:bodyPr>
          <a:lstStyle/>
          <a:p>
            <a:pPr algn="ctr">
              <a:lnSpc>
                <a:spcPct val="90000"/>
              </a:lnSpc>
              <a:spcBef>
                <a:spcPts val="1500"/>
              </a:spcBef>
              <a:tabLst>
                <a:tab pos="0" algn="l"/>
                <a:tab pos="814320" algn="l"/>
                <a:tab pos="1628640" algn="l"/>
                <a:tab pos="2442960" algn="l"/>
                <a:tab pos="3257280" algn="l"/>
                <a:tab pos="4071600" algn="l"/>
                <a:tab pos="4886280" algn="l"/>
                <a:tab pos="5700600" algn="l"/>
                <a:tab pos="6514920" algn="l"/>
                <a:tab pos="7329240" algn="l"/>
                <a:tab pos="8143560" algn="l"/>
                <a:tab pos="8958240" algn="l"/>
                <a:tab pos="9772560" algn="l"/>
                <a:tab pos="10586880" algn="l"/>
              </a:tabLst>
            </a:pPr>
            <a:r>
              <a:rPr lang="en-US" sz="2400" b="1" i="1" spc="-1" dirty="0" err="1">
                <a:solidFill>
                  <a:srgbClr val="000000"/>
                </a:solidFill>
                <a:latin typeface="Arial"/>
              </a:rPr>
              <a:t>Unidad</a:t>
            </a:r>
            <a:r>
              <a:rPr lang="en-US" sz="2400" b="1" i="1" spc="-1" dirty="0">
                <a:solidFill>
                  <a:srgbClr val="000000"/>
                </a:solidFill>
                <a:latin typeface="Arial"/>
              </a:rPr>
              <a:t> de </a:t>
            </a:r>
            <a:r>
              <a:rPr lang="en-US" sz="2400" b="1" i="1" spc="-1" dirty="0" err="1">
                <a:solidFill>
                  <a:srgbClr val="000000"/>
                </a:solidFill>
                <a:latin typeface="Arial"/>
              </a:rPr>
              <a:t>Trabajo</a:t>
            </a:r>
            <a:r>
              <a:rPr lang="en-US" sz="2400" b="1" i="1" spc="-1" dirty="0">
                <a:solidFill>
                  <a:srgbClr val="000000"/>
                </a:solidFill>
                <a:latin typeface="Arial"/>
              </a:rPr>
              <a:t> 3: E/S de </a:t>
            </a:r>
            <a:r>
              <a:rPr lang="en-US" sz="2400" b="1" i="1" spc="-1" dirty="0" err="1">
                <a:solidFill>
                  <a:srgbClr val="000000"/>
                </a:solidFill>
                <a:latin typeface="Arial"/>
              </a:rPr>
              <a:t>consola</a:t>
            </a:r>
            <a:r>
              <a:rPr lang="en-US" sz="2400" b="1" i="1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400" b="1" i="1" spc="-1" dirty="0" smtClean="0">
                <a:solidFill>
                  <a:srgbClr val="000000"/>
                </a:solidFill>
                <a:latin typeface="Arial"/>
              </a:rPr>
              <a:t>control de </a:t>
            </a:r>
            <a:r>
              <a:rPr lang="en-US" sz="2400" b="1" i="1" spc="-1" dirty="0" err="1" smtClean="0">
                <a:solidFill>
                  <a:srgbClr val="000000"/>
                </a:solidFill>
                <a:latin typeface="Arial"/>
              </a:rPr>
              <a:t>flujo</a:t>
            </a:r>
            <a:r>
              <a:rPr lang="en-US" sz="2400" b="1" i="1" spc="-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b="1" i="1" spc="-1" dirty="0">
                <a:solidFill>
                  <a:srgbClr val="000000"/>
                </a:solidFill>
                <a:latin typeface="Arial"/>
              </a:rPr>
              <a:t>y </a:t>
            </a:r>
            <a:r>
              <a:rPr lang="en-US" sz="2400" b="1" i="1" spc="-1" dirty="0" err="1">
                <a:solidFill>
                  <a:srgbClr val="000000"/>
                </a:solidFill>
                <a:latin typeface="Arial"/>
              </a:rPr>
              <a:t>manipulación</a:t>
            </a:r>
            <a:r>
              <a:rPr lang="en-US" sz="2400" b="1" i="1" spc="-1" dirty="0">
                <a:solidFill>
                  <a:srgbClr val="000000"/>
                </a:solidFill>
                <a:latin typeface="Arial"/>
              </a:rPr>
              <a:t> de </a:t>
            </a:r>
            <a:r>
              <a:rPr lang="en-US" sz="2400" b="1" i="1" spc="-1" dirty="0" err="1">
                <a:solidFill>
                  <a:srgbClr val="000000"/>
                </a:solidFill>
                <a:latin typeface="Arial"/>
              </a:rPr>
              <a:t>cadenas</a:t>
            </a:r>
            <a:r>
              <a:rPr lang="es-ES" sz="2400" b="1" i="1" spc="-1" dirty="0">
                <a:solidFill>
                  <a:srgbClr val="000000"/>
                </a:solidFill>
                <a:latin typeface="Arial"/>
              </a:rPr>
              <a:t>.</a:t>
            </a:r>
            <a:endParaRPr lang="en-US" sz="24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010001" name="ODT_ATTR_LBL_SHAPE">
            <a:extLst>
              <a:ext uri="{FF2B5EF4-FFF2-40B4-BE49-F238E27FC236}">
                <a16:creationId xmlns:a16="http://schemas.microsoft.com/office/drawing/2014/main" id="{ADCB8724-23CD-4EE8-B5B5-3CB2DDF8932E}"/>
              </a:ext>
            </a:extLst>
          </p:cNvPr>
          <p:cNvSpPr txBox="1"/>
          <p:nvPr/>
        </p:nvSpPr>
        <p:spPr>
          <a:xfrm>
            <a:off x="1524001" y="1"/>
            <a:ext cx="3451293" cy="246221"/>
          </a:xfrm>
          <a:prstGeom prst="rect">
            <a:avLst/>
          </a:prstGeom>
          <a:solidFill>
            <a:srgbClr val="FAFAFA"/>
          </a:solidFill>
        </p:spPr>
        <p:txBody>
          <a:bodyPr wrap="none" lIns="288000">
            <a:spAutoFit/>
          </a:bodyPr>
          <a:lstStyle/>
          <a:p>
            <a:pPr rtl="0"/>
            <a:r>
              <a:rPr lang="en-US" sz="1000" dirty="0">
                <a:solidFill>
                  <a:srgbClr val="0F2B46"/>
                </a:solidFill>
                <a:latin typeface="Roboto" panose="02000000000000000000" pitchFamily="2" charset="0"/>
              </a:rPr>
              <a:t>Traducido del inglés al español - </a:t>
            </a:r>
            <a:r>
              <a:rPr lang="en-US" sz="1000" u="sng" dirty="0">
                <a:solidFill>
                  <a:srgbClr val="0F2B46"/>
                </a:solidFill>
                <a:latin typeface="Roboto" panose="02000000000000000000" pitchFamily="2" charset="0"/>
                <a:hlinkClick r:id="rId2" tooltip="Doc Translator - www.onlinedoctranslator.com"/>
              </a:rPr>
              <a:t>www.onlinedoctranslator.com</a:t>
            </a:r>
            <a:endParaRPr lang="en-US" sz="1000" dirty="0"/>
          </a:p>
        </p:txBody>
      </p:sp>
      <p:pic>
        <p:nvPicPr>
          <p:cNvPr id="1000100002" name="ODT_ATTR_LBL_LOGO">
            <a:extLst>
              <a:ext uri="{FF2B5EF4-FFF2-40B4-BE49-F238E27FC236}">
                <a16:creationId xmlns:a16="http://schemas.microsoft.com/office/drawing/2014/main" id="{B066AC4A-9A1C-4C10-800A-DAF9F276438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6001"/>
            <a:ext cx="316230" cy="17970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adroTexto 140"/>
          <p:cNvSpPr txBox="1"/>
          <p:nvPr/>
        </p:nvSpPr>
        <p:spPr>
          <a:xfrm>
            <a:off x="2285760" y="-25920"/>
            <a:ext cx="8381880" cy="4827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spcBef>
                <a:spcPts val="174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spc="-1" dirty="0" smtClean="0">
                <a:solidFill>
                  <a:srgbClr val="32238D"/>
                </a:solidFill>
                <a:latin typeface="Ebrima"/>
              </a:rPr>
              <a:t>Control de </a:t>
            </a:r>
            <a:r>
              <a:rPr lang="en-GB" sz="2800" b="1" spc="-1" dirty="0" err="1" smtClean="0">
                <a:solidFill>
                  <a:srgbClr val="32238D"/>
                </a:solidFill>
                <a:latin typeface="Ebrima"/>
              </a:rPr>
              <a:t>flujo</a:t>
            </a:r>
            <a:endParaRPr lang="en-US" sz="2800" b="1" spc="-1" dirty="0">
              <a:solidFill>
                <a:srgbClr val="32238D"/>
              </a:solidFill>
              <a:latin typeface="Ebrima"/>
            </a:endParaRPr>
          </a:p>
        </p:txBody>
      </p:sp>
      <p:sp>
        <p:nvSpPr>
          <p:cNvPr id="142" name="CuadroTexto 141"/>
          <p:cNvSpPr txBox="1"/>
          <p:nvPr/>
        </p:nvSpPr>
        <p:spPr>
          <a:xfrm>
            <a:off x="1524000" y="1071720"/>
            <a:ext cx="9144000" cy="5214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spc="-1">
                <a:solidFill>
                  <a:srgbClr val="000000"/>
                </a:solidFill>
                <a:latin typeface="Arial"/>
              </a:rPr>
              <a:t>Podemos vincular varias oraciones if juntas:</a:t>
            </a:r>
            <a:r>
              <a:rPr lang="es-ES" sz="2400" b="1" spc="-1" baseline="30000">
                <a:solidFill>
                  <a:srgbClr val="C00000"/>
                </a:solidFill>
                <a:latin typeface="Courier New"/>
                <a:ea typeface="Courier New"/>
              </a:rPr>
              <a:t>1</a:t>
            </a:r>
            <a:r>
              <a:rPr lang="en-GB" sz="2400" spc="-1">
                <a:solidFill>
                  <a:srgbClr val="000000"/>
                </a:solidFill>
                <a:latin typeface="Arial"/>
              </a:rPr>
              <a:t> </a:t>
            </a:r>
            <a:endParaRPr lang="en-US" sz="24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Text Box 4"/>
          <p:cNvSpPr/>
          <p:nvPr/>
        </p:nvSpPr>
        <p:spPr>
          <a:xfrm>
            <a:off x="1524000" y="488880"/>
            <a:ext cx="9144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D9D9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ctr"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i="1" spc="-1" dirty="0" err="1">
                <a:solidFill>
                  <a:srgbClr val="AF0317"/>
                </a:solidFill>
                <a:latin typeface="Arial"/>
              </a:rPr>
              <a:t>Declaraciones</a:t>
            </a:r>
            <a:r>
              <a:rPr lang="en-GB" sz="2400" b="1" i="1" spc="-1" dirty="0">
                <a:solidFill>
                  <a:srgbClr val="AF0317"/>
                </a:solidFill>
                <a:latin typeface="Arial"/>
              </a:rPr>
              <a:t> </a:t>
            </a:r>
            <a:r>
              <a:rPr lang="en-GB" sz="2400" b="1" i="1" spc="-1" dirty="0" err="1">
                <a:solidFill>
                  <a:srgbClr val="AF0317"/>
                </a:solidFill>
                <a:latin typeface="Arial"/>
              </a:rPr>
              <a:t>condicionales</a:t>
            </a:r>
            <a:r>
              <a:rPr lang="en-GB" sz="2400" b="1" i="1" spc="-1" dirty="0">
                <a:solidFill>
                  <a:srgbClr val="AF0317"/>
                </a:solidFill>
                <a:latin typeface="Arial"/>
              </a:rPr>
              <a:t>: if-else (2)</a:t>
            </a:r>
            <a:endParaRPr lang="en-US" sz="2400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4" name="4 CuadroTexto"/>
          <p:cNvSpPr/>
          <p:nvPr/>
        </p:nvSpPr>
        <p:spPr>
          <a:xfrm>
            <a:off x="1666920" y="1571760"/>
            <a:ext cx="8858160" cy="4483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w="28440">
            <a:solidFill>
              <a:srgbClr val="8585E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spc="-1" dirty="0">
                <a:solidFill>
                  <a:srgbClr val="000000"/>
                </a:solidFill>
                <a:latin typeface="Courier New"/>
                <a:ea typeface="Courier New"/>
              </a:rPr>
              <a:t>if(</a:t>
            </a:r>
            <a:r>
              <a:rPr lang="en-GB" sz="2400" spc="-1" dirty="0" err="1">
                <a:solidFill>
                  <a:srgbClr val="000000"/>
                </a:solidFill>
                <a:latin typeface="Courier New"/>
                <a:ea typeface="Courier New"/>
              </a:rPr>
              <a:t>edad</a:t>
            </a:r>
            <a:r>
              <a:rPr lang="en-GB" sz="2400" spc="-1" dirty="0">
                <a:solidFill>
                  <a:srgbClr val="000000"/>
                </a:solidFill>
                <a:latin typeface="Courier New"/>
                <a:ea typeface="Courier New"/>
              </a:rPr>
              <a:t> &lt; 12) {</a:t>
            </a:r>
            <a:endParaRPr lang="en-US" sz="2400" spc="-1" dirty="0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n-GB" sz="2300" spc="-1" dirty="0" err="1">
                <a:solidFill>
                  <a:srgbClr val="000000"/>
                </a:solidFill>
                <a:latin typeface="Courier New"/>
                <a:ea typeface="Courier New"/>
              </a:rPr>
              <a:t>System.out.println</a:t>
            </a:r>
            <a:r>
              <a:rPr lang="en-GB" sz="2300" spc="-1" dirty="0">
                <a:solidFill>
                  <a:srgbClr val="000000"/>
                </a:solidFill>
                <a:latin typeface="Courier New"/>
                <a:ea typeface="Courier New"/>
              </a:rPr>
              <a:t>("</a:t>
            </a:r>
            <a:r>
              <a:rPr lang="en-GB" sz="2300" spc="-1" dirty="0" err="1">
                <a:solidFill>
                  <a:srgbClr val="000000"/>
                </a:solidFill>
                <a:latin typeface="Courier New"/>
                <a:ea typeface="Courier New"/>
              </a:rPr>
              <a:t>Todavía</a:t>
            </a:r>
            <a:r>
              <a:rPr lang="en-GB" sz="2300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n-GB" sz="2300" spc="-1" dirty="0" err="1">
                <a:solidFill>
                  <a:srgbClr val="000000"/>
                </a:solidFill>
                <a:latin typeface="Courier New"/>
                <a:ea typeface="Courier New"/>
              </a:rPr>
              <a:t>eres</a:t>
            </a:r>
            <a:r>
              <a:rPr lang="en-GB" sz="2300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n-GB" sz="2300" spc="-1" dirty="0" err="1">
                <a:solidFill>
                  <a:srgbClr val="000000"/>
                </a:solidFill>
                <a:latin typeface="Courier New"/>
                <a:ea typeface="Courier New"/>
              </a:rPr>
              <a:t>muy</a:t>
            </a:r>
            <a:r>
              <a:rPr lang="en-GB" sz="2300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n-GB" sz="2300" spc="-1" dirty="0" err="1">
                <a:solidFill>
                  <a:srgbClr val="000000"/>
                </a:solidFill>
                <a:latin typeface="Courier New"/>
                <a:ea typeface="Courier New"/>
              </a:rPr>
              <a:t>pequeño</a:t>
            </a:r>
            <a:r>
              <a:rPr lang="en-GB" sz="2300" spc="-1" dirty="0">
                <a:solidFill>
                  <a:srgbClr val="000000"/>
                </a:solidFill>
                <a:latin typeface="Courier New"/>
                <a:ea typeface="Courier New"/>
              </a:rPr>
              <a:t>");</a:t>
            </a:r>
            <a:endParaRPr lang="en-US" sz="2300" spc="-1" dirty="0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spc="-1" dirty="0">
                <a:solidFill>
                  <a:srgbClr val="000000"/>
                </a:solidFill>
                <a:latin typeface="Courier New"/>
                <a:ea typeface="Courier New"/>
              </a:rPr>
              <a:t>}</a:t>
            </a:r>
            <a:endParaRPr lang="en-US" sz="2400" spc="-1" dirty="0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spc="-1" dirty="0">
                <a:solidFill>
                  <a:srgbClr val="000000"/>
                </a:solidFill>
                <a:latin typeface="Courier New"/>
                <a:ea typeface="Courier New"/>
              </a:rPr>
              <a:t>else if(</a:t>
            </a:r>
            <a:r>
              <a:rPr lang="en-GB" sz="2400" spc="-1" dirty="0" err="1">
                <a:solidFill>
                  <a:srgbClr val="000000"/>
                </a:solidFill>
                <a:latin typeface="Courier New"/>
                <a:ea typeface="Courier New"/>
              </a:rPr>
              <a:t>edad</a:t>
            </a:r>
            <a:r>
              <a:rPr lang="en-GB" sz="2400" spc="-1" dirty="0">
                <a:solidFill>
                  <a:srgbClr val="000000"/>
                </a:solidFill>
                <a:latin typeface="Courier New"/>
                <a:ea typeface="Courier New"/>
              </a:rPr>
              <a:t> &lt; 19) {</a:t>
            </a:r>
            <a:endParaRPr lang="en-US" sz="2400" spc="-1" dirty="0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n-GB" sz="2400" spc="-1" dirty="0" err="1">
                <a:solidFill>
                  <a:srgbClr val="000000"/>
                </a:solidFill>
                <a:latin typeface="Courier New"/>
                <a:ea typeface="Courier New"/>
              </a:rPr>
              <a:t>System.out.println</a:t>
            </a:r>
            <a:r>
              <a:rPr lang="en-GB" sz="2400" spc="-1" dirty="0">
                <a:solidFill>
                  <a:srgbClr val="000000"/>
                </a:solidFill>
                <a:latin typeface="Courier New"/>
                <a:ea typeface="Courier New"/>
              </a:rPr>
              <a:t>("</a:t>
            </a:r>
            <a:r>
              <a:rPr lang="en-GB" sz="2400" spc="-1" dirty="0" err="1">
                <a:solidFill>
                  <a:srgbClr val="000000"/>
                </a:solidFill>
                <a:latin typeface="Courier New"/>
                <a:ea typeface="Courier New"/>
              </a:rPr>
              <a:t>Eres</a:t>
            </a:r>
            <a:r>
              <a:rPr lang="en-GB" sz="2400" spc="-1" dirty="0">
                <a:solidFill>
                  <a:srgbClr val="000000"/>
                </a:solidFill>
                <a:latin typeface="Courier New"/>
                <a:ea typeface="Courier New"/>
              </a:rPr>
              <a:t> un </a:t>
            </a:r>
            <a:r>
              <a:rPr lang="en-GB" sz="2400" spc="-1" dirty="0" err="1">
                <a:solidFill>
                  <a:srgbClr val="000000"/>
                </a:solidFill>
                <a:latin typeface="Courier New"/>
                <a:ea typeface="Courier New"/>
              </a:rPr>
              <a:t>adolescente</a:t>
            </a:r>
            <a:r>
              <a:rPr lang="en-GB" sz="2400" spc="-1" dirty="0">
                <a:solidFill>
                  <a:srgbClr val="000000"/>
                </a:solidFill>
                <a:latin typeface="Courier New"/>
                <a:ea typeface="Courier New"/>
              </a:rPr>
              <a:t>");</a:t>
            </a:r>
            <a:endParaRPr lang="en-US" sz="2400" spc="-1" dirty="0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spc="-1" dirty="0">
                <a:solidFill>
                  <a:srgbClr val="000000"/>
                </a:solidFill>
                <a:latin typeface="Courier New"/>
                <a:ea typeface="Courier New"/>
              </a:rPr>
              <a:t>}</a:t>
            </a:r>
            <a:endParaRPr lang="en-US" sz="2400" spc="-1" dirty="0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spc="-1" dirty="0">
                <a:solidFill>
                  <a:srgbClr val="000000"/>
                </a:solidFill>
                <a:latin typeface="Courier New"/>
                <a:ea typeface="Courier New"/>
              </a:rPr>
              <a:t>else if(</a:t>
            </a:r>
            <a:r>
              <a:rPr lang="en-GB" sz="2400" spc="-1" dirty="0" err="1">
                <a:solidFill>
                  <a:srgbClr val="000000"/>
                </a:solidFill>
                <a:latin typeface="Courier New"/>
                <a:ea typeface="Courier New"/>
              </a:rPr>
              <a:t>edad</a:t>
            </a:r>
            <a:r>
              <a:rPr lang="en-GB" sz="2400" spc="-1" dirty="0">
                <a:solidFill>
                  <a:srgbClr val="000000"/>
                </a:solidFill>
                <a:latin typeface="Courier New"/>
                <a:ea typeface="Courier New"/>
              </a:rPr>
              <a:t> &lt; 35) {</a:t>
            </a:r>
            <a:endParaRPr lang="en-US" sz="2400" spc="-1" dirty="0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n-GB" sz="2300" spc="-1" dirty="0" err="1">
                <a:solidFill>
                  <a:srgbClr val="000000"/>
                </a:solidFill>
                <a:latin typeface="Courier New"/>
                <a:ea typeface="Courier New"/>
              </a:rPr>
              <a:t>System.out.println</a:t>
            </a:r>
            <a:r>
              <a:rPr lang="en-GB" sz="2300" spc="-1" dirty="0">
                <a:solidFill>
                  <a:srgbClr val="000000"/>
                </a:solidFill>
                <a:latin typeface="Courier New"/>
                <a:ea typeface="Courier New"/>
              </a:rPr>
              <a:t>("</a:t>
            </a:r>
            <a:r>
              <a:rPr lang="en-GB" sz="2300" spc="-1" dirty="0" err="1">
                <a:solidFill>
                  <a:srgbClr val="000000"/>
                </a:solidFill>
                <a:latin typeface="Courier New"/>
                <a:ea typeface="Courier New"/>
              </a:rPr>
              <a:t>Aún</a:t>
            </a:r>
            <a:r>
              <a:rPr lang="en-GB" sz="2300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n-GB" sz="2300" spc="-1" dirty="0" err="1">
                <a:solidFill>
                  <a:srgbClr val="000000"/>
                </a:solidFill>
                <a:latin typeface="Courier New"/>
                <a:ea typeface="Courier New"/>
              </a:rPr>
              <a:t>sigues</a:t>
            </a:r>
            <a:r>
              <a:rPr lang="en-GB" sz="2300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n-GB" sz="2300" spc="-1" dirty="0" err="1">
                <a:solidFill>
                  <a:srgbClr val="000000"/>
                </a:solidFill>
                <a:latin typeface="Courier New"/>
                <a:ea typeface="Courier New"/>
              </a:rPr>
              <a:t>siendo</a:t>
            </a:r>
            <a:r>
              <a:rPr lang="en-GB" sz="2300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n-GB" sz="2300" spc="-1" dirty="0" err="1">
                <a:solidFill>
                  <a:srgbClr val="000000"/>
                </a:solidFill>
                <a:latin typeface="Courier New"/>
                <a:ea typeface="Courier New"/>
              </a:rPr>
              <a:t>joven</a:t>
            </a:r>
            <a:r>
              <a:rPr lang="en-GB" sz="2300" spc="-1" dirty="0">
                <a:solidFill>
                  <a:srgbClr val="000000"/>
                </a:solidFill>
                <a:latin typeface="Courier New"/>
                <a:ea typeface="Courier New"/>
              </a:rPr>
              <a:t>");</a:t>
            </a:r>
            <a:endParaRPr lang="en-US" sz="2300" spc="-1" dirty="0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spc="-1" dirty="0">
                <a:solidFill>
                  <a:srgbClr val="000000"/>
                </a:solidFill>
                <a:latin typeface="Courier New"/>
                <a:ea typeface="Courier New"/>
              </a:rPr>
              <a:t>}</a:t>
            </a:r>
            <a:endParaRPr lang="en-US" sz="2400" spc="-1" dirty="0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spc="-1" dirty="0">
                <a:solidFill>
                  <a:srgbClr val="000000"/>
                </a:solidFill>
                <a:latin typeface="Courier New"/>
                <a:ea typeface="Courier New"/>
              </a:rPr>
              <a:t>else {</a:t>
            </a:r>
            <a:endParaRPr lang="en-US" sz="2400" spc="-1" dirty="0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n-GB" sz="2000" spc="-1" dirty="0" err="1">
                <a:solidFill>
                  <a:srgbClr val="000000"/>
                </a:solidFill>
                <a:latin typeface="Courier New"/>
                <a:ea typeface="Courier New"/>
              </a:rPr>
              <a:t>System.out.println</a:t>
            </a:r>
            <a:r>
              <a:rPr lang="en-GB" sz="2000" spc="-1" dirty="0">
                <a:solidFill>
                  <a:srgbClr val="000000"/>
                </a:solidFill>
                <a:latin typeface="Courier New"/>
                <a:ea typeface="Courier New"/>
              </a:rPr>
              <a:t>("</a:t>
            </a:r>
            <a:r>
              <a:rPr lang="en-GB" sz="2000" spc="-1" dirty="0" err="1">
                <a:solidFill>
                  <a:srgbClr val="000000"/>
                </a:solidFill>
                <a:latin typeface="Courier New"/>
                <a:ea typeface="Courier New"/>
              </a:rPr>
              <a:t>Piensa</a:t>
            </a:r>
            <a:r>
              <a:rPr lang="en-GB" sz="2000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n-GB" sz="2000" spc="-1" dirty="0" err="1">
                <a:solidFill>
                  <a:srgbClr val="000000"/>
                </a:solidFill>
                <a:latin typeface="Courier New"/>
                <a:ea typeface="Courier New"/>
              </a:rPr>
              <a:t>en</a:t>
            </a:r>
            <a:r>
              <a:rPr lang="en-GB" sz="2000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n-GB" sz="2000" spc="-1" dirty="0" err="1">
                <a:solidFill>
                  <a:srgbClr val="000000"/>
                </a:solidFill>
                <a:latin typeface="Courier New"/>
                <a:ea typeface="Courier New"/>
              </a:rPr>
              <a:t>cuidarte</a:t>
            </a:r>
            <a:r>
              <a:rPr lang="en-GB" sz="2000" spc="-1" dirty="0">
                <a:solidFill>
                  <a:srgbClr val="000000"/>
                </a:solidFill>
                <a:latin typeface="Courier New"/>
                <a:ea typeface="Courier New"/>
              </a:rPr>
              <a:t> un </a:t>
            </a:r>
            <a:r>
              <a:rPr lang="en-GB" sz="2000" spc="-1" dirty="0" err="1">
                <a:solidFill>
                  <a:srgbClr val="000000"/>
                </a:solidFill>
                <a:latin typeface="Courier New"/>
                <a:ea typeface="Courier New"/>
              </a:rPr>
              <a:t>poco</a:t>
            </a:r>
            <a:r>
              <a:rPr lang="en-GB" sz="2000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n-GB" sz="2000" spc="-1" dirty="0" err="1">
                <a:solidFill>
                  <a:srgbClr val="000000"/>
                </a:solidFill>
                <a:latin typeface="Courier New"/>
                <a:ea typeface="Courier New"/>
              </a:rPr>
              <a:t>más</a:t>
            </a:r>
            <a:r>
              <a:rPr lang="en-GB" sz="2000" spc="-1" dirty="0">
                <a:solidFill>
                  <a:srgbClr val="000000"/>
                </a:solidFill>
                <a:latin typeface="Courier New"/>
                <a:ea typeface="Courier New"/>
              </a:rPr>
              <a:t>");</a:t>
            </a:r>
            <a:endParaRPr lang="en-US" sz="2000" spc="-1" dirty="0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spc="-1" dirty="0">
                <a:solidFill>
                  <a:srgbClr val="000000"/>
                </a:solidFill>
                <a:latin typeface="Courier New"/>
                <a:ea typeface="Courier New"/>
              </a:rPr>
              <a:t>}</a:t>
            </a:r>
            <a:endParaRPr lang="en-US" sz="2400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" name="5 CuadroTexto"/>
          <p:cNvSpPr/>
          <p:nvPr/>
        </p:nvSpPr>
        <p:spPr>
          <a:xfrm>
            <a:off x="8024880" y="1000080"/>
            <a:ext cx="26431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E7E7"/>
          </a:solidFill>
          <a:ln w="57240">
            <a:solidFill>
              <a:srgbClr val="A5002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2400" b="1" spc="-1">
                <a:solidFill>
                  <a:srgbClr val="000000"/>
                </a:solidFill>
                <a:latin typeface="Verdana"/>
                <a:ea typeface="Verdana"/>
              </a:rPr>
              <a:t>Reto3_3</a:t>
            </a:r>
            <a:endParaRPr lang="en-US" sz="2400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adroTexto 145"/>
          <p:cNvSpPr txBox="1"/>
          <p:nvPr/>
        </p:nvSpPr>
        <p:spPr>
          <a:xfrm>
            <a:off x="2285760" y="-25920"/>
            <a:ext cx="8381880" cy="4827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spcBef>
                <a:spcPts val="174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spc="-1" smtClean="0">
                <a:solidFill>
                  <a:srgbClr val="32238D"/>
                </a:solidFill>
                <a:latin typeface="Ebrima"/>
              </a:rPr>
              <a:t>Control de </a:t>
            </a:r>
            <a:r>
              <a:rPr lang="en-GB" sz="2800" b="1" spc="-1" dirty="0" err="1" smtClean="0">
                <a:solidFill>
                  <a:srgbClr val="32238D"/>
                </a:solidFill>
                <a:latin typeface="Ebrima"/>
              </a:rPr>
              <a:t>flujo</a:t>
            </a:r>
            <a:endParaRPr lang="en-US" sz="2800" b="1" spc="-1" dirty="0">
              <a:solidFill>
                <a:srgbClr val="32238D"/>
              </a:solidFill>
              <a:latin typeface="Ebrima"/>
            </a:endParaRPr>
          </a:p>
        </p:txBody>
      </p:sp>
      <p:sp>
        <p:nvSpPr>
          <p:cNvPr id="147" name="CuadroTexto 146"/>
          <p:cNvSpPr txBox="1"/>
          <p:nvPr/>
        </p:nvSpPr>
        <p:spPr>
          <a:xfrm>
            <a:off x="1524000" y="1071720"/>
            <a:ext cx="9144000" cy="5214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97000"/>
          </a:bodyPr>
          <a:lstStyle/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spc="-1">
                <a:solidFill>
                  <a:srgbClr val="000000"/>
                </a:solidFill>
                <a:latin typeface="Arial"/>
              </a:rPr>
              <a:t>“La declaración for” se utiliza cuando se desea repetir un código (normalmente un número determinado de veces). Por ejemplo:</a:t>
            </a:r>
            <a:endParaRPr lang="en-US" sz="2400" spc="-1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spc="-1">
                <a:solidFill>
                  <a:srgbClr val="000000"/>
                </a:solidFill>
                <a:latin typeface="Arial"/>
              </a:rPr>
              <a:t>Tendrías la salida:</a:t>
            </a:r>
            <a:endParaRPr lang="en-US" sz="2400" spc="-1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i="1" spc="-1">
                <a:solidFill>
                  <a:srgbClr val="C00000"/>
                </a:solidFill>
                <a:latin typeface="Arial"/>
              </a:rPr>
              <a:t>*** ver notas de diapositivas</a:t>
            </a:r>
            <a:endParaRPr lang="en-US" sz="24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Text Box 4"/>
          <p:cNvSpPr/>
          <p:nvPr/>
        </p:nvSpPr>
        <p:spPr>
          <a:xfrm>
            <a:off x="1524000" y="488880"/>
            <a:ext cx="9144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D9D9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ctr"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i="1" spc="-1" dirty="0" err="1">
                <a:solidFill>
                  <a:srgbClr val="AF0317"/>
                </a:solidFill>
                <a:latin typeface="Arial"/>
              </a:rPr>
              <a:t>Declaraciones</a:t>
            </a:r>
            <a:r>
              <a:rPr lang="en-GB" sz="2400" b="1" i="1" spc="-1" dirty="0">
                <a:solidFill>
                  <a:srgbClr val="AF0317"/>
                </a:solidFill>
                <a:latin typeface="Arial"/>
              </a:rPr>
              <a:t> </a:t>
            </a:r>
            <a:r>
              <a:rPr lang="en-GB" sz="2400" b="1" i="1" spc="-1" dirty="0" err="1">
                <a:solidFill>
                  <a:srgbClr val="AF0317"/>
                </a:solidFill>
                <a:latin typeface="Arial"/>
              </a:rPr>
              <a:t>iterativas</a:t>
            </a:r>
            <a:r>
              <a:rPr lang="en-GB" sz="2400" b="1" i="1" spc="-1" dirty="0">
                <a:solidFill>
                  <a:srgbClr val="AF0317"/>
                </a:solidFill>
                <a:latin typeface="Arial"/>
              </a:rPr>
              <a:t>: for</a:t>
            </a:r>
            <a:endParaRPr lang="en-US" sz="2400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9" name="4 CuadroTexto"/>
          <p:cNvSpPr/>
          <p:nvPr/>
        </p:nvSpPr>
        <p:spPr>
          <a:xfrm>
            <a:off x="1666920" y="1857240"/>
            <a:ext cx="8858160" cy="1191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w="28440">
            <a:solidFill>
              <a:srgbClr val="8585E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n-NO" sz="2400" spc="-1" dirty="0">
                <a:solidFill>
                  <a:srgbClr val="000000"/>
                </a:solidFill>
                <a:latin typeface="Courier New"/>
                <a:ea typeface="Courier New"/>
              </a:rPr>
              <a:t>for (int i=0;i&lt;5;i++) {</a:t>
            </a:r>
            <a:endParaRPr lang="en-US" sz="2400" spc="-1" dirty="0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n-NO" sz="2400" spc="-1" dirty="0">
                <a:solidFill>
                  <a:srgbClr val="000000"/>
                </a:solidFill>
                <a:latin typeface="Courier New"/>
                <a:ea typeface="Courier New"/>
              </a:rPr>
              <a:t> System.out.println(i);</a:t>
            </a:r>
            <a:endParaRPr lang="en-US" sz="2400" spc="-1" dirty="0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n-NO" sz="2400" spc="-1" dirty="0">
                <a:solidFill>
                  <a:srgbClr val="000000"/>
                </a:solidFill>
                <a:latin typeface="Courier New"/>
                <a:ea typeface="Courier New"/>
              </a:rPr>
              <a:t>}</a:t>
            </a:r>
            <a:endParaRPr lang="en-US" sz="2400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" name="6 CuadroTexto"/>
          <p:cNvSpPr/>
          <p:nvPr/>
        </p:nvSpPr>
        <p:spPr>
          <a:xfrm>
            <a:off x="1666920" y="3643200"/>
            <a:ext cx="8858160" cy="1922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EF9F4"/>
          </a:solidFill>
          <a:ln w="28440">
            <a:solidFill>
              <a:srgbClr val="32946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2400" spc="-1">
                <a:solidFill>
                  <a:srgbClr val="000000"/>
                </a:solidFill>
                <a:latin typeface="Courier New"/>
                <a:ea typeface="Courier New"/>
              </a:rPr>
              <a:t>0</a:t>
            </a:r>
            <a:endParaRPr lang="en-US" sz="2400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2400" spc="-1">
                <a:solidFill>
                  <a:srgbClr val="000000"/>
                </a:solidFill>
                <a:latin typeface="Courier New"/>
                <a:ea typeface="Courier New"/>
              </a:rPr>
              <a:t>1</a:t>
            </a:r>
            <a:endParaRPr lang="en-US" sz="2400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2400" spc="-1">
                <a:solidFill>
                  <a:srgbClr val="000000"/>
                </a:solidFill>
                <a:latin typeface="Courier New"/>
                <a:ea typeface="Courier New"/>
              </a:rPr>
              <a:t>2</a:t>
            </a:r>
            <a:endParaRPr lang="en-US" sz="2400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2400" spc="-1">
                <a:solidFill>
                  <a:srgbClr val="000000"/>
                </a:solidFill>
                <a:latin typeface="Courier New"/>
                <a:ea typeface="Courier New"/>
              </a:rPr>
              <a:t>3</a:t>
            </a:r>
            <a:endParaRPr lang="en-US" sz="2400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2400" spc="-1">
                <a:solidFill>
                  <a:srgbClr val="000000"/>
                </a:solidFill>
                <a:latin typeface="Courier New"/>
                <a:ea typeface="Courier New"/>
              </a:rPr>
              <a:t>4</a:t>
            </a:r>
            <a:endParaRPr lang="en-US" sz="2400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1" name="5 CuadroTexto"/>
          <p:cNvSpPr/>
          <p:nvPr/>
        </p:nvSpPr>
        <p:spPr>
          <a:xfrm>
            <a:off x="5359888" y="5096483"/>
            <a:ext cx="5165192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E7E7"/>
          </a:solidFill>
          <a:ln w="57240">
            <a:solidFill>
              <a:srgbClr val="A5002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6800" rIns="90000" bIns="46800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2400" b="1" spc="-1">
                <a:solidFill>
                  <a:srgbClr val="000000"/>
                </a:solidFill>
                <a:latin typeface="Verdana"/>
                <a:ea typeface="Verdana"/>
              </a:rPr>
              <a:t>Desafío3_4,3_5,3_6,3_7,3_8</a:t>
            </a:r>
            <a:endParaRPr lang="en-US" sz="2400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adroTexto 151"/>
          <p:cNvSpPr txBox="1"/>
          <p:nvPr/>
        </p:nvSpPr>
        <p:spPr>
          <a:xfrm>
            <a:off x="2285760" y="-25920"/>
            <a:ext cx="8381880" cy="4827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spcBef>
                <a:spcPts val="174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spc="-1" dirty="0" smtClean="0">
                <a:solidFill>
                  <a:srgbClr val="32238D"/>
                </a:solidFill>
                <a:latin typeface="Ebrima"/>
              </a:rPr>
              <a:t>Control de </a:t>
            </a:r>
            <a:r>
              <a:rPr lang="en-GB" sz="2800" b="1" spc="-1" dirty="0" err="1" smtClean="0">
                <a:solidFill>
                  <a:srgbClr val="32238D"/>
                </a:solidFill>
                <a:latin typeface="Ebrima"/>
              </a:rPr>
              <a:t>flujo</a:t>
            </a:r>
            <a:endParaRPr lang="en-US" sz="2800" b="1" spc="-1" dirty="0">
              <a:solidFill>
                <a:srgbClr val="32238D"/>
              </a:solidFill>
              <a:latin typeface="Ebrima"/>
            </a:endParaRPr>
          </a:p>
        </p:txBody>
      </p:sp>
      <p:sp>
        <p:nvSpPr>
          <p:cNvPr id="153" name="CuadroTexto 152"/>
          <p:cNvSpPr txBox="1"/>
          <p:nvPr/>
        </p:nvSpPr>
        <p:spPr>
          <a:xfrm>
            <a:off x="1524000" y="1071720"/>
            <a:ext cx="9144000" cy="5214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97000"/>
          </a:bodyPr>
          <a:lstStyle/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spc="-1">
                <a:solidFill>
                  <a:srgbClr val="000000"/>
                </a:solidFill>
                <a:latin typeface="Arial"/>
              </a:rPr>
              <a:t>“La declaración while” se usa cuando también se desea repetir un código. Por ejemplo:</a:t>
            </a:r>
            <a:endParaRPr lang="en-US" sz="2400" spc="-1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spc="-1">
                <a:solidFill>
                  <a:srgbClr val="000000"/>
                </a:solidFill>
                <a:latin typeface="Arial"/>
              </a:rPr>
              <a:t>Tendrías la salida:</a:t>
            </a:r>
            <a:endParaRPr lang="en-US" sz="2400" spc="-1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i="1" spc="-1">
                <a:solidFill>
                  <a:srgbClr val="C00000"/>
                </a:solidFill>
                <a:latin typeface="Arial"/>
              </a:rPr>
              <a:t>*** ver notas de diapositivas</a:t>
            </a:r>
            <a:endParaRPr lang="en-US" sz="24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Text Box 4"/>
          <p:cNvSpPr/>
          <p:nvPr/>
        </p:nvSpPr>
        <p:spPr>
          <a:xfrm>
            <a:off x="1524000" y="488880"/>
            <a:ext cx="9144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D9D9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ctr"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i="1" spc="-1" dirty="0" err="1">
                <a:solidFill>
                  <a:srgbClr val="AF0317"/>
                </a:solidFill>
                <a:latin typeface="Arial"/>
              </a:rPr>
              <a:t>Declaraciones</a:t>
            </a:r>
            <a:r>
              <a:rPr lang="en-GB" sz="2400" b="1" i="1" spc="-1" dirty="0">
                <a:solidFill>
                  <a:srgbClr val="AF0317"/>
                </a:solidFill>
                <a:latin typeface="Arial"/>
              </a:rPr>
              <a:t> </a:t>
            </a:r>
            <a:r>
              <a:rPr lang="en-GB" sz="2400" b="1" i="1" spc="-1" dirty="0" err="1">
                <a:solidFill>
                  <a:srgbClr val="AF0317"/>
                </a:solidFill>
                <a:latin typeface="Arial"/>
              </a:rPr>
              <a:t>iterativas</a:t>
            </a:r>
            <a:r>
              <a:rPr lang="en-GB" sz="2400" b="1" i="1" spc="-1" dirty="0">
                <a:solidFill>
                  <a:srgbClr val="AF0317"/>
                </a:solidFill>
                <a:latin typeface="Arial"/>
              </a:rPr>
              <a:t>: while (1)</a:t>
            </a:r>
            <a:endParaRPr lang="en-US" sz="2400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" name="4 CuadroTexto"/>
          <p:cNvSpPr/>
          <p:nvPr/>
        </p:nvSpPr>
        <p:spPr>
          <a:xfrm>
            <a:off x="1666920" y="1857240"/>
            <a:ext cx="8858160" cy="1829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w="28440">
            <a:solidFill>
              <a:srgbClr val="8585E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n-NO" sz="2400" spc="-1" dirty="0">
                <a:solidFill>
                  <a:srgbClr val="000000"/>
                </a:solidFill>
                <a:latin typeface="Courier New"/>
                <a:ea typeface="Courier New"/>
              </a:rPr>
              <a:t>int i=1;</a:t>
            </a:r>
            <a:endParaRPr lang="en-US" sz="2400" spc="-1" dirty="0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n-NO" sz="2400" spc="-1" dirty="0">
                <a:solidFill>
                  <a:srgbClr val="000000"/>
                </a:solidFill>
                <a:latin typeface="Courier New"/>
                <a:ea typeface="Courier New"/>
              </a:rPr>
              <a:t>while(i&lt;=4){</a:t>
            </a:r>
            <a:endParaRPr lang="en-US" sz="2400" spc="-1" dirty="0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n-NO" sz="2400" spc="-1" dirty="0">
                <a:solidFill>
                  <a:srgbClr val="000000"/>
                </a:solidFill>
                <a:latin typeface="Courier New"/>
                <a:ea typeface="Courier New"/>
              </a:rPr>
              <a:t> System.out.println(i);</a:t>
            </a:r>
            <a:endParaRPr lang="en-US" sz="2400" spc="-1" dirty="0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n-NO" sz="2400" spc="-1" dirty="0">
                <a:solidFill>
                  <a:srgbClr val="000000"/>
                </a:solidFill>
                <a:latin typeface="Courier New"/>
                <a:ea typeface="Courier New"/>
              </a:rPr>
              <a:t>  i++;</a:t>
            </a:r>
            <a:endParaRPr lang="en-US" sz="2400" spc="-1" dirty="0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n-NO" sz="2400" spc="-1" dirty="0">
                <a:solidFill>
                  <a:srgbClr val="000000"/>
                </a:solidFill>
                <a:latin typeface="Courier New"/>
                <a:ea typeface="Courier New"/>
              </a:rPr>
              <a:t>}</a:t>
            </a:r>
            <a:endParaRPr lang="en-US" sz="2400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" name="6 CuadroTexto"/>
          <p:cNvSpPr/>
          <p:nvPr/>
        </p:nvSpPr>
        <p:spPr>
          <a:xfrm>
            <a:off x="1666920" y="4145040"/>
            <a:ext cx="8858160" cy="1557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EF9F4"/>
          </a:solidFill>
          <a:ln w="28440">
            <a:solidFill>
              <a:srgbClr val="32946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2400" spc="-1">
                <a:solidFill>
                  <a:srgbClr val="000000"/>
                </a:solidFill>
                <a:latin typeface="Courier New"/>
                <a:ea typeface="Courier New"/>
              </a:rPr>
              <a:t>1</a:t>
            </a:r>
            <a:endParaRPr lang="en-US" sz="2400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2400" spc="-1">
                <a:solidFill>
                  <a:srgbClr val="000000"/>
                </a:solidFill>
                <a:latin typeface="Courier New"/>
                <a:ea typeface="Courier New"/>
              </a:rPr>
              <a:t>2</a:t>
            </a:r>
            <a:endParaRPr lang="en-US" sz="2400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2400" spc="-1">
                <a:solidFill>
                  <a:srgbClr val="000000"/>
                </a:solidFill>
                <a:latin typeface="Courier New"/>
                <a:ea typeface="Courier New"/>
              </a:rPr>
              <a:t>3</a:t>
            </a:r>
            <a:endParaRPr lang="en-US" sz="2400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2400" spc="-1">
                <a:solidFill>
                  <a:srgbClr val="000000"/>
                </a:solidFill>
                <a:latin typeface="Courier New"/>
                <a:ea typeface="Courier New"/>
              </a:rPr>
              <a:t>4</a:t>
            </a:r>
            <a:endParaRPr lang="en-US" sz="2400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adroTexto 156"/>
          <p:cNvSpPr txBox="1"/>
          <p:nvPr/>
        </p:nvSpPr>
        <p:spPr>
          <a:xfrm>
            <a:off x="2285760" y="-25920"/>
            <a:ext cx="8381880" cy="4827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spcBef>
                <a:spcPts val="174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spc="-1" dirty="0" smtClean="0">
                <a:solidFill>
                  <a:srgbClr val="32238D"/>
                </a:solidFill>
                <a:latin typeface="Ebrima"/>
              </a:rPr>
              <a:t>Control de </a:t>
            </a:r>
            <a:r>
              <a:rPr lang="en-GB" sz="2800" b="1" spc="-1" dirty="0" err="1" smtClean="0">
                <a:solidFill>
                  <a:srgbClr val="32238D"/>
                </a:solidFill>
                <a:latin typeface="Ebrima"/>
              </a:rPr>
              <a:t>flujo</a:t>
            </a:r>
            <a:endParaRPr lang="en-US" sz="2800" b="1" spc="-1" dirty="0">
              <a:solidFill>
                <a:srgbClr val="32238D"/>
              </a:solidFill>
              <a:latin typeface="Ebrima"/>
            </a:endParaRPr>
          </a:p>
        </p:txBody>
      </p:sp>
      <p:sp>
        <p:nvSpPr>
          <p:cNvPr id="158" name="CuadroTexto 157"/>
          <p:cNvSpPr txBox="1"/>
          <p:nvPr/>
        </p:nvSpPr>
        <p:spPr>
          <a:xfrm>
            <a:off x="1524000" y="1071720"/>
            <a:ext cx="9144000" cy="5214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97000"/>
          </a:bodyPr>
          <a:lstStyle/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spc="-1" dirty="0">
                <a:solidFill>
                  <a:srgbClr val="000000"/>
                </a:solidFill>
                <a:latin typeface="Arial"/>
              </a:rPr>
              <a:t>La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diferencia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es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que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usamos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while </a:t>
            </a:r>
            <a:r>
              <a:rPr lang="en-GB" sz="2400" b="1" spc="-1" dirty="0" err="1">
                <a:solidFill>
                  <a:srgbClr val="000000"/>
                </a:solidFill>
                <a:latin typeface="Arial"/>
              </a:rPr>
              <a:t>cuando</a:t>
            </a:r>
            <a:r>
              <a:rPr lang="en-GB" sz="2400" b="1" spc="-1" dirty="0">
                <a:solidFill>
                  <a:srgbClr val="000000"/>
                </a:solidFill>
                <a:latin typeface="Arial"/>
              </a:rPr>
              <a:t> no </a:t>
            </a:r>
            <a:r>
              <a:rPr lang="en-GB" sz="2400" b="1" spc="-1" dirty="0" err="1">
                <a:solidFill>
                  <a:srgbClr val="000000"/>
                </a:solidFill>
                <a:latin typeface="Arial"/>
              </a:rPr>
              <a:t>sabemos</a:t>
            </a:r>
            <a:r>
              <a:rPr lang="en-GB" sz="2400" b="1" spc="-1" dirty="0">
                <a:solidFill>
                  <a:srgbClr val="000000"/>
                </a:solidFill>
                <a:latin typeface="Arial"/>
              </a:rPr>
              <a:t> el </a:t>
            </a:r>
            <a:r>
              <a:rPr lang="en-GB" sz="2400" b="1" spc="-1" dirty="0" err="1">
                <a:solidFill>
                  <a:srgbClr val="000000"/>
                </a:solidFill>
                <a:latin typeface="Arial"/>
              </a:rPr>
              <a:t>número</a:t>
            </a:r>
            <a:r>
              <a:rPr lang="en-GB" sz="2400" b="1" spc="-1" dirty="0">
                <a:solidFill>
                  <a:srgbClr val="000000"/>
                </a:solidFill>
                <a:latin typeface="Arial"/>
              </a:rPr>
              <a:t> de </a:t>
            </a:r>
            <a:r>
              <a:rPr lang="en-GB" sz="2400" b="1" spc="-1" dirty="0" err="1">
                <a:solidFill>
                  <a:srgbClr val="000000"/>
                </a:solidFill>
                <a:latin typeface="Arial"/>
              </a:rPr>
              <a:t>veces</a:t>
            </a:r>
            <a:r>
              <a:rPr lang="en-GB" sz="2400" b="1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deberíamos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repetir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el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código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.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Por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ejemplo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:</a:t>
            </a: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Tendrías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la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salida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:</a:t>
            </a: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i="1" spc="-1" dirty="0">
                <a:solidFill>
                  <a:srgbClr val="C00000"/>
                </a:solidFill>
                <a:latin typeface="Arial"/>
              </a:rPr>
              <a:t>*** </a:t>
            </a:r>
            <a:r>
              <a:rPr lang="en-GB" sz="2400" b="1" i="1" spc="-1" dirty="0" err="1">
                <a:solidFill>
                  <a:srgbClr val="C00000"/>
                </a:solidFill>
                <a:latin typeface="Arial"/>
              </a:rPr>
              <a:t>ver</a:t>
            </a:r>
            <a:r>
              <a:rPr lang="en-GB" sz="2400" b="1" i="1" spc="-1" dirty="0">
                <a:solidFill>
                  <a:srgbClr val="C00000"/>
                </a:solidFill>
                <a:latin typeface="Arial"/>
              </a:rPr>
              <a:t> </a:t>
            </a:r>
            <a:r>
              <a:rPr lang="en-GB" sz="2400" b="1" i="1" spc="-1" dirty="0" err="1">
                <a:solidFill>
                  <a:srgbClr val="C00000"/>
                </a:solidFill>
                <a:latin typeface="Arial"/>
              </a:rPr>
              <a:t>notas</a:t>
            </a:r>
            <a:r>
              <a:rPr lang="en-GB" sz="2400" b="1" i="1" spc="-1" dirty="0">
                <a:solidFill>
                  <a:srgbClr val="C00000"/>
                </a:solidFill>
                <a:latin typeface="Arial"/>
              </a:rPr>
              <a:t> de </a:t>
            </a:r>
            <a:r>
              <a:rPr lang="en-GB" sz="2400" b="1" i="1" spc="-1" dirty="0" err="1">
                <a:solidFill>
                  <a:srgbClr val="C00000"/>
                </a:solidFill>
                <a:latin typeface="Arial"/>
              </a:rPr>
              <a:t>diapositivas</a:t>
            </a:r>
            <a:endParaRPr lang="en-US" sz="24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Text Box 4"/>
          <p:cNvSpPr/>
          <p:nvPr/>
        </p:nvSpPr>
        <p:spPr>
          <a:xfrm>
            <a:off x="1524000" y="488880"/>
            <a:ext cx="9144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D9D9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ctr"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i="1" spc="-1" dirty="0" err="1">
                <a:solidFill>
                  <a:srgbClr val="AF0317"/>
                </a:solidFill>
                <a:latin typeface="Arial"/>
              </a:rPr>
              <a:t>Declaraciones</a:t>
            </a:r>
            <a:r>
              <a:rPr lang="en-GB" sz="2400" b="1" i="1" spc="-1" dirty="0">
                <a:solidFill>
                  <a:srgbClr val="AF0317"/>
                </a:solidFill>
                <a:latin typeface="Arial"/>
              </a:rPr>
              <a:t> </a:t>
            </a:r>
            <a:r>
              <a:rPr lang="en-GB" sz="2400" b="1" i="1" spc="-1" dirty="0" err="1">
                <a:solidFill>
                  <a:srgbClr val="AF0317"/>
                </a:solidFill>
                <a:latin typeface="Arial"/>
              </a:rPr>
              <a:t>iterativas</a:t>
            </a:r>
            <a:r>
              <a:rPr lang="en-GB" sz="2400" b="1" i="1" spc="-1" dirty="0">
                <a:solidFill>
                  <a:srgbClr val="AF0317"/>
                </a:solidFill>
                <a:latin typeface="Arial"/>
              </a:rPr>
              <a:t>: </a:t>
            </a:r>
            <a:r>
              <a:rPr lang="en-GB" sz="2400" b="1" i="1" spc="-1" dirty="0" smtClean="0">
                <a:solidFill>
                  <a:srgbClr val="AF0317"/>
                </a:solidFill>
                <a:latin typeface="Arial"/>
              </a:rPr>
              <a:t>while </a:t>
            </a:r>
            <a:r>
              <a:rPr lang="en-GB" sz="2400" b="1" i="1" spc="-1" dirty="0">
                <a:solidFill>
                  <a:srgbClr val="AF0317"/>
                </a:solidFill>
                <a:latin typeface="Arial"/>
              </a:rPr>
              <a:t>(2)</a:t>
            </a:r>
            <a:endParaRPr lang="en-US" sz="2400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0" name="4 CuadroTexto"/>
          <p:cNvSpPr/>
          <p:nvPr/>
        </p:nvSpPr>
        <p:spPr>
          <a:xfrm>
            <a:off x="1666920" y="1857240"/>
            <a:ext cx="8858160" cy="4023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w="28440">
            <a:solidFill>
              <a:srgbClr val="8585E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n-NO" sz="2400" spc="-1" dirty="0">
                <a:solidFill>
                  <a:srgbClr val="000000"/>
                </a:solidFill>
                <a:latin typeface="Courier New"/>
                <a:ea typeface="Courier New"/>
              </a:rPr>
              <a:t>Scanner </a:t>
            </a:r>
            <a:r>
              <a:rPr lang="nn-NO" sz="2400" spc="-1" dirty="0" smtClean="0">
                <a:solidFill>
                  <a:srgbClr val="000000"/>
                </a:solidFill>
                <a:latin typeface="Courier New"/>
                <a:ea typeface="Courier New"/>
              </a:rPr>
              <a:t>keyboard= </a:t>
            </a:r>
            <a:r>
              <a:rPr lang="nn-NO" sz="2400" spc="-1" dirty="0">
                <a:solidFill>
                  <a:srgbClr val="000000"/>
                </a:solidFill>
                <a:latin typeface="Courier New"/>
                <a:ea typeface="Courier New"/>
              </a:rPr>
              <a:t>new Scanner(System.in);</a:t>
            </a:r>
            <a:endParaRPr lang="en-US" sz="2400" spc="-1" dirty="0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n-NO" sz="2400" spc="-1" dirty="0">
                <a:solidFill>
                  <a:srgbClr val="000000"/>
                </a:solidFill>
                <a:latin typeface="Courier New"/>
                <a:ea typeface="Courier New"/>
              </a:rPr>
              <a:t>int cantidad = 0;</a:t>
            </a:r>
            <a:endParaRPr lang="en-US" sz="2400" spc="-1" dirty="0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n-NO" sz="2400" spc="-1" dirty="0">
                <a:solidFill>
                  <a:srgbClr val="000000"/>
                </a:solidFill>
                <a:latin typeface="Courier New"/>
                <a:ea typeface="Courier New"/>
              </a:rPr>
              <a:t>entero total = 0;</a:t>
            </a:r>
            <a:endParaRPr lang="en-US" sz="2400" spc="-1" dirty="0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n-NO" sz="2400" spc="-1" dirty="0" smtClean="0">
                <a:solidFill>
                  <a:srgbClr val="000000"/>
                </a:solidFill>
                <a:latin typeface="Courier New"/>
                <a:ea typeface="Courier New"/>
              </a:rPr>
              <a:t>while </a:t>
            </a:r>
            <a:r>
              <a:rPr lang="nn-NO" sz="2400" spc="-1" dirty="0">
                <a:solidFill>
                  <a:srgbClr val="000000"/>
                </a:solidFill>
                <a:latin typeface="Courier New"/>
                <a:ea typeface="Courier New"/>
              </a:rPr>
              <a:t>( </a:t>
            </a:r>
            <a:r>
              <a:rPr lang="nn-NO" sz="2400" spc="-1" dirty="0" smtClean="0">
                <a:solidFill>
                  <a:srgbClr val="000000"/>
                </a:solidFill>
                <a:latin typeface="Courier New"/>
                <a:ea typeface="Courier New"/>
              </a:rPr>
              <a:t>cantidad </a:t>
            </a:r>
            <a:r>
              <a:rPr lang="nn-NO" sz="2400" spc="-1" dirty="0">
                <a:solidFill>
                  <a:srgbClr val="000000"/>
                </a:solidFill>
                <a:latin typeface="Courier New"/>
                <a:ea typeface="Courier New"/>
              </a:rPr>
              <a:t>!= -1) {</a:t>
            </a:r>
            <a:endParaRPr lang="en-US" sz="2400" spc="-1" dirty="0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n-NO" sz="2400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nn-NO" sz="2300" spc="-1" dirty="0">
                <a:solidFill>
                  <a:srgbClr val="000000"/>
                </a:solidFill>
                <a:latin typeface="Courier New"/>
                <a:ea typeface="Courier New"/>
              </a:rPr>
              <a:t>System.out.println("Introduce una cantidad:");</a:t>
            </a:r>
            <a:endParaRPr lang="en-US" sz="2300" spc="-1" dirty="0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n-NO" sz="2400" spc="-1" dirty="0">
                <a:solidFill>
                  <a:srgbClr val="000000"/>
                </a:solidFill>
                <a:latin typeface="Courier New"/>
                <a:ea typeface="Courier New"/>
              </a:rPr>
              <a:t> cantidad = keyboard.nextInt();</a:t>
            </a:r>
            <a:endParaRPr lang="en-US" sz="2400" spc="-1" dirty="0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n-NO" sz="2400" spc="-1" dirty="0">
                <a:solidFill>
                  <a:srgbClr val="000000"/>
                </a:solidFill>
                <a:latin typeface="Courier New"/>
                <a:ea typeface="Courier New"/>
              </a:rPr>
              <a:t> if (cantidad != -1) {</a:t>
            </a:r>
            <a:endParaRPr lang="en-US" sz="2400" spc="-1" dirty="0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n-NO" sz="2400" spc="-1" dirty="0">
                <a:solidFill>
                  <a:srgbClr val="000000"/>
                </a:solidFill>
                <a:latin typeface="Courier New"/>
                <a:ea typeface="Courier New"/>
              </a:rPr>
              <a:t> total = total + cantidad;</a:t>
            </a:r>
            <a:endParaRPr lang="en-US" sz="2400" spc="-1" dirty="0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n-NO" sz="2400" spc="-1" dirty="0">
                <a:solidFill>
                  <a:srgbClr val="000000"/>
                </a:solidFill>
                <a:latin typeface="Courier New"/>
                <a:ea typeface="Courier New"/>
              </a:rPr>
              <a:t> }</a:t>
            </a:r>
            <a:endParaRPr lang="en-US" sz="2400" spc="-1" dirty="0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n-NO" sz="2400" spc="-1" dirty="0">
                <a:solidFill>
                  <a:srgbClr val="000000"/>
                </a:solidFill>
                <a:latin typeface="Courier New"/>
                <a:ea typeface="Courier New"/>
              </a:rPr>
              <a:t>}</a:t>
            </a:r>
            <a:endParaRPr lang="en-US" sz="2400" spc="-1" dirty="0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n-NO" sz="2400" spc="-1" dirty="0">
                <a:solidFill>
                  <a:srgbClr val="000000"/>
                </a:solidFill>
                <a:latin typeface="Courier New"/>
                <a:ea typeface="Courier New"/>
              </a:rPr>
              <a:t>System.out.println ("El total es: "+total);</a:t>
            </a:r>
            <a:endParaRPr lang="en-US" sz="2400" spc="-1" dirty="0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adroTexto 160"/>
          <p:cNvSpPr txBox="1"/>
          <p:nvPr/>
        </p:nvSpPr>
        <p:spPr>
          <a:xfrm>
            <a:off x="2285760" y="-25920"/>
            <a:ext cx="8381880" cy="4827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spcBef>
                <a:spcPts val="174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spc="-1" dirty="0" smtClean="0">
                <a:solidFill>
                  <a:srgbClr val="32238D"/>
                </a:solidFill>
                <a:latin typeface="Ebrima"/>
              </a:rPr>
              <a:t>Control de </a:t>
            </a:r>
            <a:r>
              <a:rPr lang="en-GB" sz="2800" b="1" spc="-1" dirty="0" err="1" smtClean="0">
                <a:solidFill>
                  <a:srgbClr val="32238D"/>
                </a:solidFill>
                <a:latin typeface="Ebrima"/>
              </a:rPr>
              <a:t>flujo</a:t>
            </a:r>
            <a:endParaRPr lang="en-US" sz="2800" b="1" spc="-1" dirty="0">
              <a:solidFill>
                <a:srgbClr val="32238D"/>
              </a:solidFill>
              <a:latin typeface="Ebrima"/>
            </a:endParaRPr>
          </a:p>
        </p:txBody>
      </p:sp>
      <p:sp>
        <p:nvSpPr>
          <p:cNvPr id="162" name="CuadroTexto 161"/>
          <p:cNvSpPr txBox="1"/>
          <p:nvPr/>
        </p:nvSpPr>
        <p:spPr>
          <a:xfrm>
            <a:off x="1524000" y="1071720"/>
            <a:ext cx="9144000" cy="5214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97000"/>
          </a:bodyPr>
          <a:lstStyle/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spc="-1">
                <a:solidFill>
                  <a:srgbClr val="000000"/>
                </a:solidFill>
                <a:latin typeface="Arial"/>
              </a:rPr>
              <a:t>Haciendo una pregunta:</a:t>
            </a:r>
            <a:endParaRPr lang="en-US" sz="2400" spc="-1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spc="-1">
                <a:solidFill>
                  <a:srgbClr val="000000"/>
                </a:solidFill>
                <a:latin typeface="Arial"/>
              </a:rPr>
              <a:t>Tendrías la salida:</a:t>
            </a:r>
            <a:endParaRPr lang="en-US" sz="2400" spc="-1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i="1" spc="-1">
                <a:solidFill>
                  <a:srgbClr val="C00000"/>
                </a:solidFill>
                <a:latin typeface="Arial"/>
              </a:rPr>
              <a:t>*** ver notas de diapositivas</a:t>
            </a:r>
            <a:endParaRPr lang="en-US" sz="24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Text Box 4"/>
          <p:cNvSpPr/>
          <p:nvPr/>
        </p:nvSpPr>
        <p:spPr>
          <a:xfrm>
            <a:off x="1524000" y="488880"/>
            <a:ext cx="9144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D9D9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ctr"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i="1" spc="-1" dirty="0" err="1">
                <a:solidFill>
                  <a:srgbClr val="AF0317"/>
                </a:solidFill>
                <a:latin typeface="Arial"/>
              </a:rPr>
              <a:t>Declaraciones</a:t>
            </a:r>
            <a:r>
              <a:rPr lang="en-GB" sz="2400" b="1" i="1" spc="-1" dirty="0">
                <a:solidFill>
                  <a:srgbClr val="AF0317"/>
                </a:solidFill>
                <a:latin typeface="Arial"/>
              </a:rPr>
              <a:t> </a:t>
            </a:r>
            <a:r>
              <a:rPr lang="en-GB" sz="2400" b="1" i="1" spc="-1" dirty="0" err="1">
                <a:solidFill>
                  <a:srgbClr val="AF0317"/>
                </a:solidFill>
                <a:latin typeface="Arial"/>
              </a:rPr>
              <a:t>iterativas</a:t>
            </a:r>
            <a:r>
              <a:rPr lang="en-GB" sz="2400" b="1" i="1" spc="-1" dirty="0">
                <a:solidFill>
                  <a:srgbClr val="AF0317"/>
                </a:solidFill>
                <a:latin typeface="Arial"/>
              </a:rPr>
              <a:t>: </a:t>
            </a:r>
            <a:r>
              <a:rPr lang="en-GB" sz="2400" b="1" i="1" spc="-1" dirty="0" smtClean="0">
                <a:solidFill>
                  <a:srgbClr val="AF0317"/>
                </a:solidFill>
                <a:latin typeface="Arial"/>
              </a:rPr>
              <a:t>while </a:t>
            </a:r>
            <a:r>
              <a:rPr lang="en-GB" sz="2400" b="1" i="1" spc="-1" dirty="0">
                <a:solidFill>
                  <a:srgbClr val="AF0317"/>
                </a:solidFill>
                <a:latin typeface="Arial"/>
              </a:rPr>
              <a:t>(3)</a:t>
            </a:r>
            <a:endParaRPr lang="en-US" sz="2400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4" name="4 CuadroTexto"/>
          <p:cNvSpPr/>
          <p:nvPr/>
        </p:nvSpPr>
        <p:spPr>
          <a:xfrm>
            <a:off x="1666920" y="1496881"/>
            <a:ext cx="8858160" cy="443198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w="28440">
            <a:solidFill>
              <a:srgbClr val="8585E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n-NO" sz="2400" spc="-1" dirty="0">
                <a:solidFill>
                  <a:srgbClr val="000000"/>
                </a:solidFill>
                <a:latin typeface="Courier New"/>
                <a:ea typeface="Courier New"/>
              </a:rPr>
              <a:t>Scanner sc= new Scanner(System.in);</a:t>
            </a:r>
            <a:endParaRPr lang="en-US" sz="2400" spc="-1" dirty="0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n-NO" sz="2400" spc="-1" dirty="0">
                <a:solidFill>
                  <a:srgbClr val="000000"/>
                </a:solidFill>
                <a:latin typeface="Courier New"/>
                <a:ea typeface="Courier New"/>
              </a:rPr>
              <a:t>int respuesta = 0;</a:t>
            </a:r>
            <a:endParaRPr lang="en-US" sz="2400" spc="-1" dirty="0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n-NO" sz="2400" spc="-1" dirty="0">
                <a:solidFill>
                  <a:srgbClr val="000000"/>
                </a:solidFill>
                <a:latin typeface="Courier New"/>
                <a:ea typeface="Courier New"/>
              </a:rPr>
              <a:t>While(respuesta!= 3) {</a:t>
            </a:r>
            <a:endParaRPr lang="en-US" sz="2400" spc="-1" dirty="0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n-NO" sz="2400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nn-NO" spc="-1" dirty="0">
                <a:solidFill>
                  <a:srgbClr val="000000"/>
                </a:solidFill>
                <a:latin typeface="Courier New"/>
                <a:ea typeface="Courier New"/>
              </a:rPr>
              <a:t>System.out.println("¿Cuál es el primer número de PI?");</a:t>
            </a:r>
            <a:endParaRPr lang="en-US" spc="-1" dirty="0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n-NO" sz="2400" spc="-1" dirty="0">
                <a:solidFill>
                  <a:srgbClr val="000000"/>
                </a:solidFill>
                <a:latin typeface="Courier New"/>
                <a:ea typeface="Courier New"/>
              </a:rPr>
              <a:t> respuesta = sc.nextInt();</a:t>
            </a:r>
            <a:endParaRPr lang="en-US" sz="2400" spc="-1" dirty="0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n-NO" sz="2400" spc="-1" dirty="0">
                <a:solidFill>
                  <a:srgbClr val="000000"/>
                </a:solidFill>
                <a:latin typeface="Courier New"/>
                <a:ea typeface="Courier New"/>
              </a:rPr>
              <a:t> if (respuesta == 3) {</a:t>
            </a:r>
            <a:endParaRPr lang="en-US" sz="2400" spc="-1" dirty="0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n-NO" sz="2400" spc="-1" dirty="0">
                <a:solidFill>
                  <a:srgbClr val="000000"/>
                </a:solidFill>
                <a:latin typeface="Courier New"/>
                <a:ea typeface="Courier New"/>
              </a:rPr>
              <a:t> System.out.println("¡¡¡Has acertado!!!");</a:t>
            </a:r>
            <a:endParaRPr lang="en-US" sz="2400" spc="-1" dirty="0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n-NO" sz="2400" spc="-1" dirty="0">
                <a:solidFill>
                  <a:srgbClr val="000000"/>
                </a:solidFill>
                <a:latin typeface="Courier New"/>
                <a:ea typeface="Courier New"/>
              </a:rPr>
              <a:t> }</a:t>
            </a:r>
            <a:endParaRPr lang="en-US" sz="2400" spc="-1" dirty="0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n-NO" sz="2400" spc="-1" dirty="0">
                <a:solidFill>
                  <a:srgbClr val="000000"/>
                </a:solidFill>
                <a:latin typeface="Courier New"/>
                <a:ea typeface="Courier New"/>
              </a:rPr>
              <a:t> else {</a:t>
            </a:r>
            <a:endParaRPr lang="en-US" sz="2400" spc="-1" dirty="0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n-NO" sz="2400" spc="-1" dirty="0">
                <a:solidFill>
                  <a:srgbClr val="000000"/>
                </a:solidFill>
                <a:latin typeface="Courier New"/>
                <a:ea typeface="Courier New"/>
              </a:rPr>
              <a:t> System.out.println("Piensa un poco más");</a:t>
            </a:r>
            <a:endParaRPr lang="en-US" sz="2400" spc="-1" dirty="0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n-NO" sz="2400" spc="-1" dirty="0">
                <a:solidFill>
                  <a:srgbClr val="000000"/>
                </a:solidFill>
                <a:latin typeface="Courier New"/>
                <a:ea typeface="Courier New"/>
              </a:rPr>
              <a:t> }</a:t>
            </a:r>
            <a:endParaRPr lang="en-US" sz="2400" spc="-1" dirty="0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n-NO" sz="2400" spc="-1" dirty="0">
                <a:solidFill>
                  <a:srgbClr val="000000"/>
                </a:solidFill>
                <a:latin typeface="Courier New"/>
                <a:ea typeface="Courier New"/>
              </a:rPr>
              <a:t>}</a:t>
            </a:r>
            <a:endParaRPr lang="en-US" sz="2400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5" name="5 CuadroTexto"/>
          <p:cNvSpPr/>
          <p:nvPr/>
        </p:nvSpPr>
        <p:spPr>
          <a:xfrm>
            <a:off x="7596120" y="5896080"/>
            <a:ext cx="29289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E7E7"/>
          </a:solidFill>
          <a:ln w="57240">
            <a:solidFill>
              <a:srgbClr val="A5002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2400" b="1" spc="-1">
                <a:solidFill>
                  <a:srgbClr val="000000"/>
                </a:solidFill>
                <a:latin typeface="Verdana"/>
                <a:ea typeface="Verdana"/>
              </a:rPr>
              <a:t>Reto3_9</a:t>
            </a:r>
            <a:endParaRPr lang="en-US" sz="2400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adroTexto 165"/>
          <p:cNvSpPr txBox="1"/>
          <p:nvPr/>
        </p:nvSpPr>
        <p:spPr>
          <a:xfrm>
            <a:off x="2285760" y="-25920"/>
            <a:ext cx="8381880" cy="4827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spcBef>
                <a:spcPts val="174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spc="-1" dirty="0">
                <a:solidFill>
                  <a:srgbClr val="32238D"/>
                </a:solidFill>
                <a:latin typeface="Ebrima"/>
              </a:rPr>
              <a:t>Control de </a:t>
            </a:r>
            <a:r>
              <a:rPr lang="en-GB" sz="2800" b="1" spc="-1" dirty="0" err="1">
                <a:solidFill>
                  <a:srgbClr val="32238D"/>
                </a:solidFill>
                <a:latin typeface="Ebrima"/>
              </a:rPr>
              <a:t>flujo</a:t>
            </a:r>
            <a:endParaRPr lang="en-US" sz="2800" b="1" spc="-1" dirty="0">
              <a:solidFill>
                <a:srgbClr val="32238D"/>
              </a:solidFill>
              <a:latin typeface="Ebrima"/>
            </a:endParaRPr>
          </a:p>
        </p:txBody>
      </p:sp>
      <p:sp>
        <p:nvSpPr>
          <p:cNvPr id="167" name="CuadroTexto 166"/>
          <p:cNvSpPr txBox="1"/>
          <p:nvPr/>
        </p:nvSpPr>
        <p:spPr>
          <a:xfrm>
            <a:off x="1524000" y="1071720"/>
            <a:ext cx="9144000" cy="5214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spc="-1" dirty="0">
                <a:solidFill>
                  <a:srgbClr val="000000"/>
                </a:solidFill>
                <a:latin typeface="Arial"/>
              </a:rPr>
              <a:t>“do-while”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es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muy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similar a while,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pero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en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este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, el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bloque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de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oraciones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se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ejecuta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mínimo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1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vez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.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Por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ejemplo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:</a:t>
            </a: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Tendrías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la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salida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:</a:t>
            </a: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Aunque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1 no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es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igual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a 2,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en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una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declaración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“do- while”, el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código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en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el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bloque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entre { } se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ejecuta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una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vez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directamente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, y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luego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de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eso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, se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evalúa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la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condición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y se decide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si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se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debe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ejecutar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más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veces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o no.</a:t>
            </a:r>
            <a:endParaRPr lang="en-US" sz="24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Text Box 4"/>
          <p:cNvSpPr/>
          <p:nvPr/>
        </p:nvSpPr>
        <p:spPr>
          <a:xfrm>
            <a:off x="1524000" y="488880"/>
            <a:ext cx="9144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D9D9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ctr"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i="1" spc="-1" dirty="0" err="1">
                <a:solidFill>
                  <a:srgbClr val="AF0317"/>
                </a:solidFill>
                <a:latin typeface="Arial"/>
              </a:rPr>
              <a:t>Declaraciones</a:t>
            </a:r>
            <a:r>
              <a:rPr lang="en-GB" sz="2400" b="1" i="1" spc="-1" dirty="0">
                <a:solidFill>
                  <a:srgbClr val="AF0317"/>
                </a:solidFill>
                <a:latin typeface="Arial"/>
              </a:rPr>
              <a:t> </a:t>
            </a:r>
            <a:r>
              <a:rPr lang="en-GB" sz="2400" b="1" i="1" spc="-1" dirty="0" err="1">
                <a:solidFill>
                  <a:srgbClr val="AF0317"/>
                </a:solidFill>
                <a:latin typeface="Arial"/>
              </a:rPr>
              <a:t>iterativas</a:t>
            </a:r>
            <a:r>
              <a:rPr lang="en-GB" sz="2400" b="1" i="1" spc="-1" dirty="0">
                <a:solidFill>
                  <a:srgbClr val="AF0317"/>
                </a:solidFill>
                <a:latin typeface="Arial"/>
              </a:rPr>
              <a:t>: </a:t>
            </a:r>
            <a:r>
              <a:rPr lang="en-GB" sz="2400" b="1" i="1" spc="-1" dirty="0" smtClean="0">
                <a:solidFill>
                  <a:srgbClr val="AF0317"/>
                </a:solidFill>
                <a:latin typeface="Arial"/>
              </a:rPr>
              <a:t>do-while </a:t>
            </a:r>
            <a:r>
              <a:rPr lang="en-GB" sz="2400" b="1" i="1" spc="-1" dirty="0">
                <a:solidFill>
                  <a:srgbClr val="AF0317"/>
                </a:solidFill>
                <a:latin typeface="Arial"/>
              </a:rPr>
              <a:t>(1)</a:t>
            </a:r>
            <a:endParaRPr lang="en-US" sz="2400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9" name="4 CuadroTexto"/>
          <p:cNvSpPr/>
          <p:nvPr/>
        </p:nvSpPr>
        <p:spPr>
          <a:xfrm>
            <a:off x="1666920" y="1838160"/>
            <a:ext cx="8858160" cy="1829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w="28440">
            <a:solidFill>
              <a:srgbClr val="8585E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spc="-1" dirty="0" err="1">
                <a:solidFill>
                  <a:srgbClr val="000000"/>
                </a:solidFill>
                <a:latin typeface="Courier New"/>
                <a:ea typeface="Courier New"/>
              </a:rPr>
              <a:t>int</a:t>
            </a:r>
            <a:r>
              <a:rPr lang="en-GB" sz="2400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n-GB" sz="2400" spc="-1" dirty="0" err="1">
                <a:solidFill>
                  <a:srgbClr val="000000"/>
                </a:solidFill>
                <a:latin typeface="Courier New"/>
                <a:ea typeface="Courier New"/>
              </a:rPr>
              <a:t>i</a:t>
            </a:r>
            <a:r>
              <a:rPr lang="en-GB" sz="2400" spc="-1" dirty="0">
                <a:solidFill>
                  <a:srgbClr val="000000"/>
                </a:solidFill>
                <a:latin typeface="Courier New"/>
                <a:ea typeface="Courier New"/>
              </a:rPr>
              <a:t> = 1;</a:t>
            </a:r>
            <a:endParaRPr lang="en-US" sz="2400" spc="-1" dirty="0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spc="-1" dirty="0">
                <a:solidFill>
                  <a:srgbClr val="000000"/>
                </a:solidFill>
                <a:latin typeface="Courier New"/>
                <a:ea typeface="Courier New"/>
              </a:rPr>
              <a:t>do {</a:t>
            </a:r>
            <a:endParaRPr lang="en-US" sz="2400" spc="-1" dirty="0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n-GB" sz="2400" spc="-1" dirty="0" err="1">
                <a:solidFill>
                  <a:srgbClr val="000000"/>
                </a:solidFill>
                <a:latin typeface="Courier New"/>
                <a:ea typeface="Courier New"/>
              </a:rPr>
              <a:t>System.out.println</a:t>
            </a:r>
            <a:r>
              <a:rPr lang="en-GB" sz="2400" spc="-1" dirty="0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lang="en-GB" sz="2400" spc="-1" dirty="0" err="1">
                <a:solidFill>
                  <a:srgbClr val="000000"/>
                </a:solidFill>
                <a:latin typeface="Courier New"/>
                <a:ea typeface="Courier New"/>
              </a:rPr>
              <a:t>i</a:t>
            </a:r>
            <a:r>
              <a:rPr lang="en-GB" sz="2400" spc="-1" dirty="0">
                <a:solidFill>
                  <a:srgbClr val="000000"/>
                </a:solidFill>
                <a:latin typeface="Courier New"/>
                <a:ea typeface="Courier New"/>
              </a:rPr>
              <a:t>);</a:t>
            </a:r>
            <a:endParaRPr lang="en-US" sz="2400" spc="-1" dirty="0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n-GB" sz="2400" spc="-1" dirty="0" err="1">
                <a:solidFill>
                  <a:srgbClr val="000000"/>
                </a:solidFill>
                <a:latin typeface="Courier New"/>
                <a:ea typeface="Courier New"/>
              </a:rPr>
              <a:t>i</a:t>
            </a:r>
            <a:r>
              <a:rPr lang="en-GB" sz="2400" spc="-1" dirty="0">
                <a:solidFill>
                  <a:srgbClr val="000000"/>
                </a:solidFill>
                <a:latin typeface="Courier New"/>
                <a:ea typeface="Courier New"/>
              </a:rPr>
              <a:t>++;</a:t>
            </a:r>
            <a:endParaRPr lang="en-US" sz="2400" spc="-1" dirty="0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spc="-1" dirty="0">
                <a:solidFill>
                  <a:srgbClr val="000000"/>
                </a:solidFill>
                <a:latin typeface="Courier New"/>
                <a:ea typeface="Courier New"/>
              </a:rPr>
              <a:t>} while (</a:t>
            </a:r>
            <a:r>
              <a:rPr lang="en-GB" sz="2400" spc="-1" dirty="0" err="1">
                <a:solidFill>
                  <a:srgbClr val="000000"/>
                </a:solidFill>
                <a:latin typeface="Courier New"/>
                <a:ea typeface="Courier New"/>
              </a:rPr>
              <a:t>i</a:t>
            </a:r>
            <a:r>
              <a:rPr lang="en-GB" sz="2400" spc="-1" dirty="0">
                <a:solidFill>
                  <a:srgbClr val="000000"/>
                </a:solidFill>
                <a:latin typeface="Courier New"/>
                <a:ea typeface="Courier New"/>
              </a:rPr>
              <a:t> == 2);</a:t>
            </a:r>
            <a:endParaRPr lang="en-US" sz="2400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0" name="6 CuadroTexto"/>
          <p:cNvSpPr/>
          <p:nvPr/>
        </p:nvSpPr>
        <p:spPr>
          <a:xfrm>
            <a:off x="1666920" y="4052880"/>
            <a:ext cx="88581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EF9F4"/>
          </a:solidFill>
          <a:ln w="28440">
            <a:solidFill>
              <a:srgbClr val="32946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2400" spc="-1">
                <a:solidFill>
                  <a:srgbClr val="000000"/>
                </a:solidFill>
                <a:latin typeface="Courier New"/>
                <a:ea typeface="Courier New"/>
              </a:rPr>
              <a:t>1</a:t>
            </a:r>
            <a:endParaRPr lang="en-US" sz="2400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1" name="5 CuadroTexto"/>
          <p:cNvSpPr/>
          <p:nvPr/>
        </p:nvSpPr>
        <p:spPr>
          <a:xfrm>
            <a:off x="7596120" y="5753160"/>
            <a:ext cx="29289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E7E7"/>
          </a:solidFill>
          <a:ln w="57240">
            <a:solidFill>
              <a:srgbClr val="A5002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2400" b="1" spc="-1">
                <a:solidFill>
                  <a:srgbClr val="000000"/>
                </a:solidFill>
                <a:latin typeface="Verdana"/>
                <a:ea typeface="Verdana"/>
              </a:rPr>
              <a:t>Reto3_10</a:t>
            </a:r>
            <a:endParaRPr lang="en-US" sz="2400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adroTexto 171"/>
          <p:cNvSpPr txBox="1"/>
          <p:nvPr/>
        </p:nvSpPr>
        <p:spPr>
          <a:xfrm>
            <a:off x="2285760" y="-25920"/>
            <a:ext cx="8381880" cy="4827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spcBef>
                <a:spcPts val="174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spc="-1" dirty="0" err="1">
                <a:solidFill>
                  <a:srgbClr val="32238D"/>
                </a:solidFill>
                <a:latin typeface="Ebrima"/>
              </a:rPr>
              <a:t>Manipulación</a:t>
            </a:r>
            <a:r>
              <a:rPr lang="en-GB" sz="2800" b="1" spc="-1" dirty="0">
                <a:solidFill>
                  <a:srgbClr val="32238D"/>
                </a:solidFill>
                <a:latin typeface="Ebrima"/>
              </a:rPr>
              <a:t> de </a:t>
            </a:r>
            <a:r>
              <a:rPr lang="en-GB" sz="2800" b="1" spc="-1" dirty="0" err="1" smtClean="0">
                <a:solidFill>
                  <a:srgbClr val="32238D"/>
                </a:solidFill>
                <a:latin typeface="Ebrima"/>
              </a:rPr>
              <a:t>cadenas</a:t>
            </a:r>
            <a:endParaRPr lang="en-US" sz="2800" b="1" spc="-1" dirty="0">
              <a:solidFill>
                <a:srgbClr val="32238D"/>
              </a:solidFill>
              <a:latin typeface="Ebrima"/>
            </a:endParaRPr>
          </a:p>
        </p:txBody>
      </p:sp>
      <p:sp>
        <p:nvSpPr>
          <p:cNvPr id="173" name="CuadroTexto 172"/>
          <p:cNvSpPr txBox="1"/>
          <p:nvPr/>
        </p:nvSpPr>
        <p:spPr>
          <a:xfrm>
            <a:off x="1524000" y="1071720"/>
            <a:ext cx="9144000" cy="5214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 lnSpcReduction="10000"/>
          </a:bodyPr>
          <a:lstStyle/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spc="-1">
                <a:solidFill>
                  <a:srgbClr val="000000"/>
                </a:solidFill>
                <a:latin typeface="Arial"/>
              </a:rPr>
              <a:t>El método “length()” obtiene cuantos caracteres tiene un String. Por ejemplo:</a:t>
            </a:r>
            <a:endParaRPr lang="en-US" sz="2400" spc="-1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spc="-1">
                <a:solidFill>
                  <a:srgbClr val="000000"/>
                </a:solidFill>
                <a:latin typeface="Arial"/>
              </a:rPr>
              <a:t>Tendrías la salida:</a:t>
            </a:r>
            <a:endParaRPr lang="en-US" sz="2400" spc="-1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i="1" spc="-1">
                <a:solidFill>
                  <a:srgbClr val="000000"/>
                </a:solidFill>
                <a:latin typeface="Arial"/>
              </a:rPr>
              <a:t>Nota: veremos esto en profundidad más adelante, pero las Cadenas son objetos. Los objetos pueden tener métodos (o funciones) para hacer cosas u obtener información.</a:t>
            </a:r>
            <a:r>
              <a:rPr lang="en-GB" sz="2400" spc="-1">
                <a:solidFill>
                  <a:srgbClr val="000000"/>
                </a:solidFill>
                <a:latin typeface="Arial"/>
              </a:rPr>
              <a:t>.</a:t>
            </a:r>
            <a:r>
              <a:rPr lang="en-GB" sz="2400" i="1" spc="-1">
                <a:solidFill>
                  <a:srgbClr val="000000"/>
                </a:solidFill>
                <a:latin typeface="Arial"/>
              </a:rPr>
              <a:t>Para ejecutar un método hay que poner el nombre del objeto (mensaje) seguido de un punto, el nombre del método (longitud) y los corchetes.</a:t>
            </a:r>
            <a:endParaRPr lang="en-US" sz="24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Text Box 4"/>
          <p:cNvSpPr/>
          <p:nvPr/>
        </p:nvSpPr>
        <p:spPr>
          <a:xfrm>
            <a:off x="1524000" y="488880"/>
            <a:ext cx="9144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D9D9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ctr"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i="1" spc="-1" dirty="0">
                <a:solidFill>
                  <a:srgbClr val="AF0317"/>
                </a:solidFill>
                <a:latin typeface="Arial"/>
              </a:rPr>
              <a:t>String </a:t>
            </a:r>
            <a:r>
              <a:rPr lang="en-GB" sz="2400" b="1" i="1" spc="-1" dirty="0" smtClean="0">
                <a:solidFill>
                  <a:srgbClr val="AF0317"/>
                </a:solidFill>
                <a:latin typeface="Arial"/>
              </a:rPr>
              <a:t>length</a:t>
            </a:r>
            <a:endParaRPr lang="en-US" sz="2400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5" name="4 CuadroTexto"/>
          <p:cNvSpPr/>
          <p:nvPr/>
        </p:nvSpPr>
        <p:spPr>
          <a:xfrm>
            <a:off x="1666920" y="1838160"/>
            <a:ext cx="8858160" cy="109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w="28440">
            <a:solidFill>
              <a:srgbClr val="8585E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spc="-1" dirty="0">
                <a:solidFill>
                  <a:srgbClr val="000000"/>
                </a:solidFill>
                <a:latin typeface="Courier New"/>
                <a:ea typeface="Courier New"/>
              </a:rPr>
              <a:t>String </a:t>
            </a:r>
            <a:r>
              <a:rPr lang="en-GB" sz="2400" spc="-1" dirty="0" err="1">
                <a:solidFill>
                  <a:srgbClr val="000000"/>
                </a:solidFill>
                <a:latin typeface="Courier New"/>
                <a:ea typeface="Courier New"/>
              </a:rPr>
              <a:t>mensaje</a:t>
            </a:r>
            <a:r>
              <a:rPr lang="en-GB" sz="2400" spc="-1" dirty="0">
                <a:solidFill>
                  <a:srgbClr val="000000"/>
                </a:solidFill>
                <a:latin typeface="Courier New"/>
                <a:ea typeface="Courier New"/>
              </a:rPr>
              <a:t> = "</a:t>
            </a:r>
            <a:r>
              <a:rPr lang="en-GB" sz="2400" spc="-1" dirty="0" err="1">
                <a:solidFill>
                  <a:srgbClr val="000000"/>
                </a:solidFill>
                <a:latin typeface="Courier New"/>
                <a:ea typeface="Courier New"/>
              </a:rPr>
              <a:t>Hola</a:t>
            </a:r>
            <a:r>
              <a:rPr lang="en-GB" sz="2400" spc="-1" dirty="0">
                <a:solidFill>
                  <a:srgbClr val="000000"/>
                </a:solidFill>
                <a:latin typeface="Courier New"/>
                <a:ea typeface="Courier New"/>
              </a:rPr>
              <a:t>";</a:t>
            </a:r>
            <a:endParaRPr lang="en-US" sz="2400" spc="-1" dirty="0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spc="-1" dirty="0" err="1">
                <a:solidFill>
                  <a:srgbClr val="000000"/>
                </a:solidFill>
                <a:latin typeface="Courier New"/>
                <a:ea typeface="Courier New"/>
              </a:rPr>
              <a:t>int</a:t>
            </a:r>
            <a:r>
              <a:rPr lang="en-GB" sz="2400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n-GB" sz="2400" spc="-1" dirty="0" err="1">
                <a:solidFill>
                  <a:srgbClr val="000000"/>
                </a:solidFill>
                <a:latin typeface="Courier New"/>
                <a:ea typeface="Courier New"/>
              </a:rPr>
              <a:t>longitud</a:t>
            </a:r>
            <a:r>
              <a:rPr lang="en-GB" sz="2400" spc="-1" dirty="0">
                <a:solidFill>
                  <a:srgbClr val="000000"/>
                </a:solidFill>
                <a:latin typeface="Courier New"/>
                <a:ea typeface="Courier New"/>
              </a:rPr>
              <a:t> = </a:t>
            </a:r>
            <a:r>
              <a:rPr lang="en-GB" sz="2400" spc="-1" dirty="0" err="1">
                <a:solidFill>
                  <a:srgbClr val="000000"/>
                </a:solidFill>
                <a:latin typeface="Courier New"/>
                <a:ea typeface="Courier New"/>
              </a:rPr>
              <a:t>mensaje.</a:t>
            </a:r>
            <a:r>
              <a:rPr lang="en-GB" sz="2400" b="1" spc="-1" dirty="0" err="1">
                <a:solidFill>
                  <a:srgbClr val="000000"/>
                </a:solidFill>
                <a:latin typeface="Courier New"/>
                <a:ea typeface="Courier New"/>
              </a:rPr>
              <a:t>length</a:t>
            </a:r>
            <a:r>
              <a:rPr lang="en-GB" sz="2400" b="1" spc="-1" dirty="0">
                <a:solidFill>
                  <a:srgbClr val="000000"/>
                </a:solidFill>
                <a:latin typeface="Courier New"/>
                <a:ea typeface="Courier New"/>
              </a:rPr>
              <a:t>()</a:t>
            </a:r>
            <a:r>
              <a:rPr lang="en-GB" sz="2400" spc="-1" dirty="0">
                <a:solidFill>
                  <a:srgbClr val="000000"/>
                </a:solidFill>
                <a:latin typeface="Courier New"/>
                <a:ea typeface="Courier New"/>
              </a:rPr>
              <a:t>;</a:t>
            </a:r>
            <a:endParaRPr lang="en-US" sz="2400" spc="-1" dirty="0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spc="-1" dirty="0" err="1">
                <a:solidFill>
                  <a:srgbClr val="000000"/>
                </a:solidFill>
                <a:latin typeface="Courier New"/>
                <a:ea typeface="Courier New"/>
              </a:rPr>
              <a:t>System.out.println</a:t>
            </a:r>
            <a:r>
              <a:rPr lang="en-GB" sz="2400" spc="-1" dirty="0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lang="en-GB" sz="2400" spc="-1" dirty="0" err="1">
                <a:solidFill>
                  <a:srgbClr val="000000"/>
                </a:solidFill>
                <a:latin typeface="Courier New"/>
                <a:ea typeface="Courier New"/>
              </a:rPr>
              <a:t>longitud</a:t>
            </a:r>
            <a:r>
              <a:rPr lang="en-GB" sz="2400" spc="-1" dirty="0">
                <a:solidFill>
                  <a:srgbClr val="000000"/>
                </a:solidFill>
                <a:latin typeface="Courier New"/>
                <a:ea typeface="Courier New"/>
              </a:rPr>
              <a:t>);</a:t>
            </a:r>
            <a:endParaRPr lang="en-US" sz="2400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6" name="6 CuadroTexto"/>
          <p:cNvSpPr/>
          <p:nvPr/>
        </p:nvSpPr>
        <p:spPr>
          <a:xfrm>
            <a:off x="1666920" y="3375345"/>
            <a:ext cx="88581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EF9F4"/>
          </a:solidFill>
          <a:ln w="28440">
            <a:solidFill>
              <a:srgbClr val="32946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ourier New"/>
              </a:rPr>
              <a:t>4</a:t>
            </a:r>
            <a:endParaRPr lang="en-US" sz="2400" spc="-1" dirty="0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adroTexto 176"/>
          <p:cNvSpPr txBox="1"/>
          <p:nvPr/>
        </p:nvSpPr>
        <p:spPr>
          <a:xfrm>
            <a:off x="2285760" y="-25920"/>
            <a:ext cx="8381880" cy="4827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spcBef>
                <a:spcPts val="174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spc="-1" dirty="0" err="1">
                <a:solidFill>
                  <a:srgbClr val="32238D"/>
                </a:solidFill>
                <a:latin typeface="Ebrima"/>
              </a:rPr>
              <a:t>Manipulación</a:t>
            </a:r>
            <a:r>
              <a:rPr lang="en-GB" sz="2800" b="1" spc="-1" dirty="0">
                <a:solidFill>
                  <a:srgbClr val="32238D"/>
                </a:solidFill>
                <a:latin typeface="Ebrima"/>
              </a:rPr>
              <a:t> de </a:t>
            </a:r>
            <a:r>
              <a:rPr lang="en-GB" sz="2800" b="1" spc="-1" dirty="0" err="1" smtClean="0">
                <a:solidFill>
                  <a:srgbClr val="32238D"/>
                </a:solidFill>
                <a:latin typeface="Ebrima"/>
              </a:rPr>
              <a:t>cadenas</a:t>
            </a:r>
            <a:endParaRPr lang="en-US" sz="2800" b="1" spc="-1" dirty="0">
              <a:solidFill>
                <a:srgbClr val="32238D"/>
              </a:solidFill>
              <a:latin typeface="Ebrima"/>
            </a:endParaRPr>
          </a:p>
        </p:txBody>
      </p:sp>
      <p:sp>
        <p:nvSpPr>
          <p:cNvPr id="178" name="CuadroTexto 177"/>
          <p:cNvSpPr txBox="1"/>
          <p:nvPr/>
        </p:nvSpPr>
        <p:spPr>
          <a:xfrm>
            <a:off x="1524000" y="1071720"/>
            <a:ext cx="9144000" cy="5214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spc="-1" dirty="0" err="1" smtClean="0">
                <a:solidFill>
                  <a:srgbClr val="000000"/>
                </a:solidFill>
                <a:latin typeface="Arial"/>
              </a:rPr>
              <a:t>Puedes</a:t>
            </a:r>
            <a:r>
              <a:rPr lang="en-GB" sz="2400" spc="-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spc="-1" dirty="0" err="1" smtClean="0">
                <a:solidFill>
                  <a:srgbClr val="000000"/>
                </a:solidFill>
                <a:latin typeface="Arial"/>
              </a:rPr>
              <a:t>concatenar</a:t>
            </a:r>
            <a:r>
              <a:rPr lang="en-GB" sz="2400" spc="-1" dirty="0" smtClean="0">
                <a:solidFill>
                  <a:srgbClr val="000000"/>
                </a:solidFill>
                <a:latin typeface="Arial"/>
              </a:rPr>
              <a:t> (</a:t>
            </a:r>
            <a:r>
              <a:rPr lang="en-GB" sz="2400" spc="-1" dirty="0" err="1" smtClean="0">
                <a:solidFill>
                  <a:srgbClr val="000000"/>
                </a:solidFill>
                <a:latin typeface="Arial"/>
              </a:rPr>
              <a:t>unir</a:t>
            </a:r>
            <a:r>
              <a:rPr lang="en-GB" sz="2400" spc="-1" dirty="0" smtClean="0">
                <a:solidFill>
                  <a:srgbClr val="000000"/>
                </a:solidFill>
                <a:latin typeface="Arial"/>
              </a:rPr>
              <a:t>) 2 Strings con “+”:</a:t>
            </a:r>
            <a:endParaRPr lang="en-US" sz="2400" spc="-1" dirty="0" smtClean="0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598"/>
              </a:spcBef>
              <a:buSzPct val="103006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Puedes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transformar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el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texto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en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“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mayúsculas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” (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mayúsculas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):</a:t>
            </a: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 dirty="0" smtClean="0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Puedes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transformar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el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texto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en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“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mayúsculas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” (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mayúsculas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):</a:t>
            </a: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Text Box 4"/>
          <p:cNvSpPr/>
          <p:nvPr/>
        </p:nvSpPr>
        <p:spPr>
          <a:xfrm>
            <a:off x="1524000" y="488880"/>
            <a:ext cx="9144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D9D9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ctr"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i="1" spc="-1">
                <a:solidFill>
                  <a:srgbClr val="AF0317"/>
                </a:solidFill>
                <a:latin typeface="Arial"/>
              </a:rPr>
              <a:t>Concatenación de cadenas, mayúsculas y minúsculas</a:t>
            </a:r>
            <a:endParaRPr lang="en-US" sz="2400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0" name="4 CuadroTexto"/>
          <p:cNvSpPr/>
          <p:nvPr/>
        </p:nvSpPr>
        <p:spPr>
          <a:xfrm>
            <a:off x="1524000" y="1500121"/>
            <a:ext cx="10455562" cy="110799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w="28440">
            <a:solidFill>
              <a:srgbClr val="8585E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0" rIns="90000" bIns="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spc="-1" dirty="0">
                <a:solidFill>
                  <a:srgbClr val="000000"/>
                </a:solidFill>
                <a:latin typeface="Courier New"/>
                <a:ea typeface="Courier New"/>
              </a:rPr>
              <a:t>String msg1 = "</a:t>
            </a:r>
            <a:r>
              <a:rPr lang="en-GB" sz="2400" spc="-1" dirty="0" err="1">
                <a:solidFill>
                  <a:srgbClr val="000000"/>
                </a:solidFill>
                <a:latin typeface="Courier New"/>
                <a:ea typeface="Courier New"/>
              </a:rPr>
              <a:t>Hola</a:t>
            </a:r>
            <a:r>
              <a:rPr lang="en-GB" sz="2400" spc="-1" dirty="0">
                <a:solidFill>
                  <a:srgbClr val="000000"/>
                </a:solidFill>
                <a:latin typeface="Courier New"/>
                <a:ea typeface="Courier New"/>
              </a:rPr>
              <a:t>";</a:t>
            </a:r>
            <a:endParaRPr lang="en-US" sz="2400" spc="-1" dirty="0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spc="-1" dirty="0">
                <a:solidFill>
                  <a:srgbClr val="000000"/>
                </a:solidFill>
                <a:latin typeface="Courier New"/>
                <a:ea typeface="Courier New"/>
              </a:rPr>
              <a:t>String msg2 = </a:t>
            </a:r>
            <a:r>
              <a:rPr lang="en-GB" sz="2400" spc="-1" dirty="0" smtClean="0">
                <a:solidFill>
                  <a:srgbClr val="000000"/>
                </a:solidFill>
                <a:latin typeface="Courier New"/>
                <a:ea typeface="Courier New"/>
              </a:rPr>
              <a:t>“</a:t>
            </a:r>
            <a:r>
              <a:rPr lang="en-GB" sz="2400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n-GB" sz="2400" spc="-1" dirty="0" err="1" smtClean="0">
                <a:solidFill>
                  <a:srgbClr val="000000"/>
                </a:solidFill>
                <a:latin typeface="Courier New"/>
                <a:ea typeface="Courier New"/>
              </a:rPr>
              <a:t>Mundo</a:t>
            </a:r>
            <a:r>
              <a:rPr lang="en-GB" sz="2400" spc="-1" dirty="0">
                <a:solidFill>
                  <a:srgbClr val="000000"/>
                </a:solidFill>
                <a:latin typeface="Courier New"/>
                <a:ea typeface="Courier New"/>
              </a:rPr>
              <a:t>";</a:t>
            </a:r>
            <a:endParaRPr lang="en-US" sz="2400" spc="-1" dirty="0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spc="-1" dirty="0">
                <a:solidFill>
                  <a:srgbClr val="000000"/>
                </a:solidFill>
                <a:latin typeface="Courier New"/>
                <a:ea typeface="Courier New"/>
              </a:rPr>
              <a:t>String </a:t>
            </a:r>
            <a:r>
              <a:rPr lang="en-GB" sz="2400" spc="-1" dirty="0" err="1">
                <a:solidFill>
                  <a:srgbClr val="000000"/>
                </a:solidFill>
                <a:latin typeface="Courier New"/>
                <a:ea typeface="Courier New"/>
              </a:rPr>
              <a:t>msg</a:t>
            </a:r>
            <a:r>
              <a:rPr lang="en-GB" sz="2400" spc="-1" dirty="0">
                <a:solidFill>
                  <a:srgbClr val="000000"/>
                </a:solidFill>
                <a:latin typeface="Courier New"/>
                <a:ea typeface="Courier New"/>
              </a:rPr>
              <a:t> = mensaje1 </a:t>
            </a:r>
            <a:r>
              <a:rPr lang="en-GB" sz="2400" b="1" spc="-1" dirty="0">
                <a:solidFill>
                  <a:srgbClr val="000000"/>
                </a:solidFill>
                <a:latin typeface="Courier New"/>
                <a:ea typeface="Courier New"/>
              </a:rPr>
              <a:t>+ </a:t>
            </a:r>
            <a:r>
              <a:rPr lang="en-GB" sz="2400" spc="-1" dirty="0">
                <a:solidFill>
                  <a:srgbClr val="000000"/>
                </a:solidFill>
                <a:latin typeface="Courier New"/>
                <a:ea typeface="Courier New"/>
              </a:rPr>
              <a:t>mensaje2; // </a:t>
            </a:r>
            <a:r>
              <a:rPr lang="en-GB" sz="2400" spc="-1" dirty="0" err="1">
                <a:solidFill>
                  <a:srgbClr val="000000"/>
                </a:solidFill>
                <a:latin typeface="Courier New"/>
                <a:ea typeface="Courier New"/>
              </a:rPr>
              <a:t>msg</a:t>
            </a:r>
            <a:r>
              <a:rPr lang="en-GB" sz="2400" spc="-1" dirty="0">
                <a:solidFill>
                  <a:srgbClr val="000000"/>
                </a:solidFill>
                <a:latin typeface="Courier New"/>
                <a:ea typeface="Courier New"/>
              </a:rPr>
              <a:t>="</a:t>
            </a:r>
            <a:r>
              <a:rPr lang="en-GB" sz="2400" spc="-1" dirty="0" err="1">
                <a:solidFill>
                  <a:srgbClr val="000000"/>
                </a:solidFill>
                <a:latin typeface="Courier New"/>
                <a:ea typeface="Courier New"/>
              </a:rPr>
              <a:t>Hola</a:t>
            </a:r>
            <a:r>
              <a:rPr lang="en-GB" sz="2400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n-GB" sz="2400" spc="-1" dirty="0" err="1">
                <a:solidFill>
                  <a:srgbClr val="000000"/>
                </a:solidFill>
                <a:latin typeface="Courier New"/>
                <a:ea typeface="Courier New"/>
              </a:rPr>
              <a:t>mundo</a:t>
            </a:r>
            <a:r>
              <a:rPr lang="en-GB" sz="2400" spc="-1" dirty="0">
                <a:solidFill>
                  <a:srgbClr val="000000"/>
                </a:solidFill>
                <a:latin typeface="Courier New"/>
                <a:ea typeface="Courier New"/>
              </a:rPr>
              <a:t>"</a:t>
            </a:r>
            <a:endParaRPr lang="en-US" sz="2400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1" name="7 CuadroTexto"/>
          <p:cNvSpPr/>
          <p:nvPr/>
        </p:nvSpPr>
        <p:spPr>
          <a:xfrm>
            <a:off x="1595459" y="3283316"/>
            <a:ext cx="10312643" cy="70788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w="28440">
            <a:solidFill>
              <a:srgbClr val="8585E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0" rIns="90000" bIns="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spc="-1" dirty="0">
                <a:solidFill>
                  <a:srgbClr val="000000"/>
                </a:solidFill>
                <a:latin typeface="Courier New"/>
                <a:ea typeface="Courier New"/>
              </a:rPr>
              <a:t>String msg1 = "</a:t>
            </a:r>
            <a:r>
              <a:rPr lang="en-GB" sz="2400" spc="-1" dirty="0" err="1">
                <a:solidFill>
                  <a:srgbClr val="000000"/>
                </a:solidFill>
                <a:latin typeface="Courier New"/>
                <a:ea typeface="Courier New"/>
              </a:rPr>
              <a:t>Hola</a:t>
            </a:r>
            <a:r>
              <a:rPr lang="en-GB" sz="2400" spc="-1" dirty="0">
                <a:solidFill>
                  <a:srgbClr val="000000"/>
                </a:solidFill>
                <a:latin typeface="Courier New"/>
                <a:ea typeface="Courier New"/>
              </a:rPr>
              <a:t>";</a:t>
            </a:r>
            <a:endParaRPr lang="en-US" sz="2400" spc="-1" dirty="0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200" spc="-1" dirty="0">
                <a:solidFill>
                  <a:srgbClr val="000000"/>
                </a:solidFill>
                <a:latin typeface="Courier New"/>
                <a:ea typeface="Courier New"/>
              </a:rPr>
              <a:t>String </a:t>
            </a:r>
            <a:r>
              <a:rPr lang="en-GB" sz="2200" spc="-1" dirty="0" smtClean="0">
                <a:solidFill>
                  <a:srgbClr val="000000"/>
                </a:solidFill>
                <a:latin typeface="Courier New"/>
                <a:ea typeface="Courier New"/>
              </a:rPr>
              <a:t>msg2 </a:t>
            </a:r>
            <a:r>
              <a:rPr lang="en-GB" sz="2200" spc="-1" dirty="0">
                <a:solidFill>
                  <a:srgbClr val="000000"/>
                </a:solidFill>
                <a:latin typeface="Courier New"/>
                <a:ea typeface="Courier New"/>
              </a:rPr>
              <a:t>= mensaje1.</a:t>
            </a:r>
            <a:r>
              <a:rPr lang="en-GB" sz="2200" b="1" spc="-1" dirty="0">
                <a:solidFill>
                  <a:srgbClr val="000000"/>
                </a:solidFill>
                <a:latin typeface="Courier New"/>
                <a:ea typeface="Courier New"/>
              </a:rPr>
              <a:t>toUpperCase();</a:t>
            </a:r>
            <a:r>
              <a:rPr lang="en-GB" sz="2200" spc="-1" dirty="0">
                <a:solidFill>
                  <a:srgbClr val="000000"/>
                </a:solidFill>
                <a:latin typeface="Courier New"/>
                <a:ea typeface="Courier New"/>
              </a:rPr>
              <a:t>// </a:t>
            </a:r>
            <a:r>
              <a:rPr lang="en-GB" sz="2200" spc="-1" dirty="0" err="1">
                <a:solidFill>
                  <a:srgbClr val="000000"/>
                </a:solidFill>
                <a:latin typeface="Courier New"/>
                <a:ea typeface="Courier New"/>
              </a:rPr>
              <a:t>mensaje</a:t>
            </a:r>
            <a:r>
              <a:rPr lang="en-GB" sz="2200" spc="-1" dirty="0">
                <a:solidFill>
                  <a:srgbClr val="000000"/>
                </a:solidFill>
                <a:latin typeface="Courier New"/>
                <a:ea typeface="Courier New"/>
              </a:rPr>
              <a:t> = "HOLA"</a:t>
            </a:r>
            <a:endParaRPr lang="en-US" sz="2200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2" name="8 CuadroTexto"/>
          <p:cNvSpPr/>
          <p:nvPr/>
        </p:nvSpPr>
        <p:spPr>
          <a:xfrm>
            <a:off x="1666918" y="4572000"/>
            <a:ext cx="10312645" cy="70788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w="28440">
            <a:solidFill>
              <a:srgbClr val="8585E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0" rIns="90000" bIns="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spc="-1">
                <a:solidFill>
                  <a:srgbClr val="000000"/>
                </a:solidFill>
                <a:latin typeface="Courier New"/>
                <a:ea typeface="Courier New"/>
              </a:rPr>
              <a:t>Cadena msg1 = "Hola";</a:t>
            </a:r>
            <a:endParaRPr lang="en-US" sz="2400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200" spc="-1">
                <a:solidFill>
                  <a:srgbClr val="000000"/>
                </a:solidFill>
                <a:latin typeface="Courier New"/>
                <a:ea typeface="Courier New"/>
              </a:rPr>
              <a:t>Cadena mensaje2 = mensaje1.</a:t>
            </a:r>
            <a:r>
              <a:rPr lang="en-GB" sz="2200" b="1" spc="-1">
                <a:solidFill>
                  <a:srgbClr val="000000"/>
                </a:solidFill>
                <a:latin typeface="Courier New"/>
                <a:ea typeface="Courier New"/>
              </a:rPr>
              <a:t>toLowerCase();</a:t>
            </a:r>
            <a:r>
              <a:rPr lang="en-GB" sz="2200" spc="-1">
                <a:solidFill>
                  <a:srgbClr val="000000"/>
                </a:solidFill>
                <a:latin typeface="Courier New"/>
                <a:ea typeface="Courier New"/>
              </a:rPr>
              <a:t>// mensaje = "hola"</a:t>
            </a:r>
            <a:endParaRPr lang="en-US" sz="2200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3" name="5 CuadroTexto"/>
          <p:cNvSpPr/>
          <p:nvPr/>
        </p:nvSpPr>
        <p:spPr>
          <a:xfrm>
            <a:off x="4095840" y="5753160"/>
            <a:ext cx="39290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E7E7"/>
          </a:solidFill>
          <a:ln w="57240">
            <a:solidFill>
              <a:srgbClr val="A5002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2400" b="1" spc="-1">
                <a:solidFill>
                  <a:srgbClr val="000000"/>
                </a:solidFill>
                <a:latin typeface="Verdana"/>
                <a:ea typeface="Verdana"/>
              </a:rPr>
              <a:t>Desafío3_11, 3_12</a:t>
            </a:r>
            <a:endParaRPr lang="en-US" sz="2400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adroTexto 183"/>
          <p:cNvSpPr txBox="1"/>
          <p:nvPr/>
        </p:nvSpPr>
        <p:spPr>
          <a:xfrm>
            <a:off x="2285760" y="-25920"/>
            <a:ext cx="8381880" cy="4827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spcBef>
                <a:spcPts val="174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spc="-1" dirty="0" err="1">
                <a:solidFill>
                  <a:srgbClr val="32238D"/>
                </a:solidFill>
                <a:latin typeface="Ebrima"/>
              </a:rPr>
              <a:t>Manipulación</a:t>
            </a:r>
            <a:r>
              <a:rPr lang="en-GB" sz="2800" b="1" spc="-1" dirty="0">
                <a:solidFill>
                  <a:srgbClr val="32238D"/>
                </a:solidFill>
                <a:latin typeface="Ebrima"/>
              </a:rPr>
              <a:t> de </a:t>
            </a:r>
            <a:r>
              <a:rPr lang="en-GB" sz="2800" b="1" spc="-1" dirty="0" err="1" smtClean="0">
                <a:solidFill>
                  <a:srgbClr val="32238D"/>
                </a:solidFill>
                <a:latin typeface="Ebrima"/>
              </a:rPr>
              <a:t>cadenas</a:t>
            </a:r>
            <a:endParaRPr lang="en-US" sz="2800" b="1" spc="-1" dirty="0">
              <a:solidFill>
                <a:srgbClr val="32238D"/>
              </a:solidFill>
              <a:latin typeface="Ebrima"/>
            </a:endParaRPr>
          </a:p>
        </p:txBody>
      </p:sp>
      <p:sp>
        <p:nvSpPr>
          <p:cNvPr id="185" name="CuadroTexto 184"/>
          <p:cNvSpPr txBox="1"/>
          <p:nvPr/>
        </p:nvSpPr>
        <p:spPr>
          <a:xfrm>
            <a:off x="1524000" y="836640"/>
            <a:ext cx="9144000" cy="550080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89500"/>
          </a:bodyPr>
          <a:lstStyle/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Puedes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obtener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el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carácter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que hay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en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una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posición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de un String:</a:t>
            </a: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Puedes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ver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si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un String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contiene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un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texto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(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busca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un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texto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):</a:t>
            </a: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i="1" spc="-1" dirty="0">
                <a:solidFill>
                  <a:srgbClr val="000000"/>
                </a:solidFill>
                <a:latin typeface="Arial"/>
              </a:rPr>
              <a:t>Como </a:t>
            </a:r>
            <a:r>
              <a:rPr lang="en-GB" sz="2400" i="1" spc="-1" dirty="0" err="1">
                <a:solidFill>
                  <a:srgbClr val="000000"/>
                </a:solidFill>
                <a:latin typeface="Arial"/>
              </a:rPr>
              <a:t>puedes</a:t>
            </a:r>
            <a:r>
              <a:rPr lang="en-GB" sz="2400" i="1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i="1" spc="-1" dirty="0" err="1">
                <a:solidFill>
                  <a:srgbClr val="000000"/>
                </a:solidFill>
                <a:latin typeface="Arial"/>
              </a:rPr>
              <a:t>ver</a:t>
            </a:r>
            <a:r>
              <a:rPr lang="en-GB" sz="2400" i="1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GB" sz="2400" i="1" spc="-1" dirty="0" err="1">
                <a:solidFill>
                  <a:srgbClr val="000000"/>
                </a:solidFill>
                <a:latin typeface="Arial"/>
              </a:rPr>
              <a:t>si</a:t>
            </a:r>
            <a:r>
              <a:rPr lang="en-GB" sz="2400" i="1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i="1" spc="-1" dirty="0" err="1">
                <a:solidFill>
                  <a:srgbClr val="000000"/>
                </a:solidFill>
                <a:latin typeface="Arial"/>
              </a:rPr>
              <a:t>buscamos</a:t>
            </a:r>
            <a:r>
              <a:rPr lang="en-GB" sz="2400" i="1" spc="-1" dirty="0">
                <a:solidFill>
                  <a:srgbClr val="000000"/>
                </a:solidFill>
                <a:latin typeface="Arial"/>
              </a:rPr>
              <a:t> el </a:t>
            </a:r>
            <a:r>
              <a:rPr lang="en-GB" sz="2400" i="1" spc="-1" dirty="0" err="1">
                <a:solidFill>
                  <a:srgbClr val="000000"/>
                </a:solidFill>
                <a:latin typeface="Arial"/>
              </a:rPr>
              <a:t>texto</a:t>
            </a:r>
            <a:r>
              <a:rPr lang="en-GB" sz="2400" i="1" spc="-1" dirty="0">
                <a:solidFill>
                  <a:srgbClr val="000000"/>
                </a:solidFill>
                <a:latin typeface="Arial"/>
              </a:rPr>
              <a:t> “o”, </a:t>
            </a:r>
            <a:r>
              <a:rPr lang="en-GB" sz="2400" i="1" spc="-1" dirty="0" err="1">
                <a:solidFill>
                  <a:srgbClr val="000000"/>
                </a:solidFill>
                <a:latin typeface="Arial"/>
              </a:rPr>
              <a:t>nos</a:t>
            </a:r>
            <a:r>
              <a:rPr lang="en-GB" sz="2400" i="1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i="1" spc="-1" dirty="0" err="1">
                <a:solidFill>
                  <a:srgbClr val="000000"/>
                </a:solidFill>
                <a:latin typeface="Arial"/>
              </a:rPr>
              <a:t>devuelve</a:t>
            </a:r>
            <a:r>
              <a:rPr lang="en-GB" sz="2400" i="1" spc="-1" dirty="0">
                <a:solidFill>
                  <a:srgbClr val="000000"/>
                </a:solidFill>
                <a:latin typeface="Arial"/>
              </a:rPr>
              <a:t> que ese </a:t>
            </a:r>
            <a:r>
              <a:rPr lang="en-GB" sz="2400" i="1" spc="-1" dirty="0" err="1">
                <a:solidFill>
                  <a:srgbClr val="000000"/>
                </a:solidFill>
                <a:latin typeface="Arial"/>
              </a:rPr>
              <a:t>texto</a:t>
            </a:r>
            <a:r>
              <a:rPr lang="en-GB" sz="2400" i="1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i="1" spc="-1" dirty="0" err="1">
                <a:solidFill>
                  <a:srgbClr val="000000"/>
                </a:solidFill>
                <a:latin typeface="Arial"/>
              </a:rPr>
              <a:t>está</a:t>
            </a:r>
            <a:r>
              <a:rPr lang="en-GB" sz="2400" i="1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i="1" spc="-1" dirty="0" err="1">
                <a:solidFill>
                  <a:srgbClr val="000000"/>
                </a:solidFill>
                <a:latin typeface="Arial"/>
              </a:rPr>
              <a:t>en</a:t>
            </a:r>
            <a:r>
              <a:rPr lang="en-GB" sz="2400" i="1" spc="-1" dirty="0">
                <a:solidFill>
                  <a:srgbClr val="000000"/>
                </a:solidFill>
                <a:latin typeface="Arial"/>
              </a:rPr>
              <a:t> la </a:t>
            </a:r>
            <a:r>
              <a:rPr lang="en-GB" sz="2400" i="1" spc="-1" dirty="0" err="1">
                <a:solidFill>
                  <a:srgbClr val="000000"/>
                </a:solidFill>
                <a:latin typeface="Arial"/>
              </a:rPr>
              <a:t>posición</a:t>
            </a:r>
            <a:r>
              <a:rPr lang="en-GB" sz="2400" i="1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i="1" spc="-1" dirty="0" smtClean="0">
                <a:solidFill>
                  <a:srgbClr val="000000"/>
                </a:solidFill>
                <a:latin typeface="Arial"/>
              </a:rPr>
              <a:t>1 </a:t>
            </a:r>
            <a:r>
              <a:rPr lang="en-GB" sz="2400" i="1" spc="-1" dirty="0">
                <a:solidFill>
                  <a:srgbClr val="000000"/>
                </a:solidFill>
                <a:latin typeface="Arial"/>
              </a:rPr>
              <a:t>(</a:t>
            </a:r>
            <a:r>
              <a:rPr lang="en-GB" sz="2400" i="1" spc="-1" dirty="0" err="1">
                <a:solidFill>
                  <a:srgbClr val="000000"/>
                </a:solidFill>
                <a:latin typeface="Arial"/>
              </a:rPr>
              <a:t>empezando</a:t>
            </a:r>
            <a:r>
              <a:rPr lang="en-GB" sz="2400" i="1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i="1" spc="-1" dirty="0" err="1">
                <a:solidFill>
                  <a:srgbClr val="000000"/>
                </a:solidFill>
                <a:latin typeface="Arial"/>
              </a:rPr>
              <a:t>por</a:t>
            </a:r>
            <a:r>
              <a:rPr lang="en-GB" sz="2400" i="1" spc="-1" dirty="0">
                <a:solidFill>
                  <a:srgbClr val="000000"/>
                </a:solidFill>
                <a:latin typeface="Arial"/>
              </a:rPr>
              <a:t> 0 la “o” </a:t>
            </a:r>
            <a:r>
              <a:rPr lang="en-GB" sz="2400" i="1" spc="-1" dirty="0" err="1">
                <a:solidFill>
                  <a:srgbClr val="000000"/>
                </a:solidFill>
                <a:latin typeface="Arial"/>
              </a:rPr>
              <a:t>está</a:t>
            </a:r>
            <a:r>
              <a:rPr lang="en-GB" sz="2400" i="1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i="1" spc="-1" dirty="0" err="1">
                <a:solidFill>
                  <a:srgbClr val="000000"/>
                </a:solidFill>
                <a:latin typeface="Arial"/>
              </a:rPr>
              <a:t>en</a:t>
            </a:r>
            <a:r>
              <a:rPr lang="en-GB" sz="2400" i="1" spc="-1" dirty="0">
                <a:solidFill>
                  <a:srgbClr val="000000"/>
                </a:solidFill>
                <a:latin typeface="Arial"/>
              </a:rPr>
              <a:t> la </a:t>
            </a:r>
            <a:r>
              <a:rPr lang="en-GB" sz="2400" i="1" spc="-1" dirty="0" err="1">
                <a:solidFill>
                  <a:srgbClr val="000000"/>
                </a:solidFill>
                <a:latin typeface="Arial"/>
              </a:rPr>
              <a:t>posición</a:t>
            </a:r>
            <a:r>
              <a:rPr lang="en-GB" sz="2400" i="1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i="1" spc="-1" dirty="0">
                <a:solidFill>
                  <a:srgbClr val="000000"/>
                </a:solidFill>
                <a:latin typeface="Arial"/>
              </a:rPr>
              <a:t>1</a:t>
            </a:r>
            <a:r>
              <a:rPr lang="en-GB" sz="2400" i="1" spc="-1" dirty="0" smtClean="0">
                <a:solidFill>
                  <a:srgbClr val="000000"/>
                </a:solidFill>
                <a:latin typeface="Arial"/>
              </a:rPr>
              <a:t>)</a:t>
            </a: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i="1" spc="-1" dirty="0">
                <a:solidFill>
                  <a:srgbClr val="000000"/>
                </a:solidFill>
                <a:latin typeface="Arial"/>
              </a:rPr>
              <a:t>Si </a:t>
            </a:r>
            <a:r>
              <a:rPr lang="en-GB" sz="2400" i="1" spc="-1" dirty="0" err="1">
                <a:solidFill>
                  <a:srgbClr val="000000"/>
                </a:solidFill>
                <a:latin typeface="Arial"/>
              </a:rPr>
              <a:t>busca</a:t>
            </a:r>
            <a:r>
              <a:rPr lang="en-GB" sz="2400" i="1" spc="-1" dirty="0">
                <a:solidFill>
                  <a:srgbClr val="000000"/>
                </a:solidFill>
                <a:latin typeface="Arial"/>
              </a:rPr>
              <a:t> un </a:t>
            </a:r>
            <a:r>
              <a:rPr lang="en-GB" sz="2400" i="1" spc="-1" dirty="0" err="1">
                <a:solidFill>
                  <a:srgbClr val="000000"/>
                </a:solidFill>
                <a:latin typeface="Arial"/>
              </a:rPr>
              <a:t>texto</a:t>
            </a:r>
            <a:r>
              <a:rPr lang="en-GB" sz="2400" i="1" spc="-1" dirty="0">
                <a:solidFill>
                  <a:srgbClr val="000000"/>
                </a:solidFill>
                <a:latin typeface="Arial"/>
              </a:rPr>
              <a:t> que no </a:t>
            </a:r>
            <a:r>
              <a:rPr lang="en-GB" sz="2400" i="1" spc="-1" dirty="0" err="1">
                <a:solidFill>
                  <a:srgbClr val="000000"/>
                </a:solidFill>
                <a:latin typeface="Arial"/>
              </a:rPr>
              <a:t>está</a:t>
            </a:r>
            <a:r>
              <a:rPr lang="en-GB" sz="2400" i="1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i="1" spc="-1" dirty="0" err="1">
                <a:solidFill>
                  <a:srgbClr val="000000"/>
                </a:solidFill>
                <a:latin typeface="Arial"/>
              </a:rPr>
              <a:t>en</a:t>
            </a:r>
            <a:r>
              <a:rPr lang="en-GB" sz="2400" i="1" spc="-1" dirty="0">
                <a:solidFill>
                  <a:srgbClr val="000000"/>
                </a:solidFill>
                <a:latin typeface="Arial"/>
              </a:rPr>
              <a:t> la Cadena “k”, le </a:t>
            </a:r>
            <a:r>
              <a:rPr lang="en-GB" sz="2400" i="1" spc="-1" dirty="0" err="1">
                <a:solidFill>
                  <a:srgbClr val="000000"/>
                </a:solidFill>
                <a:latin typeface="Arial"/>
              </a:rPr>
              <a:t>devolverá</a:t>
            </a:r>
            <a:r>
              <a:rPr lang="en-GB" sz="2400" i="1" spc="-1" dirty="0">
                <a:solidFill>
                  <a:srgbClr val="000000"/>
                </a:solidFill>
                <a:latin typeface="Arial"/>
              </a:rPr>
              <a:t> el </a:t>
            </a:r>
            <a:r>
              <a:rPr lang="en-GB" sz="2400" i="1" spc="-1" dirty="0" err="1">
                <a:solidFill>
                  <a:srgbClr val="000000"/>
                </a:solidFill>
                <a:latin typeface="Arial"/>
              </a:rPr>
              <a:t>valor</a:t>
            </a:r>
            <a:r>
              <a:rPr lang="en-GB" sz="2400" i="1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i="1" spc="-1" dirty="0" err="1">
                <a:solidFill>
                  <a:srgbClr val="000000"/>
                </a:solidFill>
                <a:latin typeface="Arial"/>
              </a:rPr>
              <a:t>menos</a:t>
            </a:r>
            <a:r>
              <a:rPr lang="en-GB" sz="2400" i="1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i="1" spc="-1" dirty="0" err="1">
                <a:solidFill>
                  <a:srgbClr val="000000"/>
                </a:solidFill>
                <a:latin typeface="Arial"/>
              </a:rPr>
              <a:t>uno</a:t>
            </a:r>
            <a:r>
              <a:rPr lang="en-GB" sz="2400" i="1" spc="-1" dirty="0">
                <a:solidFill>
                  <a:srgbClr val="000000"/>
                </a:solidFill>
                <a:latin typeface="Arial"/>
              </a:rPr>
              <a:t> (-1).</a:t>
            </a: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i="1" spc="-1" dirty="0" err="1">
                <a:solidFill>
                  <a:srgbClr val="000000"/>
                </a:solidFill>
                <a:latin typeface="Arial"/>
              </a:rPr>
              <a:t>Tenga</a:t>
            </a:r>
            <a:r>
              <a:rPr lang="en-GB" sz="2400" i="1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i="1" spc="-1" dirty="0" err="1">
                <a:solidFill>
                  <a:srgbClr val="000000"/>
                </a:solidFill>
                <a:latin typeface="Arial"/>
              </a:rPr>
              <a:t>en</a:t>
            </a:r>
            <a:r>
              <a:rPr lang="en-GB" sz="2400" i="1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i="1" spc="-1" dirty="0" err="1">
                <a:solidFill>
                  <a:srgbClr val="000000"/>
                </a:solidFill>
                <a:latin typeface="Arial"/>
              </a:rPr>
              <a:t>cuenta</a:t>
            </a:r>
            <a:r>
              <a:rPr lang="en-GB" sz="2400" i="1" spc="-1" dirty="0">
                <a:solidFill>
                  <a:srgbClr val="000000"/>
                </a:solidFill>
                <a:latin typeface="Arial"/>
              </a:rPr>
              <a:t> que </a:t>
            </a:r>
            <a:r>
              <a:rPr lang="en-GB" sz="2400" i="1" spc="-1" dirty="0" err="1">
                <a:solidFill>
                  <a:srgbClr val="000000"/>
                </a:solidFill>
                <a:latin typeface="Arial"/>
              </a:rPr>
              <a:t>puede</a:t>
            </a:r>
            <a:r>
              <a:rPr lang="en-GB" sz="2400" i="1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i="1" spc="-1" dirty="0" err="1">
                <a:solidFill>
                  <a:srgbClr val="000000"/>
                </a:solidFill>
                <a:latin typeface="Arial"/>
              </a:rPr>
              <a:t>buscar</a:t>
            </a:r>
            <a:r>
              <a:rPr lang="en-GB" sz="2400" i="1" spc="-1" dirty="0">
                <a:solidFill>
                  <a:srgbClr val="000000"/>
                </a:solidFill>
                <a:latin typeface="Arial"/>
              </a:rPr>
              <a:t> un </a:t>
            </a:r>
            <a:r>
              <a:rPr lang="en-GB" sz="2400" i="1" spc="-1" dirty="0" err="1">
                <a:solidFill>
                  <a:srgbClr val="000000"/>
                </a:solidFill>
                <a:latin typeface="Arial"/>
              </a:rPr>
              <a:t>texto</a:t>
            </a:r>
            <a:r>
              <a:rPr lang="en-GB" sz="2400" i="1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i="1" spc="-1" dirty="0" err="1">
                <a:solidFill>
                  <a:srgbClr val="000000"/>
                </a:solidFill>
                <a:latin typeface="Arial"/>
              </a:rPr>
              <a:t>más</a:t>
            </a:r>
            <a:r>
              <a:rPr lang="en-GB" sz="2400" i="1" spc="-1" dirty="0">
                <a:solidFill>
                  <a:srgbClr val="000000"/>
                </a:solidFill>
                <a:latin typeface="Arial"/>
              </a:rPr>
              <a:t> largo, </a:t>
            </a:r>
            <a:r>
              <a:rPr lang="en-GB" sz="2400" i="1" spc="-1" dirty="0" err="1">
                <a:solidFill>
                  <a:srgbClr val="000000"/>
                </a:solidFill>
                <a:latin typeface="Arial"/>
              </a:rPr>
              <a:t>por</a:t>
            </a:r>
            <a:r>
              <a:rPr lang="en-GB" sz="2400" i="1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i="1" spc="-1" dirty="0" err="1">
                <a:solidFill>
                  <a:srgbClr val="000000"/>
                </a:solidFill>
                <a:latin typeface="Arial"/>
              </a:rPr>
              <a:t>ejemplo</a:t>
            </a:r>
            <a:r>
              <a:rPr lang="en-GB" sz="2400" i="1" spc="-1" dirty="0">
                <a:solidFill>
                  <a:srgbClr val="000000"/>
                </a:solidFill>
                <a:latin typeface="Arial"/>
              </a:rPr>
              <a:t>.</a:t>
            </a:r>
            <a:r>
              <a:rPr lang="en-GB" sz="2400" i="1" spc="-1" dirty="0">
                <a:solidFill>
                  <a:srgbClr val="000000"/>
                </a:solidFill>
                <a:latin typeface="Courier New"/>
                <a:ea typeface="Courier New"/>
              </a:rPr>
              <a:t>"</a:t>
            </a:r>
            <a:r>
              <a:rPr lang="en-GB" sz="2400" i="1" spc="-1" dirty="0" err="1">
                <a:solidFill>
                  <a:srgbClr val="000000"/>
                </a:solidFill>
                <a:latin typeface="Courier New"/>
                <a:ea typeface="Courier New"/>
              </a:rPr>
              <a:t>hola</a:t>
            </a:r>
            <a:r>
              <a:rPr lang="en-GB" sz="2400" i="1" spc="-1" dirty="0">
                <a:solidFill>
                  <a:srgbClr val="000000"/>
                </a:solidFill>
                <a:latin typeface="Courier New"/>
                <a:ea typeface="Courier New"/>
              </a:rPr>
              <a:t>"</a:t>
            </a: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Text Box 4"/>
          <p:cNvSpPr/>
          <p:nvPr/>
        </p:nvSpPr>
        <p:spPr>
          <a:xfrm>
            <a:off x="1524000" y="488880"/>
            <a:ext cx="9633526" cy="46384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D9D9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6800" rIns="90000" bIns="46800">
            <a:spAutoFit/>
          </a:bodyPr>
          <a:lstStyle/>
          <a:p>
            <a:pPr algn="ctr"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i="1" spc="-1" dirty="0">
                <a:solidFill>
                  <a:srgbClr val="AF0317"/>
                </a:solidFill>
                <a:latin typeface="Arial"/>
              </a:rPr>
              <a:t>Cadena: </a:t>
            </a:r>
            <a:r>
              <a:rPr lang="en-GB" sz="2400" b="1" i="1" spc="-1" dirty="0" err="1" smtClean="0">
                <a:solidFill>
                  <a:srgbClr val="AF0317"/>
                </a:solidFill>
                <a:latin typeface="Arial"/>
              </a:rPr>
              <a:t>obtener</a:t>
            </a:r>
            <a:r>
              <a:rPr lang="en-GB" sz="2400" b="1" i="1" spc="-1" dirty="0" smtClean="0">
                <a:solidFill>
                  <a:srgbClr val="AF0317"/>
                </a:solidFill>
                <a:latin typeface="Arial"/>
              </a:rPr>
              <a:t> </a:t>
            </a:r>
            <a:r>
              <a:rPr lang="en-GB" sz="2400" b="1" i="1" spc="-1" dirty="0">
                <a:solidFill>
                  <a:srgbClr val="AF0317"/>
                </a:solidFill>
                <a:latin typeface="Arial"/>
              </a:rPr>
              <a:t>un </a:t>
            </a:r>
            <a:r>
              <a:rPr lang="en-GB" sz="2400" b="1" i="1" spc="-1" dirty="0" err="1">
                <a:solidFill>
                  <a:srgbClr val="AF0317"/>
                </a:solidFill>
                <a:latin typeface="Arial"/>
              </a:rPr>
              <a:t>carácter</a:t>
            </a:r>
            <a:r>
              <a:rPr lang="en-GB" sz="2400" b="1" i="1" spc="-1" dirty="0">
                <a:solidFill>
                  <a:srgbClr val="AF0317"/>
                </a:solidFill>
                <a:latin typeface="Arial"/>
              </a:rPr>
              <a:t> </a:t>
            </a:r>
            <a:r>
              <a:rPr lang="en-GB" sz="2400" b="1" i="1" spc="-1" dirty="0" err="1" smtClean="0">
                <a:solidFill>
                  <a:srgbClr val="AF0317"/>
                </a:solidFill>
                <a:latin typeface="Arial"/>
              </a:rPr>
              <a:t>en</a:t>
            </a:r>
            <a:r>
              <a:rPr lang="en-GB" sz="2400" b="1" i="1" spc="-1" dirty="0" smtClean="0">
                <a:solidFill>
                  <a:srgbClr val="AF0317"/>
                </a:solidFill>
                <a:latin typeface="Arial"/>
              </a:rPr>
              <a:t> </a:t>
            </a:r>
            <a:r>
              <a:rPr lang="en-GB" sz="2400" b="1" i="1" spc="-1" dirty="0" err="1">
                <a:solidFill>
                  <a:srgbClr val="AF0317"/>
                </a:solidFill>
                <a:latin typeface="Arial"/>
              </a:rPr>
              <a:t>una</a:t>
            </a:r>
            <a:r>
              <a:rPr lang="en-GB" sz="2400" b="1" i="1" spc="-1" dirty="0">
                <a:solidFill>
                  <a:srgbClr val="AF0317"/>
                </a:solidFill>
                <a:latin typeface="Arial"/>
              </a:rPr>
              <a:t> </a:t>
            </a:r>
            <a:r>
              <a:rPr lang="en-GB" sz="2400" b="1" i="1" spc="-1" dirty="0" err="1">
                <a:solidFill>
                  <a:srgbClr val="AF0317"/>
                </a:solidFill>
                <a:latin typeface="Arial"/>
              </a:rPr>
              <a:t>posición</a:t>
            </a:r>
            <a:r>
              <a:rPr lang="en-GB" sz="2400" b="1" i="1" spc="-1" dirty="0">
                <a:solidFill>
                  <a:srgbClr val="AF0317"/>
                </a:solidFill>
                <a:latin typeface="Arial"/>
              </a:rPr>
              <a:t>, </a:t>
            </a:r>
            <a:r>
              <a:rPr lang="en-GB" sz="2400" b="1" i="1" spc="-1" dirty="0" err="1" smtClean="0">
                <a:solidFill>
                  <a:srgbClr val="AF0317"/>
                </a:solidFill>
                <a:latin typeface="Arial"/>
              </a:rPr>
              <a:t>buscar</a:t>
            </a:r>
            <a:r>
              <a:rPr lang="en-GB" sz="2400" b="1" i="1" spc="-1" dirty="0" smtClean="0">
                <a:solidFill>
                  <a:srgbClr val="AF0317"/>
                </a:solidFill>
                <a:latin typeface="Arial"/>
              </a:rPr>
              <a:t> </a:t>
            </a:r>
            <a:r>
              <a:rPr lang="en-GB" sz="2400" b="1" i="1" spc="-1" dirty="0">
                <a:solidFill>
                  <a:srgbClr val="AF0317"/>
                </a:solidFill>
                <a:latin typeface="Arial"/>
              </a:rPr>
              <a:t>un </a:t>
            </a:r>
            <a:r>
              <a:rPr lang="en-GB" sz="2400" b="1" i="1" spc="-1" dirty="0" err="1">
                <a:solidFill>
                  <a:srgbClr val="AF0317"/>
                </a:solidFill>
                <a:latin typeface="Arial"/>
              </a:rPr>
              <a:t>texto</a:t>
            </a:r>
            <a:endParaRPr lang="en-US" sz="2400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7" name="4 CuadroTexto"/>
          <p:cNvSpPr/>
          <p:nvPr/>
        </p:nvSpPr>
        <p:spPr>
          <a:xfrm>
            <a:off x="1666920" y="1357201"/>
            <a:ext cx="9490606" cy="106182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w="28440">
            <a:solidFill>
              <a:srgbClr val="8585E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0" rIns="90000" bIns="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300" spc="-1" dirty="0" smtClean="0">
                <a:solidFill>
                  <a:srgbClr val="000000"/>
                </a:solidFill>
                <a:latin typeface="Courier New"/>
                <a:ea typeface="Courier New"/>
              </a:rPr>
              <a:t>String </a:t>
            </a:r>
            <a:r>
              <a:rPr lang="en-GB" sz="2300" spc="-1" dirty="0" err="1" smtClean="0">
                <a:solidFill>
                  <a:srgbClr val="000000"/>
                </a:solidFill>
                <a:latin typeface="Courier New"/>
                <a:ea typeface="Courier New"/>
              </a:rPr>
              <a:t>msg</a:t>
            </a:r>
            <a:r>
              <a:rPr lang="en-GB" sz="2300" spc="-1" dirty="0" smtClean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n-GB" sz="2300" spc="-1" dirty="0">
                <a:solidFill>
                  <a:srgbClr val="000000"/>
                </a:solidFill>
                <a:latin typeface="Courier New"/>
                <a:ea typeface="Courier New"/>
              </a:rPr>
              <a:t>= "</a:t>
            </a:r>
            <a:r>
              <a:rPr lang="en-GB" sz="2300" spc="-1" dirty="0" err="1">
                <a:solidFill>
                  <a:srgbClr val="000000"/>
                </a:solidFill>
                <a:latin typeface="Courier New"/>
                <a:ea typeface="Courier New"/>
              </a:rPr>
              <a:t>Hola</a:t>
            </a:r>
            <a:r>
              <a:rPr lang="en-GB" sz="2300" spc="-1" dirty="0" smtClean="0">
                <a:solidFill>
                  <a:srgbClr val="000000"/>
                </a:solidFill>
                <a:latin typeface="Courier New"/>
                <a:ea typeface="Courier New"/>
              </a:rPr>
              <a:t>";</a:t>
            </a:r>
            <a:endParaRPr lang="en-US" sz="2300" spc="-1" dirty="0" smtClean="0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300" spc="-1" dirty="0" smtClean="0">
                <a:solidFill>
                  <a:srgbClr val="000000"/>
                </a:solidFill>
                <a:latin typeface="Courier New"/>
                <a:ea typeface="Courier New"/>
              </a:rPr>
              <a:t>char c = </a:t>
            </a:r>
            <a:r>
              <a:rPr lang="en-GB" sz="2300" spc="-1" dirty="0" err="1" smtClean="0">
                <a:solidFill>
                  <a:srgbClr val="000000"/>
                </a:solidFill>
                <a:latin typeface="Courier New"/>
                <a:ea typeface="Courier New"/>
              </a:rPr>
              <a:t>msg.charAt</a:t>
            </a:r>
            <a:r>
              <a:rPr lang="en-GB" sz="2300" b="1" spc="-1" dirty="0" smtClean="0">
                <a:solidFill>
                  <a:srgbClr val="000000"/>
                </a:solidFill>
                <a:latin typeface="Courier New"/>
                <a:ea typeface="Courier New"/>
              </a:rPr>
              <a:t>(0)</a:t>
            </a:r>
            <a:r>
              <a:rPr lang="en-GB" sz="2300" spc="-1" dirty="0" smtClean="0">
                <a:solidFill>
                  <a:srgbClr val="000000"/>
                </a:solidFill>
                <a:latin typeface="Courier New"/>
                <a:ea typeface="Courier New"/>
              </a:rPr>
              <a:t>; //c = 'H'</a:t>
            </a:r>
            <a:endParaRPr lang="en-US" sz="2300" spc="-1" dirty="0" smtClean="0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300" spc="-1" dirty="0" smtClean="0">
                <a:solidFill>
                  <a:srgbClr val="000000"/>
                </a:solidFill>
                <a:latin typeface="Courier New"/>
                <a:ea typeface="Courier New"/>
              </a:rPr>
              <a:t>c = </a:t>
            </a:r>
            <a:r>
              <a:rPr lang="en-GB" sz="2300" spc="-1" dirty="0" err="1" smtClean="0">
                <a:solidFill>
                  <a:srgbClr val="000000"/>
                </a:solidFill>
                <a:latin typeface="Courier New"/>
                <a:ea typeface="Courier New"/>
              </a:rPr>
              <a:t>msg.</a:t>
            </a:r>
            <a:r>
              <a:rPr lang="en-GB" sz="2300" b="1" spc="-1" dirty="0" err="1" smtClean="0">
                <a:solidFill>
                  <a:srgbClr val="000000"/>
                </a:solidFill>
                <a:latin typeface="Courier New"/>
                <a:ea typeface="Courier New"/>
              </a:rPr>
              <a:t>charAt</a:t>
            </a:r>
            <a:r>
              <a:rPr lang="en-GB" sz="2300" b="1" spc="-1" dirty="0" smtClean="0">
                <a:solidFill>
                  <a:srgbClr val="000000"/>
                </a:solidFill>
                <a:latin typeface="Courier New"/>
                <a:ea typeface="Courier New"/>
              </a:rPr>
              <a:t>(2</a:t>
            </a:r>
            <a:r>
              <a:rPr lang="en-GB" sz="2300" b="1" spc="-1" dirty="0" smtClean="0">
                <a:solidFill>
                  <a:srgbClr val="000000"/>
                </a:solidFill>
                <a:latin typeface="Courier New"/>
                <a:ea typeface="Courier New"/>
              </a:rPr>
              <a:t>);</a:t>
            </a:r>
            <a:r>
              <a:rPr lang="en-GB" sz="2300" spc="-1" dirty="0" smtClean="0">
                <a:solidFill>
                  <a:srgbClr val="000000"/>
                </a:solidFill>
                <a:latin typeface="Courier New"/>
                <a:ea typeface="Courier New"/>
              </a:rPr>
              <a:t>// c = 'l'</a:t>
            </a:r>
            <a:endParaRPr lang="en-US" sz="2300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8" name="7 CuadroTexto"/>
          <p:cNvSpPr/>
          <p:nvPr/>
        </p:nvSpPr>
        <p:spPr>
          <a:xfrm>
            <a:off x="1666920" y="2914862"/>
            <a:ext cx="9841590" cy="109260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w="28440">
            <a:solidFill>
              <a:srgbClr val="8585E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0" rIns="90000" bIns="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spc="-1" dirty="0" smtClean="0">
                <a:solidFill>
                  <a:srgbClr val="000000"/>
                </a:solidFill>
                <a:latin typeface="Courier New"/>
                <a:ea typeface="Courier New"/>
              </a:rPr>
              <a:t>String </a:t>
            </a:r>
            <a:r>
              <a:rPr lang="en-GB" sz="2400" spc="-1" dirty="0" err="1" smtClean="0">
                <a:solidFill>
                  <a:srgbClr val="000000"/>
                </a:solidFill>
                <a:latin typeface="Courier New"/>
                <a:ea typeface="Courier New"/>
              </a:rPr>
              <a:t>mensaje</a:t>
            </a:r>
            <a:r>
              <a:rPr lang="en-GB" sz="2400" spc="-1" dirty="0" smtClean="0">
                <a:solidFill>
                  <a:srgbClr val="000000"/>
                </a:solidFill>
                <a:latin typeface="Courier New"/>
                <a:ea typeface="Courier New"/>
              </a:rPr>
              <a:t>= </a:t>
            </a:r>
            <a:r>
              <a:rPr lang="en-GB" sz="2400" spc="-1" dirty="0">
                <a:solidFill>
                  <a:srgbClr val="000000"/>
                </a:solidFill>
                <a:latin typeface="Courier New"/>
                <a:ea typeface="Courier New"/>
              </a:rPr>
              <a:t>"</a:t>
            </a:r>
            <a:r>
              <a:rPr lang="en-GB" sz="2400" spc="-1" dirty="0" err="1">
                <a:solidFill>
                  <a:srgbClr val="000000"/>
                </a:solidFill>
                <a:latin typeface="Courier New"/>
                <a:ea typeface="Courier New"/>
              </a:rPr>
              <a:t>Hola</a:t>
            </a:r>
            <a:r>
              <a:rPr lang="en-GB" sz="2400" spc="-1" dirty="0">
                <a:solidFill>
                  <a:srgbClr val="000000"/>
                </a:solidFill>
                <a:latin typeface="Courier New"/>
                <a:ea typeface="Courier New"/>
              </a:rPr>
              <a:t>";</a:t>
            </a:r>
            <a:endParaRPr lang="en-US" sz="2400" spc="-1" dirty="0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300" spc="-1" dirty="0" err="1">
                <a:solidFill>
                  <a:srgbClr val="000000"/>
                </a:solidFill>
                <a:latin typeface="Courier New"/>
                <a:ea typeface="Courier New"/>
              </a:rPr>
              <a:t>int</a:t>
            </a:r>
            <a:r>
              <a:rPr lang="en-GB" sz="2300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n-GB" sz="2300" spc="-1" dirty="0" err="1">
                <a:solidFill>
                  <a:srgbClr val="000000"/>
                </a:solidFill>
                <a:latin typeface="Courier New"/>
                <a:ea typeface="Courier New"/>
              </a:rPr>
              <a:t>posición</a:t>
            </a:r>
            <a:r>
              <a:rPr lang="en-GB" sz="2300" spc="-1" dirty="0">
                <a:solidFill>
                  <a:srgbClr val="000000"/>
                </a:solidFill>
                <a:latin typeface="Courier New"/>
                <a:ea typeface="Courier New"/>
              </a:rPr>
              <a:t> = </a:t>
            </a:r>
            <a:r>
              <a:rPr lang="en-GB" sz="2300" spc="-1" dirty="0" err="1" smtClean="0">
                <a:solidFill>
                  <a:srgbClr val="000000"/>
                </a:solidFill>
                <a:latin typeface="Courier New"/>
                <a:ea typeface="Courier New"/>
              </a:rPr>
              <a:t>mensaje.</a:t>
            </a:r>
            <a:r>
              <a:rPr lang="en-GB" sz="2300" b="1" spc="-1" dirty="0" err="1" smtClean="0">
                <a:solidFill>
                  <a:srgbClr val="000000"/>
                </a:solidFill>
                <a:latin typeface="Courier New"/>
                <a:ea typeface="Courier New"/>
              </a:rPr>
              <a:t>indexOf</a:t>
            </a:r>
            <a:r>
              <a:rPr lang="en-GB" sz="2300" b="1" spc="-1" dirty="0" smtClean="0">
                <a:solidFill>
                  <a:srgbClr val="000000"/>
                </a:solidFill>
                <a:latin typeface="Courier New"/>
                <a:ea typeface="Courier New"/>
              </a:rPr>
              <a:t>("</a:t>
            </a:r>
            <a:r>
              <a:rPr lang="en-GB" sz="2300" b="1" spc="-1" dirty="0">
                <a:solidFill>
                  <a:srgbClr val="000000"/>
                </a:solidFill>
                <a:latin typeface="Courier New"/>
                <a:ea typeface="Courier New"/>
              </a:rPr>
              <a:t>o")</a:t>
            </a:r>
            <a:r>
              <a:rPr lang="en-GB" sz="2300" spc="-1" dirty="0">
                <a:solidFill>
                  <a:srgbClr val="000000"/>
                </a:solidFill>
                <a:latin typeface="Courier New"/>
                <a:ea typeface="Courier New"/>
              </a:rPr>
              <a:t>; // </a:t>
            </a:r>
            <a:r>
              <a:rPr lang="en-GB" sz="2300" spc="-1" dirty="0" err="1">
                <a:solidFill>
                  <a:srgbClr val="000000"/>
                </a:solidFill>
                <a:latin typeface="Courier New"/>
                <a:ea typeface="Courier New"/>
              </a:rPr>
              <a:t>posición</a:t>
            </a:r>
            <a:r>
              <a:rPr lang="en-GB" sz="2300" spc="-1" dirty="0">
                <a:solidFill>
                  <a:srgbClr val="000000"/>
                </a:solidFill>
                <a:latin typeface="Courier New"/>
                <a:ea typeface="Courier New"/>
              </a:rPr>
              <a:t> = </a:t>
            </a:r>
            <a:r>
              <a:rPr lang="en-GB" sz="2300" spc="-1" dirty="0" smtClean="0">
                <a:solidFill>
                  <a:srgbClr val="000000"/>
                </a:solidFill>
                <a:latin typeface="Courier New"/>
                <a:ea typeface="Courier New"/>
              </a:rPr>
              <a:t>1</a:t>
            </a:r>
            <a:endParaRPr lang="en-US" sz="2300" spc="-1" dirty="0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spc="-1" dirty="0" err="1">
                <a:solidFill>
                  <a:srgbClr val="000000"/>
                </a:solidFill>
                <a:latin typeface="Courier New"/>
                <a:ea typeface="Courier New"/>
              </a:rPr>
              <a:t>posición</a:t>
            </a:r>
            <a:r>
              <a:rPr lang="en-GB" sz="2400" spc="-1" dirty="0">
                <a:solidFill>
                  <a:srgbClr val="000000"/>
                </a:solidFill>
                <a:latin typeface="Courier New"/>
                <a:ea typeface="Courier New"/>
              </a:rPr>
              <a:t> = </a:t>
            </a:r>
            <a:r>
              <a:rPr lang="en-GB" sz="2400" spc="-1" dirty="0" err="1" smtClean="0">
                <a:solidFill>
                  <a:srgbClr val="000000"/>
                </a:solidFill>
                <a:latin typeface="Courier New"/>
                <a:ea typeface="Courier New"/>
              </a:rPr>
              <a:t>mensaje.</a:t>
            </a:r>
            <a:r>
              <a:rPr lang="en-GB" sz="2400" b="1" spc="-1" dirty="0" err="1" smtClean="0">
                <a:solidFill>
                  <a:srgbClr val="000000"/>
                </a:solidFill>
                <a:latin typeface="Courier New"/>
                <a:ea typeface="Courier New"/>
              </a:rPr>
              <a:t>indexOf</a:t>
            </a:r>
            <a:r>
              <a:rPr lang="en-GB" sz="2400" b="1" spc="-1" dirty="0" smtClean="0">
                <a:solidFill>
                  <a:srgbClr val="000000"/>
                </a:solidFill>
                <a:latin typeface="Courier New"/>
                <a:ea typeface="Courier New"/>
              </a:rPr>
              <a:t>("</a:t>
            </a:r>
            <a:r>
              <a:rPr lang="en-GB" sz="2400" b="1" spc="-1" dirty="0">
                <a:solidFill>
                  <a:srgbClr val="000000"/>
                </a:solidFill>
                <a:latin typeface="Courier New"/>
                <a:ea typeface="Courier New"/>
              </a:rPr>
              <a:t>k")</a:t>
            </a:r>
            <a:r>
              <a:rPr lang="en-GB" sz="2400" spc="-1" dirty="0">
                <a:solidFill>
                  <a:srgbClr val="000000"/>
                </a:solidFill>
                <a:latin typeface="Courier New"/>
                <a:ea typeface="Courier New"/>
              </a:rPr>
              <a:t>; // </a:t>
            </a:r>
            <a:r>
              <a:rPr lang="en-GB" sz="2400" spc="-1" dirty="0" err="1">
                <a:solidFill>
                  <a:srgbClr val="000000"/>
                </a:solidFill>
                <a:latin typeface="Courier New"/>
                <a:ea typeface="Courier New"/>
              </a:rPr>
              <a:t>posición</a:t>
            </a:r>
            <a:r>
              <a:rPr lang="en-GB" sz="2400" spc="-1" dirty="0">
                <a:solidFill>
                  <a:srgbClr val="000000"/>
                </a:solidFill>
                <a:latin typeface="Courier New"/>
                <a:ea typeface="Courier New"/>
              </a:rPr>
              <a:t> = -1</a:t>
            </a:r>
            <a:endParaRPr lang="en-US" sz="2400" spc="-1" dirty="0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adroTexto 188"/>
          <p:cNvSpPr txBox="1"/>
          <p:nvPr/>
        </p:nvSpPr>
        <p:spPr>
          <a:xfrm>
            <a:off x="2285760" y="-25920"/>
            <a:ext cx="8381880" cy="4827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spcBef>
                <a:spcPts val="174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spc="-1" dirty="0" err="1">
                <a:solidFill>
                  <a:srgbClr val="32238D"/>
                </a:solidFill>
                <a:latin typeface="Ebrima"/>
              </a:rPr>
              <a:t>Manipulación</a:t>
            </a:r>
            <a:r>
              <a:rPr lang="en-GB" sz="2800" b="1" spc="-1" dirty="0">
                <a:solidFill>
                  <a:srgbClr val="32238D"/>
                </a:solidFill>
                <a:latin typeface="Ebrima"/>
              </a:rPr>
              <a:t> de </a:t>
            </a:r>
            <a:r>
              <a:rPr lang="en-GB" sz="2800" b="1" spc="-1" dirty="0" err="1" smtClean="0">
                <a:solidFill>
                  <a:srgbClr val="32238D"/>
                </a:solidFill>
                <a:latin typeface="Ebrima"/>
              </a:rPr>
              <a:t>cadenas</a:t>
            </a:r>
            <a:endParaRPr lang="en-US" sz="2800" b="1" spc="-1" dirty="0">
              <a:solidFill>
                <a:srgbClr val="32238D"/>
              </a:solidFill>
              <a:latin typeface="Ebrima"/>
            </a:endParaRPr>
          </a:p>
        </p:txBody>
      </p:sp>
      <p:sp>
        <p:nvSpPr>
          <p:cNvPr id="190" name="CuadroTexto 189"/>
          <p:cNvSpPr txBox="1"/>
          <p:nvPr/>
        </p:nvSpPr>
        <p:spPr>
          <a:xfrm>
            <a:off x="1524000" y="999720"/>
            <a:ext cx="9144000" cy="50007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Puedes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extraer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una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parte del String (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comenzando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en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la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posición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indicada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):</a:t>
            </a: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Puedes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spc="-1" dirty="0" err="1" smtClean="0">
                <a:solidFill>
                  <a:srgbClr val="000000"/>
                </a:solidFill>
                <a:latin typeface="Arial"/>
              </a:rPr>
              <a:t>indicar</a:t>
            </a:r>
            <a:r>
              <a:rPr lang="en-GB" sz="2400" spc="-1" dirty="0" smtClean="0">
                <a:solidFill>
                  <a:srgbClr val="000000"/>
                </a:solidFill>
                <a:latin typeface="Arial"/>
              </a:rPr>
              <a:t> un </a:t>
            </a:r>
            <a:r>
              <a:rPr lang="en-GB" sz="2400" spc="-1" dirty="0" err="1" smtClean="0">
                <a:solidFill>
                  <a:srgbClr val="000000"/>
                </a:solidFill>
                <a:latin typeface="Arial"/>
              </a:rPr>
              <a:t>rango</a:t>
            </a:r>
            <a:r>
              <a:rPr lang="en-GB" sz="2400" spc="-1" dirty="0" smtClean="0">
                <a:solidFill>
                  <a:srgbClr val="000000"/>
                </a:solidFill>
                <a:latin typeface="Arial"/>
              </a:rPr>
              <a:t>:</a:t>
            </a: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i="1" spc="-1" dirty="0">
                <a:solidFill>
                  <a:srgbClr val="000000"/>
                </a:solidFill>
                <a:latin typeface="Arial"/>
              </a:rPr>
              <a:t>Como </a:t>
            </a:r>
            <a:r>
              <a:rPr lang="en-GB" sz="2400" i="1" spc="-1" dirty="0" err="1">
                <a:solidFill>
                  <a:srgbClr val="000000"/>
                </a:solidFill>
                <a:latin typeface="Arial"/>
              </a:rPr>
              <a:t>puede</a:t>
            </a:r>
            <a:r>
              <a:rPr lang="en-GB" sz="2400" i="1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i="1" spc="-1" dirty="0" err="1">
                <a:solidFill>
                  <a:srgbClr val="000000"/>
                </a:solidFill>
                <a:latin typeface="Arial"/>
              </a:rPr>
              <a:t>ver</a:t>
            </a:r>
            <a:r>
              <a:rPr lang="en-GB" sz="2400" i="1" spc="-1" dirty="0">
                <a:solidFill>
                  <a:srgbClr val="000000"/>
                </a:solidFill>
                <a:latin typeface="Arial"/>
              </a:rPr>
              <a:t>, se </a:t>
            </a:r>
            <a:r>
              <a:rPr lang="en-GB" sz="2400" i="1" spc="-1" dirty="0" err="1">
                <a:solidFill>
                  <a:srgbClr val="000000"/>
                </a:solidFill>
                <a:latin typeface="Arial"/>
              </a:rPr>
              <a:t>incluye</a:t>
            </a:r>
            <a:r>
              <a:rPr lang="en-GB" sz="2400" i="1" spc="-1" dirty="0">
                <a:solidFill>
                  <a:srgbClr val="000000"/>
                </a:solidFill>
                <a:latin typeface="Arial"/>
              </a:rPr>
              <a:t> la </a:t>
            </a:r>
            <a:r>
              <a:rPr lang="en-GB" sz="2400" i="1" spc="-1" dirty="0" err="1">
                <a:solidFill>
                  <a:srgbClr val="000000"/>
                </a:solidFill>
                <a:latin typeface="Arial"/>
              </a:rPr>
              <a:t>posición</a:t>
            </a:r>
            <a:r>
              <a:rPr lang="en-GB" sz="2400" i="1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i="1" spc="-1" dirty="0" err="1">
                <a:solidFill>
                  <a:srgbClr val="000000"/>
                </a:solidFill>
                <a:latin typeface="Arial"/>
              </a:rPr>
              <a:t>inicial</a:t>
            </a:r>
            <a:r>
              <a:rPr lang="en-GB" sz="2400" i="1" spc="-1" dirty="0">
                <a:solidFill>
                  <a:srgbClr val="000000"/>
                </a:solidFill>
                <a:latin typeface="Arial"/>
              </a:rPr>
              <a:t> (1) </a:t>
            </a:r>
            <a:r>
              <a:rPr lang="en-GB" sz="2400" i="1" spc="-1" dirty="0" err="1">
                <a:solidFill>
                  <a:srgbClr val="000000"/>
                </a:solidFill>
                <a:latin typeface="Arial"/>
              </a:rPr>
              <a:t>pero</a:t>
            </a:r>
            <a:r>
              <a:rPr lang="en-GB" sz="2400" i="1" spc="-1" dirty="0">
                <a:solidFill>
                  <a:srgbClr val="000000"/>
                </a:solidFill>
                <a:latin typeface="Arial"/>
              </a:rPr>
              <a:t> no se </a:t>
            </a:r>
            <a:r>
              <a:rPr lang="en-GB" sz="2400" i="1" spc="-1" dirty="0" err="1">
                <a:solidFill>
                  <a:srgbClr val="000000"/>
                </a:solidFill>
                <a:latin typeface="Arial"/>
              </a:rPr>
              <a:t>incluye</a:t>
            </a:r>
            <a:r>
              <a:rPr lang="en-GB" sz="2400" i="1" spc="-1" dirty="0">
                <a:solidFill>
                  <a:srgbClr val="000000"/>
                </a:solidFill>
                <a:latin typeface="Arial"/>
              </a:rPr>
              <a:t> la </a:t>
            </a:r>
            <a:r>
              <a:rPr lang="en-GB" sz="2400" i="1" spc="-1" dirty="0" err="1">
                <a:solidFill>
                  <a:srgbClr val="000000"/>
                </a:solidFill>
                <a:latin typeface="Arial"/>
              </a:rPr>
              <a:t>posición</a:t>
            </a:r>
            <a:r>
              <a:rPr lang="en-GB" sz="2400" i="1" spc="-1" dirty="0">
                <a:solidFill>
                  <a:srgbClr val="000000"/>
                </a:solidFill>
                <a:latin typeface="Arial"/>
              </a:rPr>
              <a:t> final (8).</a:t>
            </a:r>
            <a:endParaRPr lang="en-US" sz="24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Text Box 4"/>
          <p:cNvSpPr/>
          <p:nvPr/>
        </p:nvSpPr>
        <p:spPr>
          <a:xfrm>
            <a:off x="1524000" y="488880"/>
            <a:ext cx="9144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D9D9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ctr"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i="1" spc="-1">
                <a:solidFill>
                  <a:srgbClr val="AF0317"/>
                </a:solidFill>
                <a:latin typeface="Arial"/>
              </a:rPr>
              <a:t>String: extrae un texto de un String</a:t>
            </a:r>
            <a:endParaRPr lang="en-US" sz="2400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2" name="4 CuadroTexto"/>
          <p:cNvSpPr/>
          <p:nvPr/>
        </p:nvSpPr>
        <p:spPr>
          <a:xfrm>
            <a:off x="1666920" y="1841400"/>
            <a:ext cx="8858160" cy="109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w="28440">
            <a:solidFill>
              <a:srgbClr val="8585E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pc="-1" dirty="0">
                <a:solidFill>
                  <a:srgbClr val="000000"/>
                </a:solidFill>
                <a:latin typeface="Courier New"/>
                <a:ea typeface="Courier New"/>
              </a:rPr>
              <a:t>String </a:t>
            </a:r>
            <a:r>
              <a:rPr lang="en-GB" spc="-1" dirty="0" err="1">
                <a:solidFill>
                  <a:srgbClr val="000000"/>
                </a:solidFill>
                <a:latin typeface="Courier New"/>
                <a:ea typeface="Courier New"/>
              </a:rPr>
              <a:t>mensaje</a:t>
            </a:r>
            <a:r>
              <a:rPr lang="en-GB" spc="-1" dirty="0">
                <a:solidFill>
                  <a:srgbClr val="000000"/>
                </a:solidFill>
                <a:latin typeface="Courier New"/>
                <a:ea typeface="Courier New"/>
              </a:rPr>
              <a:t> = "</a:t>
            </a:r>
            <a:r>
              <a:rPr lang="en-GB" spc="-1" dirty="0" err="1">
                <a:solidFill>
                  <a:srgbClr val="000000"/>
                </a:solidFill>
                <a:latin typeface="Courier New"/>
                <a:ea typeface="Courier New"/>
              </a:rPr>
              <a:t>Hola</a:t>
            </a:r>
            <a:r>
              <a:rPr lang="en-GB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n-GB" spc="-1" dirty="0" err="1">
                <a:solidFill>
                  <a:srgbClr val="000000"/>
                </a:solidFill>
                <a:latin typeface="Courier New"/>
                <a:ea typeface="Courier New"/>
              </a:rPr>
              <a:t>Mundo</a:t>
            </a:r>
            <a:r>
              <a:rPr lang="en-GB" spc="-1" dirty="0">
                <a:solidFill>
                  <a:srgbClr val="000000"/>
                </a:solidFill>
                <a:latin typeface="Courier New"/>
                <a:ea typeface="Courier New"/>
              </a:rPr>
              <a:t>";</a:t>
            </a:r>
            <a:endParaRPr lang="en-US" spc="-1" dirty="0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pc="-1" dirty="0">
                <a:solidFill>
                  <a:srgbClr val="000000"/>
                </a:solidFill>
                <a:latin typeface="Courier New"/>
                <a:ea typeface="Courier New"/>
              </a:rPr>
              <a:t>String </a:t>
            </a:r>
            <a:r>
              <a:rPr lang="en-GB" spc="-1" dirty="0" err="1">
                <a:solidFill>
                  <a:srgbClr val="000000"/>
                </a:solidFill>
                <a:latin typeface="Courier New"/>
                <a:ea typeface="Courier New"/>
              </a:rPr>
              <a:t>porcion</a:t>
            </a:r>
            <a:r>
              <a:rPr lang="en-GB" spc="-1" dirty="0">
                <a:solidFill>
                  <a:srgbClr val="000000"/>
                </a:solidFill>
                <a:latin typeface="Courier New"/>
                <a:ea typeface="Courier New"/>
              </a:rPr>
              <a:t> = </a:t>
            </a:r>
            <a:r>
              <a:rPr lang="en-GB" spc="-1" dirty="0" err="1">
                <a:solidFill>
                  <a:srgbClr val="000000"/>
                </a:solidFill>
                <a:latin typeface="Courier New"/>
                <a:ea typeface="Courier New"/>
              </a:rPr>
              <a:t>mensaje.</a:t>
            </a:r>
            <a:r>
              <a:rPr lang="en-GB" b="1" spc="-1" dirty="0" err="1">
                <a:solidFill>
                  <a:srgbClr val="000000"/>
                </a:solidFill>
                <a:latin typeface="Courier New"/>
                <a:ea typeface="Courier New"/>
              </a:rPr>
              <a:t>substring</a:t>
            </a:r>
            <a:r>
              <a:rPr lang="en-GB" spc="-1" dirty="0">
                <a:solidFill>
                  <a:srgbClr val="000000"/>
                </a:solidFill>
                <a:latin typeface="Courier New"/>
                <a:ea typeface="Courier New"/>
              </a:rPr>
              <a:t>(2); // </a:t>
            </a:r>
            <a:r>
              <a:rPr lang="en-GB" spc="-1" dirty="0" err="1">
                <a:solidFill>
                  <a:srgbClr val="000000"/>
                </a:solidFill>
                <a:latin typeface="Courier New"/>
                <a:ea typeface="Courier New"/>
              </a:rPr>
              <a:t>porcion</a:t>
            </a:r>
            <a:r>
              <a:rPr lang="en-GB" spc="-1" dirty="0">
                <a:solidFill>
                  <a:srgbClr val="000000"/>
                </a:solidFill>
                <a:latin typeface="Courier New"/>
                <a:ea typeface="Courier New"/>
              </a:rPr>
              <a:t> = "la </a:t>
            </a:r>
            <a:r>
              <a:rPr lang="en-GB" spc="-1" dirty="0" err="1">
                <a:solidFill>
                  <a:srgbClr val="000000"/>
                </a:solidFill>
                <a:latin typeface="Courier New"/>
                <a:ea typeface="Courier New"/>
              </a:rPr>
              <a:t>Mundo</a:t>
            </a:r>
            <a:r>
              <a:rPr lang="en-GB" spc="-1" dirty="0">
                <a:solidFill>
                  <a:srgbClr val="000000"/>
                </a:solidFill>
                <a:latin typeface="Courier New"/>
                <a:ea typeface="Courier New"/>
              </a:rPr>
              <a:t>"</a:t>
            </a:r>
            <a:endParaRPr lang="en-US" spc="-1" dirty="0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pc="-1" dirty="0" err="1">
                <a:solidFill>
                  <a:srgbClr val="000000"/>
                </a:solidFill>
                <a:latin typeface="Courier New"/>
                <a:ea typeface="Courier New"/>
              </a:rPr>
              <a:t>porcion</a:t>
            </a:r>
            <a:r>
              <a:rPr lang="en-GB" spc="-1" dirty="0">
                <a:solidFill>
                  <a:srgbClr val="000000"/>
                </a:solidFill>
                <a:latin typeface="Courier New"/>
                <a:ea typeface="Courier New"/>
              </a:rPr>
              <a:t> = </a:t>
            </a:r>
            <a:r>
              <a:rPr lang="en-GB" spc="-1" dirty="0" err="1">
                <a:solidFill>
                  <a:srgbClr val="000000"/>
                </a:solidFill>
                <a:latin typeface="Courier New"/>
                <a:ea typeface="Courier New"/>
              </a:rPr>
              <a:t>mensaje.</a:t>
            </a:r>
            <a:r>
              <a:rPr lang="en-GB" b="1" spc="-1" dirty="0" err="1">
                <a:solidFill>
                  <a:srgbClr val="000000"/>
                </a:solidFill>
                <a:latin typeface="Courier New"/>
                <a:ea typeface="Courier New"/>
              </a:rPr>
              <a:t>substring</a:t>
            </a:r>
            <a:r>
              <a:rPr lang="en-GB" spc="-1" dirty="0">
                <a:solidFill>
                  <a:srgbClr val="000000"/>
                </a:solidFill>
                <a:latin typeface="Courier New"/>
                <a:ea typeface="Courier New"/>
              </a:rPr>
              <a:t>(5); // </a:t>
            </a:r>
            <a:r>
              <a:rPr lang="en-GB" spc="-1" dirty="0" err="1">
                <a:solidFill>
                  <a:srgbClr val="000000"/>
                </a:solidFill>
                <a:latin typeface="Courier New"/>
                <a:ea typeface="Courier New"/>
              </a:rPr>
              <a:t>porcion</a:t>
            </a:r>
            <a:r>
              <a:rPr lang="en-GB" spc="-1" dirty="0">
                <a:solidFill>
                  <a:srgbClr val="000000"/>
                </a:solidFill>
                <a:latin typeface="Courier New"/>
                <a:ea typeface="Courier New"/>
              </a:rPr>
              <a:t> = "</a:t>
            </a:r>
            <a:r>
              <a:rPr lang="en-GB" spc="-1" dirty="0" err="1">
                <a:solidFill>
                  <a:srgbClr val="000000"/>
                </a:solidFill>
                <a:latin typeface="Courier New"/>
                <a:ea typeface="Courier New"/>
              </a:rPr>
              <a:t>Mundo</a:t>
            </a:r>
            <a:r>
              <a:rPr lang="en-GB" spc="-1" dirty="0">
                <a:solidFill>
                  <a:srgbClr val="000000"/>
                </a:solidFill>
                <a:latin typeface="Courier New"/>
                <a:ea typeface="Courier New"/>
              </a:rPr>
              <a:t>"</a:t>
            </a:r>
            <a:endParaRPr lang="en-US" spc="-1" dirty="0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pc="-1" dirty="0" err="1">
                <a:solidFill>
                  <a:srgbClr val="000000"/>
                </a:solidFill>
                <a:latin typeface="Courier New"/>
                <a:ea typeface="Courier New"/>
              </a:rPr>
              <a:t>porcion</a:t>
            </a:r>
            <a:r>
              <a:rPr lang="en-GB" spc="-1" dirty="0">
                <a:solidFill>
                  <a:srgbClr val="000000"/>
                </a:solidFill>
                <a:latin typeface="Courier New"/>
                <a:ea typeface="Courier New"/>
              </a:rPr>
              <a:t> = </a:t>
            </a:r>
            <a:r>
              <a:rPr lang="en-GB" spc="-1" dirty="0" err="1">
                <a:solidFill>
                  <a:srgbClr val="000000"/>
                </a:solidFill>
                <a:latin typeface="Courier New"/>
                <a:ea typeface="Courier New"/>
              </a:rPr>
              <a:t>mensaje.</a:t>
            </a:r>
            <a:r>
              <a:rPr lang="en-GB" b="1" spc="-1" dirty="0" err="1">
                <a:solidFill>
                  <a:srgbClr val="000000"/>
                </a:solidFill>
                <a:latin typeface="Courier New"/>
                <a:ea typeface="Courier New"/>
              </a:rPr>
              <a:t>substring</a:t>
            </a:r>
            <a:r>
              <a:rPr lang="en-GB" spc="-1" dirty="0">
                <a:solidFill>
                  <a:srgbClr val="000000"/>
                </a:solidFill>
                <a:latin typeface="Courier New"/>
                <a:ea typeface="Courier New"/>
              </a:rPr>
              <a:t>(7); // </a:t>
            </a:r>
            <a:r>
              <a:rPr lang="en-GB" spc="-1" dirty="0" err="1">
                <a:solidFill>
                  <a:srgbClr val="000000"/>
                </a:solidFill>
                <a:latin typeface="Courier New"/>
                <a:ea typeface="Courier New"/>
              </a:rPr>
              <a:t>porcion</a:t>
            </a:r>
            <a:r>
              <a:rPr lang="en-GB" spc="-1" dirty="0">
                <a:solidFill>
                  <a:srgbClr val="000000"/>
                </a:solidFill>
                <a:latin typeface="Courier New"/>
                <a:ea typeface="Courier New"/>
              </a:rPr>
              <a:t> = "</a:t>
            </a:r>
            <a:r>
              <a:rPr lang="en-GB" spc="-1" dirty="0" err="1">
                <a:solidFill>
                  <a:srgbClr val="000000"/>
                </a:solidFill>
                <a:latin typeface="Courier New"/>
                <a:ea typeface="Courier New"/>
              </a:rPr>
              <a:t>ndo</a:t>
            </a:r>
            <a:r>
              <a:rPr lang="en-GB" spc="-1" dirty="0">
                <a:solidFill>
                  <a:srgbClr val="000000"/>
                </a:solidFill>
                <a:latin typeface="Courier New"/>
                <a:ea typeface="Courier New"/>
              </a:rPr>
              <a:t>"</a:t>
            </a:r>
            <a:endParaRPr lang="en-US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3" name="7 CuadroTexto"/>
          <p:cNvSpPr/>
          <p:nvPr/>
        </p:nvSpPr>
        <p:spPr>
          <a:xfrm>
            <a:off x="1666920" y="3641760"/>
            <a:ext cx="8858160" cy="83099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w="28440">
            <a:solidFill>
              <a:srgbClr val="8585E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pc="-1" dirty="0">
                <a:solidFill>
                  <a:srgbClr val="000000"/>
                </a:solidFill>
                <a:latin typeface="Courier New"/>
                <a:ea typeface="Courier New"/>
              </a:rPr>
              <a:t>String </a:t>
            </a:r>
            <a:r>
              <a:rPr lang="en-GB" spc="-1" dirty="0" err="1">
                <a:solidFill>
                  <a:srgbClr val="000000"/>
                </a:solidFill>
                <a:latin typeface="Courier New"/>
                <a:ea typeface="Courier New"/>
              </a:rPr>
              <a:t>mensaje</a:t>
            </a:r>
            <a:r>
              <a:rPr lang="en-GB" spc="-1" dirty="0">
                <a:solidFill>
                  <a:srgbClr val="000000"/>
                </a:solidFill>
                <a:latin typeface="Courier New"/>
                <a:ea typeface="Courier New"/>
              </a:rPr>
              <a:t> = "</a:t>
            </a:r>
            <a:r>
              <a:rPr lang="en-GB" spc="-1" dirty="0" err="1">
                <a:solidFill>
                  <a:srgbClr val="000000"/>
                </a:solidFill>
                <a:latin typeface="Courier New"/>
                <a:ea typeface="Courier New"/>
              </a:rPr>
              <a:t>Hola</a:t>
            </a:r>
            <a:r>
              <a:rPr lang="en-GB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n-GB" spc="-1" dirty="0" err="1">
                <a:solidFill>
                  <a:srgbClr val="000000"/>
                </a:solidFill>
                <a:latin typeface="Courier New"/>
                <a:ea typeface="Courier New"/>
              </a:rPr>
              <a:t>Mundo</a:t>
            </a:r>
            <a:r>
              <a:rPr lang="en-GB" spc="-1" dirty="0">
                <a:solidFill>
                  <a:srgbClr val="000000"/>
                </a:solidFill>
                <a:latin typeface="Courier New"/>
                <a:ea typeface="Courier New"/>
              </a:rPr>
              <a:t>";</a:t>
            </a:r>
            <a:endParaRPr lang="en-US" spc="-1" dirty="0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pc="-1" dirty="0" smtClean="0">
                <a:solidFill>
                  <a:srgbClr val="000000"/>
                </a:solidFill>
                <a:latin typeface="Courier New"/>
                <a:ea typeface="Courier New"/>
              </a:rPr>
              <a:t>String text = </a:t>
            </a:r>
            <a:r>
              <a:rPr lang="en-GB" spc="-1" dirty="0" err="1">
                <a:solidFill>
                  <a:srgbClr val="000000"/>
                </a:solidFill>
                <a:latin typeface="Courier New"/>
                <a:ea typeface="Courier New"/>
              </a:rPr>
              <a:t>mensaje.</a:t>
            </a:r>
            <a:r>
              <a:rPr lang="en-GB" b="1" spc="-1" dirty="0" err="1">
                <a:solidFill>
                  <a:srgbClr val="000000"/>
                </a:solidFill>
                <a:latin typeface="Courier New"/>
                <a:ea typeface="Courier New"/>
              </a:rPr>
              <a:t>substring</a:t>
            </a:r>
            <a:r>
              <a:rPr lang="en-GB" spc="-1" dirty="0">
                <a:solidFill>
                  <a:srgbClr val="000000"/>
                </a:solidFill>
                <a:latin typeface="Courier New"/>
                <a:ea typeface="Courier New"/>
              </a:rPr>
              <a:t>(1, 8); // </a:t>
            </a:r>
            <a:r>
              <a:rPr lang="en-GB" spc="-1" dirty="0" err="1">
                <a:solidFill>
                  <a:srgbClr val="000000"/>
                </a:solidFill>
                <a:latin typeface="Courier New"/>
                <a:ea typeface="Courier New"/>
              </a:rPr>
              <a:t>porcion</a:t>
            </a:r>
            <a:r>
              <a:rPr lang="en-GB" spc="-1" dirty="0">
                <a:solidFill>
                  <a:srgbClr val="000000"/>
                </a:solidFill>
                <a:latin typeface="Courier New"/>
                <a:ea typeface="Courier New"/>
              </a:rPr>
              <a:t> = "</a:t>
            </a:r>
            <a:r>
              <a:rPr lang="en-GB" spc="-1" dirty="0" err="1">
                <a:solidFill>
                  <a:srgbClr val="000000"/>
                </a:solidFill>
                <a:latin typeface="Courier New"/>
                <a:ea typeface="Courier New"/>
              </a:rPr>
              <a:t>ola</a:t>
            </a:r>
            <a:r>
              <a:rPr lang="en-GB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n-GB" spc="-1" dirty="0" err="1">
                <a:solidFill>
                  <a:srgbClr val="000000"/>
                </a:solidFill>
                <a:latin typeface="Courier New"/>
                <a:ea typeface="Courier New"/>
              </a:rPr>
              <a:t>Mun</a:t>
            </a:r>
            <a:r>
              <a:rPr lang="en-GB" spc="-1" dirty="0">
                <a:solidFill>
                  <a:srgbClr val="000000"/>
                </a:solidFill>
                <a:latin typeface="Courier New"/>
                <a:ea typeface="Courier New"/>
              </a:rPr>
              <a:t>"</a:t>
            </a:r>
            <a:endParaRPr lang="en-US" spc="-1" dirty="0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pc="-1" dirty="0" smtClean="0">
                <a:solidFill>
                  <a:srgbClr val="000000"/>
                </a:solidFill>
                <a:latin typeface="Courier New"/>
                <a:ea typeface="Courier New"/>
              </a:rPr>
              <a:t>text </a:t>
            </a:r>
            <a:r>
              <a:rPr lang="en-GB" spc="-1" dirty="0">
                <a:solidFill>
                  <a:srgbClr val="000000"/>
                </a:solidFill>
                <a:latin typeface="Courier New"/>
                <a:ea typeface="Courier New"/>
              </a:rPr>
              <a:t>= </a:t>
            </a:r>
            <a:r>
              <a:rPr lang="en-GB" spc="-1" dirty="0" err="1">
                <a:solidFill>
                  <a:srgbClr val="000000"/>
                </a:solidFill>
                <a:latin typeface="Courier New"/>
                <a:ea typeface="Courier New"/>
              </a:rPr>
              <a:t>mensaje.</a:t>
            </a:r>
            <a:r>
              <a:rPr lang="en-GB" b="1" spc="-1" dirty="0" err="1">
                <a:solidFill>
                  <a:srgbClr val="000000"/>
                </a:solidFill>
                <a:latin typeface="Courier New"/>
                <a:ea typeface="Courier New"/>
              </a:rPr>
              <a:t>substring</a:t>
            </a:r>
            <a:r>
              <a:rPr lang="en-GB" spc="-1" dirty="0">
                <a:solidFill>
                  <a:srgbClr val="000000"/>
                </a:solidFill>
                <a:latin typeface="Courier New"/>
                <a:ea typeface="Courier New"/>
              </a:rPr>
              <a:t>(3, 4); // </a:t>
            </a:r>
            <a:r>
              <a:rPr lang="en-GB" spc="-1" dirty="0" err="1">
                <a:solidFill>
                  <a:srgbClr val="000000"/>
                </a:solidFill>
                <a:latin typeface="Courier New"/>
                <a:ea typeface="Courier New"/>
              </a:rPr>
              <a:t>porcion</a:t>
            </a:r>
            <a:r>
              <a:rPr lang="en-GB" spc="-1" dirty="0">
                <a:solidFill>
                  <a:srgbClr val="000000"/>
                </a:solidFill>
                <a:latin typeface="Courier New"/>
                <a:ea typeface="Courier New"/>
              </a:rPr>
              <a:t> = "a"</a:t>
            </a:r>
            <a:endParaRPr lang="en-US" spc="-1" dirty="0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adroTexto 94"/>
          <p:cNvSpPr txBox="1"/>
          <p:nvPr/>
        </p:nvSpPr>
        <p:spPr>
          <a:xfrm>
            <a:off x="2285760" y="-25920"/>
            <a:ext cx="8381880" cy="4827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spcBef>
                <a:spcPts val="174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spc="-1">
                <a:solidFill>
                  <a:srgbClr val="32238D"/>
                </a:solidFill>
                <a:latin typeface="Ebrima"/>
              </a:rPr>
              <a:t>E/S de consola</a:t>
            </a:r>
            <a:endParaRPr lang="en-US" sz="2800" b="1" spc="-1">
              <a:solidFill>
                <a:srgbClr val="32238D"/>
              </a:solidFill>
              <a:latin typeface="Ebrima"/>
            </a:endParaRPr>
          </a:p>
        </p:txBody>
      </p:sp>
      <p:sp>
        <p:nvSpPr>
          <p:cNvPr id="96" name="CuadroTexto 95"/>
          <p:cNvSpPr txBox="1"/>
          <p:nvPr/>
        </p:nvSpPr>
        <p:spPr>
          <a:xfrm>
            <a:off x="1774560" y="928800"/>
            <a:ext cx="8535960" cy="264312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spc="-1">
                <a:solidFill>
                  <a:srgbClr val="000000"/>
                </a:solidFill>
                <a:latin typeface="Arial"/>
              </a:rPr>
              <a:t>Para mostrar en consola (pantalla) algunos datos, podemos usar:</a:t>
            </a:r>
            <a:endParaRPr lang="en-US" sz="2400" spc="-1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spc="-1">
                <a:solidFill>
                  <a:srgbClr val="000000"/>
                </a:solidFill>
                <a:latin typeface="Arial"/>
              </a:rPr>
              <a:t>El resultado será:</a:t>
            </a:r>
            <a:endParaRPr lang="en-US" sz="2400" spc="-1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Text Box 4"/>
          <p:cNvSpPr/>
          <p:nvPr/>
        </p:nvSpPr>
        <p:spPr>
          <a:xfrm>
            <a:off x="1524000" y="488880"/>
            <a:ext cx="9144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D9D9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ctr"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i="1" spc="-1">
                <a:solidFill>
                  <a:srgbClr val="AF0317"/>
                </a:solidFill>
                <a:latin typeface="Arial"/>
              </a:rPr>
              <a:t>Datos resultantes</a:t>
            </a:r>
            <a:endParaRPr lang="en-US" sz="2400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" name="4 CuadroTexto"/>
          <p:cNvSpPr/>
          <p:nvPr/>
        </p:nvSpPr>
        <p:spPr>
          <a:xfrm>
            <a:off x="1666920" y="1428840"/>
            <a:ext cx="8858160" cy="82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w="28440">
            <a:solidFill>
              <a:srgbClr val="8585E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2400" spc="-1">
                <a:solidFill>
                  <a:srgbClr val="000000"/>
                </a:solidFill>
                <a:latin typeface="Courier New"/>
                <a:ea typeface="Courier New"/>
              </a:rPr>
              <a:t>System.out.println("Hola");</a:t>
            </a:r>
            <a:endParaRPr lang="en-US" sz="2400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2400" spc="-1">
                <a:solidFill>
                  <a:srgbClr val="000000"/>
                </a:solidFill>
                <a:latin typeface="Courier New"/>
                <a:ea typeface="Courier New"/>
              </a:rPr>
              <a:t>System.out.println("Otra línea");</a:t>
            </a:r>
            <a:endParaRPr lang="en-US" sz="2400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" name="5 CuadroTexto"/>
          <p:cNvSpPr/>
          <p:nvPr/>
        </p:nvSpPr>
        <p:spPr>
          <a:xfrm>
            <a:off x="1666920" y="2666880"/>
            <a:ext cx="8858160" cy="82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EF9F4"/>
          </a:solidFill>
          <a:ln w="28440">
            <a:solidFill>
              <a:srgbClr val="32946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2400" spc="-1">
                <a:solidFill>
                  <a:srgbClr val="000000"/>
                </a:solidFill>
                <a:latin typeface="Courier New"/>
                <a:ea typeface="Courier New"/>
              </a:rPr>
              <a:t>Hola</a:t>
            </a:r>
            <a:endParaRPr lang="en-US" sz="2400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2400" spc="-1">
                <a:solidFill>
                  <a:srgbClr val="000000"/>
                </a:solidFill>
                <a:latin typeface="Courier New"/>
                <a:ea typeface="Courier New"/>
              </a:rPr>
              <a:t>Otra linea</a:t>
            </a:r>
            <a:endParaRPr lang="en-US" sz="2400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" name="2 Marcador de contenido"/>
          <p:cNvSpPr/>
          <p:nvPr/>
        </p:nvSpPr>
        <p:spPr>
          <a:xfrm>
            <a:off x="1774920" y="3500280"/>
            <a:ext cx="8535960" cy="2643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spc="-1">
                <a:solidFill>
                  <a:srgbClr val="000000"/>
                </a:solidFill>
                <a:latin typeface="Arial"/>
              </a:rPr>
              <a:t>Si no queremos una nueva línea podemos usar:</a:t>
            </a:r>
            <a:endParaRPr lang="en-US" sz="2400" spc="-1">
              <a:solidFill>
                <a:srgbClr val="000000"/>
              </a:solidFill>
              <a:latin typeface="Times New Roman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>
              <a:solidFill>
                <a:srgbClr val="000000"/>
              </a:solidFill>
              <a:latin typeface="Times New Roman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>
              <a:solidFill>
                <a:srgbClr val="000000"/>
              </a:solidFill>
              <a:latin typeface="Times New Roman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spc="-1">
                <a:solidFill>
                  <a:srgbClr val="000000"/>
                </a:solidFill>
                <a:latin typeface="Arial"/>
              </a:rPr>
              <a:t>El resultado será:</a:t>
            </a:r>
            <a:endParaRPr lang="en-US" sz="2400" spc="-1">
              <a:solidFill>
                <a:srgbClr val="000000"/>
              </a:solidFill>
              <a:latin typeface="Times New Roman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>
              <a:solidFill>
                <a:srgbClr val="000000"/>
              </a:solidFill>
              <a:latin typeface="Times New Roman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i="1" spc="-1">
                <a:solidFill>
                  <a:srgbClr val="000000"/>
                </a:solidFill>
                <a:latin typeface="Arial"/>
              </a:rPr>
              <a:t>Podemos usar “System.err” para imprimir en la consola de errores.</a:t>
            </a:r>
            <a:endParaRPr lang="en-US" sz="2400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" name="7 CuadroTexto"/>
          <p:cNvSpPr/>
          <p:nvPr/>
        </p:nvSpPr>
        <p:spPr>
          <a:xfrm>
            <a:off x="1666920" y="4000680"/>
            <a:ext cx="8858160" cy="82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w="28440">
            <a:solidFill>
              <a:srgbClr val="8585E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2400" spc="-1">
                <a:solidFill>
                  <a:srgbClr val="000000"/>
                </a:solidFill>
                <a:latin typeface="Courier New"/>
                <a:ea typeface="Courier New"/>
              </a:rPr>
              <a:t>System.out.print("Hola");</a:t>
            </a:r>
            <a:endParaRPr lang="en-US" sz="2400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2400" spc="-1">
                <a:solidFill>
                  <a:srgbClr val="000000"/>
                </a:solidFill>
                <a:latin typeface="Courier New"/>
                <a:ea typeface="Courier New"/>
              </a:rPr>
              <a:t>System.out.print("Mundo");</a:t>
            </a:r>
            <a:endParaRPr lang="en-US" sz="2400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" name="8 CuadroTexto"/>
          <p:cNvSpPr/>
          <p:nvPr/>
        </p:nvSpPr>
        <p:spPr>
          <a:xfrm>
            <a:off x="1666920" y="5238720"/>
            <a:ext cx="88581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EF9F4"/>
          </a:solidFill>
          <a:ln w="28440">
            <a:solidFill>
              <a:srgbClr val="32946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2400" spc="-1">
                <a:solidFill>
                  <a:srgbClr val="000000"/>
                </a:solidFill>
                <a:latin typeface="Courier New"/>
                <a:ea typeface="Courier New"/>
              </a:rPr>
              <a:t>Hola Mundo</a:t>
            </a:r>
            <a:endParaRPr lang="en-US" sz="2400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adroTexto 193"/>
          <p:cNvSpPr txBox="1"/>
          <p:nvPr/>
        </p:nvSpPr>
        <p:spPr>
          <a:xfrm>
            <a:off x="2285760" y="-25920"/>
            <a:ext cx="8381880" cy="4827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spcBef>
                <a:spcPts val="174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spc="-1" dirty="0" err="1">
                <a:solidFill>
                  <a:srgbClr val="32238D"/>
                </a:solidFill>
                <a:latin typeface="Ebrima"/>
              </a:rPr>
              <a:t>Manipulación</a:t>
            </a:r>
            <a:r>
              <a:rPr lang="en-GB" sz="2800" b="1" spc="-1" dirty="0">
                <a:solidFill>
                  <a:srgbClr val="32238D"/>
                </a:solidFill>
                <a:latin typeface="Ebrima"/>
              </a:rPr>
              <a:t> de </a:t>
            </a:r>
            <a:r>
              <a:rPr lang="en-GB" sz="2800" b="1" spc="-1" dirty="0" err="1" smtClean="0">
                <a:solidFill>
                  <a:srgbClr val="32238D"/>
                </a:solidFill>
                <a:latin typeface="Ebrima"/>
              </a:rPr>
              <a:t>cadenas</a:t>
            </a:r>
            <a:endParaRPr lang="en-US" sz="2800" b="1" spc="-1" dirty="0">
              <a:solidFill>
                <a:srgbClr val="32238D"/>
              </a:solidFill>
              <a:latin typeface="Ebrima"/>
            </a:endParaRPr>
          </a:p>
        </p:txBody>
      </p:sp>
      <p:sp>
        <p:nvSpPr>
          <p:cNvPr id="195" name="CuadroTexto 194"/>
          <p:cNvSpPr txBox="1"/>
          <p:nvPr/>
        </p:nvSpPr>
        <p:spPr>
          <a:xfrm>
            <a:off x="1524000" y="1000080"/>
            <a:ext cx="9144000" cy="428616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97000"/>
          </a:bodyPr>
          <a:lstStyle/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spc="-1" dirty="0">
                <a:solidFill>
                  <a:srgbClr val="000000"/>
                </a:solidFill>
                <a:latin typeface="Arial"/>
              </a:rPr>
              <a:t>Si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desea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comparar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2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cadenas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, lo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siguiente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spc="-1" dirty="0" smtClean="0">
                <a:solidFill>
                  <a:srgbClr val="000000"/>
                </a:solidFill>
                <a:latin typeface="Arial"/>
              </a:rPr>
              <a:t>no </a:t>
            </a:r>
            <a:r>
              <a:rPr lang="en-GB" sz="2400" spc="-1" dirty="0" err="1" smtClean="0">
                <a:solidFill>
                  <a:srgbClr val="000000"/>
                </a:solidFill>
                <a:latin typeface="Arial"/>
              </a:rPr>
              <a:t>es</a:t>
            </a:r>
            <a:r>
              <a:rPr lang="en-GB" sz="2400" spc="-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spc="-1" dirty="0" err="1" smtClean="0">
                <a:solidFill>
                  <a:srgbClr val="000000"/>
                </a:solidFill>
                <a:latin typeface="Arial"/>
              </a:rPr>
              <a:t>correcto</a:t>
            </a:r>
            <a:r>
              <a:rPr lang="en-GB" sz="2400" spc="-1" dirty="0" smtClean="0">
                <a:solidFill>
                  <a:srgbClr val="000000"/>
                </a:solidFill>
                <a:latin typeface="Arial"/>
              </a:rPr>
              <a:t>:</a:t>
            </a: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spc="-1" dirty="0">
                <a:solidFill>
                  <a:srgbClr val="000000"/>
                </a:solidFill>
                <a:latin typeface="Arial"/>
              </a:rPr>
              <a:t>A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pesar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de que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ambas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variables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contendrían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“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Hola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Mundo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”,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diría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:</a:t>
            </a:r>
            <a:endParaRPr lang="en-US" sz="24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Text Box 4"/>
          <p:cNvSpPr/>
          <p:nvPr/>
        </p:nvSpPr>
        <p:spPr>
          <a:xfrm>
            <a:off x="1524000" y="488880"/>
            <a:ext cx="9144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D9D9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ctr"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i="1" spc="-1">
                <a:solidFill>
                  <a:srgbClr val="AF0317"/>
                </a:solidFill>
                <a:latin typeface="Arial"/>
              </a:rPr>
              <a:t>Cadena: comparando 2 cadenas (1)</a:t>
            </a:r>
            <a:endParaRPr lang="en-US" sz="2400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7" name="4 CuadroTexto"/>
          <p:cNvSpPr/>
          <p:nvPr/>
        </p:nvSpPr>
        <p:spPr>
          <a:xfrm>
            <a:off x="1666920" y="1401840"/>
            <a:ext cx="8858160" cy="2743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w="28440">
            <a:solidFill>
              <a:srgbClr val="8585E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pc="-1" dirty="0">
                <a:solidFill>
                  <a:srgbClr val="000000"/>
                </a:solidFill>
                <a:latin typeface="Courier New"/>
                <a:ea typeface="Courier New"/>
              </a:rPr>
              <a:t>String </a:t>
            </a:r>
            <a:r>
              <a:rPr lang="en-GB" spc="-1" dirty="0" err="1">
                <a:solidFill>
                  <a:srgbClr val="000000"/>
                </a:solidFill>
                <a:latin typeface="Courier New"/>
                <a:ea typeface="Courier New"/>
              </a:rPr>
              <a:t>mensaje</a:t>
            </a:r>
            <a:r>
              <a:rPr lang="en-GB" spc="-1" dirty="0">
                <a:solidFill>
                  <a:srgbClr val="000000"/>
                </a:solidFill>
                <a:latin typeface="Courier New"/>
                <a:ea typeface="Courier New"/>
              </a:rPr>
              <a:t> = "</a:t>
            </a:r>
            <a:r>
              <a:rPr lang="en-GB" spc="-1" dirty="0" err="1">
                <a:solidFill>
                  <a:srgbClr val="000000"/>
                </a:solidFill>
                <a:latin typeface="Courier New"/>
                <a:ea typeface="Courier New"/>
              </a:rPr>
              <a:t>Hola</a:t>
            </a:r>
            <a:r>
              <a:rPr lang="en-GB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n-GB" spc="-1" dirty="0" err="1">
                <a:solidFill>
                  <a:srgbClr val="000000"/>
                </a:solidFill>
                <a:latin typeface="Courier New"/>
                <a:ea typeface="Courier New"/>
              </a:rPr>
              <a:t>Mundo</a:t>
            </a:r>
            <a:r>
              <a:rPr lang="en-GB" spc="-1" dirty="0">
                <a:solidFill>
                  <a:srgbClr val="000000"/>
                </a:solidFill>
                <a:latin typeface="Courier New"/>
                <a:ea typeface="Courier New"/>
              </a:rPr>
              <a:t>";</a:t>
            </a:r>
            <a:endParaRPr lang="en-US" spc="-1" dirty="0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pc="-1" dirty="0">
                <a:solidFill>
                  <a:srgbClr val="000000"/>
                </a:solidFill>
                <a:latin typeface="Courier New"/>
                <a:ea typeface="Courier New"/>
              </a:rPr>
              <a:t>String mensaje2 = "</a:t>
            </a:r>
            <a:r>
              <a:rPr lang="en-GB" spc="-1" dirty="0" err="1">
                <a:solidFill>
                  <a:srgbClr val="000000"/>
                </a:solidFill>
                <a:latin typeface="Courier New"/>
                <a:ea typeface="Courier New"/>
              </a:rPr>
              <a:t>Hola</a:t>
            </a:r>
            <a:r>
              <a:rPr lang="en-GB" spc="-1" dirty="0">
                <a:solidFill>
                  <a:srgbClr val="000000"/>
                </a:solidFill>
                <a:latin typeface="Courier New"/>
                <a:ea typeface="Courier New"/>
              </a:rPr>
              <a:t>";</a:t>
            </a:r>
            <a:endParaRPr lang="en-US" spc="-1" dirty="0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pc="-1" dirty="0">
                <a:solidFill>
                  <a:srgbClr val="000000"/>
                </a:solidFill>
                <a:latin typeface="Courier New"/>
                <a:ea typeface="Courier New"/>
              </a:rPr>
              <a:t>mensaje2=mensaje2</a:t>
            </a:r>
            <a:r>
              <a:rPr lang="en-GB" spc="-1" dirty="0" smtClean="0">
                <a:solidFill>
                  <a:srgbClr val="000000"/>
                </a:solidFill>
                <a:latin typeface="Courier New"/>
                <a:ea typeface="Courier New"/>
              </a:rPr>
              <a:t>+“ </a:t>
            </a:r>
            <a:r>
              <a:rPr lang="en-GB" spc="-1" dirty="0" err="1" smtClean="0">
                <a:solidFill>
                  <a:srgbClr val="000000"/>
                </a:solidFill>
                <a:latin typeface="Courier New"/>
                <a:ea typeface="Courier New"/>
              </a:rPr>
              <a:t>Mundo</a:t>
            </a:r>
            <a:r>
              <a:rPr lang="en-GB" spc="-1" dirty="0">
                <a:solidFill>
                  <a:srgbClr val="000000"/>
                </a:solidFill>
                <a:latin typeface="Courier New"/>
                <a:ea typeface="Courier New"/>
              </a:rPr>
              <a:t>";</a:t>
            </a:r>
            <a:endParaRPr lang="en-US" spc="-1" dirty="0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pc="-1" dirty="0" err="1">
                <a:solidFill>
                  <a:srgbClr val="000000"/>
                </a:solidFill>
                <a:latin typeface="Courier New"/>
                <a:ea typeface="Courier New"/>
              </a:rPr>
              <a:t>System.out.println</a:t>
            </a:r>
            <a:r>
              <a:rPr lang="en-GB" spc="-1" dirty="0">
                <a:solidFill>
                  <a:srgbClr val="000000"/>
                </a:solidFill>
                <a:latin typeface="Courier New"/>
                <a:ea typeface="Courier New"/>
              </a:rPr>
              <a:t>(mensaje2);</a:t>
            </a:r>
            <a:endParaRPr lang="en-US" spc="-1" dirty="0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pc="-1" dirty="0">
                <a:solidFill>
                  <a:srgbClr val="000000"/>
                </a:solidFill>
                <a:latin typeface="Courier New"/>
                <a:ea typeface="Courier New"/>
              </a:rPr>
              <a:t>if (</a:t>
            </a:r>
            <a:r>
              <a:rPr lang="en-GB" spc="-1" dirty="0" err="1">
                <a:solidFill>
                  <a:srgbClr val="000000"/>
                </a:solidFill>
                <a:latin typeface="Courier New"/>
                <a:ea typeface="Courier New"/>
              </a:rPr>
              <a:t>mensaje</a:t>
            </a:r>
            <a:r>
              <a:rPr lang="en-GB" spc="-1" dirty="0">
                <a:solidFill>
                  <a:srgbClr val="000000"/>
                </a:solidFill>
                <a:latin typeface="Courier New"/>
                <a:ea typeface="Courier New"/>
              </a:rPr>
              <a:t>==mensaje2) {</a:t>
            </a:r>
            <a:endParaRPr lang="en-US" spc="-1" dirty="0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n-GB" spc="-1" dirty="0" err="1">
                <a:solidFill>
                  <a:srgbClr val="000000"/>
                </a:solidFill>
                <a:latin typeface="Courier New"/>
                <a:ea typeface="Courier New"/>
              </a:rPr>
              <a:t>System.out.println</a:t>
            </a:r>
            <a:r>
              <a:rPr lang="en-GB" spc="-1" dirty="0">
                <a:solidFill>
                  <a:srgbClr val="000000"/>
                </a:solidFill>
                <a:latin typeface="Courier New"/>
                <a:ea typeface="Courier New"/>
              </a:rPr>
              <a:t>("Son </a:t>
            </a:r>
            <a:r>
              <a:rPr lang="en-GB" spc="-1" dirty="0" err="1">
                <a:solidFill>
                  <a:srgbClr val="000000"/>
                </a:solidFill>
                <a:latin typeface="Courier New"/>
                <a:ea typeface="Courier New"/>
              </a:rPr>
              <a:t>iguales</a:t>
            </a:r>
            <a:r>
              <a:rPr lang="en-GB" spc="-1" dirty="0">
                <a:solidFill>
                  <a:srgbClr val="000000"/>
                </a:solidFill>
                <a:latin typeface="Courier New"/>
                <a:ea typeface="Courier New"/>
              </a:rPr>
              <a:t>");</a:t>
            </a:r>
            <a:endParaRPr lang="en-US" spc="-1" dirty="0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pc="-1" dirty="0">
                <a:solidFill>
                  <a:srgbClr val="000000"/>
                </a:solidFill>
                <a:latin typeface="Courier New"/>
                <a:ea typeface="Courier New"/>
              </a:rPr>
              <a:t>}</a:t>
            </a:r>
            <a:endParaRPr lang="en-US" spc="-1" dirty="0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pc="-1" dirty="0" smtClean="0">
                <a:solidFill>
                  <a:srgbClr val="000000"/>
                </a:solidFill>
                <a:latin typeface="Courier New"/>
                <a:ea typeface="Courier New"/>
              </a:rPr>
              <a:t>else</a:t>
            </a:r>
            <a:r>
              <a:rPr lang="en-GB" spc="-1" dirty="0" smtClean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n-GB" spc="-1" dirty="0">
                <a:solidFill>
                  <a:srgbClr val="000000"/>
                </a:solidFill>
                <a:latin typeface="Courier New"/>
                <a:ea typeface="Courier New"/>
              </a:rPr>
              <a:t>{</a:t>
            </a:r>
            <a:endParaRPr lang="en-US" spc="-1" dirty="0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n-GB" spc="-1" dirty="0" err="1">
                <a:solidFill>
                  <a:srgbClr val="000000"/>
                </a:solidFill>
                <a:latin typeface="Courier New"/>
                <a:ea typeface="Courier New"/>
              </a:rPr>
              <a:t>System.out.println</a:t>
            </a:r>
            <a:r>
              <a:rPr lang="en-GB" spc="-1" dirty="0">
                <a:solidFill>
                  <a:srgbClr val="000000"/>
                </a:solidFill>
                <a:latin typeface="Courier New"/>
                <a:ea typeface="Courier New"/>
              </a:rPr>
              <a:t>("No son </a:t>
            </a:r>
            <a:r>
              <a:rPr lang="en-GB" spc="-1" dirty="0" err="1">
                <a:solidFill>
                  <a:srgbClr val="000000"/>
                </a:solidFill>
                <a:latin typeface="Courier New"/>
                <a:ea typeface="Courier New"/>
              </a:rPr>
              <a:t>iguales</a:t>
            </a:r>
            <a:r>
              <a:rPr lang="en-GB" spc="-1" dirty="0">
                <a:solidFill>
                  <a:srgbClr val="000000"/>
                </a:solidFill>
                <a:latin typeface="Courier New"/>
                <a:ea typeface="Courier New"/>
              </a:rPr>
              <a:t>");</a:t>
            </a:r>
            <a:endParaRPr lang="en-US" spc="-1" dirty="0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pc="-1" dirty="0">
                <a:solidFill>
                  <a:srgbClr val="000000"/>
                </a:solidFill>
                <a:latin typeface="Courier New"/>
                <a:ea typeface="Courier New"/>
              </a:rPr>
              <a:t>}</a:t>
            </a:r>
            <a:endParaRPr lang="en-US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8" name="8 CuadroTexto"/>
          <p:cNvSpPr/>
          <p:nvPr/>
        </p:nvSpPr>
        <p:spPr>
          <a:xfrm>
            <a:off x="1666920" y="5396040"/>
            <a:ext cx="88581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EF9F4"/>
          </a:solidFill>
          <a:ln w="28440">
            <a:solidFill>
              <a:srgbClr val="32946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2400" spc="-1">
                <a:solidFill>
                  <a:srgbClr val="000000"/>
                </a:solidFill>
                <a:latin typeface="Courier New"/>
                <a:ea typeface="Courier New"/>
              </a:rPr>
              <a:t>no son iguales</a:t>
            </a:r>
            <a:endParaRPr lang="en-US" sz="2400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9" name="10 Conector recto"/>
          <p:cNvSpPr/>
          <p:nvPr/>
        </p:nvSpPr>
        <p:spPr>
          <a:xfrm>
            <a:off x="1666920" y="2428920"/>
            <a:ext cx="5857920" cy="1714320"/>
          </a:xfrm>
          <a:prstGeom prst="line">
            <a:avLst/>
          </a:prstGeom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20 Conector recto"/>
          <p:cNvSpPr/>
          <p:nvPr/>
        </p:nvSpPr>
        <p:spPr>
          <a:xfrm flipV="1">
            <a:off x="1738200" y="2428920"/>
            <a:ext cx="5500800" cy="1714320"/>
          </a:xfrm>
          <a:prstGeom prst="line">
            <a:avLst/>
          </a:prstGeom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adroTexto 200"/>
          <p:cNvSpPr txBox="1"/>
          <p:nvPr/>
        </p:nvSpPr>
        <p:spPr>
          <a:xfrm>
            <a:off x="2285760" y="-25920"/>
            <a:ext cx="8381880" cy="4827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spcBef>
                <a:spcPts val="174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spc="-1" dirty="0" err="1">
                <a:solidFill>
                  <a:srgbClr val="32238D"/>
                </a:solidFill>
                <a:latin typeface="Ebrima"/>
              </a:rPr>
              <a:t>Manipulación</a:t>
            </a:r>
            <a:r>
              <a:rPr lang="en-GB" sz="2800" b="1" spc="-1" dirty="0">
                <a:solidFill>
                  <a:srgbClr val="32238D"/>
                </a:solidFill>
                <a:latin typeface="Ebrima"/>
              </a:rPr>
              <a:t> de </a:t>
            </a:r>
            <a:r>
              <a:rPr lang="en-GB" sz="2800" b="1" spc="-1" dirty="0" err="1" smtClean="0">
                <a:solidFill>
                  <a:srgbClr val="32238D"/>
                </a:solidFill>
                <a:latin typeface="Ebrima"/>
              </a:rPr>
              <a:t>cadenas</a:t>
            </a:r>
            <a:endParaRPr lang="en-US" sz="2800" b="1" spc="-1" dirty="0">
              <a:solidFill>
                <a:srgbClr val="32238D"/>
              </a:solidFill>
              <a:latin typeface="Ebrima"/>
            </a:endParaRPr>
          </a:p>
        </p:txBody>
      </p:sp>
      <p:sp>
        <p:nvSpPr>
          <p:cNvPr id="202" name="CuadroTexto 201"/>
          <p:cNvSpPr txBox="1"/>
          <p:nvPr/>
        </p:nvSpPr>
        <p:spPr>
          <a:xfrm>
            <a:off x="1524000" y="1000080"/>
            <a:ext cx="9144000" cy="42861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spc="-1" dirty="0">
                <a:solidFill>
                  <a:srgbClr val="000000"/>
                </a:solidFill>
                <a:latin typeface="Arial"/>
              </a:rPr>
              <a:t>Si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desea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comparar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2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cadenas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, lo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siguiente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spc="-1" dirty="0" err="1" smtClean="0">
                <a:solidFill>
                  <a:srgbClr val="000000"/>
                </a:solidFill>
                <a:latin typeface="Arial"/>
              </a:rPr>
              <a:t>es</a:t>
            </a:r>
            <a:r>
              <a:rPr lang="en-GB" sz="2400" spc="-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b="1" spc="-1" dirty="0" err="1" smtClean="0">
                <a:solidFill>
                  <a:srgbClr val="000000"/>
                </a:solidFill>
                <a:latin typeface="Arial"/>
              </a:rPr>
              <a:t>correcto</a:t>
            </a:r>
            <a:r>
              <a:rPr lang="en-GB" sz="2400" spc="-1" dirty="0" smtClean="0">
                <a:solidFill>
                  <a:srgbClr val="000000"/>
                </a:solidFill>
                <a:latin typeface="Arial"/>
              </a:rPr>
              <a:t>:</a:t>
            </a: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Ahora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diría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el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mensaje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correcto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:</a:t>
            </a:r>
            <a:endParaRPr lang="en-US" sz="24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Text Box 4"/>
          <p:cNvSpPr/>
          <p:nvPr/>
        </p:nvSpPr>
        <p:spPr>
          <a:xfrm>
            <a:off x="1524000" y="488880"/>
            <a:ext cx="9144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D9D9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ctr"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i="1" spc="-1">
                <a:solidFill>
                  <a:srgbClr val="AF0317"/>
                </a:solidFill>
                <a:latin typeface="Arial"/>
              </a:rPr>
              <a:t>Cadena: comparando 2 cadenas (2)</a:t>
            </a:r>
            <a:endParaRPr lang="en-US" sz="2400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4" name="4 CuadroTexto"/>
          <p:cNvSpPr/>
          <p:nvPr/>
        </p:nvSpPr>
        <p:spPr>
          <a:xfrm>
            <a:off x="1666920" y="1401840"/>
            <a:ext cx="8858160" cy="2743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w="28440">
            <a:solidFill>
              <a:srgbClr val="8585E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pc="-1" dirty="0">
                <a:solidFill>
                  <a:srgbClr val="000000"/>
                </a:solidFill>
                <a:latin typeface="Courier New"/>
                <a:ea typeface="Courier New"/>
              </a:rPr>
              <a:t>String </a:t>
            </a:r>
            <a:r>
              <a:rPr lang="en-GB" spc="-1" dirty="0" err="1">
                <a:solidFill>
                  <a:srgbClr val="000000"/>
                </a:solidFill>
                <a:latin typeface="Courier New"/>
                <a:ea typeface="Courier New"/>
              </a:rPr>
              <a:t>mensaje</a:t>
            </a:r>
            <a:r>
              <a:rPr lang="en-GB" spc="-1" dirty="0">
                <a:solidFill>
                  <a:srgbClr val="000000"/>
                </a:solidFill>
                <a:latin typeface="Courier New"/>
                <a:ea typeface="Courier New"/>
              </a:rPr>
              <a:t> = "</a:t>
            </a:r>
            <a:r>
              <a:rPr lang="en-GB" spc="-1" dirty="0" err="1">
                <a:solidFill>
                  <a:srgbClr val="000000"/>
                </a:solidFill>
                <a:latin typeface="Courier New"/>
                <a:ea typeface="Courier New"/>
              </a:rPr>
              <a:t>Hola</a:t>
            </a:r>
            <a:r>
              <a:rPr lang="en-GB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n-GB" spc="-1" dirty="0" err="1">
                <a:solidFill>
                  <a:srgbClr val="000000"/>
                </a:solidFill>
                <a:latin typeface="Courier New"/>
                <a:ea typeface="Courier New"/>
              </a:rPr>
              <a:t>Mundo</a:t>
            </a:r>
            <a:r>
              <a:rPr lang="en-GB" spc="-1" dirty="0">
                <a:solidFill>
                  <a:srgbClr val="000000"/>
                </a:solidFill>
                <a:latin typeface="Courier New"/>
                <a:ea typeface="Courier New"/>
              </a:rPr>
              <a:t>";</a:t>
            </a:r>
            <a:endParaRPr lang="en-US" spc="-1" dirty="0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pc="-1" dirty="0">
                <a:solidFill>
                  <a:srgbClr val="000000"/>
                </a:solidFill>
                <a:latin typeface="Courier New"/>
                <a:ea typeface="Courier New"/>
              </a:rPr>
              <a:t>String mensaje2 = "</a:t>
            </a:r>
            <a:r>
              <a:rPr lang="en-GB" spc="-1" smtClean="0">
                <a:solidFill>
                  <a:srgbClr val="000000"/>
                </a:solidFill>
                <a:latin typeface="Courier New"/>
                <a:ea typeface="Courier New"/>
              </a:rPr>
              <a:t>Hola";</a:t>
            </a:r>
            <a:endParaRPr lang="en-US" spc="-1" dirty="0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pc="-1" dirty="0">
                <a:solidFill>
                  <a:srgbClr val="000000"/>
                </a:solidFill>
                <a:latin typeface="Courier New"/>
                <a:ea typeface="Courier New"/>
              </a:rPr>
              <a:t>mensaje2=mensaje2</a:t>
            </a:r>
            <a:r>
              <a:rPr lang="en-GB" spc="-1" dirty="0" smtClean="0">
                <a:solidFill>
                  <a:srgbClr val="000000"/>
                </a:solidFill>
                <a:latin typeface="Courier New"/>
                <a:ea typeface="Courier New"/>
              </a:rPr>
              <a:t>+“ </a:t>
            </a:r>
            <a:r>
              <a:rPr lang="en-GB" spc="-1" dirty="0" err="1" smtClean="0">
                <a:solidFill>
                  <a:srgbClr val="000000"/>
                </a:solidFill>
                <a:latin typeface="Courier New"/>
                <a:ea typeface="Courier New"/>
              </a:rPr>
              <a:t>Mundo</a:t>
            </a:r>
            <a:r>
              <a:rPr lang="en-GB" spc="-1" dirty="0">
                <a:solidFill>
                  <a:srgbClr val="000000"/>
                </a:solidFill>
                <a:latin typeface="Courier New"/>
                <a:ea typeface="Courier New"/>
              </a:rPr>
              <a:t>";</a:t>
            </a:r>
            <a:endParaRPr lang="en-US" spc="-1" dirty="0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pc="-1" dirty="0" err="1">
                <a:solidFill>
                  <a:srgbClr val="000000"/>
                </a:solidFill>
                <a:latin typeface="Courier New"/>
                <a:ea typeface="Courier New"/>
              </a:rPr>
              <a:t>System.out.println</a:t>
            </a:r>
            <a:r>
              <a:rPr lang="en-GB" spc="-1" dirty="0">
                <a:solidFill>
                  <a:srgbClr val="000000"/>
                </a:solidFill>
                <a:latin typeface="Courier New"/>
                <a:ea typeface="Courier New"/>
              </a:rPr>
              <a:t>(mensaje2);</a:t>
            </a:r>
            <a:endParaRPr lang="en-US" spc="-1" dirty="0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pc="-1" dirty="0" smtClean="0">
                <a:solidFill>
                  <a:srgbClr val="000000"/>
                </a:solidFill>
                <a:latin typeface="Courier New"/>
                <a:ea typeface="Courier New"/>
              </a:rPr>
              <a:t>if </a:t>
            </a:r>
            <a:r>
              <a:rPr lang="en-GB" spc="-1" dirty="0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lang="en-GB" b="1" spc="-1" dirty="0" err="1">
                <a:solidFill>
                  <a:srgbClr val="000000"/>
                </a:solidFill>
                <a:latin typeface="Courier New"/>
                <a:ea typeface="Courier New"/>
              </a:rPr>
              <a:t>mensaje.equals</a:t>
            </a:r>
            <a:r>
              <a:rPr lang="en-GB" b="1" spc="-1" dirty="0">
                <a:solidFill>
                  <a:srgbClr val="000000"/>
                </a:solidFill>
                <a:latin typeface="Courier New"/>
                <a:ea typeface="Courier New"/>
              </a:rPr>
              <a:t>(mensaje2)</a:t>
            </a:r>
            <a:r>
              <a:rPr lang="en-GB" spc="-1" dirty="0">
                <a:solidFill>
                  <a:srgbClr val="000000"/>
                </a:solidFill>
                <a:latin typeface="Courier New"/>
                <a:ea typeface="Courier New"/>
              </a:rPr>
              <a:t>) {</a:t>
            </a:r>
            <a:endParaRPr lang="en-US" spc="-1" dirty="0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n-GB" spc="-1" dirty="0" err="1">
                <a:solidFill>
                  <a:srgbClr val="000000"/>
                </a:solidFill>
                <a:latin typeface="Courier New"/>
                <a:ea typeface="Courier New"/>
              </a:rPr>
              <a:t>System.out.println</a:t>
            </a:r>
            <a:r>
              <a:rPr lang="en-GB" spc="-1" dirty="0">
                <a:solidFill>
                  <a:srgbClr val="000000"/>
                </a:solidFill>
                <a:latin typeface="Courier New"/>
                <a:ea typeface="Courier New"/>
              </a:rPr>
              <a:t>("Son </a:t>
            </a:r>
            <a:r>
              <a:rPr lang="en-GB" spc="-1" dirty="0" err="1">
                <a:solidFill>
                  <a:srgbClr val="000000"/>
                </a:solidFill>
                <a:latin typeface="Courier New"/>
                <a:ea typeface="Courier New"/>
              </a:rPr>
              <a:t>iguales</a:t>
            </a:r>
            <a:r>
              <a:rPr lang="en-GB" spc="-1" dirty="0">
                <a:solidFill>
                  <a:srgbClr val="000000"/>
                </a:solidFill>
                <a:latin typeface="Courier New"/>
                <a:ea typeface="Courier New"/>
              </a:rPr>
              <a:t>");</a:t>
            </a:r>
            <a:endParaRPr lang="en-US" spc="-1" dirty="0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pc="-1" dirty="0">
                <a:solidFill>
                  <a:srgbClr val="000000"/>
                </a:solidFill>
                <a:latin typeface="Courier New"/>
                <a:ea typeface="Courier New"/>
              </a:rPr>
              <a:t>}</a:t>
            </a:r>
            <a:endParaRPr lang="en-US" spc="-1" dirty="0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pc="-1" dirty="0" smtClean="0">
                <a:solidFill>
                  <a:srgbClr val="000000"/>
                </a:solidFill>
                <a:latin typeface="Courier New"/>
                <a:ea typeface="Courier New"/>
              </a:rPr>
              <a:t>else </a:t>
            </a:r>
            <a:r>
              <a:rPr lang="en-GB" spc="-1" dirty="0">
                <a:solidFill>
                  <a:srgbClr val="000000"/>
                </a:solidFill>
                <a:latin typeface="Courier New"/>
                <a:ea typeface="Courier New"/>
              </a:rPr>
              <a:t>{</a:t>
            </a:r>
            <a:endParaRPr lang="en-US" spc="-1" dirty="0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n-GB" spc="-1" dirty="0" err="1">
                <a:solidFill>
                  <a:srgbClr val="000000"/>
                </a:solidFill>
                <a:latin typeface="Courier New"/>
                <a:ea typeface="Courier New"/>
              </a:rPr>
              <a:t>System.out.println</a:t>
            </a:r>
            <a:r>
              <a:rPr lang="en-GB" spc="-1" dirty="0">
                <a:solidFill>
                  <a:srgbClr val="000000"/>
                </a:solidFill>
                <a:latin typeface="Courier New"/>
                <a:ea typeface="Courier New"/>
              </a:rPr>
              <a:t>("No son </a:t>
            </a:r>
            <a:r>
              <a:rPr lang="en-GB" spc="-1" dirty="0" err="1">
                <a:solidFill>
                  <a:srgbClr val="000000"/>
                </a:solidFill>
                <a:latin typeface="Courier New"/>
                <a:ea typeface="Courier New"/>
              </a:rPr>
              <a:t>iguales</a:t>
            </a:r>
            <a:r>
              <a:rPr lang="en-GB" spc="-1" dirty="0">
                <a:solidFill>
                  <a:srgbClr val="000000"/>
                </a:solidFill>
                <a:latin typeface="Courier New"/>
                <a:ea typeface="Courier New"/>
              </a:rPr>
              <a:t>");</a:t>
            </a:r>
            <a:endParaRPr lang="en-US" spc="-1" dirty="0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pc="-1" dirty="0">
                <a:solidFill>
                  <a:srgbClr val="000000"/>
                </a:solidFill>
                <a:latin typeface="Courier New"/>
                <a:ea typeface="Courier New"/>
              </a:rPr>
              <a:t>}</a:t>
            </a:r>
            <a:endParaRPr lang="en-US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5" name="8 CuadroTexto"/>
          <p:cNvSpPr/>
          <p:nvPr/>
        </p:nvSpPr>
        <p:spPr>
          <a:xfrm>
            <a:off x="1666920" y="4929120"/>
            <a:ext cx="88581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EF9F4"/>
          </a:solidFill>
          <a:ln w="28440">
            <a:solidFill>
              <a:srgbClr val="32946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2400" spc="-1">
                <a:solidFill>
                  <a:srgbClr val="000000"/>
                </a:solidFill>
                <a:latin typeface="Courier New"/>
                <a:ea typeface="Courier New"/>
              </a:rPr>
              <a:t>Son iguales</a:t>
            </a:r>
            <a:endParaRPr lang="en-US" sz="2400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6" name="5 CuadroTexto"/>
          <p:cNvSpPr/>
          <p:nvPr/>
        </p:nvSpPr>
        <p:spPr>
          <a:xfrm>
            <a:off x="2809920" y="5753160"/>
            <a:ext cx="65008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E7E7"/>
          </a:solidFill>
          <a:ln w="57240">
            <a:solidFill>
              <a:srgbClr val="A5002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2400" b="1" spc="-1">
                <a:solidFill>
                  <a:srgbClr val="000000"/>
                </a:solidFill>
                <a:latin typeface="Verdana"/>
                <a:ea typeface="Verdana"/>
              </a:rPr>
              <a:t>Desafío3_13, 3_14, 3_15, EXTRA</a:t>
            </a:r>
            <a:endParaRPr lang="en-US" sz="2400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adroTexto 102"/>
          <p:cNvSpPr txBox="1"/>
          <p:nvPr/>
        </p:nvSpPr>
        <p:spPr>
          <a:xfrm>
            <a:off x="2285760" y="-25920"/>
            <a:ext cx="8381880" cy="4827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spcBef>
                <a:spcPts val="174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spc="-1">
                <a:solidFill>
                  <a:srgbClr val="32238D"/>
                </a:solidFill>
                <a:latin typeface="Ebrima"/>
              </a:rPr>
              <a:t>E/S de consola</a:t>
            </a:r>
            <a:endParaRPr lang="en-US" sz="2800" b="1" spc="-1">
              <a:solidFill>
                <a:srgbClr val="32238D"/>
              </a:solidFill>
              <a:latin typeface="Ebrima"/>
            </a:endParaRPr>
          </a:p>
        </p:txBody>
      </p:sp>
      <p:sp>
        <p:nvSpPr>
          <p:cNvPr id="104" name="CuadroTexto 103"/>
          <p:cNvSpPr txBox="1"/>
          <p:nvPr/>
        </p:nvSpPr>
        <p:spPr>
          <a:xfrm>
            <a:off x="1774920" y="928440"/>
            <a:ext cx="8678880" cy="535788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92500" lnSpcReduction="20000"/>
          </a:bodyPr>
          <a:lstStyle/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spc="-1" dirty="0">
                <a:solidFill>
                  <a:srgbClr val="000000"/>
                </a:solidFill>
                <a:latin typeface="Arial"/>
              </a:rPr>
              <a:t>Para leer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datos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de palabras clave,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podemos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usar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:</a:t>
            </a: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spc="-1" dirty="0">
                <a:solidFill>
                  <a:srgbClr val="000000"/>
                </a:solidFill>
                <a:latin typeface="Arial"/>
              </a:rPr>
              <a:t>Pero el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resultado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sería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(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si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ingresamos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“a” y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pulsamos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intro):</a:t>
            </a: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Está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mostrando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el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código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ASCII (97) de la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letra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“a”, lo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cual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no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es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tan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útil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.</a:t>
            </a: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Entonces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en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la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siguiente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diapositiva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veremos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un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método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mejor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para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hacerlo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.</a:t>
            </a: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spc="-1" baseline="30000" dirty="0">
                <a:solidFill>
                  <a:srgbClr val="C00000"/>
                </a:solidFill>
                <a:latin typeface="Arial"/>
              </a:rPr>
              <a:t>1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i="1" spc="-1" dirty="0" err="1">
                <a:solidFill>
                  <a:srgbClr val="000000"/>
                </a:solidFill>
                <a:latin typeface="Arial"/>
              </a:rPr>
              <a:t>Esta</a:t>
            </a:r>
            <a:r>
              <a:rPr lang="en-GB" sz="2400" i="1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i="1" spc="-1" dirty="0" err="1">
                <a:solidFill>
                  <a:srgbClr val="000000"/>
                </a:solidFill>
                <a:latin typeface="Arial"/>
              </a:rPr>
              <a:t>linea</a:t>
            </a:r>
            <a:r>
              <a:rPr lang="en-GB" sz="2400" i="1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i="1" spc="-1" dirty="0" err="1">
                <a:solidFill>
                  <a:srgbClr val="000000"/>
                </a:solidFill>
                <a:latin typeface="Arial"/>
              </a:rPr>
              <a:t>nos</a:t>
            </a:r>
            <a:r>
              <a:rPr lang="en-GB" sz="2400" i="1" spc="-1" dirty="0">
                <a:solidFill>
                  <a:srgbClr val="000000"/>
                </a:solidFill>
                <a:latin typeface="Arial"/>
              </a:rPr>
              <a:t> da un error, </a:t>
            </a:r>
            <a:r>
              <a:rPr lang="en-GB" sz="2400" i="1" spc="-1" dirty="0" err="1">
                <a:solidFill>
                  <a:srgbClr val="000000"/>
                </a:solidFill>
                <a:latin typeface="Arial"/>
              </a:rPr>
              <a:t>mira</a:t>
            </a:r>
            <a:r>
              <a:rPr lang="en-GB" sz="2400" i="1" spc="-1" dirty="0">
                <a:solidFill>
                  <a:srgbClr val="000000"/>
                </a:solidFill>
                <a:latin typeface="Arial"/>
              </a:rPr>
              <a:t> la </a:t>
            </a:r>
            <a:r>
              <a:rPr lang="en-GB" sz="2400" i="1" spc="-1" dirty="0" err="1">
                <a:solidFill>
                  <a:srgbClr val="000000"/>
                </a:solidFill>
                <a:latin typeface="Arial"/>
              </a:rPr>
              <a:t>siguiente</a:t>
            </a:r>
            <a:r>
              <a:rPr lang="en-GB" sz="2400" i="1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i="1" spc="-1" dirty="0" err="1">
                <a:solidFill>
                  <a:srgbClr val="000000"/>
                </a:solidFill>
                <a:latin typeface="Arial"/>
              </a:rPr>
              <a:t>diapositiva</a:t>
            </a:r>
            <a:r>
              <a:rPr lang="en-GB" sz="2400" i="1" spc="-1" dirty="0">
                <a:solidFill>
                  <a:srgbClr val="000000"/>
                </a:solidFill>
                <a:latin typeface="Arial"/>
              </a:rPr>
              <a:t> para </a:t>
            </a:r>
            <a:r>
              <a:rPr lang="en-GB" sz="2400" i="1" spc="-1" dirty="0" err="1">
                <a:solidFill>
                  <a:srgbClr val="000000"/>
                </a:solidFill>
                <a:latin typeface="Arial"/>
              </a:rPr>
              <a:t>solucionarlo</a:t>
            </a:r>
            <a:endParaRPr lang="en-US" sz="24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Text Box 4"/>
          <p:cNvSpPr/>
          <p:nvPr/>
        </p:nvSpPr>
        <p:spPr>
          <a:xfrm>
            <a:off x="1524000" y="488880"/>
            <a:ext cx="9144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D9D9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ctr"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i="1" spc="-1">
                <a:solidFill>
                  <a:srgbClr val="AF0317"/>
                </a:solidFill>
                <a:latin typeface="Arial"/>
              </a:rPr>
              <a:t>Datos de entrada: System.in (1)</a:t>
            </a:r>
            <a:endParaRPr lang="en-US" sz="2400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" name="4 CuadroTexto"/>
          <p:cNvSpPr/>
          <p:nvPr/>
        </p:nvSpPr>
        <p:spPr>
          <a:xfrm>
            <a:off x="1666920" y="1428840"/>
            <a:ext cx="8858160" cy="1191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w="28440">
            <a:solidFill>
              <a:srgbClr val="8585E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2400" spc="-1" dirty="0" err="1">
                <a:solidFill>
                  <a:srgbClr val="000000"/>
                </a:solidFill>
                <a:latin typeface="Courier New"/>
                <a:ea typeface="Courier New"/>
              </a:rPr>
              <a:t>System.out.println</a:t>
            </a:r>
            <a:r>
              <a:rPr lang="es-ES" sz="2400" spc="-1" dirty="0">
                <a:solidFill>
                  <a:srgbClr val="000000"/>
                </a:solidFill>
                <a:latin typeface="Courier New"/>
                <a:ea typeface="Courier New"/>
              </a:rPr>
              <a:t>("Introduzca un carácter: ");</a:t>
            </a:r>
            <a:endParaRPr lang="en-US" sz="2400" spc="-1" dirty="0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2400" spc="-1" dirty="0" err="1">
                <a:solidFill>
                  <a:srgbClr val="000000"/>
                </a:solidFill>
                <a:latin typeface="Courier New"/>
                <a:ea typeface="Courier New"/>
              </a:rPr>
              <a:t>int</a:t>
            </a:r>
            <a:r>
              <a:rPr lang="es-ES" sz="2400" spc="-1" dirty="0">
                <a:solidFill>
                  <a:srgbClr val="000000"/>
                </a:solidFill>
                <a:latin typeface="Courier New"/>
                <a:ea typeface="Courier New"/>
              </a:rPr>
              <a:t> c = </a:t>
            </a:r>
            <a:r>
              <a:rPr lang="es-ES" sz="2400" spc="-1" dirty="0" err="1">
                <a:solidFill>
                  <a:srgbClr val="000000"/>
                </a:solidFill>
                <a:latin typeface="Courier New"/>
                <a:ea typeface="Courier New"/>
              </a:rPr>
              <a:t>System.in.read</a:t>
            </a:r>
            <a:r>
              <a:rPr lang="es-ES" sz="2400" spc="-1" dirty="0">
                <a:solidFill>
                  <a:srgbClr val="000000"/>
                </a:solidFill>
                <a:latin typeface="Courier New"/>
                <a:ea typeface="Courier New"/>
              </a:rPr>
              <a:t>();</a:t>
            </a:r>
            <a:r>
              <a:rPr lang="es-ES" sz="2400" b="1" spc="-1" baseline="30000" dirty="0">
                <a:solidFill>
                  <a:srgbClr val="C00000"/>
                </a:solidFill>
                <a:latin typeface="Courier New"/>
                <a:ea typeface="Courier New"/>
              </a:rPr>
              <a:t>1</a:t>
            </a:r>
            <a:endParaRPr lang="en-US" sz="2400" spc="-1" dirty="0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2400" spc="-1" dirty="0" err="1">
                <a:solidFill>
                  <a:srgbClr val="000000"/>
                </a:solidFill>
                <a:latin typeface="Courier New"/>
                <a:ea typeface="Courier New"/>
              </a:rPr>
              <a:t>System.out.println</a:t>
            </a:r>
            <a:r>
              <a:rPr lang="es-ES" sz="2400" spc="-1" dirty="0">
                <a:solidFill>
                  <a:srgbClr val="000000"/>
                </a:solidFill>
                <a:latin typeface="Courier New"/>
                <a:ea typeface="Courier New"/>
              </a:rPr>
              <a:t>(c);</a:t>
            </a:r>
            <a:endParaRPr lang="en-US" sz="2400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" name="8 CuadroTexto"/>
          <p:cNvSpPr/>
          <p:nvPr/>
        </p:nvSpPr>
        <p:spPr>
          <a:xfrm>
            <a:off x="1666920" y="3214800"/>
            <a:ext cx="8858160" cy="1191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EF9F4"/>
          </a:solidFill>
          <a:ln w="28440">
            <a:solidFill>
              <a:srgbClr val="32946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2400" spc="-1">
                <a:solidFill>
                  <a:srgbClr val="000000"/>
                </a:solidFill>
                <a:latin typeface="Courier New"/>
                <a:ea typeface="Courier New"/>
              </a:rPr>
              <a:t>Introduce un carácter:</a:t>
            </a:r>
            <a:endParaRPr lang="en-US" sz="2400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2400" spc="-1">
                <a:solidFill>
                  <a:srgbClr val="000000"/>
                </a:solidFill>
                <a:latin typeface="Courier New"/>
                <a:ea typeface="Courier New"/>
              </a:rPr>
              <a:t>a</a:t>
            </a:r>
            <a:endParaRPr lang="en-US" sz="2400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2400" spc="-1">
                <a:solidFill>
                  <a:srgbClr val="000000"/>
                </a:solidFill>
                <a:latin typeface="Courier New"/>
                <a:ea typeface="Courier New"/>
              </a:rPr>
              <a:t>97</a:t>
            </a:r>
            <a:endParaRPr lang="en-US" sz="2400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adroTexto 107"/>
          <p:cNvSpPr txBox="1"/>
          <p:nvPr/>
        </p:nvSpPr>
        <p:spPr>
          <a:xfrm>
            <a:off x="2285760" y="-25920"/>
            <a:ext cx="8381880" cy="4827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spcBef>
                <a:spcPts val="174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spc="-1">
                <a:solidFill>
                  <a:srgbClr val="32238D"/>
                </a:solidFill>
                <a:latin typeface="Ebrima"/>
              </a:rPr>
              <a:t>E/S de consola</a:t>
            </a:r>
            <a:endParaRPr lang="en-US" sz="2800" b="1" spc="-1">
              <a:solidFill>
                <a:srgbClr val="32238D"/>
              </a:solidFill>
              <a:latin typeface="Ebrima"/>
            </a:endParaRPr>
          </a:p>
        </p:txBody>
      </p:sp>
      <p:sp>
        <p:nvSpPr>
          <p:cNvPr id="109" name="CuadroTexto 108"/>
          <p:cNvSpPr txBox="1"/>
          <p:nvPr/>
        </p:nvSpPr>
        <p:spPr>
          <a:xfrm>
            <a:off x="1774920" y="928440"/>
            <a:ext cx="8678880" cy="535788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spc="-1">
                <a:solidFill>
                  <a:srgbClr val="000000"/>
                </a:solidFill>
                <a:latin typeface="Arial"/>
              </a:rPr>
              <a:t>Como dijimos en la diapositiva anterior, tenemos este error:</a:t>
            </a:r>
            <a:endParaRPr lang="en-US" sz="2400" spc="-1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spc="-1">
                <a:solidFill>
                  <a:srgbClr val="000000"/>
                </a:solidFill>
                <a:latin typeface="Arial"/>
              </a:rPr>
              <a:t>Esto significa que podemos tener un error al leer desde el teclado y tendríamos que solucionarlo. Aprenderemos a solucionar estos errores más adelante, pero en este momento elegiremos simplemente “</a:t>
            </a:r>
            <a:r>
              <a:rPr lang="en-GB" sz="2400" i="1" spc="-1">
                <a:solidFill>
                  <a:srgbClr val="000000"/>
                </a:solidFill>
                <a:latin typeface="Arial"/>
              </a:rPr>
              <a:t>Agregar cláusula throws para java.io.IOException</a:t>
            </a:r>
            <a:r>
              <a:rPr lang="en-GB" sz="2400" spc="-1">
                <a:solidFill>
                  <a:srgbClr val="000000"/>
                </a:solidFill>
                <a:latin typeface="Arial"/>
              </a:rPr>
              <a:t>”, haciendo clic en la “bombilla”:</a:t>
            </a:r>
            <a:endParaRPr lang="en-US" sz="24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Text Box 4"/>
          <p:cNvSpPr/>
          <p:nvPr/>
        </p:nvSpPr>
        <p:spPr>
          <a:xfrm>
            <a:off x="1524000" y="488880"/>
            <a:ext cx="9144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D9D9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ctr"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i="1" spc="-1">
                <a:solidFill>
                  <a:srgbClr val="AF0317"/>
                </a:solidFill>
                <a:latin typeface="Arial"/>
              </a:rPr>
              <a:t>Datos de entrada: System.in (2)</a:t>
            </a:r>
            <a:endParaRPr lang="en-US" sz="2400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11" name="6 Imagen" descr="01-System.in error1.png"/>
          <p:cNvPicPr/>
          <p:nvPr/>
        </p:nvPicPr>
        <p:blipFill>
          <a:blip r:embed="rId4"/>
          <a:stretch/>
        </p:blipFill>
        <p:spPr>
          <a:xfrm>
            <a:off x="1774920" y="1530001"/>
            <a:ext cx="8678881" cy="994863"/>
          </a:xfrm>
          <a:prstGeom prst="rect">
            <a:avLst/>
          </a:prstGeom>
          <a:ln w="0">
            <a:noFill/>
          </a:ln>
        </p:spPr>
      </p:pic>
      <p:pic>
        <p:nvPicPr>
          <p:cNvPr id="112" name="7 Imagen" descr="01-System.in error2.png"/>
          <p:cNvPicPr/>
          <p:nvPr/>
        </p:nvPicPr>
        <p:blipFill>
          <a:blip r:embed="rId5"/>
          <a:stretch/>
        </p:blipFill>
        <p:spPr>
          <a:xfrm>
            <a:off x="2452800" y="4560840"/>
            <a:ext cx="7286400" cy="1779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adroTexto 112"/>
          <p:cNvSpPr txBox="1"/>
          <p:nvPr/>
        </p:nvSpPr>
        <p:spPr>
          <a:xfrm>
            <a:off x="2285760" y="-25920"/>
            <a:ext cx="8381880" cy="4827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spcBef>
                <a:spcPts val="174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spc="-1">
                <a:solidFill>
                  <a:srgbClr val="32238D"/>
                </a:solidFill>
                <a:latin typeface="Ebrima"/>
              </a:rPr>
              <a:t>E/S de consola</a:t>
            </a:r>
            <a:endParaRPr lang="en-US" sz="2800" b="1" spc="-1">
              <a:solidFill>
                <a:srgbClr val="32238D"/>
              </a:solidFill>
              <a:latin typeface="Ebrima"/>
            </a:endParaRPr>
          </a:p>
        </p:txBody>
      </p:sp>
      <p:sp>
        <p:nvSpPr>
          <p:cNvPr id="114" name="CuadroTexto 113"/>
          <p:cNvSpPr txBox="1"/>
          <p:nvPr/>
        </p:nvSpPr>
        <p:spPr>
          <a:xfrm>
            <a:off x="1774920" y="1357200"/>
            <a:ext cx="8678880" cy="450072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92500" lnSpcReduction="10000"/>
          </a:bodyPr>
          <a:lstStyle/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Podemos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convertir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el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int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(CÓDIGO ASCII) a un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carácter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(char):</a:t>
            </a: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Entonces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, el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resultado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sería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(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si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ingresamos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“a” y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presionamos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intro):</a:t>
            </a: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spc="-1" dirty="0">
                <a:solidFill>
                  <a:srgbClr val="000000"/>
                </a:solidFill>
                <a:latin typeface="Arial"/>
              </a:rPr>
              <a:t>Al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poner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(char) antes de la variable “c”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hemos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convertido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el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número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entero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en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un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carácter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.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En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Java,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esto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se llama “casting".</a:t>
            </a:r>
            <a:endParaRPr lang="en-US" sz="24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Text Box 4"/>
          <p:cNvSpPr/>
          <p:nvPr/>
        </p:nvSpPr>
        <p:spPr>
          <a:xfrm>
            <a:off x="1524000" y="488880"/>
            <a:ext cx="9144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D9D9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ctr"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i="1" spc="-1">
                <a:solidFill>
                  <a:srgbClr val="AF0317"/>
                </a:solidFill>
                <a:latin typeface="Arial"/>
              </a:rPr>
              <a:t>Datos de entrada: System.in (3)</a:t>
            </a:r>
            <a:endParaRPr lang="en-US" sz="2400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" name="4 CuadroTexto"/>
          <p:cNvSpPr/>
          <p:nvPr/>
        </p:nvSpPr>
        <p:spPr>
          <a:xfrm>
            <a:off x="1666920" y="1857240"/>
            <a:ext cx="8858160" cy="1191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w="28440">
            <a:solidFill>
              <a:srgbClr val="8585E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2400" spc="-1" dirty="0" err="1">
                <a:solidFill>
                  <a:srgbClr val="000000"/>
                </a:solidFill>
                <a:latin typeface="Courier New"/>
                <a:ea typeface="Courier New"/>
              </a:rPr>
              <a:t>System.out.println</a:t>
            </a:r>
            <a:r>
              <a:rPr lang="es-ES" sz="2400" spc="-1" dirty="0">
                <a:solidFill>
                  <a:srgbClr val="000000"/>
                </a:solidFill>
                <a:latin typeface="Courier New"/>
                <a:ea typeface="Courier New"/>
              </a:rPr>
              <a:t>("Introduzca un carácter: ");</a:t>
            </a:r>
            <a:endParaRPr lang="en-US" sz="2400" spc="-1" dirty="0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2400" spc="-1" dirty="0" err="1">
                <a:solidFill>
                  <a:srgbClr val="000000"/>
                </a:solidFill>
                <a:latin typeface="Courier New"/>
                <a:ea typeface="Courier New"/>
              </a:rPr>
              <a:t>int</a:t>
            </a:r>
            <a:r>
              <a:rPr lang="es-ES" sz="2400" spc="-1" dirty="0">
                <a:solidFill>
                  <a:srgbClr val="000000"/>
                </a:solidFill>
                <a:latin typeface="Courier New"/>
                <a:ea typeface="Courier New"/>
              </a:rPr>
              <a:t> c = </a:t>
            </a:r>
            <a:r>
              <a:rPr lang="es-ES" sz="2400" spc="-1" dirty="0" err="1">
                <a:solidFill>
                  <a:srgbClr val="000000"/>
                </a:solidFill>
                <a:latin typeface="Courier New"/>
                <a:ea typeface="Courier New"/>
              </a:rPr>
              <a:t>System.in.read</a:t>
            </a:r>
            <a:r>
              <a:rPr lang="es-ES" sz="2400" spc="-1" dirty="0">
                <a:solidFill>
                  <a:srgbClr val="000000"/>
                </a:solidFill>
                <a:latin typeface="Courier New"/>
                <a:ea typeface="Courier New"/>
              </a:rPr>
              <a:t>();</a:t>
            </a:r>
            <a:r>
              <a:rPr lang="es-ES" sz="2400" b="1" spc="-1" baseline="30000" dirty="0">
                <a:solidFill>
                  <a:srgbClr val="C00000"/>
                </a:solidFill>
                <a:latin typeface="Courier New"/>
                <a:ea typeface="Courier New"/>
              </a:rPr>
              <a:t>1</a:t>
            </a:r>
            <a:endParaRPr lang="en-US" sz="2400" spc="-1" dirty="0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2400" spc="-1" dirty="0" err="1">
                <a:solidFill>
                  <a:srgbClr val="000000"/>
                </a:solidFill>
                <a:latin typeface="Courier New"/>
                <a:ea typeface="Courier New"/>
              </a:rPr>
              <a:t>System.out.println</a:t>
            </a:r>
            <a:r>
              <a:rPr lang="es-ES" sz="2400" spc="-1" dirty="0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lang="es-ES" sz="2400" b="1" spc="-1" dirty="0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lang="es-ES" sz="2400" b="1" spc="-1" dirty="0" err="1">
                <a:solidFill>
                  <a:srgbClr val="000000"/>
                </a:solidFill>
                <a:latin typeface="Courier New"/>
                <a:ea typeface="Courier New"/>
              </a:rPr>
              <a:t>char</a:t>
            </a:r>
            <a:r>
              <a:rPr lang="es-ES" sz="2400" b="1" spc="-1" dirty="0">
                <a:solidFill>
                  <a:srgbClr val="000000"/>
                </a:solidFill>
                <a:latin typeface="Courier New"/>
                <a:ea typeface="Courier New"/>
              </a:rPr>
              <a:t>)</a:t>
            </a:r>
            <a:r>
              <a:rPr lang="es-ES" sz="2400" spc="-1" dirty="0">
                <a:solidFill>
                  <a:srgbClr val="000000"/>
                </a:solidFill>
                <a:latin typeface="Courier New"/>
                <a:ea typeface="Courier New"/>
              </a:rPr>
              <a:t>C);</a:t>
            </a:r>
            <a:endParaRPr lang="en-US" sz="2400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" name="8 CuadroTexto"/>
          <p:cNvSpPr/>
          <p:nvPr/>
        </p:nvSpPr>
        <p:spPr>
          <a:xfrm>
            <a:off x="1666920" y="3643200"/>
            <a:ext cx="8858160" cy="1191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EF9F4"/>
          </a:solidFill>
          <a:ln w="28440">
            <a:solidFill>
              <a:srgbClr val="32946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2400" spc="-1">
                <a:solidFill>
                  <a:srgbClr val="000000"/>
                </a:solidFill>
                <a:latin typeface="Courier New"/>
                <a:ea typeface="Courier New"/>
              </a:rPr>
              <a:t>Introduce un carácter:</a:t>
            </a:r>
            <a:endParaRPr lang="en-US" sz="2400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2400" spc="-1">
                <a:solidFill>
                  <a:srgbClr val="000000"/>
                </a:solidFill>
                <a:latin typeface="Courier New"/>
                <a:ea typeface="Courier New"/>
              </a:rPr>
              <a:t>a</a:t>
            </a:r>
            <a:endParaRPr lang="en-US" sz="2400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2400" spc="-1">
                <a:solidFill>
                  <a:srgbClr val="000000"/>
                </a:solidFill>
                <a:latin typeface="Courier New"/>
                <a:ea typeface="Courier New"/>
              </a:rPr>
              <a:t>a</a:t>
            </a:r>
            <a:endParaRPr lang="en-US" sz="2400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adroTexto 117"/>
          <p:cNvSpPr txBox="1"/>
          <p:nvPr/>
        </p:nvSpPr>
        <p:spPr>
          <a:xfrm>
            <a:off x="2285760" y="-25920"/>
            <a:ext cx="8381880" cy="4827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spcBef>
                <a:spcPts val="174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spc="-1">
                <a:solidFill>
                  <a:srgbClr val="32238D"/>
                </a:solidFill>
                <a:latin typeface="Ebrima"/>
              </a:rPr>
              <a:t>E/S de consola</a:t>
            </a:r>
            <a:endParaRPr lang="en-US" sz="2800" b="1" spc="-1">
              <a:solidFill>
                <a:srgbClr val="32238D"/>
              </a:solidFill>
              <a:latin typeface="Ebrima"/>
            </a:endParaRPr>
          </a:p>
        </p:txBody>
      </p:sp>
      <p:sp>
        <p:nvSpPr>
          <p:cNvPr id="119" name="CuadroTexto 118"/>
          <p:cNvSpPr txBox="1"/>
          <p:nvPr/>
        </p:nvSpPr>
        <p:spPr>
          <a:xfrm>
            <a:off x="1524000" y="928440"/>
            <a:ext cx="9144000" cy="5357880"/>
          </a:xfrm>
          <a:prstGeom prst="rect">
            <a:avLst/>
          </a:prstGeom>
          <a:noFill/>
          <a:ln w="0">
            <a:noFill/>
          </a:ln>
        </p:spPr>
        <p:txBody>
          <a:bodyPr>
            <a:normAutofit lnSpcReduction="10000"/>
          </a:bodyPr>
          <a:lstStyle/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Es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mejor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utilizar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la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clase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“Scanner" para leer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información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:</a:t>
            </a: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Tenemos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un error (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tenemos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que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importar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la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clase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“Scanner”):</a:t>
            </a: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Ahora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podemos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leer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una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línea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completa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a la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vez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cuando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ejecutamos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:</a:t>
            </a: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También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tiene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“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nextInt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()”, “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nextDouble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()”...</a:t>
            </a: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Text Box 4"/>
          <p:cNvSpPr/>
          <p:nvPr/>
        </p:nvSpPr>
        <p:spPr>
          <a:xfrm>
            <a:off x="1524000" y="488880"/>
            <a:ext cx="9144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D9D9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ctr"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i="1" spc="-1">
                <a:solidFill>
                  <a:srgbClr val="AF0317"/>
                </a:solidFill>
                <a:latin typeface="Arial"/>
              </a:rPr>
              <a:t>Datos de entrada: Escáner</a:t>
            </a:r>
            <a:endParaRPr lang="en-US" sz="2400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" name="4 CuadroTexto"/>
          <p:cNvSpPr/>
          <p:nvPr/>
        </p:nvSpPr>
        <p:spPr>
          <a:xfrm>
            <a:off x="1666920" y="1428840"/>
            <a:ext cx="8858160" cy="157184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w="28440">
            <a:solidFill>
              <a:srgbClr val="8585E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spc="-1" dirty="0" err="1">
                <a:solidFill>
                  <a:srgbClr val="000000"/>
                </a:solidFill>
                <a:latin typeface="Courier New"/>
                <a:ea typeface="Courier New"/>
              </a:rPr>
              <a:t>System.out.println</a:t>
            </a:r>
            <a:r>
              <a:rPr lang="en-GB" sz="2400" spc="-1" dirty="0">
                <a:solidFill>
                  <a:srgbClr val="000000"/>
                </a:solidFill>
                <a:latin typeface="Courier New"/>
                <a:ea typeface="Courier New"/>
              </a:rPr>
              <a:t>("</a:t>
            </a:r>
            <a:r>
              <a:rPr lang="en-GB" sz="2400" spc="-1" dirty="0" err="1">
                <a:solidFill>
                  <a:srgbClr val="000000"/>
                </a:solidFill>
                <a:latin typeface="Courier New"/>
                <a:ea typeface="Courier New"/>
              </a:rPr>
              <a:t>Introduzca</a:t>
            </a:r>
            <a:r>
              <a:rPr lang="en-GB" sz="2400" spc="-1" dirty="0">
                <a:solidFill>
                  <a:srgbClr val="000000"/>
                </a:solidFill>
                <a:latin typeface="Courier New"/>
                <a:ea typeface="Courier New"/>
              </a:rPr>
              <a:t> un </a:t>
            </a:r>
            <a:r>
              <a:rPr lang="en-GB" sz="2400" spc="-1" dirty="0" err="1">
                <a:solidFill>
                  <a:srgbClr val="000000"/>
                </a:solidFill>
                <a:latin typeface="Courier New"/>
                <a:ea typeface="Courier New"/>
              </a:rPr>
              <a:t>texto</a:t>
            </a:r>
            <a:r>
              <a:rPr lang="en-GB" sz="2400" spc="-1" dirty="0">
                <a:solidFill>
                  <a:srgbClr val="000000"/>
                </a:solidFill>
                <a:latin typeface="Courier New"/>
                <a:ea typeface="Courier New"/>
              </a:rPr>
              <a:t>: ");</a:t>
            </a:r>
            <a:endParaRPr lang="en-US" sz="2400" spc="-1" dirty="0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spc="-1" dirty="0">
                <a:solidFill>
                  <a:srgbClr val="000000"/>
                </a:solidFill>
                <a:latin typeface="Courier New"/>
                <a:ea typeface="Courier New"/>
              </a:rPr>
              <a:t>Scanner </a:t>
            </a:r>
            <a:r>
              <a:rPr lang="en-GB" sz="2400" spc="-1" dirty="0" smtClean="0">
                <a:solidFill>
                  <a:srgbClr val="000000"/>
                </a:solidFill>
                <a:latin typeface="Courier New"/>
                <a:ea typeface="Courier New"/>
              </a:rPr>
              <a:t>keyboard </a:t>
            </a:r>
            <a:r>
              <a:rPr lang="en-GB" sz="2400" spc="-1" dirty="0">
                <a:solidFill>
                  <a:srgbClr val="000000"/>
                </a:solidFill>
                <a:latin typeface="Courier New"/>
                <a:ea typeface="Courier New"/>
              </a:rPr>
              <a:t>= new Scanner(System.in);</a:t>
            </a:r>
            <a:endParaRPr lang="en-US" sz="2400" spc="-1" dirty="0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spc="-1" dirty="0" smtClean="0">
                <a:solidFill>
                  <a:srgbClr val="000000"/>
                </a:solidFill>
                <a:latin typeface="Courier New"/>
                <a:ea typeface="Courier New"/>
              </a:rPr>
              <a:t>String text </a:t>
            </a:r>
            <a:r>
              <a:rPr lang="en-GB" sz="2400" spc="-1" dirty="0">
                <a:solidFill>
                  <a:srgbClr val="000000"/>
                </a:solidFill>
                <a:latin typeface="Courier New"/>
                <a:ea typeface="Courier New"/>
              </a:rPr>
              <a:t>= </a:t>
            </a:r>
            <a:r>
              <a:rPr lang="en-GB" sz="2400" spc="-1" dirty="0" err="1" smtClean="0">
                <a:solidFill>
                  <a:srgbClr val="000000"/>
                </a:solidFill>
                <a:latin typeface="Courier New"/>
                <a:ea typeface="Courier New"/>
              </a:rPr>
              <a:t>keyboard.nextLine</a:t>
            </a:r>
            <a:r>
              <a:rPr lang="en-GB" sz="2400" spc="-1" dirty="0">
                <a:solidFill>
                  <a:srgbClr val="000000"/>
                </a:solidFill>
                <a:latin typeface="Courier New"/>
                <a:ea typeface="Courier New"/>
              </a:rPr>
              <a:t>();</a:t>
            </a:r>
            <a:endParaRPr lang="en-US" sz="2400" spc="-1" dirty="0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spc="-1" dirty="0" err="1">
                <a:solidFill>
                  <a:srgbClr val="000000"/>
                </a:solidFill>
                <a:latin typeface="Courier New"/>
                <a:ea typeface="Courier New"/>
              </a:rPr>
              <a:t>System.out.println</a:t>
            </a:r>
            <a:r>
              <a:rPr lang="en-GB" sz="2400" spc="-1" dirty="0">
                <a:solidFill>
                  <a:srgbClr val="000000"/>
                </a:solidFill>
                <a:latin typeface="Courier New"/>
                <a:ea typeface="Courier New"/>
              </a:rPr>
              <a:t>(text);</a:t>
            </a:r>
            <a:endParaRPr lang="en-US" sz="2400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" name="8 CuadroTexto"/>
          <p:cNvSpPr/>
          <p:nvPr/>
        </p:nvSpPr>
        <p:spPr>
          <a:xfrm>
            <a:off x="1666920" y="4500720"/>
            <a:ext cx="8858160" cy="1191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EF9F4"/>
          </a:solidFill>
          <a:ln w="28440">
            <a:solidFill>
              <a:srgbClr val="32946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2400" spc="-1">
                <a:solidFill>
                  <a:srgbClr val="000000"/>
                </a:solidFill>
                <a:latin typeface="Courier New"/>
                <a:ea typeface="Courier New"/>
              </a:rPr>
              <a:t>Introduce un texto:</a:t>
            </a:r>
            <a:endParaRPr lang="en-US" sz="2400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2400" spc="-1">
                <a:solidFill>
                  <a:srgbClr val="000000"/>
                </a:solidFill>
                <a:latin typeface="Courier New"/>
                <a:ea typeface="Courier New"/>
              </a:rPr>
              <a:t>En un lugar de la Mancha...</a:t>
            </a:r>
            <a:endParaRPr lang="en-US" sz="2400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2400" spc="-1">
                <a:solidFill>
                  <a:srgbClr val="000000"/>
                </a:solidFill>
                <a:latin typeface="Courier New"/>
                <a:ea typeface="Courier New"/>
              </a:rPr>
              <a:t>En un lugar de la Mancha...</a:t>
            </a:r>
            <a:endParaRPr lang="en-US" sz="2400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23" name="7 Imagen" descr="03-Scanner1.png"/>
          <p:cNvPicPr/>
          <p:nvPr/>
        </p:nvPicPr>
        <p:blipFill>
          <a:blip r:embed="rId4"/>
          <a:stretch/>
        </p:blipFill>
        <p:spPr>
          <a:xfrm>
            <a:off x="1524000" y="3379680"/>
            <a:ext cx="9144000" cy="455400"/>
          </a:xfrm>
          <a:prstGeom prst="rect">
            <a:avLst/>
          </a:prstGeom>
          <a:ln w="0">
            <a:noFill/>
          </a:ln>
        </p:spPr>
      </p:pic>
      <p:sp>
        <p:nvSpPr>
          <p:cNvPr id="124" name="5 CuadroTexto"/>
          <p:cNvSpPr/>
          <p:nvPr/>
        </p:nvSpPr>
        <p:spPr>
          <a:xfrm>
            <a:off x="7510996" y="5766453"/>
            <a:ext cx="3156644" cy="46384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E7E7"/>
          </a:solidFill>
          <a:ln w="57240">
            <a:solidFill>
              <a:srgbClr val="A5002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6800" rIns="90000" bIns="46800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2400" b="1" spc="-1">
                <a:solidFill>
                  <a:srgbClr val="000000"/>
                </a:solidFill>
                <a:latin typeface="Verdana"/>
                <a:ea typeface="Verdana"/>
              </a:rPr>
              <a:t>Desafío3_1,3_1b</a:t>
            </a:r>
            <a:endParaRPr lang="en-US" sz="2400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adroTexto 124"/>
          <p:cNvSpPr txBox="1"/>
          <p:nvPr/>
        </p:nvSpPr>
        <p:spPr>
          <a:xfrm>
            <a:off x="2285760" y="-25920"/>
            <a:ext cx="8381880" cy="4827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spcBef>
                <a:spcPts val="174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spc="-1" dirty="0" smtClean="0">
                <a:solidFill>
                  <a:srgbClr val="32238D"/>
                </a:solidFill>
                <a:latin typeface="Ebrima"/>
              </a:rPr>
              <a:t>Control de </a:t>
            </a:r>
            <a:r>
              <a:rPr lang="en-GB" sz="2800" b="1" spc="-1" dirty="0" err="1" smtClean="0">
                <a:solidFill>
                  <a:srgbClr val="32238D"/>
                </a:solidFill>
                <a:latin typeface="Ebrima"/>
              </a:rPr>
              <a:t>flujo</a:t>
            </a:r>
            <a:endParaRPr lang="en-US" sz="2800" b="1" spc="-1" dirty="0">
              <a:solidFill>
                <a:srgbClr val="32238D"/>
              </a:solidFill>
              <a:latin typeface="Ebrima"/>
            </a:endParaRPr>
          </a:p>
        </p:txBody>
      </p:sp>
      <p:sp>
        <p:nvSpPr>
          <p:cNvPr id="126" name="CuadroTexto 125"/>
          <p:cNvSpPr txBox="1"/>
          <p:nvPr/>
        </p:nvSpPr>
        <p:spPr>
          <a:xfrm>
            <a:off x="1524000" y="857160"/>
            <a:ext cx="9144000" cy="550080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97000"/>
          </a:bodyPr>
          <a:lstStyle/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spc="-1" dirty="0">
                <a:solidFill>
                  <a:srgbClr val="000000"/>
                </a:solidFill>
                <a:latin typeface="Arial"/>
              </a:rPr>
              <a:t>La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sentencia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“if”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es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una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de las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más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utilizadas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en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todos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los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idiomas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. Si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una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condición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entre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corchetes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“( )”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es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verdadera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ejecuta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las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declaraciones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entre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corchetes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“{ }”:</a:t>
            </a: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Por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spc="-1" dirty="0" err="1">
                <a:solidFill>
                  <a:srgbClr val="000000"/>
                </a:solidFill>
                <a:latin typeface="Arial"/>
              </a:rPr>
              <a:t>ejemplo</a:t>
            </a:r>
            <a:r>
              <a:rPr lang="en-GB" sz="2400" spc="-1" dirty="0">
                <a:solidFill>
                  <a:srgbClr val="000000"/>
                </a:solidFill>
                <a:latin typeface="Arial"/>
              </a:rPr>
              <a:t>:</a:t>
            </a: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b="1" i="1" spc="-1" dirty="0">
                <a:solidFill>
                  <a:srgbClr val="C00000"/>
                </a:solidFill>
                <a:latin typeface="Arial"/>
              </a:rPr>
              <a:t>*** </a:t>
            </a:r>
            <a:r>
              <a:rPr lang="en-GB" sz="2400" b="1" i="1" spc="-1" dirty="0" err="1">
                <a:solidFill>
                  <a:srgbClr val="C00000"/>
                </a:solidFill>
                <a:latin typeface="Arial"/>
              </a:rPr>
              <a:t>ver</a:t>
            </a:r>
            <a:r>
              <a:rPr lang="en-GB" sz="2400" b="1" i="1" spc="-1" dirty="0">
                <a:solidFill>
                  <a:srgbClr val="C00000"/>
                </a:solidFill>
                <a:latin typeface="Arial"/>
              </a:rPr>
              <a:t> </a:t>
            </a:r>
            <a:r>
              <a:rPr lang="en-GB" sz="2400" b="1" i="1" spc="-1" dirty="0" err="1">
                <a:solidFill>
                  <a:srgbClr val="C00000"/>
                </a:solidFill>
                <a:latin typeface="Arial"/>
              </a:rPr>
              <a:t>notas</a:t>
            </a:r>
            <a:r>
              <a:rPr lang="en-GB" sz="2400" b="1" i="1" spc="-1" dirty="0">
                <a:solidFill>
                  <a:srgbClr val="C00000"/>
                </a:solidFill>
                <a:latin typeface="Arial"/>
              </a:rPr>
              <a:t> de </a:t>
            </a:r>
            <a:r>
              <a:rPr lang="en-GB" sz="2400" b="1" i="1" spc="-1" dirty="0" err="1">
                <a:solidFill>
                  <a:srgbClr val="C00000"/>
                </a:solidFill>
                <a:latin typeface="Arial"/>
              </a:rPr>
              <a:t>diapositivas</a:t>
            </a: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Text Box 4"/>
          <p:cNvSpPr/>
          <p:nvPr/>
        </p:nvSpPr>
        <p:spPr>
          <a:xfrm>
            <a:off x="1524000" y="488880"/>
            <a:ext cx="9144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D9D9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ctr"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i="1" spc="-1" dirty="0" err="1">
                <a:solidFill>
                  <a:srgbClr val="AF0317"/>
                </a:solidFill>
                <a:latin typeface="Arial"/>
              </a:rPr>
              <a:t>Condicionales</a:t>
            </a:r>
            <a:r>
              <a:rPr lang="en-GB" sz="2400" b="1" i="1" spc="-1" dirty="0">
                <a:solidFill>
                  <a:srgbClr val="AF0317"/>
                </a:solidFill>
                <a:latin typeface="Arial"/>
              </a:rPr>
              <a:t>: if (1)</a:t>
            </a:r>
            <a:endParaRPr lang="en-US" sz="2400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4 CuadroTexto"/>
          <p:cNvSpPr/>
          <p:nvPr/>
        </p:nvSpPr>
        <p:spPr>
          <a:xfrm>
            <a:off x="1666920" y="2144880"/>
            <a:ext cx="8858160" cy="1557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w="28440">
            <a:solidFill>
              <a:srgbClr val="8585E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spc="-1" dirty="0">
                <a:solidFill>
                  <a:srgbClr val="000000"/>
                </a:solidFill>
                <a:latin typeface="Courier New"/>
                <a:ea typeface="Courier New"/>
              </a:rPr>
              <a:t>IF (</a:t>
            </a:r>
            <a:r>
              <a:rPr lang="en-GB" sz="2400" spc="-1" dirty="0" err="1">
                <a:solidFill>
                  <a:srgbClr val="000000"/>
                </a:solidFill>
                <a:latin typeface="Courier New"/>
                <a:ea typeface="Courier New"/>
              </a:rPr>
              <a:t>condición</a:t>
            </a:r>
            <a:r>
              <a:rPr lang="en-GB" sz="2400" spc="-1" dirty="0">
                <a:solidFill>
                  <a:srgbClr val="000000"/>
                </a:solidFill>
                <a:latin typeface="Courier New"/>
                <a:ea typeface="Courier New"/>
              </a:rPr>
              <a:t>) {</a:t>
            </a:r>
            <a:endParaRPr lang="en-US" sz="2400" spc="-1" dirty="0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spc="-1" dirty="0">
                <a:solidFill>
                  <a:srgbClr val="000000"/>
                </a:solidFill>
                <a:latin typeface="Courier New"/>
                <a:ea typeface="Courier New"/>
              </a:rPr>
              <a:t> declaración_1;</a:t>
            </a:r>
            <a:endParaRPr lang="en-US" sz="2400" spc="-1" dirty="0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spc="-1" dirty="0">
                <a:solidFill>
                  <a:srgbClr val="000000"/>
                </a:solidFill>
                <a:latin typeface="Courier New"/>
                <a:ea typeface="Courier New"/>
              </a:rPr>
              <a:t> declaración_2;</a:t>
            </a:r>
            <a:endParaRPr lang="en-US" sz="2400" spc="-1" dirty="0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spc="-1" dirty="0">
                <a:solidFill>
                  <a:srgbClr val="000000"/>
                </a:solidFill>
                <a:latin typeface="Courier New"/>
                <a:ea typeface="Courier New"/>
              </a:rPr>
              <a:t>}</a:t>
            </a:r>
            <a:endParaRPr lang="en-US" sz="2400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" name="9 CuadroTexto"/>
          <p:cNvSpPr/>
          <p:nvPr/>
        </p:nvSpPr>
        <p:spPr>
          <a:xfrm>
            <a:off x="1666920" y="4286160"/>
            <a:ext cx="8858160" cy="1557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w="28440">
            <a:solidFill>
              <a:srgbClr val="8585E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2400" spc="-1" dirty="0" err="1">
                <a:solidFill>
                  <a:srgbClr val="000000"/>
                </a:solidFill>
                <a:latin typeface="Courier New"/>
                <a:ea typeface="Courier New"/>
              </a:rPr>
              <a:t>boolean</a:t>
            </a:r>
            <a:r>
              <a:rPr lang="es-ES" sz="2400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2400" spc="-1" dirty="0" err="1">
                <a:solidFill>
                  <a:srgbClr val="000000"/>
                </a:solidFill>
                <a:latin typeface="Courier New"/>
                <a:ea typeface="Courier New"/>
              </a:rPr>
              <a:t>mostrarMensaje</a:t>
            </a:r>
            <a:r>
              <a:rPr lang="es-ES" sz="2400" spc="-1" dirty="0">
                <a:solidFill>
                  <a:srgbClr val="000000"/>
                </a:solidFill>
                <a:latin typeface="Courier New"/>
                <a:ea typeface="Courier New"/>
              </a:rPr>
              <a:t> = true;</a:t>
            </a:r>
            <a:endParaRPr lang="en-US" sz="2400" spc="-1" dirty="0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2400" spc="-1" dirty="0" err="1">
                <a:solidFill>
                  <a:srgbClr val="000000"/>
                </a:solidFill>
                <a:latin typeface="Courier New"/>
                <a:ea typeface="Courier New"/>
              </a:rPr>
              <a:t>if</a:t>
            </a:r>
            <a:r>
              <a:rPr lang="es-ES" sz="2400" spc="-1" dirty="0">
                <a:solidFill>
                  <a:srgbClr val="000000"/>
                </a:solidFill>
                <a:latin typeface="Courier New"/>
                <a:ea typeface="Courier New"/>
              </a:rPr>
              <a:t> (</a:t>
            </a:r>
            <a:r>
              <a:rPr lang="es-ES" sz="2400" spc="-1" dirty="0" err="1">
                <a:solidFill>
                  <a:srgbClr val="000000"/>
                </a:solidFill>
                <a:latin typeface="Courier New"/>
                <a:ea typeface="Courier New"/>
              </a:rPr>
              <a:t>mostrarMensaje</a:t>
            </a:r>
            <a:r>
              <a:rPr lang="es-ES" sz="2400" spc="-1" dirty="0">
                <a:solidFill>
                  <a:srgbClr val="000000"/>
                </a:solidFill>
                <a:latin typeface="Courier New"/>
                <a:ea typeface="Courier New"/>
              </a:rPr>
              <a:t>) {</a:t>
            </a:r>
            <a:endParaRPr lang="en-US" sz="2400" spc="-1" dirty="0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2400" spc="-1" dirty="0" err="1">
                <a:solidFill>
                  <a:srgbClr val="000000"/>
                </a:solidFill>
                <a:latin typeface="Courier New"/>
                <a:ea typeface="Courier New"/>
              </a:rPr>
              <a:t>System.out.println</a:t>
            </a:r>
            <a:r>
              <a:rPr lang="es-ES" sz="2400" spc="-1" dirty="0">
                <a:solidFill>
                  <a:srgbClr val="000000"/>
                </a:solidFill>
                <a:latin typeface="Courier New"/>
                <a:ea typeface="Courier New"/>
              </a:rPr>
              <a:t>("Hola mundo");</a:t>
            </a:r>
            <a:endParaRPr lang="en-US" sz="2400" spc="-1" dirty="0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ourier New"/>
                <a:ea typeface="Courier New"/>
              </a:rPr>
              <a:t>}</a:t>
            </a:r>
            <a:endParaRPr lang="en-US" sz="2400" spc="-1" dirty="0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adroTexto 129"/>
          <p:cNvSpPr txBox="1"/>
          <p:nvPr/>
        </p:nvSpPr>
        <p:spPr>
          <a:xfrm>
            <a:off x="2285760" y="-25920"/>
            <a:ext cx="8381880" cy="4827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spcBef>
                <a:spcPts val="174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spc="-1" dirty="0" smtClean="0">
                <a:solidFill>
                  <a:srgbClr val="32238D"/>
                </a:solidFill>
                <a:latin typeface="Ebrima"/>
              </a:rPr>
              <a:t>Control de </a:t>
            </a:r>
            <a:r>
              <a:rPr lang="en-GB" sz="2800" b="1" spc="-1" dirty="0" err="1" smtClean="0">
                <a:solidFill>
                  <a:srgbClr val="32238D"/>
                </a:solidFill>
                <a:latin typeface="Ebrima"/>
              </a:rPr>
              <a:t>flujo</a:t>
            </a:r>
            <a:endParaRPr lang="en-US" sz="2800" b="1" spc="-1" dirty="0">
              <a:solidFill>
                <a:srgbClr val="32238D"/>
              </a:solidFill>
              <a:latin typeface="Ebrima"/>
            </a:endParaRPr>
          </a:p>
        </p:txBody>
      </p:sp>
      <p:sp>
        <p:nvSpPr>
          <p:cNvPr id="131" name="CuadroTexto 130"/>
          <p:cNvSpPr txBox="1"/>
          <p:nvPr/>
        </p:nvSpPr>
        <p:spPr>
          <a:xfrm>
            <a:off x="1524000" y="809640"/>
            <a:ext cx="9144000" cy="557208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97000" lnSpcReduction="10000"/>
          </a:bodyPr>
          <a:lstStyle/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spc="-1">
                <a:solidFill>
                  <a:srgbClr val="000000"/>
                </a:solidFill>
                <a:latin typeface="Arial"/>
              </a:rPr>
              <a:t>Otro ejemplo (</a:t>
            </a:r>
            <a:r>
              <a:rPr lang="en-GB" sz="2400" b="1" i="1" spc="-1">
                <a:solidFill>
                  <a:srgbClr val="C00000"/>
                </a:solidFill>
                <a:latin typeface="Arial"/>
              </a:rPr>
              <a:t>*** ver notas de diapositivas</a:t>
            </a:r>
            <a:r>
              <a:rPr lang="en-GB" sz="2400" spc="-1">
                <a:solidFill>
                  <a:srgbClr val="000000"/>
                </a:solidFill>
                <a:latin typeface="Arial"/>
              </a:rPr>
              <a:t>):</a:t>
            </a:r>
            <a:endParaRPr lang="en-US" sz="2400" spc="-1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spc="-1">
                <a:solidFill>
                  <a:srgbClr val="000000"/>
                </a:solidFill>
                <a:latin typeface="Arial"/>
              </a:rPr>
              <a:t>Por ejemplo:</a:t>
            </a:r>
            <a:endParaRPr lang="en-US" sz="2400" spc="-1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i="1" spc="-1">
                <a:solidFill>
                  <a:srgbClr val="000000"/>
                </a:solidFill>
                <a:latin typeface="Arial"/>
              </a:rPr>
              <a:t>En este último ejemplo, debido a que nota es menor que 5, la condición es verdadera y, desafortunadamente, se mostrará el mensaje.</a:t>
            </a:r>
            <a:endParaRPr lang="en-US" sz="2400" spc="-1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Text Box 4"/>
          <p:cNvSpPr/>
          <p:nvPr/>
        </p:nvSpPr>
        <p:spPr>
          <a:xfrm>
            <a:off x="1524000" y="488880"/>
            <a:ext cx="9144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D9D9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ctr"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i="1" spc="-1" dirty="0" err="1">
                <a:solidFill>
                  <a:srgbClr val="AF0317"/>
                </a:solidFill>
                <a:latin typeface="Arial"/>
              </a:rPr>
              <a:t>Declaraciones</a:t>
            </a:r>
            <a:r>
              <a:rPr lang="en-GB" sz="2400" b="1" i="1" spc="-1" dirty="0">
                <a:solidFill>
                  <a:srgbClr val="AF0317"/>
                </a:solidFill>
                <a:latin typeface="Arial"/>
              </a:rPr>
              <a:t> </a:t>
            </a:r>
            <a:r>
              <a:rPr lang="en-GB" sz="2400" b="1" i="1" spc="-1" dirty="0" err="1">
                <a:solidFill>
                  <a:srgbClr val="AF0317"/>
                </a:solidFill>
                <a:latin typeface="Arial"/>
              </a:rPr>
              <a:t>condicionales</a:t>
            </a:r>
            <a:r>
              <a:rPr lang="en-GB" sz="2400" b="1" i="1" spc="-1" dirty="0">
                <a:solidFill>
                  <a:srgbClr val="AF0317"/>
                </a:solidFill>
                <a:latin typeface="Arial"/>
              </a:rPr>
              <a:t>: if (2)</a:t>
            </a:r>
            <a:endParaRPr lang="en-US" sz="2400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" name="4 CuadroTexto"/>
          <p:cNvSpPr/>
          <p:nvPr/>
        </p:nvSpPr>
        <p:spPr>
          <a:xfrm>
            <a:off x="1666920" y="1285920"/>
            <a:ext cx="8858160" cy="1831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w="28440">
            <a:solidFill>
              <a:srgbClr val="8585E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2400" spc="-1" dirty="0" err="1">
                <a:solidFill>
                  <a:srgbClr val="000000"/>
                </a:solidFill>
                <a:latin typeface="Courier New"/>
                <a:ea typeface="Courier New"/>
              </a:rPr>
              <a:t>boolean</a:t>
            </a:r>
            <a:r>
              <a:rPr lang="es-ES" sz="2400" spc="-1" dirty="0">
                <a:solidFill>
                  <a:srgbClr val="000000"/>
                </a:solidFill>
                <a:latin typeface="Courier New"/>
                <a:ea typeface="Courier New"/>
              </a:rPr>
              <a:t> mostrado = false;</a:t>
            </a:r>
            <a:endParaRPr lang="en-US" sz="2400" spc="-1" dirty="0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ourier New"/>
                <a:ea typeface="Courier New"/>
              </a:rPr>
              <a:t>booleano </a:t>
            </a:r>
            <a:r>
              <a:rPr lang="es-ES" sz="2400" spc="-1" dirty="0" err="1">
                <a:solidFill>
                  <a:srgbClr val="000000"/>
                </a:solidFill>
                <a:latin typeface="Courier New"/>
                <a:ea typeface="Courier New"/>
              </a:rPr>
              <a:t>usuarioPermiteMensajes</a:t>
            </a:r>
            <a:r>
              <a:rPr lang="es-ES" sz="2400" spc="-1" dirty="0">
                <a:solidFill>
                  <a:srgbClr val="000000"/>
                </a:solidFill>
                <a:latin typeface="Courier New"/>
                <a:ea typeface="Courier New"/>
              </a:rPr>
              <a:t> = true;</a:t>
            </a:r>
            <a:endParaRPr lang="en-US" sz="2400" spc="-1" dirty="0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2400" spc="-1" dirty="0" err="1">
                <a:solidFill>
                  <a:srgbClr val="000000"/>
                </a:solidFill>
                <a:latin typeface="Courier New"/>
                <a:ea typeface="Courier New"/>
              </a:rPr>
              <a:t>if</a:t>
            </a:r>
            <a:r>
              <a:rPr lang="es-ES" sz="2400" spc="-1" dirty="0">
                <a:solidFill>
                  <a:srgbClr val="000000"/>
                </a:solidFill>
                <a:latin typeface="Courier New"/>
                <a:ea typeface="Courier New"/>
              </a:rPr>
              <a:t>(!mostrado &amp;&amp; </a:t>
            </a:r>
            <a:r>
              <a:rPr lang="es-ES" sz="2400" spc="-1" dirty="0" err="1">
                <a:solidFill>
                  <a:srgbClr val="000000"/>
                </a:solidFill>
                <a:latin typeface="Courier New"/>
                <a:ea typeface="Courier New"/>
              </a:rPr>
              <a:t>usuarioPermiteMensajes</a:t>
            </a:r>
            <a:r>
              <a:rPr lang="es-ES" sz="2400" spc="-1" dirty="0">
                <a:solidFill>
                  <a:srgbClr val="000000"/>
                </a:solidFill>
                <a:latin typeface="Courier New"/>
                <a:ea typeface="Courier New"/>
              </a:rPr>
              <a:t>) {</a:t>
            </a:r>
            <a:endParaRPr lang="en-US" sz="2400" spc="-1" dirty="0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pc="-1" dirty="0" err="1">
                <a:solidFill>
                  <a:srgbClr val="000000"/>
                </a:solidFill>
                <a:latin typeface="Courier New"/>
                <a:ea typeface="Courier New"/>
              </a:rPr>
              <a:t>System.out.println</a:t>
            </a:r>
            <a:r>
              <a:rPr lang="es-ES" spc="-1" dirty="0">
                <a:solidFill>
                  <a:srgbClr val="000000"/>
                </a:solidFill>
                <a:latin typeface="Courier New"/>
                <a:ea typeface="Courier New"/>
              </a:rPr>
              <a:t>("Primera vez que muestra el mensaje");</a:t>
            </a:r>
            <a:endParaRPr lang="en-US" spc="-1" dirty="0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ourier New"/>
                <a:ea typeface="Courier New"/>
              </a:rPr>
              <a:t>}</a:t>
            </a:r>
            <a:endParaRPr lang="en-US" sz="2400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" name="9 CuadroTexto"/>
          <p:cNvSpPr/>
          <p:nvPr/>
        </p:nvSpPr>
        <p:spPr>
          <a:xfrm>
            <a:off x="1666920" y="3576836"/>
            <a:ext cx="8858160" cy="1496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w="28440">
            <a:solidFill>
              <a:srgbClr val="8585E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2400" spc="-1" dirty="0" err="1">
                <a:solidFill>
                  <a:srgbClr val="000000"/>
                </a:solidFill>
                <a:latin typeface="Courier New"/>
                <a:ea typeface="Courier New"/>
              </a:rPr>
              <a:t>Int</a:t>
            </a:r>
            <a:r>
              <a:rPr lang="es-ES" sz="2400" spc="-1" dirty="0">
                <a:solidFill>
                  <a:srgbClr val="000000"/>
                </a:solidFill>
                <a:latin typeface="Courier New"/>
                <a:ea typeface="Courier New"/>
              </a:rPr>
              <a:t> nota = 4;</a:t>
            </a:r>
            <a:endParaRPr lang="en-US" sz="2400" spc="-1" dirty="0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ourier New"/>
                <a:ea typeface="Courier New"/>
              </a:rPr>
              <a:t>si(nota &lt; 5) {</a:t>
            </a:r>
            <a:endParaRPr lang="en-US" sz="2400" spc="-1" dirty="0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2000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2000" spc="-1" dirty="0" err="1">
                <a:solidFill>
                  <a:srgbClr val="000000"/>
                </a:solidFill>
                <a:latin typeface="Courier New"/>
                <a:ea typeface="Courier New"/>
              </a:rPr>
              <a:t>System.out.println</a:t>
            </a:r>
            <a:r>
              <a:rPr lang="es-ES" sz="2000" spc="-1" dirty="0">
                <a:solidFill>
                  <a:srgbClr val="000000"/>
                </a:solidFill>
                <a:latin typeface="Courier New"/>
                <a:ea typeface="Courier New"/>
              </a:rPr>
              <a:t>("Lo siento, estás suspenso");</a:t>
            </a:r>
            <a:endParaRPr lang="en-US" sz="2000" spc="-1" dirty="0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Courier New"/>
                <a:ea typeface="Courier New"/>
              </a:rPr>
              <a:t>}</a:t>
            </a:r>
            <a:endParaRPr lang="en-US" sz="2400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" name="5 CuadroTexto"/>
          <p:cNvSpPr/>
          <p:nvPr/>
        </p:nvSpPr>
        <p:spPr>
          <a:xfrm>
            <a:off x="8024880" y="3286080"/>
            <a:ext cx="26431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E7E7"/>
          </a:solidFill>
          <a:ln w="57240">
            <a:solidFill>
              <a:srgbClr val="A5002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2400" b="1" spc="-1">
                <a:solidFill>
                  <a:srgbClr val="000000"/>
                </a:solidFill>
                <a:latin typeface="Verdana"/>
                <a:ea typeface="Verdana"/>
              </a:rPr>
              <a:t>Reto3_2</a:t>
            </a:r>
            <a:endParaRPr lang="en-US" sz="2400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adroTexto 135"/>
          <p:cNvSpPr txBox="1"/>
          <p:nvPr/>
        </p:nvSpPr>
        <p:spPr>
          <a:xfrm>
            <a:off x="2285760" y="-25920"/>
            <a:ext cx="8381880" cy="4827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spcBef>
                <a:spcPts val="174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spc="-1" dirty="0" smtClean="0">
                <a:solidFill>
                  <a:srgbClr val="32238D"/>
                </a:solidFill>
                <a:latin typeface="Ebrima"/>
              </a:rPr>
              <a:t>Control de </a:t>
            </a:r>
            <a:r>
              <a:rPr lang="en-GB" sz="2800" b="1" spc="-1" dirty="0" err="1" smtClean="0">
                <a:solidFill>
                  <a:srgbClr val="32238D"/>
                </a:solidFill>
                <a:latin typeface="Ebrima"/>
              </a:rPr>
              <a:t>flujo</a:t>
            </a:r>
            <a:endParaRPr lang="en-US" sz="2800" b="1" spc="-1" dirty="0">
              <a:solidFill>
                <a:srgbClr val="32238D"/>
              </a:solidFill>
              <a:latin typeface="Ebrima"/>
            </a:endParaRPr>
          </a:p>
        </p:txBody>
      </p:sp>
      <p:sp>
        <p:nvSpPr>
          <p:cNvPr id="137" name="CuadroTexto 136"/>
          <p:cNvSpPr txBox="1"/>
          <p:nvPr/>
        </p:nvSpPr>
        <p:spPr>
          <a:xfrm>
            <a:off x="1524000" y="1071720"/>
            <a:ext cx="9144000" cy="5214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spc="-1">
                <a:solidFill>
                  <a:srgbClr val="000000"/>
                </a:solidFill>
                <a:latin typeface="Arial"/>
              </a:rPr>
              <a:t>Es lo mismo que “if” pero si la condición entre corchetes “( )” es falsa ejecuta las sentencias de la sección else:</a:t>
            </a:r>
            <a:endParaRPr lang="en-US" sz="2400" spc="-1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>
              <a:solidFill>
                <a:srgbClr val="000000"/>
              </a:solidFill>
              <a:latin typeface="Arial"/>
            </a:endParaRPr>
          </a:p>
          <a:p>
            <a:pPr marL="158400" indent="-15840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spc="-1">
                <a:solidFill>
                  <a:srgbClr val="000000"/>
                </a:solidFill>
                <a:latin typeface="Arial"/>
              </a:rPr>
              <a:t>Debido a que la condición entre paréntesis “( )” no es verdadera (16 no es mayor ni igual a 18), se ejecutará la sección else y en este ejemplo tendríamos el siguiente resultado:</a:t>
            </a:r>
            <a:endParaRPr lang="en-US" sz="24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Text Box 4"/>
          <p:cNvSpPr/>
          <p:nvPr/>
        </p:nvSpPr>
        <p:spPr>
          <a:xfrm>
            <a:off x="1524000" y="488880"/>
            <a:ext cx="9144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D9D9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ctr"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i="1" spc="-1" dirty="0" err="1">
                <a:solidFill>
                  <a:srgbClr val="AF0317"/>
                </a:solidFill>
                <a:latin typeface="Arial"/>
              </a:rPr>
              <a:t>Declaraciones</a:t>
            </a:r>
            <a:r>
              <a:rPr lang="en-GB" sz="2400" b="1" i="1" spc="-1" dirty="0">
                <a:solidFill>
                  <a:srgbClr val="AF0317"/>
                </a:solidFill>
                <a:latin typeface="Arial"/>
              </a:rPr>
              <a:t> </a:t>
            </a:r>
            <a:r>
              <a:rPr lang="en-GB" sz="2400" b="1" i="1" spc="-1" dirty="0" err="1">
                <a:solidFill>
                  <a:srgbClr val="AF0317"/>
                </a:solidFill>
                <a:latin typeface="Arial"/>
              </a:rPr>
              <a:t>condicionales</a:t>
            </a:r>
            <a:r>
              <a:rPr lang="en-GB" sz="2400" b="1" i="1" spc="-1" dirty="0">
                <a:solidFill>
                  <a:srgbClr val="AF0317"/>
                </a:solidFill>
                <a:latin typeface="Arial"/>
              </a:rPr>
              <a:t>: if-else (1)</a:t>
            </a:r>
            <a:endParaRPr lang="en-US" sz="2400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9" name="4 CuadroTexto"/>
          <p:cNvSpPr/>
          <p:nvPr/>
        </p:nvSpPr>
        <p:spPr>
          <a:xfrm>
            <a:off x="1666920" y="1857240"/>
            <a:ext cx="8858160" cy="2623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w="28440">
            <a:solidFill>
              <a:srgbClr val="8585E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spc="-1" dirty="0" err="1">
                <a:solidFill>
                  <a:srgbClr val="000000"/>
                </a:solidFill>
                <a:latin typeface="Courier New"/>
                <a:ea typeface="Courier New"/>
              </a:rPr>
              <a:t>edad</a:t>
            </a:r>
            <a:r>
              <a:rPr lang="en-GB" sz="2400" spc="-1" dirty="0">
                <a:solidFill>
                  <a:srgbClr val="000000"/>
                </a:solidFill>
                <a:latin typeface="Courier New"/>
                <a:ea typeface="Courier New"/>
              </a:rPr>
              <a:t> = 16;</a:t>
            </a:r>
            <a:endParaRPr lang="en-US" sz="2400" spc="-1" dirty="0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spc="-1" dirty="0">
                <a:solidFill>
                  <a:srgbClr val="000000"/>
                </a:solidFill>
                <a:latin typeface="Courier New"/>
                <a:ea typeface="Courier New"/>
              </a:rPr>
              <a:t>if(</a:t>
            </a:r>
            <a:r>
              <a:rPr lang="en-GB" sz="2400" spc="-1" dirty="0" err="1">
                <a:solidFill>
                  <a:srgbClr val="000000"/>
                </a:solidFill>
                <a:latin typeface="Courier New"/>
                <a:ea typeface="Courier New"/>
              </a:rPr>
              <a:t>edad</a:t>
            </a:r>
            <a:r>
              <a:rPr lang="en-GB" sz="2400" spc="-1" dirty="0">
                <a:solidFill>
                  <a:srgbClr val="000000"/>
                </a:solidFill>
                <a:latin typeface="Courier New"/>
                <a:ea typeface="Courier New"/>
              </a:rPr>
              <a:t> &gt;= 18) {</a:t>
            </a:r>
            <a:endParaRPr lang="en-US" sz="2400" spc="-1" dirty="0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n-GB" sz="2400" spc="-1" dirty="0" err="1">
                <a:solidFill>
                  <a:srgbClr val="000000"/>
                </a:solidFill>
                <a:latin typeface="Courier New"/>
                <a:ea typeface="Courier New"/>
              </a:rPr>
              <a:t>System.out.println</a:t>
            </a:r>
            <a:r>
              <a:rPr lang="en-GB" sz="2400" spc="-1" dirty="0">
                <a:solidFill>
                  <a:srgbClr val="000000"/>
                </a:solidFill>
                <a:latin typeface="Courier New"/>
                <a:ea typeface="Courier New"/>
              </a:rPr>
              <a:t>("</a:t>
            </a:r>
            <a:r>
              <a:rPr lang="en-GB" sz="2400" spc="-1" dirty="0" err="1">
                <a:solidFill>
                  <a:srgbClr val="000000"/>
                </a:solidFill>
                <a:latin typeface="Courier New"/>
                <a:ea typeface="Courier New"/>
              </a:rPr>
              <a:t>Eres</a:t>
            </a:r>
            <a:r>
              <a:rPr lang="en-GB" sz="2400" spc="-1" dirty="0">
                <a:solidFill>
                  <a:srgbClr val="000000"/>
                </a:solidFill>
                <a:latin typeface="Courier New"/>
                <a:ea typeface="Courier New"/>
              </a:rPr>
              <a:t> mayor de </a:t>
            </a:r>
            <a:r>
              <a:rPr lang="en-GB" sz="2400" spc="-1" dirty="0" err="1">
                <a:solidFill>
                  <a:srgbClr val="000000"/>
                </a:solidFill>
                <a:latin typeface="Courier New"/>
                <a:ea typeface="Courier New"/>
              </a:rPr>
              <a:t>edad</a:t>
            </a:r>
            <a:r>
              <a:rPr lang="en-GB" sz="2400" spc="-1" dirty="0">
                <a:solidFill>
                  <a:srgbClr val="000000"/>
                </a:solidFill>
                <a:latin typeface="Courier New"/>
                <a:ea typeface="Courier New"/>
              </a:rPr>
              <a:t>");</a:t>
            </a:r>
            <a:endParaRPr lang="en-US" sz="2400" spc="-1" dirty="0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spc="-1" dirty="0">
                <a:solidFill>
                  <a:srgbClr val="000000"/>
                </a:solidFill>
                <a:latin typeface="Courier New"/>
                <a:ea typeface="Courier New"/>
              </a:rPr>
              <a:t>}</a:t>
            </a:r>
            <a:endParaRPr lang="en-US" sz="2400" spc="-1" dirty="0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spc="-1" dirty="0">
                <a:solidFill>
                  <a:srgbClr val="000000"/>
                </a:solidFill>
                <a:latin typeface="Courier New"/>
                <a:ea typeface="Courier New"/>
              </a:rPr>
              <a:t>else {</a:t>
            </a:r>
            <a:endParaRPr lang="en-US" sz="2400" spc="-1" dirty="0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200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n-GB" sz="2200" spc="-1" dirty="0" err="1">
                <a:solidFill>
                  <a:srgbClr val="000000"/>
                </a:solidFill>
                <a:latin typeface="Courier New"/>
                <a:ea typeface="Courier New"/>
              </a:rPr>
              <a:t>System.out.println</a:t>
            </a:r>
            <a:r>
              <a:rPr lang="en-GB" sz="2200" spc="-1" dirty="0">
                <a:solidFill>
                  <a:srgbClr val="000000"/>
                </a:solidFill>
                <a:latin typeface="Courier New"/>
                <a:ea typeface="Courier New"/>
              </a:rPr>
              <a:t>("</a:t>
            </a:r>
            <a:r>
              <a:rPr lang="en-GB" sz="2200" spc="-1" dirty="0" err="1">
                <a:solidFill>
                  <a:srgbClr val="000000"/>
                </a:solidFill>
                <a:latin typeface="Courier New"/>
                <a:ea typeface="Courier New"/>
              </a:rPr>
              <a:t>Aún</a:t>
            </a:r>
            <a:r>
              <a:rPr lang="en-GB" sz="2200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n-GB" sz="2200" spc="-1" dirty="0" err="1">
                <a:solidFill>
                  <a:srgbClr val="000000"/>
                </a:solidFill>
                <a:latin typeface="Courier New"/>
                <a:ea typeface="Courier New"/>
              </a:rPr>
              <a:t>eres</a:t>
            </a:r>
            <a:r>
              <a:rPr lang="en-GB" sz="2200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n-GB" sz="2200" spc="-1" dirty="0" err="1">
                <a:solidFill>
                  <a:srgbClr val="000000"/>
                </a:solidFill>
                <a:latin typeface="Courier New"/>
                <a:ea typeface="Courier New"/>
              </a:rPr>
              <a:t>menor</a:t>
            </a:r>
            <a:r>
              <a:rPr lang="en-GB" sz="2200" spc="-1" dirty="0">
                <a:solidFill>
                  <a:srgbClr val="000000"/>
                </a:solidFill>
                <a:latin typeface="Courier New"/>
                <a:ea typeface="Courier New"/>
              </a:rPr>
              <a:t> de </a:t>
            </a:r>
            <a:r>
              <a:rPr lang="en-GB" sz="2200" spc="-1" dirty="0" err="1">
                <a:solidFill>
                  <a:srgbClr val="000000"/>
                </a:solidFill>
                <a:latin typeface="Courier New"/>
                <a:ea typeface="Courier New"/>
              </a:rPr>
              <a:t>edad</a:t>
            </a:r>
            <a:r>
              <a:rPr lang="en-GB" sz="2200" spc="-1" dirty="0">
                <a:solidFill>
                  <a:srgbClr val="000000"/>
                </a:solidFill>
                <a:latin typeface="Courier New"/>
                <a:ea typeface="Courier New"/>
              </a:rPr>
              <a:t>");</a:t>
            </a:r>
            <a:endParaRPr lang="en-US" sz="2200" spc="-1" dirty="0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spc="-1" dirty="0">
                <a:solidFill>
                  <a:srgbClr val="000000"/>
                </a:solidFill>
                <a:latin typeface="Courier New"/>
                <a:ea typeface="Courier New"/>
              </a:rPr>
              <a:t>}</a:t>
            </a:r>
            <a:endParaRPr lang="en-US" sz="2400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0" name="6 CuadroTexto"/>
          <p:cNvSpPr/>
          <p:nvPr/>
        </p:nvSpPr>
        <p:spPr>
          <a:xfrm>
            <a:off x="1666920" y="5715000"/>
            <a:ext cx="88581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EF9F4"/>
          </a:solidFill>
          <a:ln w="28440">
            <a:solidFill>
              <a:srgbClr val="32946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2400" spc="-1">
                <a:solidFill>
                  <a:srgbClr val="000000"/>
                </a:solidFill>
                <a:latin typeface="Courier New"/>
                <a:ea typeface="Courier New"/>
              </a:rPr>
              <a:t>Aún eres menor de edad</a:t>
            </a:r>
            <a:endParaRPr lang="en-US" sz="2400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20838</TotalTime>
  <Words>2789</Words>
  <Application>Microsoft Office PowerPoint</Application>
  <PresentationFormat>Panorámica</PresentationFormat>
  <Paragraphs>444</Paragraphs>
  <Slides>21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21</vt:i4>
      </vt:variant>
    </vt:vector>
  </HeadingPairs>
  <TitlesOfParts>
    <vt:vector size="31" baseType="lpstr">
      <vt:lpstr>Arial</vt:lpstr>
      <vt:lpstr>Courier New</vt:lpstr>
      <vt:lpstr>DejaVu Sans</vt:lpstr>
      <vt:lpstr>Ebrima</vt:lpstr>
      <vt:lpstr>Roboto</vt:lpstr>
      <vt:lpstr>Times New Roman</vt:lpstr>
      <vt:lpstr>Verdana</vt:lpstr>
      <vt:lpstr>Wingdings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Kazoku</dc:creator>
  <dc:description/>
  <cp:lastModifiedBy>usuario</cp:lastModifiedBy>
  <cp:revision>1595</cp:revision>
  <dcterms:created xsi:type="dcterms:W3CDTF">2010-12-12T18:03:30Z</dcterms:created>
  <dcterms:modified xsi:type="dcterms:W3CDTF">2023-10-06T11:57:48Z</dcterms:modified>
  <dc:language>en-US</dc:language>
</cp:coreProperties>
</file>