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7" r:id="rId9"/>
    <p:sldId id="266" r:id="rId10"/>
    <p:sldId id="268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D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3469463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7986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900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538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316584930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50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8177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923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210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68010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40752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71FD7FF2-845F-41B9-944F-35B90659B7D6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707E345D-6FE0-4977-A3DF-5875ED8E59A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739945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98456-F0CB-4569-A0B3-50EA9EAC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1019" y="1560945"/>
            <a:ext cx="8599373" cy="3500263"/>
          </a:xfrm>
        </p:spPr>
        <p:txBody>
          <a:bodyPr/>
          <a:lstStyle/>
          <a:p>
            <a:r>
              <a:rPr lang="ru-RU"/>
              <a:t>Данные из различных источников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338A2-AB2D-4CF5-9264-6B4835A930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574" y="5297055"/>
            <a:ext cx="5213131" cy="1266497"/>
          </a:xfrm>
        </p:spPr>
        <p:txBody>
          <a:bodyPr>
            <a:normAutofit/>
          </a:bodyPr>
          <a:lstStyle/>
          <a:p>
            <a:pPr algn="l"/>
            <a:r>
              <a:rPr lang="ru-RU" i="1"/>
              <a:t>Выполнено: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Громыко Артём Артурович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i="1"/>
              <a:t>Лютарь Владислав Павлович</a:t>
            </a:r>
            <a:endParaRPr lang="ru-RU" i="1" dirty="0"/>
          </a:p>
        </p:txBody>
      </p:sp>
    </p:spTree>
    <p:extLst>
      <p:ext uri="{BB962C8B-B14F-4D97-AF65-F5344CB8AC3E}">
        <p14:creationId xmlns:p14="http://schemas.microsoft.com/office/powerpoint/2010/main" val="16525042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B1C690-59D6-2B40-6475-3F27EEBE2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7AC47702-9D61-6340-EBE6-B0652E7728DD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75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Предполагаемая прибыль за расчетный период 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01B2AC4-9D30-F849-3362-C8266DDAD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030" y="951346"/>
            <a:ext cx="9297940" cy="557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776132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7A57A6-64D7-E09D-EB4B-BB5E5C8E88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2836" y="272473"/>
            <a:ext cx="11023599" cy="1334654"/>
          </a:xfrm>
        </p:spPr>
        <p:txBody>
          <a:bodyPr>
            <a:noAutofit/>
          </a:bodyPr>
          <a:lstStyle/>
          <a:p>
            <a:r>
              <a:rPr lang="ru-RU" b="1" dirty="0"/>
              <a:t>Информация о коммерческих источниках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C3C6EBAD-DB8A-824A-18AF-368319F64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9163" y="1884216"/>
            <a:ext cx="10183092" cy="4793674"/>
          </a:xfrm>
        </p:spPr>
        <p:txBody>
          <a:bodyPr>
            <a:normAutofit/>
          </a:bodyPr>
          <a:lstStyle/>
          <a:p>
            <a:r>
              <a:rPr lang="ru-RU" sz="2800" b="1" dirty="0"/>
              <a:t>Источник 1</a:t>
            </a:r>
            <a:r>
              <a:rPr lang="ru-RU" sz="2800" dirty="0"/>
              <a:t> берет оплату за каждую публикацию в размере: до </a:t>
            </a:r>
            <a:r>
              <a:rPr lang="ru-RU" sz="2800" i="1" dirty="0"/>
              <a:t>1 января 2025</a:t>
            </a:r>
            <a:r>
              <a:rPr lang="ru-RU" sz="2800" dirty="0"/>
              <a:t> — </a:t>
            </a:r>
            <a:r>
              <a:rPr lang="ru-RU" sz="2800" i="1" dirty="0"/>
              <a:t>4 рубля  00 коп. за одну публикацию</a:t>
            </a:r>
            <a:r>
              <a:rPr lang="ru-RU" sz="2800" dirty="0"/>
              <a:t>, после </a:t>
            </a:r>
            <a:r>
              <a:rPr lang="ru-RU" sz="2800" i="1" dirty="0"/>
              <a:t>1 января 2025 г.</a:t>
            </a:r>
            <a:r>
              <a:rPr lang="ru-RU" sz="2800" dirty="0"/>
              <a:t> - в размере </a:t>
            </a:r>
            <a:r>
              <a:rPr lang="ru-RU" sz="2800" i="1" dirty="0"/>
              <a:t>7 рублей 50 коп за одну публикацию</a:t>
            </a:r>
            <a:r>
              <a:rPr lang="ru-RU" sz="2800" dirty="0"/>
              <a:t>.</a:t>
            </a:r>
          </a:p>
          <a:p>
            <a:r>
              <a:rPr lang="ru-RU" sz="2800" b="1" dirty="0"/>
              <a:t>Источник 2</a:t>
            </a:r>
            <a:r>
              <a:rPr lang="ru-RU" sz="2800" dirty="0"/>
              <a:t> берет абонентскую плату за доступ к ресурсу в размере </a:t>
            </a:r>
            <a:r>
              <a:rPr lang="ru-RU" sz="2800" i="1" dirty="0"/>
              <a:t>350 тысяч рублей в месяц</a:t>
            </a:r>
            <a:endParaRPr lang="ru-RU" sz="2800" dirty="0"/>
          </a:p>
          <a:p>
            <a:r>
              <a:rPr lang="ru-RU" sz="2800" b="1" dirty="0"/>
              <a:t>Источник 3</a:t>
            </a:r>
            <a:r>
              <a:rPr lang="ru-RU" sz="2800" dirty="0"/>
              <a:t> берет плату </a:t>
            </a:r>
            <a:r>
              <a:rPr lang="ru-RU" sz="2800" i="1" dirty="0"/>
              <a:t>за каждый запрос к их серверу</a:t>
            </a:r>
            <a:r>
              <a:rPr lang="ru-RU" sz="2800" dirty="0"/>
              <a:t> в размере </a:t>
            </a:r>
            <a:r>
              <a:rPr lang="ru-RU" sz="2800" i="1" dirty="0"/>
              <a:t>50 коп</a:t>
            </a:r>
            <a:r>
              <a:rPr lang="ru-RU" sz="2800" dirty="0"/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345884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286E5-471F-2BC8-FBFB-0F4627D52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Объект 7">
            <a:extLst>
              <a:ext uri="{FF2B5EF4-FFF2-40B4-BE49-F238E27FC236}">
                <a16:creationId xmlns:a16="http://schemas.microsoft.com/office/drawing/2014/main" id="{FD32B9FA-6663-8FBE-7E76-F29941EC7A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4454" y="1468581"/>
            <a:ext cx="10183092" cy="47936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/>
              <a:t>1.1. Сколько раундов улучшений было проведено командой?</a:t>
            </a:r>
          </a:p>
          <a:p>
            <a:pPr marL="0" indent="0">
              <a:buNone/>
            </a:pPr>
            <a:r>
              <a:rPr lang="ru-RU" dirty="0"/>
              <a:t>1.2. Какова эффективность этих улучшений?</a:t>
            </a:r>
          </a:p>
          <a:p>
            <a:pPr marL="0" indent="0">
              <a:buNone/>
            </a:pPr>
            <a:r>
              <a:rPr lang="ru-RU" dirty="0"/>
              <a:t>1.3. Над эффективностью каких источников команда работала наиболее плотно?</a:t>
            </a:r>
          </a:p>
          <a:p>
            <a:pPr marL="0" indent="0">
              <a:buNone/>
            </a:pPr>
            <a:r>
              <a:rPr lang="ru-RU" dirty="0"/>
              <a:t>1.4. Назовите примерные даты выкатывания улучшений в прод</a:t>
            </a:r>
          </a:p>
          <a:p>
            <a:pPr marL="0" indent="0">
              <a:buNone/>
            </a:pPr>
            <a:endParaRPr lang="ru-RU" dirty="0"/>
          </a:p>
          <a:p>
            <a:pPr marL="0" indent="0">
              <a:buNone/>
            </a:pPr>
            <a:r>
              <a:rPr lang="ru-RU" dirty="0"/>
              <a:t>2.1. Какой источник обходится дороже всего по себестоимости?</a:t>
            </a:r>
          </a:p>
          <a:p>
            <a:pPr marL="0" indent="0">
              <a:buNone/>
            </a:pPr>
            <a:r>
              <a:rPr lang="ru-RU" dirty="0"/>
              <a:t>2.2. Если отказаться от данных из Источника 2, то насколько это ухудшит качество отчетов </a:t>
            </a:r>
          </a:p>
          <a:p>
            <a:pPr marL="0" indent="0">
              <a:buNone/>
            </a:pPr>
            <a:r>
              <a:rPr lang="ru-RU" dirty="0"/>
              <a:t>2.3. Можно ли отказаться от данных из Источника 3, чтобы потерять не более 2% в качестве отчетов</a:t>
            </a:r>
          </a:p>
          <a:p>
            <a:pPr marL="0" indent="0">
              <a:buNone/>
            </a:pPr>
            <a:r>
              <a:rPr lang="ru-RU" dirty="0"/>
              <a:t>2.4. Предложите алгоритм, как минимизировать расходы на закупку данных из этих трех источников, меняя только порядок их опроса? При этом если мы получим положительный ответ по одному источнику, то в других мы данный запрос уже делать не будем</a:t>
            </a:r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22243F7E-4101-77DF-BEBD-884F8019E526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Поставленная задача</a:t>
            </a:r>
          </a:p>
        </p:txBody>
      </p:sp>
    </p:spTree>
    <p:extLst>
      <p:ext uri="{BB962C8B-B14F-4D97-AF65-F5344CB8AC3E}">
        <p14:creationId xmlns:p14="http://schemas.microsoft.com/office/powerpoint/2010/main" val="167138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BB28F4-30F5-BAC7-FE85-4ECEFF4CE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AF4BA674-73D7-7716-C7A8-B7FCDB919873}"/>
              </a:ext>
            </a:extLst>
          </p:cNvPr>
          <p:cNvSpPr txBox="1">
            <a:spLocks/>
          </p:cNvSpPr>
          <p:nvPr/>
        </p:nvSpPr>
        <p:spPr>
          <a:xfrm>
            <a:off x="872836" y="27247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О раундах улучшений</a:t>
            </a:r>
          </a:p>
        </p:txBody>
      </p:sp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61FB13E2-87D8-5A6F-E06D-D7EABC2F8561}"/>
              </a:ext>
            </a:extLst>
          </p:cNvPr>
          <p:cNvSpPr txBox="1">
            <a:spLocks/>
          </p:cNvSpPr>
          <p:nvPr/>
        </p:nvSpPr>
        <p:spPr>
          <a:xfrm>
            <a:off x="872834" y="2343729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Табличку дата / изменяемые источники </a:t>
            </a:r>
          </a:p>
          <a:p>
            <a:r>
              <a:rPr lang="ru-RU" b="1" dirty="0"/>
              <a:t>(параметры источников)</a:t>
            </a:r>
          </a:p>
        </p:txBody>
      </p:sp>
      <p:sp>
        <p:nvSpPr>
          <p:cNvPr id="9" name="Заголовок 1">
            <a:extLst>
              <a:ext uri="{FF2B5EF4-FFF2-40B4-BE49-F238E27FC236}">
                <a16:creationId xmlns:a16="http://schemas.microsoft.com/office/drawing/2014/main" id="{54CE2189-5AE5-C9F1-2BFB-8511FD3BC91D}"/>
              </a:ext>
            </a:extLst>
          </p:cNvPr>
          <p:cNvSpPr txBox="1">
            <a:spLocks/>
          </p:cNvSpPr>
          <p:nvPr/>
        </p:nvSpPr>
        <p:spPr>
          <a:xfrm>
            <a:off x="872834" y="1189183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Графики, методы, скользящее среднее и </a:t>
            </a:r>
            <a:r>
              <a:rPr lang="ru-RU" b="1" dirty="0" err="1"/>
              <a:t>тд</a:t>
            </a:r>
            <a:endParaRPr lang="ru-RU" b="1" dirty="0"/>
          </a:p>
        </p:txBody>
      </p:sp>
      <p:sp>
        <p:nvSpPr>
          <p:cNvPr id="10" name="Заголовок 1">
            <a:extLst>
              <a:ext uri="{FF2B5EF4-FFF2-40B4-BE49-F238E27FC236}">
                <a16:creationId xmlns:a16="http://schemas.microsoft.com/office/drawing/2014/main" id="{23A5A837-27C8-719E-17CA-632560452E07}"/>
              </a:ext>
            </a:extLst>
          </p:cNvPr>
          <p:cNvSpPr txBox="1">
            <a:spLocks/>
          </p:cNvSpPr>
          <p:nvPr/>
        </p:nvSpPr>
        <p:spPr>
          <a:xfrm>
            <a:off x="872834" y="3747658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/>
              <a:t>Гистограмма </a:t>
            </a:r>
            <a:r>
              <a:rPr lang="en-US" b="1"/>
              <a:t>“</a:t>
            </a:r>
            <a:r>
              <a:rPr lang="ru-RU" b="1"/>
              <a:t>процентные изменения в среднем</a:t>
            </a:r>
            <a:r>
              <a:rPr lang="en-US" b="1"/>
              <a:t>”</a:t>
            </a:r>
            <a:r>
              <a:rPr lang="ru-RU" b="1"/>
              <a:t> </a:t>
            </a:r>
            <a:endParaRPr lang="ru-RU" b="1" dirty="0"/>
          </a:p>
        </p:txBody>
      </p:sp>
      <p:sp>
        <p:nvSpPr>
          <p:cNvPr id="11" name="Заголовок 1">
            <a:extLst>
              <a:ext uri="{FF2B5EF4-FFF2-40B4-BE49-F238E27FC236}">
                <a16:creationId xmlns:a16="http://schemas.microsoft.com/office/drawing/2014/main" id="{4BFEDE16-C7AF-6D26-2B63-A2F7259F5F39}"/>
              </a:ext>
            </a:extLst>
          </p:cNvPr>
          <p:cNvSpPr txBox="1">
            <a:spLocks/>
          </p:cNvSpPr>
          <p:nvPr/>
        </p:nvSpPr>
        <p:spPr>
          <a:xfrm>
            <a:off x="757380" y="5151587"/>
            <a:ext cx="11023599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b="1" dirty="0"/>
              <a:t>Вывести столбцы и поболтать про причины / выбросы и </a:t>
            </a:r>
            <a:r>
              <a:rPr lang="ru-RU" b="1" dirty="0" err="1"/>
              <a:t>тд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2978627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D44778-D7A8-BFEE-542E-8C8490411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CE85F7E9-BEF9-5AB4-7BFD-A9C84256CBE5}"/>
              </a:ext>
            </a:extLst>
          </p:cNvPr>
          <p:cNvSpPr txBox="1">
            <a:spLocks/>
          </p:cNvSpPr>
          <p:nvPr/>
        </p:nvSpPr>
        <p:spPr>
          <a:xfrm>
            <a:off x="789710" y="78509"/>
            <a:ext cx="11014364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за расчетный период</a:t>
            </a:r>
          </a:p>
        </p:txBody>
      </p:sp>
      <p:pic>
        <p:nvPicPr>
          <p:cNvPr id="12" name="Рисунок 11" descr="Изображение выглядит как текст, снимок экрана, линия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DD027723-78B0-204D-DD86-4F904D69CB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968" y="1490318"/>
            <a:ext cx="9243848" cy="504209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628304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B8036-B43B-436E-B4E2-34CAFF7EC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105B3A7-6024-67A4-4C36-04649C0B0B40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Динамика себестоимости источников</a:t>
            </a:r>
          </a:p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в зависимости от числа продаваемых отчетов</a:t>
            </a:r>
          </a:p>
        </p:txBody>
      </p:sp>
      <p:pic>
        <p:nvPicPr>
          <p:cNvPr id="28" name="Рисунок 27" descr="Изображение выглядит как текст, линия, снимок экрана, График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0A9DBBAF-3BF5-26F7-B0E6-95F3C57235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4292" y="1509484"/>
            <a:ext cx="9183415" cy="5101897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330141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27387-A849-D1CE-E854-7AC52EC2C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5D38FD7F-CA4F-9F11-3AFE-C51B3B9671B6}"/>
              </a:ext>
            </a:extLst>
          </p:cNvPr>
          <p:cNvSpPr txBox="1">
            <a:spLocks/>
          </p:cNvSpPr>
          <p:nvPr/>
        </p:nvSpPr>
        <p:spPr>
          <a:xfrm>
            <a:off x="977462" y="268731"/>
            <a:ext cx="11471565" cy="1334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Качество отчетов</a:t>
            </a:r>
            <a:r>
              <a:rPr lang="en-US" sz="3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- </a:t>
            </a:r>
            <a:r>
              <a:rPr lang="ru-RU" sz="3200" dirty="0"/>
              <a:t>количество проданных отчетов, в которых есть данные хотя бы из одного коммерческого источника</a:t>
            </a:r>
          </a:p>
          <a:p>
            <a:endParaRPr lang="ru-RU" sz="32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BBDE4376-F13F-5FD8-D6B7-3C95D1A70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2018" y="2175642"/>
            <a:ext cx="3748495" cy="37552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6" name="Рисунок 15" descr="Изображение выглядит как текст, снимок экрана, линия, Шрифт&#10;&#10;Содержимое, созданное искусственным интеллектом, может быть неверным.">
            <a:extLst>
              <a:ext uri="{FF2B5EF4-FFF2-40B4-BE49-F238E27FC236}">
                <a16:creationId xmlns:a16="http://schemas.microsoft.com/office/drawing/2014/main" id="{74F38158-204C-8C5B-E1D6-7511F04018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462" y="1776248"/>
            <a:ext cx="6847431" cy="456495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986908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896571-60E4-A984-6A71-E790598C5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80340C27-FA90-02EC-3619-949B2FC6A416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75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Средняя себестоимость одного отчета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BDA9304-4911-6296-6135-02D4343395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030" y="951346"/>
            <a:ext cx="9297940" cy="557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5281139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635EE-4A18-4C0A-915D-B2C836EB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C7FEC7-2CEC-E6CA-D7BA-B08311E1F9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030" y="951346"/>
            <a:ext cx="9297940" cy="557876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C444-00FE-139A-AB67-DA60F34CB476}"/>
              </a:ext>
            </a:extLst>
          </p:cNvPr>
          <p:cNvSpPr txBox="1">
            <a:spLocks/>
          </p:cNvSpPr>
          <p:nvPr/>
        </p:nvSpPr>
        <p:spPr>
          <a:xfrm>
            <a:off x="628072" y="87745"/>
            <a:ext cx="11471565" cy="75276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42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Среднее качество отчетов</a:t>
            </a:r>
          </a:p>
        </p:txBody>
      </p:sp>
    </p:spTree>
    <p:extLst>
      <p:ext uri="{BB962C8B-B14F-4D97-AF65-F5344CB8AC3E}">
        <p14:creationId xmlns:p14="http://schemas.microsoft.com/office/powerpoint/2010/main" val="1592080267"/>
      </p:ext>
    </p:extLst>
  </p:cSld>
  <p:clrMapOvr>
    <a:masterClrMapping/>
  </p:clrMapOvr>
</p:sld>
</file>

<file path=ppt/theme/theme1.xml><?xml version="1.0" encoding="utf-8"?>
<a:theme xmlns:a="http://schemas.openxmlformats.org/drawingml/2006/main" name="Уголки">
  <a:themeElements>
    <a:clrScheme name="Уголки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Уголки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Уголки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TM10001105[[fn=Уголки]]</Template>
  <TotalTime>182</TotalTime>
  <Words>296</Words>
  <Application>Microsoft Office PowerPoint</Application>
  <PresentationFormat>Широкоэкранный</PresentationFormat>
  <Paragraphs>32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3" baseType="lpstr">
      <vt:lpstr>Arial</vt:lpstr>
      <vt:lpstr>Franklin Gothic Book</vt:lpstr>
      <vt:lpstr>Уголки</vt:lpstr>
      <vt:lpstr>Данные из различных источников</vt:lpstr>
      <vt:lpstr>Информация о коммерческих источниках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Громыко Артём Артурович</cp:lastModifiedBy>
  <cp:revision>9</cp:revision>
  <dcterms:created xsi:type="dcterms:W3CDTF">2017-06-21T13:57:27Z</dcterms:created>
  <dcterms:modified xsi:type="dcterms:W3CDTF">2025-06-23T09:59:20Z</dcterms:modified>
</cp:coreProperties>
</file>