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60" r:id="rId7"/>
    <p:sldId id="258" r:id="rId8"/>
    <p:sldId id="261" r:id="rId9"/>
    <p:sldId id="283" r:id="rId10"/>
    <p:sldId id="264"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12/18/2021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smtClean="0"/>
              <a:t>Blackboard Clone</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3721607"/>
            <a:ext cx="7425249" cy="1572287"/>
          </a:xfrm>
        </p:spPr>
        <p:txBody>
          <a:bodyPr>
            <a:normAutofit/>
          </a:bodyPr>
          <a:lstStyle/>
          <a:p>
            <a:pPr marL="0" indent="0">
              <a:buNone/>
            </a:pPr>
            <a:r>
              <a:rPr lang="en-US" dirty="0" smtClean="0"/>
              <a:t>Submitted By: </a:t>
            </a:r>
          </a:p>
          <a:p>
            <a:pPr marL="0" indent="0">
              <a:buNone/>
            </a:pPr>
            <a:r>
              <a:rPr lang="en-US" dirty="0" smtClean="0"/>
              <a:t>NAME: Simarpreet Singh</a:t>
            </a:r>
          </a:p>
          <a:p>
            <a:pPr marL="0" indent="0">
              <a:buNone/>
            </a:pPr>
            <a:r>
              <a:rPr lang="en-US" dirty="0" smtClean="0"/>
              <a:t>UID: 20MCA1137</a:t>
            </a:r>
          </a:p>
          <a:p>
            <a:pPr marL="0" indent="0">
              <a:buNone/>
            </a:pPr>
            <a:r>
              <a:rPr lang="en-US" dirty="0" smtClean="0"/>
              <a:t>BATCH/SEC: MCA/1B</a:t>
            </a:r>
            <a:endParaRPr lang="en-US" dirty="0"/>
          </a:p>
        </p:txBody>
      </p:sp>
      <p:sp>
        <p:nvSpPr>
          <p:cNvPr id="4" name="TextBox 3"/>
          <p:cNvSpPr txBox="1"/>
          <p:nvPr/>
        </p:nvSpPr>
        <p:spPr>
          <a:xfrm>
            <a:off x="2839864" y="2211062"/>
            <a:ext cx="2095445" cy="369332"/>
          </a:xfrm>
          <a:prstGeom prst="rect">
            <a:avLst/>
          </a:prstGeom>
          <a:noFill/>
        </p:spPr>
        <p:txBody>
          <a:bodyPr wrap="none" rtlCol="0">
            <a:spAutoFit/>
          </a:bodyPr>
          <a:lstStyle/>
          <a:p>
            <a:r>
              <a:rPr lang="en-US" dirty="0" smtClean="0"/>
              <a:t>MINOR PROJECT</a:t>
            </a:r>
            <a:endParaRPr lang="en-IN"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191127"/>
            <a:ext cx="7781544" cy="859055"/>
          </a:xfrm>
        </p:spPr>
        <p:txBody>
          <a:bodyPr/>
          <a:lstStyle/>
          <a:p>
            <a:r>
              <a:rPr lang="en-US" dirty="0" smtClean="0"/>
              <a:t>INTRODUCTION</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229537"/>
            <a:ext cx="7590255" cy="4264893"/>
          </a:xfrm>
        </p:spPr>
        <p:txBody>
          <a:bodyPr>
            <a:normAutofit/>
          </a:bodyPr>
          <a:lstStyle/>
          <a:p>
            <a:r>
              <a:rPr lang="en-US" sz="2000" dirty="0" smtClean="0"/>
              <a:t>Blackboard </a:t>
            </a:r>
            <a:r>
              <a:rPr lang="en-US" sz="2000" dirty="0"/>
              <a:t>learning management system is the virtual learning environment developed by Blackboard Inc. It is a Web app that has the feature of course management and video communication. With Blackboard learn, universities, businesses, and schools can provide quality education to their students. ELearning technology has changed the way of teaching and learning. Blackboard learn having the functionality to track our progress. Now having access to our virtual classrooms from any internet-accessed device because of this web application.</a:t>
            </a:r>
            <a:endParaRPr lang="en-IN" sz="2000" dirty="0"/>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6" y="613611"/>
            <a:ext cx="7781544" cy="859055"/>
          </a:xfrm>
        </p:spPr>
        <p:txBody>
          <a:bodyPr/>
          <a:lstStyle/>
          <a:p>
            <a:r>
              <a:rPr lang="en-US" dirty="0" smtClean="0"/>
              <a:t>PRODUCT PERSPECTIVE</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42646" y="1876927"/>
            <a:ext cx="7437775" cy="3978442"/>
          </a:xfrm>
        </p:spPr>
        <p:txBody>
          <a:bodyPr>
            <a:normAutofit/>
          </a:bodyPr>
          <a:lstStyle/>
          <a:p>
            <a:r>
              <a:rPr lang="en-US" sz="2000" dirty="0"/>
              <a:t>It is made after extensive study of all the departments like student, faculty, etc. of colleges and is provided with the extract of everything a college requires for e-learning. The security issue within LMS has been there for a long time, but most of the solutions based on the assumption that an LMS system is a closed environment. The need to evaluate their benefits and impacts on organizations and individuals are increasingly essential. </a:t>
            </a:r>
            <a:endParaRPr lang="en-IN" sz="2000" dirty="0"/>
          </a:p>
          <a:p>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t>FEATURES OF THE PROJECT</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IN" sz="1800" dirty="0"/>
              <a:t>A piece of</a:t>
            </a:r>
            <a:r>
              <a:rPr lang="en-IN" sz="1800" b="1" dirty="0"/>
              <a:t> </a:t>
            </a:r>
            <a:r>
              <a:rPr lang="en-IN" sz="1800" dirty="0"/>
              <a:t>software</a:t>
            </a:r>
            <a:r>
              <a:rPr lang="en-IN" sz="1800" b="1" dirty="0"/>
              <a:t> </a:t>
            </a:r>
            <a:r>
              <a:rPr lang="en-IN" sz="1800" dirty="0"/>
              <a:t>is feature-rich when it has many options and functional capabilities available to the user. There are some of the features of the project are</a:t>
            </a:r>
            <a:r>
              <a:rPr lang="en-IN" sz="1800" dirty="0" smtClean="0"/>
              <a:t>:</a:t>
            </a:r>
          </a:p>
          <a:p>
            <a:pPr marL="0" indent="0">
              <a:buNone/>
            </a:pPr>
            <a:endParaRPr lang="en-IN" sz="1800" dirty="0"/>
          </a:p>
          <a:p>
            <a:r>
              <a:rPr lang="en-IN" sz="1800" b="1" dirty="0"/>
              <a:t>Speed: </a:t>
            </a:r>
            <a:r>
              <a:rPr lang="en-IN" sz="1800" dirty="0"/>
              <a:t> The loading speed of a web app is more important today.</a:t>
            </a:r>
            <a:r>
              <a:rPr lang="en-IN" sz="1800" b="1" dirty="0"/>
              <a:t> </a:t>
            </a:r>
            <a:r>
              <a:rPr lang="en-IN" sz="1800" dirty="0"/>
              <a:t> So I recreated blackboard learn with React JS as the front-end of my application and MongoDB for the database. The login and data fetching speed are increments.</a:t>
            </a:r>
          </a:p>
          <a:p>
            <a:r>
              <a:rPr lang="en-US" sz="1800" b="1" dirty="0"/>
              <a:t>URL Routing: </a:t>
            </a:r>
            <a:r>
              <a:rPr lang="en-US" sz="1800" dirty="0"/>
              <a:t> Routing</a:t>
            </a:r>
            <a:r>
              <a:rPr lang="en-US" sz="1800" b="1" dirty="0"/>
              <a:t> </a:t>
            </a:r>
            <a:r>
              <a:rPr lang="en-US" sz="1800" dirty="0"/>
              <a:t>is the process in which a user is directed to different pages on their actions and request. I used React Router to make routing even faster in my project and the reloading time of a web page is also decreased.</a:t>
            </a:r>
            <a:endParaRPr lang="en-IN" sz="1800" dirty="0"/>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OPERATING ENVIRONMENT</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039519" y="1881752"/>
            <a:ext cx="5157787" cy="823912"/>
          </a:xfrm>
        </p:spPr>
        <p:txBody>
          <a:bodyPr/>
          <a:lstStyle/>
          <a:p>
            <a:r>
              <a:rPr lang="en-US" dirty="0"/>
              <a:t>The operating environment for Learning Management System are listed below:</a:t>
            </a:r>
            <a:endParaRPr lang="en-IN"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2744537" y="3396665"/>
            <a:ext cx="7618663" cy="1768893"/>
          </a:xfrm>
        </p:spPr>
        <p:txBody>
          <a:bodyPr/>
          <a:lstStyle/>
          <a:p>
            <a:pPr lvl="0"/>
            <a:r>
              <a:rPr lang="en-US" sz="2000" dirty="0"/>
              <a:t>Operating </a:t>
            </a:r>
            <a:r>
              <a:rPr lang="en-US" sz="2000" dirty="0" smtClean="0"/>
              <a:t>System	:</a:t>
            </a:r>
            <a:r>
              <a:rPr lang="en-US" sz="2000" dirty="0"/>
              <a:t>	Windows 10</a:t>
            </a:r>
            <a:endParaRPr lang="en-IN" sz="2000" dirty="0"/>
          </a:p>
          <a:p>
            <a:pPr lvl="0"/>
            <a:r>
              <a:rPr lang="en-US" sz="2000" dirty="0" smtClean="0"/>
              <a:t>Database		:</a:t>
            </a:r>
            <a:r>
              <a:rPr lang="en-US" sz="2000" dirty="0"/>
              <a:t>	MongoDB</a:t>
            </a:r>
            <a:endParaRPr lang="en-IN" sz="2000" dirty="0"/>
          </a:p>
          <a:p>
            <a:pPr lvl="0"/>
            <a:r>
              <a:rPr lang="en-US" sz="2000" dirty="0" smtClean="0"/>
              <a:t>Front-end		:</a:t>
            </a:r>
            <a:r>
              <a:rPr lang="en-US" sz="2000" dirty="0"/>
              <a:t>	HTML/CSS/React JS/Material UI</a:t>
            </a:r>
            <a:endParaRPr lang="en-IN" sz="2000" dirty="0"/>
          </a:p>
          <a:p>
            <a:pPr lvl="0"/>
            <a:r>
              <a:rPr lang="en-US" sz="2000" dirty="0" smtClean="0"/>
              <a:t>Back-end		:</a:t>
            </a:r>
            <a:r>
              <a:rPr lang="en-US" sz="2000" dirty="0"/>
              <a:t>	Node.js/Express.js</a:t>
            </a:r>
            <a:endParaRPr lang="en-IN" sz="2000" dirty="0"/>
          </a:p>
          <a:p>
            <a:pPr marL="0" indent="0">
              <a:buNone/>
            </a:pPr>
            <a:endParaRPr lang="en-US" dirty="0"/>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MODULES IN THE SYSTEM</a:t>
            </a:r>
            <a:endParaRPr lang="en-US" dirty="0"/>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sz="3600" dirty="0" smtClean="0"/>
              <a:t>STUDENT</a:t>
            </a:r>
            <a:endParaRPr lang="en-US" sz="3600" dirty="0"/>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sz="3600" dirty="0" smtClean="0"/>
              <a:t>TEACHER</a:t>
            </a:r>
            <a:endParaRPr lang="en-US" sz="3600" dirty="0"/>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7737475" y="4240093"/>
            <a:ext cx="3902075" cy="1463040"/>
          </a:xfrm>
        </p:spPr>
        <p:txBody>
          <a:bodyPr/>
          <a:lstStyle/>
          <a:p>
            <a:r>
              <a:rPr lang="en-US" sz="3600" dirty="0" smtClean="0"/>
              <a:t>ADMINISTRATOR</a:t>
            </a:r>
            <a:endParaRPr lang="en-US" sz="3600"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00" y="4971613"/>
            <a:ext cx="786264" cy="7862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6570" y="4971613"/>
            <a:ext cx="837259" cy="83725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771" y="4971613"/>
            <a:ext cx="895482" cy="895482"/>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CONCLUSION AND FUTURE WORK</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444500" y="1913987"/>
            <a:ext cx="9402006" cy="1463040"/>
          </a:xfrm>
        </p:spPr>
        <p:txBody>
          <a:bodyPr/>
          <a:lstStyle/>
          <a:p>
            <a:r>
              <a:rPr lang="en-US" sz="2000" dirty="0"/>
              <a:t>Title of the project as LMS System is the system that deals with the issues related to a particular institution during this pandemic. It is the very useful to the student as well as the faculties to easy access to the classroom. The LMS provides appropriate information to users based on their profiles and role in the system. This project is designed to make e-learning easier</a:t>
            </a:r>
            <a:r>
              <a:rPr lang="en-US" sz="2000" dirty="0" smtClean="0"/>
              <a:t>.</a:t>
            </a:r>
          </a:p>
          <a:p>
            <a:endParaRPr lang="en-US" sz="2000" dirty="0"/>
          </a:p>
          <a:p>
            <a:r>
              <a:rPr lang="en-US" sz="2000" dirty="0"/>
              <a:t>The fundamental problem in maintaining and managing the work by the administrator is hence overcome. But by developing this web-based application the administrator can enjoy the task, doing it ease and also by saving the valuable time. The amount of time consumption is reduced and also the manual calculations are omitted. The effective utilization of the work, by proper sharing it and by providing the accurate results. The storage facility will ease the job of the operator. Thus the system developed will be helpful to the administrator by easing his/her task.</a:t>
            </a:r>
            <a:endParaRPr lang="en-IN" sz="2000" dirty="0"/>
          </a:p>
          <a:p>
            <a:endParaRPr lang="en-US" sz="2000" dirty="0" smtClean="0"/>
          </a:p>
          <a:p>
            <a:endParaRPr lang="en-IN" sz="2000"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784104" y="3112008"/>
            <a:ext cx="5932021" cy="1243584"/>
          </a:xfrm>
        </p:spPr>
        <p:txBody>
          <a:bodyPr/>
          <a:lstStyle/>
          <a:p>
            <a:r>
              <a:rPr lang="en-US" sz="8000" dirty="0"/>
              <a:t>Thank </a:t>
            </a:r>
            <a:r>
              <a:rPr lang="en-US" sz="8000" dirty="0" smtClean="0"/>
              <a:t>You</a:t>
            </a:r>
            <a:endParaRPr lang="en-GB" sz="8000"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16c05727-aa75-4e4a-9b5f-8a80a1165891"/>
    <ds:schemaRef ds:uri="http://purl.org/dc/elements/1.1/"/>
    <ds:schemaRef ds:uri="http://schemas.openxmlformats.org/package/2006/metadata/core-properties"/>
    <ds:schemaRef ds:uri="http://purl.org/dc/terms/"/>
    <ds:schemaRef ds:uri="http://purl.org/dc/dcmitype/"/>
    <ds:schemaRef ds:uri="http://schemas.microsoft.com/office/2006/metadata/properties"/>
    <ds:schemaRef ds:uri="http://schemas.microsoft.com/office/infopath/2007/PartnerControls"/>
    <ds:schemaRef ds:uri="http://schemas.microsoft.com/office/2006/documentManagement/types"/>
    <ds:schemaRef ds:uri="71af3243-3dd4-4a8d-8c0d-dd76da1f02a5"/>
    <ds:schemaRef ds:uri="http://www.w3.org/XML/1998/namespace"/>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546</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Tahoma</vt:lpstr>
      <vt:lpstr>Trade Gothic LT Pro</vt:lpstr>
      <vt:lpstr>Trebuchet MS</vt:lpstr>
      <vt:lpstr>Office Theme</vt:lpstr>
      <vt:lpstr>Blackboard Clone</vt:lpstr>
      <vt:lpstr>INTRODUCTION</vt:lpstr>
      <vt:lpstr>PRODUCT PERSPECTIVE</vt:lpstr>
      <vt:lpstr>FEATURES OF THE PROJECT</vt:lpstr>
      <vt:lpstr>OPERATING ENVIRONMENT</vt:lpstr>
      <vt:lpstr>MODULES IN THE SYSTEM</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2021-12-18T06:33:33Z</dcterms:created>
  <dcterms:modified xsi:type="dcterms:W3CDTF">2021-12-18T08:50:16Z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