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Sponsored slide for people who do not know about Yext. Briefly talk about it.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that we have a basic web server set up, think about how to structure app</a:t>
            </a: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6.jp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: NYC01 Go Place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583219" y="-20900"/>
            <a:ext cx="6875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669" y="3802448"/>
            <a:ext cx="4101599" cy="8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/ Basic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sic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85800" y="97155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N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971550"/>
            <a:ext cx="77724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N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sic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800" y="97155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/ Basic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1112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52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8127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971550"/>
            <a:ext cx="77724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jpg"/><Relationship Id="rId2" Type="http://schemas.openxmlformats.org/officeDocument/2006/relationships/image" Target="../media/image09.png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1200150"/>
            <a:ext cx="7772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55" name="Shape 55"/>
          <p:cNvCxnSpPr/>
          <p:nvPr/>
        </p:nvCxnSpPr>
        <p:spPr>
          <a:xfrm>
            <a:off x="685800" y="48577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685800" y="7429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19076"/>
            <a:ext cx="685800" cy="304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1200150"/>
            <a:ext cx="7772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128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16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287" lvl="1" marL="344487" marR="0" rtl="0" algn="l">
              <a:lnSpc>
                <a:spcPct val="100000"/>
              </a:lnSpc>
              <a:spcBef>
                <a:spcPts val="0"/>
              </a:spcBef>
              <a:spcAft>
                <a:spcPts val="14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875" lvl="2" marL="574675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800100" marR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272" lvl="4" marL="1033272" marR="0" rtl="0" algn="l">
              <a:lnSpc>
                <a:spcPct val="100000"/>
              </a:lnSpc>
              <a:spcBef>
                <a:spcPts val="0"/>
              </a:spcBef>
              <a:spcAft>
                <a:spcPts val="8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85800" y="4857750"/>
            <a:ext cx="137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057400" y="4857750"/>
            <a:ext cx="502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089006" y="4857750"/>
            <a:ext cx="1369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92" name="Shape 92"/>
          <p:cNvCxnSpPr/>
          <p:nvPr/>
        </p:nvCxnSpPr>
        <p:spPr>
          <a:xfrm>
            <a:off x="685800" y="48577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>
            <a:off x="685800" y="74295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18097"/>
            <a:ext cx="690300" cy="306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lang.org/" TargetMode="External"/><Relationship Id="rId4" Type="http://schemas.openxmlformats.org/officeDocument/2006/relationships/hyperlink" Target="https://golang.org/doc/cod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orilla/mu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harrisonzhao/simple-golang-webap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583219" y="-20900"/>
            <a:ext cx="6874982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Writing a Hackathon App In Golang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Hello World Webservice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Server.go</a:t>
            </a:r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package main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import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"fmt"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"log"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"net/http"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http.HandleFunc("/", func(w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	fmt.Fprintf(w, "hello world")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})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Running Hello World Webservice</a:t>
            </a: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After you have installed Go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golang.org</a:t>
            </a:r>
            <a:r>
              <a:rPr lang="en" sz="2200"/>
              <a:t>):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See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golang.org/doc/code.html</a:t>
            </a:r>
            <a:r>
              <a:rPr lang="en" sz="2200"/>
              <a:t> to set up workspace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Create server.go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 command line: go run server.go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Go to localhost:8000 in your browser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Handling Multiple Routes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Handling multiple routes with net/http is annoying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Solution: use gorilla/mux library (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github.com/gorilla/mux</a:t>
            </a:r>
            <a:r>
              <a:rPr lang="en" sz="2200"/>
              <a:t>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Installing: go get -u gorilla/mux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Objective: Create webservice with 2 routes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2200"/>
              <a:t> /index1 - displays “hello world 1”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2200"/>
              <a:t> /index2 - displays “hello world 2”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Hello World Webservice With gorilla/mux Library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685800" y="97155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Server.go</a:t>
            </a:r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685800" y="1428750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package main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import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// other imports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"github.com/gorilla/mux"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Index1(w http.ResponseWriter, r *http.Request) { fmt.Fprintf(w, "hello world 1")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Index2(w http.ResponseWriter, r *http.Request) { fmt.Fprintf(w, "hello world 2")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router.HandleFunc("/index1", Index1)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router.HandleFunc("/index2", Index2)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	log.Fatal(http.ListenAndServe(":8000", router))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</a:t>
            </a:r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1" marL="344487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Use MVC (Model-View-Controller) design pattern</a:t>
            </a:r>
          </a:p>
          <a:p>
            <a:pPr lvl="1" marL="344487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Application structure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controller/</a:t>
            </a:r>
          </a:p>
          <a:p>
            <a:pPr lvl="3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t</a:t>
            </a:r>
            <a:r>
              <a:rPr lang="en" sz="1800"/>
              <a:t>odo.go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model/</a:t>
            </a:r>
          </a:p>
          <a:p>
            <a:pPr lvl="3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todo.go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s</a:t>
            </a:r>
            <a:r>
              <a:rPr lang="en" sz="1800"/>
              <a:t>erver.go</a:t>
            </a:r>
          </a:p>
          <a:p>
            <a:pPr lvl="2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t</a:t>
            </a:r>
            <a:r>
              <a:rPr lang="en" sz="1800"/>
              <a:t>odo.json</a:t>
            </a:r>
          </a:p>
          <a:p>
            <a:pPr indent="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49" y="1331475"/>
            <a:ext cx="3029150" cy="3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 Model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Model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Will represent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Usually backed by a database (annoying to set up)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For hackathons, use a JSON file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Maintain a global variable of all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Model code will go in model/todo.go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Code</a:t>
            </a: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package model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   		int    		`json:"id"`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Name 		string 		`json:"name"`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Todos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NextId</a:t>
            </a:r>
            <a:r>
              <a:rPr lang="en" sz="1200"/>
              <a:t> 		</a:t>
            </a:r>
            <a:r>
              <a:rPr lang="en" sz="1200"/>
              <a:t>int     		`json:"nextId"`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Data is of type slice of pointers to Todo, keep Todos inside Data sorted by Id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  		[]*Todo 	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global variable of Todos, will be serialized to and from 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var todos Todos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What Is a Slice?</a:t>
            </a: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An array has a fixed size and length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Example array in Go:</a:t>
            </a:r>
          </a:p>
          <a:p>
            <a:pPr indent="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2200"/>
              <a:t>p</a:t>
            </a:r>
            <a:r>
              <a:rPr lang="en" sz="2200"/>
              <a:t>rimes := [6]int{2, 3, 5, 7, 11, 13}</a:t>
            </a:r>
          </a:p>
          <a:p>
            <a:pPr indent="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	// note: “:=” is a declaration and assignment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Slice: dynamically sized flexible view into the elements of an array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Declaring and assigning a slice</a:t>
            </a:r>
          </a:p>
          <a:p>
            <a:pPr indent="457200" lvl="0" mar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var s []int = primes[1:4] // printing s gives [3, 5, 7]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JSON Serialization And Deserialization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685800" y="969275"/>
            <a:ext cx="38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todo.json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  "nextId": 0,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  "data": []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model/todo.go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LoadTodos()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file, err := ioutil.ReadFile(todosFile)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json.Unmarshal(file, &amp;todos)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571350" y="969275"/>
            <a:ext cx="38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model/todo.go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const (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todosFile = "./todos.json"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wrrPerm   = 0644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saveTodos()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b, err := json.Marshal(todos)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ioutil.WriteFile(todosFile, b, wrrPerm)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Create and List Operations For Model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Multiple return values!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CreateTodo(name string) (*Todo, error)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 := &amp;Todo{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Id:   todos.NextId,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Name: name,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todos.NextId++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 = append(todos.Data, 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saveTodos();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nil, err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todo, nil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ListTodos() []*Todo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todos.Data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557" y="573354"/>
            <a:ext cx="4030200" cy="26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1588442" y="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Location Management Platform &amp; Ecosystem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 and Delete Operations For Model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UpdateTodo(todo *Todo)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findTodoIndex is a user defined function</a:t>
            </a:r>
          </a:p>
          <a:p>
            <a:pPr indent="457200"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// finds the Todo with the given id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and returns the index it is at in the Data slice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idx := findTodoIndex(todo.Id)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idx == -1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errors.New(fmt.Sprintf(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"Could not find todo with id: %d", todo.Id))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todos.Data[idx] = todo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saveTodos()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DeleteTodo(id int)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idx := findTodoIndex(id)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idx == -1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 errors.New(fmt.Sprintf(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"Could not find todo with id: %d", id))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removes a single Todo from the slice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todos.Data = append(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todos.Data[:idx], todos.Data[idx+1:]...)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return saveTodos()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Structuring Our Application Controller</a:t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Will be used to perform operations on the Todo items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CRUD (Create, Read, Update, Delete)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Create API endpoints for CRUD operations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Accept JSON as input and output JSON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Use the model CRUD operations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Controller code will go in controller/todo.go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Create and List Operations For Controller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TodoCreate(w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 data struct {</a:t>
            </a:r>
          </a:p>
          <a:p>
            <a:pPr indent="45720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Name string `json:"name"`</a:t>
            </a:r>
          </a:p>
          <a:p>
            <a:pPr indent="0" lvl="0" marL="45720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:= json.NewDecoder(r.Body).Decode(&amp;data)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check error is a user defined function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 return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todo, err :=</a:t>
            </a:r>
            <a:r>
              <a:rPr lang="en" sz="1200"/>
              <a:t> model.</a:t>
            </a:r>
            <a:r>
              <a:rPr lang="en" sz="1200"/>
              <a:t>CreateTodo(data.Name)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  <a:r>
              <a:rPr lang="en" sz="1200"/>
              <a:t> </a:t>
            </a:r>
            <a:r>
              <a:rPr lang="en" sz="1200"/>
              <a:t>return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jsonResponse(w, 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TodosList(w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anonymous structs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:=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Data []*model.Todo 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Data: model.ListTodos(),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jsonResponse is a user defined function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that serializes data to json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jsonResponse(w, data)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 and Delete Operations For Controller</a:t>
            </a: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TodoUpdate(w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 todo model.Todo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:= json.NewDecoder(r.Body).Decode(&amp;todo)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err = model.UpdateTodo(&amp;todo)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checkError(w, err)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TodoDelete(w http.ResponseWriter, r *http.Request)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vars := mux.Vars(r)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idString := vars["id"]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id, err := strconv.Atoi(idString)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err)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checkError(w, model.DeleteTodo(id))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return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w.WriteHeader(http.StatusOK)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Setting Up Api Endpoints In server.go</a:t>
            </a:r>
          </a:p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model.LoadTodos(); err != nil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	log.Fatal("Could not load todos from file ", err)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controller.TodoCreate).Methods("POST")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controller.TodosList).Methods("GET")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controller.TodoUpdate).Methods("PUT")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r.HandleFunc("/todos/{id}", controller.TodoDelete).Methods("DELETE")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http.Handle("/", 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// CRUD operations should now work!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Bonus: Add Mutex Locking For Concurrency Safety</a:t>
            </a:r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type Todos struct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sync.RWMutex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NextId int     `json:"nextId"`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Data   []*Todo `json:"data"`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CreateTodo(name string) (*Todo, error)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… rest of create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ListTodos() []*Todo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todos.RLock()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todos.RUnlock()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return todos.Data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UpdateTodo(todo *Todo)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// … rest of update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func DeleteTodo(id int) error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todos.Lock()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000"/>
              <a:t>	defer todos.Unlock()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	// … rest of delete code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Bonus: Frontend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68580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800"/>
              <a:t>Use Bootstrap 4 and jQuery</a:t>
            </a:r>
          </a:p>
          <a:p>
            <a:pPr indent="-2603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New directory, layout: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model/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c</a:t>
            </a:r>
            <a:r>
              <a:rPr lang="en" sz="1800"/>
              <a:t>ontroller/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static/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s</a:t>
            </a:r>
            <a:r>
              <a:rPr lang="en" sz="1800"/>
              <a:t>erver.go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todo.json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577650" y="969275"/>
            <a:ext cx="3880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800"/>
              <a:t>static directory layout:</a:t>
            </a:r>
          </a:p>
          <a:p>
            <a:pPr indent="-2603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static/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</a:t>
            </a:r>
            <a:r>
              <a:rPr lang="en" sz="1800"/>
              <a:t>c</a:t>
            </a:r>
            <a:r>
              <a:rPr lang="en" sz="1800"/>
              <a:t>ss/</a:t>
            </a:r>
          </a:p>
          <a:p>
            <a:pPr lvl="2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main.css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js/</a:t>
            </a:r>
          </a:p>
          <a:p>
            <a:pPr lvl="2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todo.js</a:t>
            </a:r>
          </a:p>
          <a:p>
            <a:pPr lvl="1" marL="344487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SzPct val="100000"/>
            </a:pPr>
            <a:r>
              <a:rPr lang="en" sz="1800"/>
              <a:t> index.html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Updated For Frontend server.go</a:t>
            </a: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func main() {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if err := model.LoadTodos(); err != nil { log.Fatal("Could not load todos from file ", err) 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 := mux.NewRouter().StrictSlash(true)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controller.TodoCreate).Methods("POST")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controller.TodosList).Methods("GET")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r.HandleFunc("/todos", controller.TodoUpdate).Methods("PUT")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r.HandleFunc("/todos/{id}", controller.TodoDelete).Methods("DELETE")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r.HandleFunc("/", controller.Index).Methods("GET")		// serves index.html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1" lang="en" sz="1200"/>
              <a:t>	r.PathPrefix("/static").Handler(http.FileServer(http.Dir("./")))	// serves all the static assets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http.Handle("/", r)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	log.Fatal(http.ListenAndServe(":8000", nil))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Frontend Javascript Controller</a:t>
            </a: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 calls server.go API endpoints using AJAX, updates view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</a:t>
            </a:r>
            <a:r>
              <a:rPr lang="en" sz="2200"/>
              <a:t>ar createCard = function(todo)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listCards = function()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updateCard = function(todo) { … }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deleteCard = function(todoId) { …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Frontend Javascript Update View Functions</a:t>
            </a:r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Controller calls server.go API endpoints using AJAX, updates view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getCardHtml = function(todo) { … } // single card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getCardDeckHtml = function(cardsHtml) { … } // row of cards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var renderCards = function() { … } // renders all the cards</a:t>
            </a:r>
          </a:p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Building A Winning Hackathon Project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Find partners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Grab all the free swag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Come up with a cool idea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(attend this tech talk)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Code all night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Eat free food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Profit???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The Code!</a:t>
            </a:r>
          </a:p>
        </p:txBody>
      </p:sp>
      <p:sp>
        <p:nvSpPr>
          <p:cNvPr id="310" name="Shape 310"/>
          <p:cNvSpPr txBox="1"/>
          <p:nvPr>
            <p:ph idx="3" type="body"/>
          </p:nvPr>
        </p:nvSpPr>
        <p:spPr>
          <a:xfrm>
            <a:off x="685800" y="972925"/>
            <a:ext cx="7772400" cy="36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go get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github.com/harrisonzhao/simple-golang-webapp</a:t>
            </a:r>
            <a:r>
              <a:rPr lang="en"/>
              <a:t>/app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1583219" y="-20900"/>
            <a:ext cx="6875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Talk Objective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Create a simple Todo app with Golang and</a:t>
            </a:r>
          </a:p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Create, Read, Update, Delete Todo cards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Introduce Golang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Structure of the project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Creating a RESTful API in Golang (optimized for hackathons)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Bonus: go over frontend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Preview</a:t>
            </a:r>
          </a:p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685800" y="972925"/>
            <a:ext cx="7772400" cy="36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72924"/>
            <a:ext cx="7772400" cy="319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Assumed Knowledge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To get the most out of the talk, best to know: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At least one programming language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Familiar with pointers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Preferably familiar with C-style languages or Python</a:t>
            </a:r>
          </a:p>
          <a:p>
            <a:pPr indent="-285750" lvl="0" marL="285750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Familiar with 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What is Golang?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/>
              <a:t>Also known as Go, Golang is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 free open source programming language created at Google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Compiled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Statically typed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Garbage collected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25" y="2035900"/>
            <a:ext cx="2590975" cy="2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Use Go?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Productive and readable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Fast compilation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Fast execution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Great built in tooling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Native support for networking and multiprocessing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588442" y="-20900"/>
            <a:ext cx="6869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Go At Yext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685800" y="969263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200"/>
              <a:t>At Yext, we use Go for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Webservices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Microservices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Continuous Integration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Error alerting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Managing local microservice instances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aster">
  <a:themeElements>
    <a:clrScheme name="Custom 1">
      <a:dk1>
        <a:srgbClr val="273037"/>
      </a:dk1>
      <a:lt1>
        <a:srgbClr val="FFFFFF"/>
      </a:lt1>
      <a:dk2>
        <a:srgbClr val="3B4853"/>
      </a:dk2>
      <a:lt2>
        <a:srgbClr val="F4F5F6"/>
      </a:lt2>
      <a:accent1>
        <a:srgbClr val="50BEBE"/>
      </a:accent1>
      <a:accent2>
        <a:srgbClr val="4472C4"/>
      </a:accent2>
      <a:accent3>
        <a:srgbClr val="912183"/>
      </a:accent3>
      <a:accent4>
        <a:srgbClr val="CE0058"/>
      </a:accent4>
      <a:accent5>
        <a:srgbClr val="FF4800"/>
      </a:accent5>
      <a:accent6>
        <a:srgbClr val="FFB900"/>
      </a:accent6>
      <a:hlink>
        <a:srgbClr val="29AD93"/>
      </a:hlink>
      <a:folHlink>
        <a:srgbClr val="408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Master">
  <a:themeElements>
    <a:clrScheme name="Custom 1">
      <a:dk1>
        <a:srgbClr val="273037"/>
      </a:dk1>
      <a:lt1>
        <a:srgbClr val="FFFFFF"/>
      </a:lt1>
      <a:dk2>
        <a:srgbClr val="3B4853"/>
      </a:dk2>
      <a:lt2>
        <a:srgbClr val="F4F5F6"/>
      </a:lt2>
      <a:accent1>
        <a:srgbClr val="50BEBE"/>
      </a:accent1>
      <a:accent2>
        <a:srgbClr val="4472C4"/>
      </a:accent2>
      <a:accent3>
        <a:srgbClr val="912183"/>
      </a:accent3>
      <a:accent4>
        <a:srgbClr val="CE0058"/>
      </a:accent4>
      <a:accent5>
        <a:srgbClr val="FF4800"/>
      </a:accent5>
      <a:accent6>
        <a:srgbClr val="FFB900"/>
      </a:accent6>
      <a:hlink>
        <a:srgbClr val="29AD93"/>
      </a:hlink>
      <a:folHlink>
        <a:srgbClr val="4081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