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8" r:id="rId3"/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Now that we have a basic web server set up, think about how to structure app</a:t>
            </a:r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Sponsored slide for people who do not know about Yext. Briefly talk about it.</a:t>
            </a: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Now that we have a basic web server set up, think about how to structure app</a:t>
            </a:r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Now that we have a basic web server set up, think about how to structure app</a:t>
            </a:r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Now that we have a basic web server set up, think about how to structure app</a:t>
            </a:r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Now that we have a basic web server set up, think about how to structure app</a:t>
            </a:r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Now that we have a basic web server set up, think about how to structure app</a:t>
            </a:r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Now that we have a basic web server set up, think about how to structure app</a:t>
            </a:r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Now that we have a basic web server set up, think about how to structure app</a:t>
            </a:r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Now that we have a basic web server set up, think about how to structure app</a:t>
            </a:r>
          </a:p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3.jpg"/><Relationship Id="rId3" Type="http://schemas.openxmlformats.org/officeDocument/2006/relationships/image" Target="../media/image0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ver: NYC01 Go Places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0" type="dt"/>
          </p:nvPr>
        </p:nvSpPr>
        <p:spPr>
          <a:xfrm>
            <a:off x="685800" y="4857750"/>
            <a:ext cx="137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2057400" y="4857750"/>
            <a:ext cx="502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7089006" y="4857750"/>
            <a:ext cx="136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1583219" y="-20900"/>
            <a:ext cx="68751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287" lvl="1" marL="344487" marR="0" rtl="0" algn="l">
              <a:lnSpc>
                <a:spcPct val="100000"/>
              </a:lnSpc>
              <a:spcBef>
                <a:spcPts val="0"/>
              </a:spcBef>
              <a:spcAft>
                <a:spcPts val="14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875" lvl="2" marL="574675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8001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272" lvl="4" marL="1033272" marR="0" rtl="0" algn="l">
              <a:lnSpc>
                <a:spcPct val="100000"/>
              </a:lnSpc>
              <a:spcBef>
                <a:spcPts val="0"/>
              </a:spcBef>
              <a:spcAft>
                <a:spcPts val="8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3" name="Shape 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8669" y="3802448"/>
            <a:ext cx="4101599" cy="8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 / Basic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0" type="dt"/>
          </p:nvPr>
        </p:nvSpPr>
        <p:spPr>
          <a:xfrm>
            <a:off x="685800" y="4857750"/>
            <a:ext cx="137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2057400" y="4857750"/>
            <a:ext cx="502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7089006" y="4857750"/>
            <a:ext cx="136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287" lvl="1" marL="344487" marR="0" rtl="0" algn="l">
              <a:lnSpc>
                <a:spcPct val="100000"/>
              </a:lnSpc>
              <a:spcBef>
                <a:spcPts val="0"/>
              </a:spcBef>
              <a:spcAft>
                <a:spcPts val="14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875" lvl="2" marL="574675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8001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272" lvl="4" marL="1033272" marR="0" rtl="0" algn="l">
              <a:lnSpc>
                <a:spcPct val="100000"/>
              </a:lnSpc>
              <a:spcBef>
                <a:spcPts val="0"/>
              </a:spcBef>
              <a:spcAft>
                <a:spcPts val="8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685800" y="971550"/>
            <a:ext cx="7772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287" lvl="1" marL="344487" marR="0" rtl="0" algn="l">
              <a:lnSpc>
                <a:spcPct val="100000"/>
              </a:lnSpc>
              <a:spcBef>
                <a:spcPts val="0"/>
              </a:spcBef>
              <a:spcAft>
                <a:spcPts val="14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875" lvl="2" marL="574675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8001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272" lvl="4" marL="1033272" marR="0" rtl="0" algn="l">
              <a:lnSpc>
                <a:spcPct val="100000"/>
              </a:lnSpc>
              <a:spcBef>
                <a:spcPts val="0"/>
              </a:spcBef>
              <a:spcAft>
                <a:spcPts val="8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3" type="body"/>
          </p:nvPr>
        </p:nvSpPr>
        <p:spPr>
          <a:xfrm>
            <a:off x="685800" y="1428750"/>
            <a:ext cx="77724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287" lvl="1" marL="344487" marR="0" rtl="0" algn="l">
              <a:lnSpc>
                <a:spcPct val="100000"/>
              </a:lnSpc>
              <a:spcBef>
                <a:spcPts val="0"/>
              </a:spcBef>
              <a:spcAft>
                <a:spcPts val="14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875" lvl="2" marL="574675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8001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272" lvl="4" marL="1033272" marR="0" rtl="0" algn="l">
              <a:lnSpc>
                <a:spcPct val="100000"/>
              </a:lnSpc>
              <a:spcBef>
                <a:spcPts val="0"/>
              </a:spcBef>
              <a:spcAft>
                <a:spcPts val="8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asic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0" type="dt"/>
          </p:nvPr>
        </p:nvSpPr>
        <p:spPr>
          <a:xfrm>
            <a:off x="685800" y="4857750"/>
            <a:ext cx="137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2057400" y="4857750"/>
            <a:ext cx="502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7089006" y="4857750"/>
            <a:ext cx="136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287" lvl="1" marL="344487" marR="0" rtl="0" algn="l">
              <a:lnSpc>
                <a:spcPct val="100000"/>
              </a:lnSpc>
              <a:spcBef>
                <a:spcPts val="0"/>
              </a:spcBef>
              <a:spcAft>
                <a:spcPts val="14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875" lvl="2" marL="574675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8001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272" lvl="4" marL="1033272" marR="0" rtl="0" algn="l">
              <a:lnSpc>
                <a:spcPct val="100000"/>
              </a:lnSpc>
              <a:spcBef>
                <a:spcPts val="0"/>
              </a:spcBef>
              <a:spcAft>
                <a:spcPts val="8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685800" y="971550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287" lvl="1" marL="344487" marR="0" rtl="0" algn="l">
              <a:lnSpc>
                <a:spcPct val="100000"/>
              </a:lnSpc>
              <a:spcBef>
                <a:spcPts val="0"/>
              </a:spcBef>
              <a:spcAft>
                <a:spcPts val="14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875" lvl="2" marL="574675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8001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272" lvl="4" marL="1033272" marR="0" rtl="0" algn="l">
              <a:lnSpc>
                <a:spcPct val="100000"/>
              </a:lnSpc>
              <a:spcBef>
                <a:spcPts val="0"/>
              </a:spcBef>
              <a:spcAft>
                <a:spcPts val="8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No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0" type="dt"/>
          </p:nvPr>
        </p:nvSpPr>
        <p:spPr>
          <a:xfrm>
            <a:off x="685800" y="4857750"/>
            <a:ext cx="137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2057400" y="4857750"/>
            <a:ext cx="502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7089006" y="4857750"/>
            <a:ext cx="136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287" lvl="1" marL="344487" marR="0" rtl="0" algn="l">
              <a:lnSpc>
                <a:spcPct val="100000"/>
              </a:lnSpc>
              <a:spcBef>
                <a:spcPts val="0"/>
              </a:spcBef>
              <a:spcAft>
                <a:spcPts val="14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875" lvl="2" marL="574675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8001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272" lvl="4" marL="1033272" marR="0" rtl="0" algn="l">
              <a:lnSpc>
                <a:spcPct val="100000"/>
              </a:lnSpc>
              <a:spcBef>
                <a:spcPts val="0"/>
              </a:spcBef>
              <a:spcAft>
                <a:spcPts val="8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 Slid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0" type="dt"/>
          </p:nvPr>
        </p:nvSpPr>
        <p:spPr>
          <a:xfrm>
            <a:off x="685800" y="4857750"/>
            <a:ext cx="137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2057400" y="4857750"/>
            <a:ext cx="502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7089006" y="4857750"/>
            <a:ext cx="136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971550"/>
            <a:ext cx="7772400" cy="3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"/>
              </a:spcAft>
              <a:buClr>
                <a:schemeClr val="lt1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287" lvl="1" marL="344487" marR="0" rtl="0" algn="l">
              <a:lnSpc>
                <a:spcPct val="100000"/>
              </a:lnSpc>
              <a:spcBef>
                <a:spcPts val="0"/>
              </a:spcBef>
              <a:spcAft>
                <a:spcPts val="14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875" lvl="2" marL="574675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8001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272" lvl="4" marL="1033272" marR="0" rtl="0" algn="l">
              <a:lnSpc>
                <a:spcPct val="100000"/>
              </a:lnSpc>
              <a:spcBef>
                <a:spcPts val="0"/>
              </a:spcBef>
              <a:spcAft>
                <a:spcPts val="8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No Conte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0" type="dt"/>
          </p:nvPr>
        </p:nvSpPr>
        <p:spPr>
          <a:xfrm>
            <a:off x="685800" y="4857750"/>
            <a:ext cx="137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2057400" y="4857750"/>
            <a:ext cx="502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7089006" y="4857750"/>
            <a:ext cx="136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588442" y="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287" lvl="1" marL="344487" marR="0" rtl="0" algn="l">
              <a:lnSpc>
                <a:spcPct val="100000"/>
              </a:lnSpc>
              <a:spcBef>
                <a:spcPts val="0"/>
              </a:spcBef>
              <a:spcAft>
                <a:spcPts val="14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875" lvl="2" marL="574675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8001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272" lvl="4" marL="1033272" marR="0" rtl="0" algn="l">
              <a:lnSpc>
                <a:spcPct val="100000"/>
              </a:lnSpc>
              <a:spcBef>
                <a:spcPts val="0"/>
              </a:spcBef>
              <a:spcAft>
                <a:spcPts val="8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asic Conte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0" type="dt"/>
          </p:nvPr>
        </p:nvSpPr>
        <p:spPr>
          <a:xfrm>
            <a:off x="685800" y="4857750"/>
            <a:ext cx="137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2057400" y="4857750"/>
            <a:ext cx="502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7089006" y="4857750"/>
            <a:ext cx="136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1588442" y="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287" lvl="1" marL="344487" marR="0" rtl="0" algn="l">
              <a:lnSpc>
                <a:spcPct val="100000"/>
              </a:lnSpc>
              <a:spcBef>
                <a:spcPts val="0"/>
              </a:spcBef>
              <a:spcAft>
                <a:spcPts val="14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875" lvl="2" marL="574675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8001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272" lvl="4" marL="1033272" marR="0" rtl="0" algn="l">
              <a:lnSpc>
                <a:spcPct val="100000"/>
              </a:lnSpc>
              <a:spcBef>
                <a:spcPts val="0"/>
              </a:spcBef>
              <a:spcAft>
                <a:spcPts val="8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685800" y="971550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287" lvl="1" marL="344487" marR="0" rtl="0" algn="l">
              <a:lnSpc>
                <a:spcPct val="100000"/>
              </a:lnSpc>
              <a:spcBef>
                <a:spcPts val="0"/>
              </a:spcBef>
              <a:spcAft>
                <a:spcPts val="14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875" lvl="2" marL="574675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8001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272" lvl="4" marL="1033272" marR="0" rtl="0" algn="l">
              <a:lnSpc>
                <a:spcPct val="100000"/>
              </a:lnSpc>
              <a:spcBef>
                <a:spcPts val="0"/>
              </a:spcBef>
              <a:spcAft>
                <a:spcPts val="8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 / Basic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0" type="dt"/>
          </p:nvPr>
        </p:nvSpPr>
        <p:spPr>
          <a:xfrm>
            <a:off x="685800" y="4857750"/>
            <a:ext cx="137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2057400" y="4857750"/>
            <a:ext cx="502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7089006" y="4857750"/>
            <a:ext cx="136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287" lvl="1" marL="344487" marR="0" rtl="0" algn="l">
              <a:lnSpc>
                <a:spcPct val="100000"/>
              </a:lnSpc>
              <a:spcBef>
                <a:spcPts val="0"/>
              </a:spcBef>
              <a:spcAft>
                <a:spcPts val="14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875" lvl="2" marL="574675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8001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272" lvl="4" marL="1033272" marR="0" rtl="0" algn="l">
              <a:lnSpc>
                <a:spcPct val="100000"/>
              </a:lnSpc>
              <a:spcBef>
                <a:spcPts val="0"/>
              </a:spcBef>
              <a:spcAft>
                <a:spcPts val="8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685800" y="971550"/>
            <a:ext cx="7772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287" lvl="1" marL="344487" marR="0" rtl="0" algn="l">
              <a:lnSpc>
                <a:spcPct val="100000"/>
              </a:lnSpc>
              <a:spcBef>
                <a:spcPts val="0"/>
              </a:spcBef>
              <a:spcAft>
                <a:spcPts val="14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875" lvl="2" marL="574675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8001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272" lvl="4" marL="1033272" marR="0" rtl="0" algn="l">
              <a:lnSpc>
                <a:spcPct val="100000"/>
              </a:lnSpc>
              <a:spcBef>
                <a:spcPts val="0"/>
              </a:spcBef>
              <a:spcAft>
                <a:spcPts val="8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3" type="body"/>
          </p:nvPr>
        </p:nvSpPr>
        <p:spPr>
          <a:xfrm>
            <a:off x="685800" y="1428750"/>
            <a:ext cx="77724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1112" lvl="1" marL="344487" marR="0" rtl="0" algn="l">
              <a:lnSpc>
                <a:spcPct val="100000"/>
              </a:lnSpc>
              <a:spcBef>
                <a:spcPts val="0"/>
              </a:spcBef>
              <a:spcAft>
                <a:spcPts val="14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525" lvl="2" marL="574675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8001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8127" lvl="4" marL="1033272" marR="0" rtl="0" algn="l">
              <a:lnSpc>
                <a:spcPct val="100000"/>
              </a:lnSpc>
              <a:spcBef>
                <a:spcPts val="0"/>
              </a:spcBef>
              <a:spcAft>
                <a:spcPts val="8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 Slid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0" type="dt"/>
          </p:nvPr>
        </p:nvSpPr>
        <p:spPr>
          <a:xfrm>
            <a:off x="685800" y="4857750"/>
            <a:ext cx="137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1" type="ftr"/>
          </p:nvPr>
        </p:nvSpPr>
        <p:spPr>
          <a:xfrm>
            <a:off x="2057400" y="4857750"/>
            <a:ext cx="502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7089006" y="4857750"/>
            <a:ext cx="136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971550"/>
            <a:ext cx="7772400" cy="3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"/>
              </a:spcAft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287" lvl="1" marL="344487" marR="0" rtl="0" algn="l">
              <a:lnSpc>
                <a:spcPct val="100000"/>
              </a:lnSpc>
              <a:spcBef>
                <a:spcPts val="0"/>
              </a:spcBef>
              <a:spcAft>
                <a:spcPts val="14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875" lvl="2" marL="574675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8001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272" lvl="4" marL="1033272" marR="0" rtl="0" algn="l">
              <a:lnSpc>
                <a:spcPct val="100000"/>
              </a:lnSpc>
              <a:spcBef>
                <a:spcPts val="0"/>
              </a:spcBef>
              <a:spcAft>
                <a:spcPts val="8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jpg"/><Relationship Id="rId2" Type="http://schemas.openxmlformats.org/officeDocument/2006/relationships/image" Target="../media/image0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07.jpg"/><Relationship Id="rId2" Type="http://schemas.openxmlformats.org/officeDocument/2006/relationships/image" Target="../media/image04.png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1200150"/>
            <a:ext cx="7772400" cy="1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128" lvl="0" marL="109728" marR="0" rtl="0" algn="l">
              <a:lnSpc>
                <a:spcPct val="100000"/>
              </a:lnSpc>
              <a:spcBef>
                <a:spcPts val="0"/>
              </a:spcBef>
              <a:spcAft>
                <a:spcPts val="16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287" lvl="1" marL="344487" marR="0" rtl="0" algn="l">
              <a:lnSpc>
                <a:spcPct val="100000"/>
              </a:lnSpc>
              <a:spcBef>
                <a:spcPts val="0"/>
              </a:spcBef>
              <a:spcAft>
                <a:spcPts val="14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875" lvl="2" marL="574675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8001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272" lvl="4" marL="1033272" marR="0" rtl="0" algn="l">
              <a:lnSpc>
                <a:spcPct val="100000"/>
              </a:lnSpc>
              <a:spcBef>
                <a:spcPts val="0"/>
              </a:spcBef>
              <a:spcAft>
                <a:spcPts val="8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685800" y="4857750"/>
            <a:ext cx="137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2057400" y="4857750"/>
            <a:ext cx="502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7089006" y="4857750"/>
            <a:ext cx="136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55" name="Shape 55"/>
          <p:cNvCxnSpPr/>
          <p:nvPr/>
        </p:nvCxnSpPr>
        <p:spPr>
          <a:xfrm>
            <a:off x="685800" y="4857750"/>
            <a:ext cx="777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6" name="Shape 56"/>
          <p:cNvCxnSpPr/>
          <p:nvPr/>
        </p:nvCxnSpPr>
        <p:spPr>
          <a:xfrm>
            <a:off x="685800" y="742950"/>
            <a:ext cx="777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219076"/>
            <a:ext cx="685800" cy="304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1200150"/>
            <a:ext cx="7772400" cy="1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128" lvl="0" marL="109728" marR="0" rtl="0" algn="l">
              <a:lnSpc>
                <a:spcPct val="100000"/>
              </a:lnSpc>
              <a:spcBef>
                <a:spcPts val="0"/>
              </a:spcBef>
              <a:spcAft>
                <a:spcPts val="16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287" lvl="1" marL="344487" marR="0" rtl="0" algn="l">
              <a:lnSpc>
                <a:spcPct val="100000"/>
              </a:lnSpc>
              <a:spcBef>
                <a:spcPts val="0"/>
              </a:spcBef>
              <a:spcAft>
                <a:spcPts val="14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875" lvl="2" marL="574675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8001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272" lvl="4" marL="1033272" marR="0" rtl="0" algn="l">
              <a:lnSpc>
                <a:spcPct val="100000"/>
              </a:lnSpc>
              <a:spcBef>
                <a:spcPts val="0"/>
              </a:spcBef>
              <a:spcAft>
                <a:spcPts val="8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685800" y="4857750"/>
            <a:ext cx="137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2057400" y="4857750"/>
            <a:ext cx="502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7089006" y="4857750"/>
            <a:ext cx="136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92" name="Shape 92"/>
          <p:cNvCxnSpPr/>
          <p:nvPr/>
        </p:nvCxnSpPr>
        <p:spPr>
          <a:xfrm>
            <a:off x="685800" y="4857750"/>
            <a:ext cx="777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3" name="Shape 93"/>
          <p:cNvCxnSpPr/>
          <p:nvPr/>
        </p:nvCxnSpPr>
        <p:spPr>
          <a:xfrm>
            <a:off x="685800" y="742950"/>
            <a:ext cx="777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94" name="Shape 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218097"/>
            <a:ext cx="690300" cy="3069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3"/>
    <p:sldLayoutId id="2147483665" r:id="rId4"/>
    <p:sldLayoutId id="2147483666" r:id="rId5"/>
    <p:sldLayoutId id="2147483667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olang.org/" TargetMode="External"/><Relationship Id="rId4" Type="http://schemas.openxmlformats.org/officeDocument/2006/relationships/hyperlink" Target="https://golang.org/doc/code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gorilla/mux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8.png"/><Relationship Id="rId4" Type="http://schemas.openxmlformats.org/officeDocument/2006/relationships/image" Target="../media/image0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harrisonzhao/simple-golang-webapp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1583219" y="-20900"/>
            <a:ext cx="6874982" cy="742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/>
              <a:t>Writing a Hackathon App In Golang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Hello World Webservice</a:t>
            </a:r>
          </a:p>
        </p:txBody>
      </p:sp>
      <p:sp>
        <p:nvSpPr>
          <p:cNvPr id="180" name="Shape 180"/>
          <p:cNvSpPr txBox="1"/>
          <p:nvPr>
            <p:ph idx="2" type="body"/>
          </p:nvPr>
        </p:nvSpPr>
        <p:spPr>
          <a:xfrm>
            <a:off x="685800" y="971550"/>
            <a:ext cx="7772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Server.go</a:t>
            </a:r>
          </a:p>
        </p:txBody>
      </p:sp>
      <p:sp>
        <p:nvSpPr>
          <p:cNvPr id="181" name="Shape 181"/>
          <p:cNvSpPr txBox="1"/>
          <p:nvPr>
            <p:ph idx="3" type="body"/>
          </p:nvPr>
        </p:nvSpPr>
        <p:spPr>
          <a:xfrm>
            <a:off x="685800" y="1428750"/>
            <a:ext cx="77724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package main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t/>
            </a:r>
            <a:endParaRPr sz="10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import (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	"fmt"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	"log"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	"net/http"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t/>
            </a:r>
            <a:endParaRPr sz="10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func main()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	http.HandleFunc("/", func(w http.ResponseWriter, r *http.Request)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		fmt.Fprintf(w, "hello world")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	})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	log.Fatal(http.ListenAndServe(":8000", nil))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Running Hello World Webservice</a:t>
            </a:r>
          </a:p>
        </p:txBody>
      </p:sp>
      <p:sp>
        <p:nvSpPr>
          <p:cNvPr id="187" name="Shape 187"/>
          <p:cNvSpPr txBox="1"/>
          <p:nvPr>
            <p:ph idx="2" type="body"/>
          </p:nvPr>
        </p:nvSpPr>
        <p:spPr>
          <a:xfrm>
            <a:off x="685800" y="969263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2200"/>
              <a:t>After you have installed Go (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golang.org</a:t>
            </a:r>
            <a:r>
              <a:rPr lang="en" sz="2200"/>
              <a:t>):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See </a:t>
            </a:r>
            <a:r>
              <a:rPr lang="en" sz="2200" u="sng">
                <a:solidFill>
                  <a:schemeClr val="hlink"/>
                </a:solidFill>
                <a:hlinkClick r:id="rId4"/>
              </a:rPr>
              <a:t>golang.org/doc/code.html</a:t>
            </a:r>
            <a:r>
              <a:rPr lang="en" sz="2200"/>
              <a:t> to set up workspace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Create server.go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In command line: go run server.go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Go to localhost:8000 in your browser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Handling Multiple Routes</a:t>
            </a:r>
          </a:p>
        </p:txBody>
      </p:sp>
      <p:sp>
        <p:nvSpPr>
          <p:cNvPr id="193" name="Shape 193"/>
          <p:cNvSpPr txBox="1"/>
          <p:nvPr>
            <p:ph idx="2" type="body"/>
          </p:nvPr>
        </p:nvSpPr>
        <p:spPr>
          <a:xfrm>
            <a:off x="685800" y="969263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2200"/>
              <a:t>Handling multiple routes with net/http is annoying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Solution: use gorilla/mux library (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github.com/gorilla/mux</a:t>
            </a:r>
            <a:r>
              <a:rPr lang="en" sz="2200"/>
              <a:t>)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Installing: go get -u gorilla/mux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Objective: Create webservice with 2 routes</a:t>
            </a:r>
          </a:p>
          <a:p>
            <a:pPr lvl="2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SzPct val="100000"/>
            </a:pPr>
            <a:r>
              <a:rPr lang="en" sz="2200"/>
              <a:t> /index1 - displays “hello world 1”</a:t>
            </a:r>
          </a:p>
          <a:p>
            <a:pPr lvl="2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SzPct val="100000"/>
            </a:pPr>
            <a:r>
              <a:rPr lang="en" sz="2200"/>
              <a:t> /index2 - displays “hello world 2”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Hello World Webservice With gorilla/mux Library</a:t>
            </a:r>
          </a:p>
        </p:txBody>
      </p:sp>
      <p:sp>
        <p:nvSpPr>
          <p:cNvPr id="199" name="Shape 199"/>
          <p:cNvSpPr txBox="1"/>
          <p:nvPr>
            <p:ph idx="2" type="body"/>
          </p:nvPr>
        </p:nvSpPr>
        <p:spPr>
          <a:xfrm>
            <a:off x="685800" y="971550"/>
            <a:ext cx="7772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Server.go</a:t>
            </a:r>
          </a:p>
        </p:txBody>
      </p:sp>
      <p:sp>
        <p:nvSpPr>
          <p:cNvPr id="200" name="Shape 200"/>
          <p:cNvSpPr txBox="1"/>
          <p:nvPr>
            <p:ph idx="3" type="body"/>
          </p:nvPr>
        </p:nvSpPr>
        <p:spPr>
          <a:xfrm>
            <a:off x="685800" y="1428750"/>
            <a:ext cx="77724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package main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import (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	// other imports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	"github.com/gorilla/mux"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func Index1(w http.ResponseWriter, r *http.Request) { fmt.Fprintf(w, "hello world 1") 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func Index2(w http.ResponseWriter, r *http.Request) { fmt.Fprintf(w, "hello world 2") 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func main()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	router := mux.NewRouter().StrictSlash(true)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	router.HandleFunc("/index1", Index1)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	router.HandleFunc("/index2", Index2)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	log.Fatal(http.ListenAndServe(":8000", router))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t/>
            </a:r>
            <a:endParaRPr sz="10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t/>
            </a:r>
            <a:endParaRPr sz="10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Structuring Our Application</a:t>
            </a:r>
          </a:p>
        </p:txBody>
      </p:sp>
      <p:sp>
        <p:nvSpPr>
          <p:cNvPr id="206" name="Shape 206"/>
          <p:cNvSpPr txBox="1"/>
          <p:nvPr>
            <p:ph idx="2" type="body"/>
          </p:nvPr>
        </p:nvSpPr>
        <p:spPr>
          <a:xfrm>
            <a:off x="685800" y="969263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1" marL="344487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SzPct val="100000"/>
            </a:pPr>
            <a:r>
              <a:rPr lang="en" sz="1800"/>
              <a:t> Use MVC (Model-View-Controller) design pattern</a:t>
            </a:r>
          </a:p>
          <a:p>
            <a:pPr lvl="1" marL="344487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SzPct val="100000"/>
            </a:pPr>
            <a:r>
              <a:rPr lang="en" sz="1800"/>
              <a:t> Application structure</a:t>
            </a:r>
          </a:p>
          <a:p>
            <a:pPr lvl="2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SzPct val="100000"/>
            </a:pPr>
            <a:r>
              <a:rPr lang="en" sz="1800"/>
              <a:t> controller/</a:t>
            </a:r>
          </a:p>
          <a:p>
            <a:pPr lvl="3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SzPct val="100000"/>
            </a:pPr>
            <a:r>
              <a:rPr lang="en" sz="1800"/>
              <a:t>t</a:t>
            </a:r>
            <a:r>
              <a:rPr lang="en" sz="1800"/>
              <a:t>odo.go</a:t>
            </a:r>
          </a:p>
          <a:p>
            <a:pPr lvl="2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SzPct val="100000"/>
            </a:pPr>
            <a:r>
              <a:rPr lang="en" sz="1800"/>
              <a:t> model/</a:t>
            </a:r>
          </a:p>
          <a:p>
            <a:pPr lvl="3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SzPct val="100000"/>
            </a:pPr>
            <a:r>
              <a:rPr lang="en" sz="1800"/>
              <a:t>todo.go</a:t>
            </a:r>
          </a:p>
          <a:p>
            <a:pPr lvl="2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SzPct val="100000"/>
            </a:pPr>
            <a:r>
              <a:rPr lang="en" sz="1800"/>
              <a:t> </a:t>
            </a:r>
            <a:r>
              <a:rPr lang="en" sz="1800"/>
              <a:t>s</a:t>
            </a:r>
            <a:r>
              <a:rPr lang="en" sz="1800"/>
              <a:t>erver.go</a:t>
            </a:r>
          </a:p>
          <a:p>
            <a:pPr lvl="2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SzPct val="100000"/>
            </a:pPr>
            <a:r>
              <a:rPr lang="en" sz="1800"/>
              <a:t> </a:t>
            </a:r>
            <a:r>
              <a:rPr lang="en" sz="1800"/>
              <a:t>t</a:t>
            </a:r>
            <a:r>
              <a:rPr lang="en" sz="1800"/>
              <a:t>odo.json</a:t>
            </a:r>
          </a:p>
          <a:p>
            <a:pPr indent="0" lvl="0" marL="45720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449" y="1331475"/>
            <a:ext cx="3029150" cy="33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Structuring Our Application Model</a:t>
            </a:r>
          </a:p>
        </p:txBody>
      </p:sp>
      <p:sp>
        <p:nvSpPr>
          <p:cNvPr id="213" name="Shape 213"/>
          <p:cNvSpPr txBox="1"/>
          <p:nvPr>
            <p:ph idx="2" type="body"/>
          </p:nvPr>
        </p:nvSpPr>
        <p:spPr>
          <a:xfrm>
            <a:off x="685800" y="969263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2200"/>
              <a:t>Model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Will represent the Todo items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Usually backed by a database (annoying to set up)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For hackathons, use a JSON file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Maintain a global variable of all the Todo items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Model code will go in model/todo.go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Model Code</a:t>
            </a:r>
          </a:p>
        </p:txBody>
      </p:sp>
      <p:sp>
        <p:nvSpPr>
          <p:cNvPr id="219" name="Shape 219"/>
          <p:cNvSpPr txBox="1"/>
          <p:nvPr>
            <p:ph idx="2" type="body"/>
          </p:nvPr>
        </p:nvSpPr>
        <p:spPr>
          <a:xfrm>
            <a:off x="685800" y="969263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package model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type Todo struct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Id   		int    		`json:"id"`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Name 		string 		`json:"name"`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type Todos struct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NextId</a:t>
            </a:r>
            <a:r>
              <a:rPr lang="en" sz="1200"/>
              <a:t> 		</a:t>
            </a:r>
            <a:r>
              <a:rPr lang="en" sz="1200"/>
              <a:t>int     		`json:"nextId"`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// Data is of type slice of pointers to Todo, keep Todos inside Data sorted by Id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Data   		[]*Todo 	`json:"data"`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// global variable of Todos, will be serialized to and from JSON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var todos Todos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What Is a Slice?</a:t>
            </a:r>
          </a:p>
        </p:txBody>
      </p:sp>
      <p:sp>
        <p:nvSpPr>
          <p:cNvPr id="225" name="Shape 225"/>
          <p:cNvSpPr txBox="1"/>
          <p:nvPr>
            <p:ph idx="2" type="body"/>
          </p:nvPr>
        </p:nvSpPr>
        <p:spPr>
          <a:xfrm>
            <a:off x="685800" y="969263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An array has a fixed size and length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Example array in Go:</a:t>
            </a:r>
          </a:p>
          <a:p>
            <a:pPr indent="0" lvl="0" mar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2200"/>
              <a:t>	</a:t>
            </a:r>
            <a:r>
              <a:rPr lang="en" sz="2200"/>
              <a:t>p</a:t>
            </a:r>
            <a:r>
              <a:rPr lang="en" sz="2200"/>
              <a:t>rimes := [6]int{2, 3, 5, 7, 11, 13}</a:t>
            </a:r>
          </a:p>
          <a:p>
            <a:pPr indent="0" lvl="0" mar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2200"/>
              <a:t>	// note: “:=” is a declaration and assignment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Slice: dynamically sized flexible view into the elements of an array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Declaring and assigning a slice</a:t>
            </a:r>
          </a:p>
          <a:p>
            <a:pPr indent="457200" lvl="0" mar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2200"/>
              <a:t>var s []int = primes[1:4] // printing s gives [3, 5, 7]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Model JSON Serialization And Deserialization</a:t>
            </a:r>
          </a:p>
        </p:txBody>
      </p:sp>
      <p:sp>
        <p:nvSpPr>
          <p:cNvPr id="231" name="Shape 231"/>
          <p:cNvSpPr txBox="1"/>
          <p:nvPr>
            <p:ph idx="2" type="body"/>
          </p:nvPr>
        </p:nvSpPr>
        <p:spPr>
          <a:xfrm>
            <a:off x="685800" y="969275"/>
            <a:ext cx="3886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// todo.json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  "nextId": 0,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  "data": []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// model/todo.go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func LoadTodos() error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file, err := ioutil.ReadFile(todosFile)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if err != nil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	return err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return json.Unmarshal(file, &amp;todos)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2" name="Shape 232"/>
          <p:cNvSpPr txBox="1"/>
          <p:nvPr>
            <p:ph idx="2" type="body"/>
          </p:nvPr>
        </p:nvSpPr>
        <p:spPr>
          <a:xfrm>
            <a:off x="4571350" y="969275"/>
            <a:ext cx="3886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// model/todo.go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const (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todosFile = "./todos.json"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wrrPerm   = 0644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func saveTodos() error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b, err := json.Marshal(todos)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if err != nil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	return err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return ioutil.WriteFile(todosFile, b, wrrPerm)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Create and List Operations For Model</a:t>
            </a:r>
          </a:p>
        </p:txBody>
      </p:sp>
      <p:sp>
        <p:nvSpPr>
          <p:cNvPr id="238" name="Shape 238"/>
          <p:cNvSpPr txBox="1"/>
          <p:nvPr>
            <p:ph idx="2" type="body"/>
          </p:nvPr>
        </p:nvSpPr>
        <p:spPr>
          <a:xfrm>
            <a:off x="685800" y="969275"/>
            <a:ext cx="38805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// Multiple return values!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func CreateTodo(name string) (*Todo, error)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todo := &amp;Todo{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	Id:   todos.NextId,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	Name: name,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todos.NextId++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todos.Data = append(todos.Data, todo)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if err := saveTodos(); err != nil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	return nil, err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return todo, nil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9" name="Shape 239"/>
          <p:cNvSpPr txBox="1"/>
          <p:nvPr>
            <p:ph idx="2" type="body"/>
          </p:nvPr>
        </p:nvSpPr>
        <p:spPr>
          <a:xfrm>
            <a:off x="4577650" y="969275"/>
            <a:ext cx="38805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func ListTodos() []*Todo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return todos.Data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3557" y="573354"/>
            <a:ext cx="4030200" cy="26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>
            <p:ph idx="1" type="body"/>
          </p:nvPr>
        </p:nvSpPr>
        <p:spPr>
          <a:xfrm>
            <a:off x="1588442" y="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 Location Management Platform &amp; Ecosystem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Update and Delete Operations For Model</a:t>
            </a:r>
          </a:p>
        </p:txBody>
      </p:sp>
      <p:sp>
        <p:nvSpPr>
          <p:cNvPr id="245" name="Shape 245"/>
          <p:cNvSpPr txBox="1"/>
          <p:nvPr>
            <p:ph idx="2" type="body"/>
          </p:nvPr>
        </p:nvSpPr>
        <p:spPr>
          <a:xfrm>
            <a:off x="685800" y="969275"/>
            <a:ext cx="38805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func UpdateTodo(todo *Todo) error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// findTodoIndex is a user defined function</a:t>
            </a:r>
          </a:p>
          <a:p>
            <a:pPr indent="457200"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// finds the Todo with the given id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// and returns the index it is at in the Data slice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idx := findTodoIndex(todo.Id)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if idx == -1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	return errors.New(fmt.Sprintf(</a:t>
            </a:r>
          </a:p>
          <a:p>
            <a:pPr indent="457200" lvl="0" marL="45720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"Could not find todo with id: %d", todo.Id))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todos.Data[idx] = todo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return saveTodos()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6" name="Shape 246"/>
          <p:cNvSpPr txBox="1"/>
          <p:nvPr>
            <p:ph idx="2" type="body"/>
          </p:nvPr>
        </p:nvSpPr>
        <p:spPr>
          <a:xfrm>
            <a:off x="4577650" y="969275"/>
            <a:ext cx="38805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func DeleteTodo(id int) error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idx := findTodoIndex(id)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if idx == -1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	return errors.New(fmt.Sprintf(</a:t>
            </a:r>
          </a:p>
          <a:p>
            <a:pPr indent="457200" lvl="0" marL="45720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"Could not find todo with id: %d", id))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// removes a single Todo from the slice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todos.Data = append(</a:t>
            </a:r>
          </a:p>
          <a:p>
            <a:pPr indent="457200" lvl="0" marL="45720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todos.Data[:idx], todos.Data[idx+1:]...)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return saveTodos()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Structuring Our Application Controller</a:t>
            </a:r>
          </a:p>
        </p:txBody>
      </p:sp>
      <p:sp>
        <p:nvSpPr>
          <p:cNvPr id="252" name="Shape 252"/>
          <p:cNvSpPr txBox="1"/>
          <p:nvPr>
            <p:ph idx="2" type="body"/>
          </p:nvPr>
        </p:nvSpPr>
        <p:spPr>
          <a:xfrm>
            <a:off x="685800" y="969263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2200"/>
              <a:t>Controller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Will be used to perform operations on the Todo items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CRUD (Create, Read, Update, Delete)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Create API endpoints for CRUD operations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Accept JSON as input and output JSON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Use the model CRUD operations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Controller code will go in controller/todo.go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Create and List Operations For Controller</a:t>
            </a:r>
          </a:p>
        </p:txBody>
      </p:sp>
      <p:sp>
        <p:nvSpPr>
          <p:cNvPr id="258" name="Shape 258"/>
          <p:cNvSpPr txBox="1"/>
          <p:nvPr>
            <p:ph idx="2" type="body"/>
          </p:nvPr>
        </p:nvSpPr>
        <p:spPr>
          <a:xfrm>
            <a:off x="685800" y="969275"/>
            <a:ext cx="38805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func TodoCreate(w http.ResponseWriter, r *http.Request)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var data struct {</a:t>
            </a:r>
          </a:p>
          <a:p>
            <a:pPr indent="457200" lvl="0" marL="45720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Name string `json:"name"`</a:t>
            </a:r>
          </a:p>
          <a:p>
            <a:pPr indent="0" lvl="0" marL="45720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err := json.NewDecoder(r.Body).Decode(&amp;data)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// check error is a user defined function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if checkError(w, err) { return 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todo, err :=</a:t>
            </a:r>
            <a:r>
              <a:rPr lang="en" sz="1200"/>
              <a:t> model.</a:t>
            </a:r>
            <a:r>
              <a:rPr lang="en" sz="1200"/>
              <a:t>CreateTodo(data.Name)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if checkError(w, err) {</a:t>
            </a:r>
            <a:r>
              <a:rPr lang="en" sz="1200"/>
              <a:t> </a:t>
            </a:r>
            <a:r>
              <a:rPr lang="en" sz="1200"/>
              <a:t>return 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jsonResponse(w, todo)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9" name="Shape 259"/>
          <p:cNvSpPr txBox="1"/>
          <p:nvPr>
            <p:ph idx="2" type="body"/>
          </p:nvPr>
        </p:nvSpPr>
        <p:spPr>
          <a:xfrm>
            <a:off x="4577650" y="969275"/>
            <a:ext cx="38805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func TodosList(w http.ResponseWriter, r *http.Request)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// anonymous structs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data := struct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	Data []*model.Todo `json:"data"`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}{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	Data: model.ListTodos(),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// jsonResponse is a user defined function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// that serializes data to json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jsonResponse(w, data)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Update and Delete Operations For Controller</a:t>
            </a:r>
          </a:p>
        </p:txBody>
      </p:sp>
      <p:sp>
        <p:nvSpPr>
          <p:cNvPr id="265" name="Shape 265"/>
          <p:cNvSpPr txBox="1"/>
          <p:nvPr>
            <p:ph idx="2" type="body"/>
          </p:nvPr>
        </p:nvSpPr>
        <p:spPr>
          <a:xfrm>
            <a:off x="685800" y="969275"/>
            <a:ext cx="38805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func TodoUpdate(w http.ResponseWriter, r *http.Request)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var todo model.Todo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err := json.NewDecoder(r.Body).Decode(&amp;todo)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if checkError(w, err)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	return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err = model.UpdateTodo(&amp;todo)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checkError(w, err)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</p:txBody>
      </p:sp>
      <p:sp>
        <p:nvSpPr>
          <p:cNvPr id="266" name="Shape 266"/>
          <p:cNvSpPr txBox="1"/>
          <p:nvPr>
            <p:ph idx="2" type="body"/>
          </p:nvPr>
        </p:nvSpPr>
        <p:spPr>
          <a:xfrm>
            <a:off x="4577650" y="969275"/>
            <a:ext cx="38805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func TodoDelete(w http.ResponseWriter, r *http.Request)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vars := mux.Vars(r)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idString := vars["id"]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id, err := strconv.Atoi(idString)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if checkError(w, err)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	return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if checkError(w, model.DeleteTodo(id))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	return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w.WriteHeader(http.StatusOK)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Setting Up Api Endpoints In server.go</a:t>
            </a:r>
          </a:p>
        </p:txBody>
      </p:sp>
      <p:sp>
        <p:nvSpPr>
          <p:cNvPr id="272" name="Shape 272"/>
          <p:cNvSpPr txBox="1"/>
          <p:nvPr>
            <p:ph idx="2" type="body"/>
          </p:nvPr>
        </p:nvSpPr>
        <p:spPr>
          <a:xfrm>
            <a:off x="685800" y="969263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func main()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if err := model.LoadTodos(); err != nil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	log.Fatal("Could not load todos from file ", err)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r := mux.NewRouter().StrictSlash(true)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r.HandleFunc("/todos", controller.TodoCreate).Methods("POST")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r.HandleFunc("/todos", controller.TodosList).Methods("GET")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r.HandleFunc("/todos", controller.TodoUpdate).Methods("PUT")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r.HandleFunc("/todos/{id}", controller.TodoDelete).Methods("DELETE")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http.Handle("/", r)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log.Fatal(http.ListenAndServe(":8000", nil))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// CRUD operations should now work!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Bonus: Add Mutex Locking For Concurrency Safety</a:t>
            </a:r>
          </a:p>
        </p:txBody>
      </p:sp>
      <p:sp>
        <p:nvSpPr>
          <p:cNvPr id="278" name="Shape 278"/>
          <p:cNvSpPr txBox="1"/>
          <p:nvPr>
            <p:ph idx="2" type="body"/>
          </p:nvPr>
        </p:nvSpPr>
        <p:spPr>
          <a:xfrm>
            <a:off x="685800" y="969275"/>
            <a:ext cx="38805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type Todos struct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b="1" lang="en" sz="1200"/>
              <a:t>sync.RWMutex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NextId int     `json:"nextId"`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Data   []*Todo `json:"data"`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func CreateTodo(name string) (*Todo, error)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b="1" lang="en" sz="1200"/>
              <a:t>	todos.Lock()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b="1" lang="en" sz="1200"/>
              <a:t>	defer todos.Unlock()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… rest of create code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9" name="Shape 279"/>
          <p:cNvSpPr txBox="1"/>
          <p:nvPr>
            <p:ph idx="2" type="body"/>
          </p:nvPr>
        </p:nvSpPr>
        <p:spPr>
          <a:xfrm>
            <a:off x="4577650" y="969275"/>
            <a:ext cx="38805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000"/>
              <a:t>func ListTodos() []*Todo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b="1" lang="en" sz="1000"/>
              <a:t>	todos.RLock()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b="1" lang="en" sz="1000"/>
              <a:t>	defer todos.RUnlock()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000"/>
              <a:t>	return todos.Data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000"/>
              <a:t>func UpdateTodo(todo *Todo) error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b="1" lang="en" sz="1000"/>
              <a:t>	todos.Lock()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b="1" lang="en" sz="1000"/>
              <a:t>	defer todos.Unlock()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000"/>
              <a:t>	// … rest of update code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000"/>
              <a:t>func DeleteTodo(id int) error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b="1" lang="en" sz="1000"/>
              <a:t>	todos.Lock()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b="1" lang="en" sz="1000"/>
              <a:t>	defer todos.Unlock()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000"/>
              <a:t>	// … rest of delete code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Bonus: Frontend</a:t>
            </a:r>
          </a:p>
        </p:txBody>
      </p:sp>
      <p:sp>
        <p:nvSpPr>
          <p:cNvPr id="285" name="Shape 285"/>
          <p:cNvSpPr txBox="1"/>
          <p:nvPr>
            <p:ph idx="2" type="body"/>
          </p:nvPr>
        </p:nvSpPr>
        <p:spPr>
          <a:xfrm>
            <a:off x="685800" y="969275"/>
            <a:ext cx="38805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800"/>
              <a:t>Use Bootstrap 4 and jQuery</a:t>
            </a:r>
          </a:p>
          <a:p>
            <a:pPr indent="-2603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/>
              <a:t>New directory, layout:</a:t>
            </a:r>
          </a:p>
          <a:p>
            <a:pPr lvl="1" marL="344487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SzPct val="100000"/>
            </a:pPr>
            <a:r>
              <a:rPr lang="en" sz="1800"/>
              <a:t> model/</a:t>
            </a:r>
          </a:p>
          <a:p>
            <a:pPr lvl="1" marL="344487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SzPct val="100000"/>
            </a:pPr>
            <a:r>
              <a:rPr lang="en" sz="1800"/>
              <a:t> </a:t>
            </a:r>
            <a:r>
              <a:rPr lang="en" sz="1800"/>
              <a:t>c</a:t>
            </a:r>
            <a:r>
              <a:rPr lang="en" sz="1800"/>
              <a:t>ontroller/</a:t>
            </a:r>
          </a:p>
          <a:p>
            <a:pPr lvl="1" marL="344487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SzPct val="100000"/>
            </a:pPr>
            <a:r>
              <a:rPr lang="en" sz="1800"/>
              <a:t> static/</a:t>
            </a:r>
          </a:p>
          <a:p>
            <a:pPr lvl="1" marL="344487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SzPct val="100000"/>
            </a:pPr>
            <a:r>
              <a:rPr lang="en" sz="1800"/>
              <a:t> </a:t>
            </a:r>
            <a:r>
              <a:rPr lang="en" sz="1800"/>
              <a:t>s</a:t>
            </a:r>
            <a:r>
              <a:rPr lang="en" sz="1800"/>
              <a:t>erver.go</a:t>
            </a:r>
          </a:p>
          <a:p>
            <a:pPr lvl="1" marL="344487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SzPct val="100000"/>
            </a:pPr>
            <a:r>
              <a:rPr lang="en" sz="1800"/>
              <a:t> todo.json</a:t>
            </a:r>
          </a:p>
        </p:txBody>
      </p:sp>
      <p:sp>
        <p:nvSpPr>
          <p:cNvPr id="286" name="Shape 286"/>
          <p:cNvSpPr txBox="1"/>
          <p:nvPr>
            <p:ph idx="2" type="body"/>
          </p:nvPr>
        </p:nvSpPr>
        <p:spPr>
          <a:xfrm>
            <a:off x="4577650" y="969275"/>
            <a:ext cx="38805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800"/>
              <a:t>static directory layout:</a:t>
            </a:r>
          </a:p>
          <a:p>
            <a:pPr indent="-2603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/>
              <a:t>static/</a:t>
            </a:r>
          </a:p>
          <a:p>
            <a:pPr lvl="1" marL="344487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SzPct val="100000"/>
            </a:pPr>
            <a:r>
              <a:rPr lang="en" sz="1800"/>
              <a:t> </a:t>
            </a:r>
            <a:r>
              <a:rPr lang="en" sz="1800"/>
              <a:t>c</a:t>
            </a:r>
            <a:r>
              <a:rPr lang="en" sz="1800"/>
              <a:t>ss/</a:t>
            </a:r>
          </a:p>
          <a:p>
            <a:pPr lvl="2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SzPct val="100000"/>
            </a:pPr>
            <a:r>
              <a:rPr lang="en" sz="1800"/>
              <a:t> main.css</a:t>
            </a:r>
          </a:p>
          <a:p>
            <a:pPr lvl="1" marL="344487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SzPct val="100000"/>
            </a:pPr>
            <a:r>
              <a:rPr lang="en" sz="1800"/>
              <a:t> js/</a:t>
            </a:r>
          </a:p>
          <a:p>
            <a:pPr lvl="2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SzPct val="100000"/>
            </a:pPr>
            <a:r>
              <a:rPr lang="en" sz="1800"/>
              <a:t> todo.js</a:t>
            </a:r>
          </a:p>
          <a:p>
            <a:pPr lvl="1" marL="344487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SzPct val="100000"/>
            </a:pPr>
            <a:r>
              <a:rPr lang="en" sz="1800"/>
              <a:t> index.html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Updated For Frontend server.go</a:t>
            </a:r>
          </a:p>
        </p:txBody>
      </p:sp>
      <p:sp>
        <p:nvSpPr>
          <p:cNvPr id="292" name="Shape 292"/>
          <p:cNvSpPr txBox="1"/>
          <p:nvPr>
            <p:ph idx="2" type="body"/>
          </p:nvPr>
        </p:nvSpPr>
        <p:spPr>
          <a:xfrm>
            <a:off x="685800" y="969263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func main()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if err := model.LoadTodos(); err != nil { log.Fatal("Could not load todos from file ", err) 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r := mux.NewRouter().StrictSlash(true)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r.HandleFunc("/todos", controller.TodoCreate).Methods("POST")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r.HandleFunc("/todos", controller.TodosList).Methods("GET")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r.HandleFunc("/todos", controller.TodoUpdate).Methods("PUT")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r.HandleFunc("/todos/{id}", controller.TodoDelete).Methods("DELETE")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b="1" lang="en" sz="1200"/>
              <a:t>	r.HandleFunc("/", controller.Index).Methods("GET")		// serves index.html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b="1" lang="en" sz="1200"/>
              <a:t>	r.PathPrefix("/static").Handler(http.FileServer(http.Dir("./")))	// serves all the static assets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http.Handle("/", r)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log.Fatal(http.ListenAndServe(":8000", nil))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Frontend Javascript Controller</a:t>
            </a:r>
          </a:p>
        </p:txBody>
      </p:sp>
      <p:sp>
        <p:nvSpPr>
          <p:cNvPr id="298" name="Shape 298"/>
          <p:cNvSpPr txBox="1"/>
          <p:nvPr>
            <p:ph idx="2" type="body"/>
          </p:nvPr>
        </p:nvSpPr>
        <p:spPr>
          <a:xfrm>
            <a:off x="685800" y="969263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2200"/>
              <a:t>Controller calls server.go API endpoints using AJAX, updates view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v</a:t>
            </a:r>
            <a:r>
              <a:rPr lang="en" sz="2200"/>
              <a:t>ar createCard = function(todo) { … }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var listCards = function() { … }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var updateCard = function(todo) { … }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var deleteCard = function(todoId) { … 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Frontend Javascript Update View Functions</a:t>
            </a:r>
          </a:p>
        </p:txBody>
      </p:sp>
      <p:sp>
        <p:nvSpPr>
          <p:cNvPr id="304" name="Shape 304"/>
          <p:cNvSpPr txBox="1"/>
          <p:nvPr>
            <p:ph idx="2" type="body"/>
          </p:nvPr>
        </p:nvSpPr>
        <p:spPr>
          <a:xfrm>
            <a:off x="685800" y="969263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2200"/>
              <a:t>Controller calls server.go API endpoints using AJAX, updates view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var getCardHtml = function(todo) { … } // single card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var getCardDeckHtml = function(cardsHtml) { … } // row of cards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var renderCards = function() { … } // renders all the cards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Building A Winning Hackathon Project</a:t>
            </a:r>
          </a:p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685800" y="969263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Find partners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Grab all the free swag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Come up with a cool idea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(attend this tech talk)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Code all night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Eat free food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Profit???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 The Code!</a:t>
            </a:r>
          </a:p>
        </p:txBody>
      </p:sp>
      <p:sp>
        <p:nvSpPr>
          <p:cNvPr id="310" name="Shape 310"/>
          <p:cNvSpPr txBox="1"/>
          <p:nvPr>
            <p:ph idx="3" type="body"/>
          </p:nvPr>
        </p:nvSpPr>
        <p:spPr>
          <a:xfrm>
            <a:off x="685800" y="972925"/>
            <a:ext cx="7772400" cy="365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github.com/harrisonzhao/simple-golang-webapp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(you might need to fix some of the import paths)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1583219" y="-20900"/>
            <a:ext cx="68751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Talk Objective</a:t>
            </a:r>
          </a:p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685800" y="969263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2200"/>
              <a:t>Create a simple Todo app with Golang and</a:t>
            </a:r>
          </a:p>
          <a:p>
            <a:pPr lvl="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2200"/>
              <a:t>Create, Read, Update, Delete Todo cards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Introduce Golang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Structure of the project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Creating a RESTful API in Golang (optimized for hackathons)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Bonus: go over frontend code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Preview</a:t>
            </a:r>
          </a:p>
        </p:txBody>
      </p:sp>
      <p:sp>
        <p:nvSpPr>
          <p:cNvPr id="148" name="Shape 148"/>
          <p:cNvSpPr txBox="1"/>
          <p:nvPr>
            <p:ph idx="3" type="body"/>
          </p:nvPr>
        </p:nvSpPr>
        <p:spPr>
          <a:xfrm>
            <a:off x="685800" y="972925"/>
            <a:ext cx="7772400" cy="365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972924"/>
            <a:ext cx="7772400" cy="3194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Assumed Knowledge</a:t>
            </a:r>
          </a:p>
        </p:txBody>
      </p:sp>
      <p:sp>
        <p:nvSpPr>
          <p:cNvPr id="155" name="Shape 155"/>
          <p:cNvSpPr txBox="1"/>
          <p:nvPr>
            <p:ph idx="2" type="body"/>
          </p:nvPr>
        </p:nvSpPr>
        <p:spPr>
          <a:xfrm>
            <a:off x="685800" y="969263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/>
              <a:t>To get the most out of the talk, best to know: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At least one programming language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Familiar with pointers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Preferably familiar with C-style languages or Python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Familiar with APIs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What is Golang?</a:t>
            </a:r>
          </a:p>
        </p:txBody>
      </p:sp>
      <p:sp>
        <p:nvSpPr>
          <p:cNvPr id="161" name="Shape 161"/>
          <p:cNvSpPr txBox="1"/>
          <p:nvPr>
            <p:ph idx="2" type="body"/>
          </p:nvPr>
        </p:nvSpPr>
        <p:spPr>
          <a:xfrm>
            <a:off x="685800" y="969263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/>
              <a:t>Also known as Go, Golang is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A free open source programming language created at Google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Compiled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Statically typed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Garbage collected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225" y="2035900"/>
            <a:ext cx="2590975" cy="25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Why Use Go?</a:t>
            </a:r>
          </a:p>
        </p:txBody>
      </p:sp>
      <p:sp>
        <p:nvSpPr>
          <p:cNvPr id="168" name="Shape 168"/>
          <p:cNvSpPr txBox="1"/>
          <p:nvPr>
            <p:ph idx="2" type="body"/>
          </p:nvPr>
        </p:nvSpPr>
        <p:spPr>
          <a:xfrm>
            <a:off x="685800" y="969263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Productive and readable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Fast compilation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Fast execution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Great built in tooling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Native support for networking and multiprocessing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Go At Yext</a:t>
            </a:r>
          </a:p>
        </p:txBody>
      </p:sp>
      <p:sp>
        <p:nvSpPr>
          <p:cNvPr id="174" name="Shape 174"/>
          <p:cNvSpPr txBox="1"/>
          <p:nvPr>
            <p:ph idx="2" type="body"/>
          </p:nvPr>
        </p:nvSpPr>
        <p:spPr>
          <a:xfrm>
            <a:off x="685800" y="969263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2200"/>
              <a:t>At Yext, we use Go for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Webservices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Microservices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Continuous Integration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Error alerting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Managing local microservice instances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Master">
  <a:themeElements>
    <a:clrScheme name="Custom 1">
      <a:dk1>
        <a:srgbClr val="273037"/>
      </a:dk1>
      <a:lt1>
        <a:srgbClr val="FFFFFF"/>
      </a:lt1>
      <a:dk2>
        <a:srgbClr val="3B4853"/>
      </a:dk2>
      <a:lt2>
        <a:srgbClr val="F4F5F6"/>
      </a:lt2>
      <a:accent1>
        <a:srgbClr val="50BEBE"/>
      </a:accent1>
      <a:accent2>
        <a:srgbClr val="4472C4"/>
      </a:accent2>
      <a:accent3>
        <a:srgbClr val="912183"/>
      </a:accent3>
      <a:accent4>
        <a:srgbClr val="CE0058"/>
      </a:accent4>
      <a:accent5>
        <a:srgbClr val="FF4800"/>
      </a:accent5>
      <a:accent6>
        <a:srgbClr val="FFB900"/>
      </a:accent6>
      <a:hlink>
        <a:srgbClr val="29AD93"/>
      </a:hlink>
      <a:folHlink>
        <a:srgbClr val="4081B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 Master">
  <a:themeElements>
    <a:clrScheme name="Custom 1">
      <a:dk1>
        <a:srgbClr val="273037"/>
      </a:dk1>
      <a:lt1>
        <a:srgbClr val="FFFFFF"/>
      </a:lt1>
      <a:dk2>
        <a:srgbClr val="3B4853"/>
      </a:dk2>
      <a:lt2>
        <a:srgbClr val="F4F5F6"/>
      </a:lt2>
      <a:accent1>
        <a:srgbClr val="50BEBE"/>
      </a:accent1>
      <a:accent2>
        <a:srgbClr val="4472C4"/>
      </a:accent2>
      <a:accent3>
        <a:srgbClr val="912183"/>
      </a:accent3>
      <a:accent4>
        <a:srgbClr val="CE0058"/>
      </a:accent4>
      <a:accent5>
        <a:srgbClr val="FF4800"/>
      </a:accent5>
      <a:accent6>
        <a:srgbClr val="FFB900"/>
      </a:accent6>
      <a:hlink>
        <a:srgbClr val="29AD93"/>
      </a:hlink>
      <a:folHlink>
        <a:srgbClr val="4081B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