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938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323386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kern="0" spc="-6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Introduction to XML Servers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4573072"/>
            <a:ext cx="747760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XML servers are specialized software platforms that manage and process XML data. They provide a robust infrastructure for storing, querying, and transforming XML documents, enabling efficient data exchange and integration across various systems and applications.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517696" y="1840230"/>
            <a:ext cx="676013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44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an XML Server?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517696" y="315253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DEDED"/>
          </a:solidFill>
          <a:ln/>
        </p:spPr>
      </p:sp>
      <p:sp>
        <p:nvSpPr>
          <p:cNvPr id="6" name="Text 4"/>
          <p:cNvSpPr/>
          <p:nvPr/>
        </p:nvSpPr>
        <p:spPr>
          <a:xfrm>
            <a:off x="2703909" y="3194209"/>
            <a:ext cx="12739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26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3239810" y="3228856"/>
            <a:ext cx="2328029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XML Data Management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3239810" y="4056459"/>
            <a:ext cx="2328029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XML servers offer advanced capabilities for managing and manipulating XML data, including storage, indexing, and querying.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790009" y="315253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DEDED"/>
          </a:solidFill>
          <a:ln/>
        </p:spPr>
      </p:sp>
      <p:sp>
        <p:nvSpPr>
          <p:cNvPr id="10" name="Text 8"/>
          <p:cNvSpPr/>
          <p:nvPr/>
        </p:nvSpPr>
        <p:spPr>
          <a:xfrm>
            <a:off x="5943243" y="3194209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26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512123" y="3228856"/>
            <a:ext cx="2328029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Application Integration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512123" y="4056459"/>
            <a:ext cx="2328029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They facilitate seamless integration between different applications and systems by providing a common XML-based interface.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062323" y="315253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DEDED"/>
          </a:solidFill>
          <a:ln/>
        </p:spPr>
      </p:sp>
      <p:sp>
        <p:nvSpPr>
          <p:cNvPr id="14" name="Text 12"/>
          <p:cNvSpPr/>
          <p:nvPr/>
        </p:nvSpPr>
        <p:spPr>
          <a:xfrm>
            <a:off x="9215199" y="3194209"/>
            <a:ext cx="1940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26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784437" y="3228856"/>
            <a:ext cx="2328029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Scalable Performance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784437" y="4056459"/>
            <a:ext cx="2328029" cy="2332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XML servers are designed to handle large volumes of XML data and support high-throughput, low-latency processing requirements.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517696" y="2098477"/>
            <a:ext cx="807981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44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Features of XML Servers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517696" y="3348276"/>
            <a:ext cx="283654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XML Schema Support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517696" y="4264819"/>
            <a:ext cx="2836545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XML servers validate and enforce XML schema definitions, ensuring data integrity and consistency.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903833" y="3348276"/>
            <a:ext cx="283654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Transactions and Concurrency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903833" y="4264819"/>
            <a:ext cx="2836545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They provide ACID (Atomicity, Consistency, Isolation, Durability) properties to guarantee data reliability and consistency.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289971" y="3348276"/>
            <a:ext cx="283654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Security and Access Control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289971" y="4264819"/>
            <a:ext cx="2836545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XML servers offer advanced security features, such as user authentication, authorization, and encryption, to protect sensitive data.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517696" y="1162645"/>
            <a:ext cx="959489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44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Advantages of Using XML Servers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517696" y="2995732"/>
            <a:ext cx="4686419" cy="1924526"/>
          </a:xfrm>
          <a:prstGeom prst="roundRect">
            <a:avLst>
              <a:gd name="adj" fmla="val 6927"/>
            </a:avLst>
          </a:prstGeom>
          <a:solidFill>
            <a:srgbClr val="EDEDED"/>
          </a:solidFill>
          <a:ln/>
        </p:spPr>
      </p:sp>
      <p:sp>
        <p:nvSpPr>
          <p:cNvPr id="6" name="Text 4"/>
          <p:cNvSpPr/>
          <p:nvPr/>
        </p:nvSpPr>
        <p:spPr>
          <a:xfrm>
            <a:off x="2739866" y="3217902"/>
            <a:ext cx="295953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Interoperability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739866" y="3698319"/>
            <a:ext cx="424207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XML servers enable seamless data exchange and integration across heterogeneous systems and platforms.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995732"/>
            <a:ext cx="4686419" cy="1924526"/>
          </a:xfrm>
          <a:prstGeom prst="roundRect">
            <a:avLst>
              <a:gd name="adj" fmla="val 6927"/>
            </a:avLst>
          </a:prstGeom>
          <a:solidFill>
            <a:srgbClr val="EDEDED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3217902"/>
            <a:ext cx="402633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Scalability and Performance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3698319"/>
            <a:ext cx="424207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They are designed to handle large volumes of XML data with high throughput and low latency.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517696" y="5142428"/>
            <a:ext cx="4686419" cy="1924526"/>
          </a:xfrm>
          <a:prstGeom prst="roundRect">
            <a:avLst>
              <a:gd name="adj" fmla="val 6927"/>
            </a:avLst>
          </a:prstGeom>
          <a:solidFill>
            <a:srgbClr val="EDEDED"/>
          </a:solidFill>
          <a:ln/>
        </p:spPr>
      </p:sp>
      <p:sp>
        <p:nvSpPr>
          <p:cNvPr id="12" name="Text 10"/>
          <p:cNvSpPr/>
          <p:nvPr/>
        </p:nvSpPr>
        <p:spPr>
          <a:xfrm>
            <a:off x="2739866" y="5364599"/>
            <a:ext cx="383024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Flexibility and Extensibility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739866" y="5845016"/>
            <a:ext cx="424207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XML servers can be easily integrated into various applications and can be extended to meet evolving requirements.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5142428"/>
            <a:ext cx="4686419" cy="1924526"/>
          </a:xfrm>
          <a:prstGeom prst="roundRect">
            <a:avLst>
              <a:gd name="adj" fmla="val 6927"/>
            </a:avLst>
          </a:prstGeom>
          <a:solidFill>
            <a:srgbClr val="EDEDED"/>
          </a:solidFill>
          <a:ln/>
        </p:spPr>
      </p:sp>
      <p:sp>
        <p:nvSpPr>
          <p:cNvPr id="15" name="Text 13"/>
          <p:cNvSpPr/>
          <p:nvPr/>
        </p:nvSpPr>
        <p:spPr>
          <a:xfrm>
            <a:off x="7648456" y="5364599"/>
            <a:ext cx="413182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Improved Data Management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845016"/>
            <a:ext cx="424207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They provide advanced features for storing, indexing, querying, and transforming XML data efficiently.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367439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225760" y="2888575"/>
            <a:ext cx="5934908" cy="5918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661"/>
              </a:lnSpc>
              <a:buNone/>
            </a:pPr>
            <a:r>
              <a:rPr lang="en-US" sz="3728" b="1" kern="0" spc="-37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XML Server Architecture</a:t>
            </a:r>
            <a:endParaRPr lang="en-US" sz="3728" dirty="0"/>
          </a:p>
        </p:txBody>
      </p:sp>
      <p:sp>
        <p:nvSpPr>
          <p:cNvPr id="6" name="Shape 3"/>
          <p:cNvSpPr/>
          <p:nvPr/>
        </p:nvSpPr>
        <p:spPr>
          <a:xfrm>
            <a:off x="3225760" y="5878473"/>
            <a:ext cx="8178760" cy="37862"/>
          </a:xfrm>
          <a:prstGeom prst="rect">
            <a:avLst/>
          </a:prstGeom>
          <a:solidFill>
            <a:srgbClr val="CACACD"/>
          </a:solidFill>
          <a:ln/>
        </p:spPr>
      </p:sp>
      <p:sp>
        <p:nvSpPr>
          <p:cNvPr id="7" name="Shape 4"/>
          <p:cNvSpPr/>
          <p:nvPr/>
        </p:nvSpPr>
        <p:spPr>
          <a:xfrm>
            <a:off x="5204103" y="5215711"/>
            <a:ext cx="37862" cy="662821"/>
          </a:xfrm>
          <a:prstGeom prst="rect">
            <a:avLst/>
          </a:prstGeom>
          <a:solidFill>
            <a:srgbClr val="CACACD"/>
          </a:solidFill>
          <a:ln/>
        </p:spPr>
      </p:sp>
      <p:sp>
        <p:nvSpPr>
          <p:cNvPr id="8" name="Shape 5"/>
          <p:cNvSpPr/>
          <p:nvPr/>
        </p:nvSpPr>
        <p:spPr>
          <a:xfrm>
            <a:off x="5010031" y="5665410"/>
            <a:ext cx="426125" cy="426125"/>
          </a:xfrm>
          <a:prstGeom prst="roundRect">
            <a:avLst>
              <a:gd name="adj" fmla="val 26669"/>
            </a:avLst>
          </a:prstGeom>
          <a:solidFill>
            <a:srgbClr val="EDEDED"/>
          </a:solidFill>
          <a:ln/>
        </p:spPr>
      </p:sp>
      <p:sp>
        <p:nvSpPr>
          <p:cNvPr id="9" name="Text 6"/>
          <p:cNvSpPr/>
          <p:nvPr/>
        </p:nvSpPr>
        <p:spPr>
          <a:xfrm>
            <a:off x="5168741" y="5700891"/>
            <a:ext cx="108585" cy="3550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6"/>
              </a:lnSpc>
              <a:buNone/>
            </a:pPr>
            <a:r>
              <a:rPr lang="en-US" sz="2237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237" dirty="0"/>
          </a:p>
        </p:txBody>
      </p:sp>
      <p:sp>
        <p:nvSpPr>
          <p:cNvPr id="10" name="Text 7"/>
          <p:cNvSpPr/>
          <p:nvPr/>
        </p:nvSpPr>
        <p:spPr>
          <a:xfrm>
            <a:off x="4039314" y="3764518"/>
            <a:ext cx="2367439" cy="2958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30"/>
              </a:lnSpc>
              <a:buNone/>
            </a:pPr>
            <a:r>
              <a:rPr lang="en-US" sz="1864" b="1" kern="0" spc="-19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Storage Layer</a:t>
            </a:r>
            <a:endParaRPr lang="en-US" sz="1864" dirty="0"/>
          </a:p>
        </p:txBody>
      </p:sp>
      <p:sp>
        <p:nvSpPr>
          <p:cNvPr id="11" name="Text 8"/>
          <p:cNvSpPr/>
          <p:nvPr/>
        </p:nvSpPr>
        <p:spPr>
          <a:xfrm>
            <a:off x="3415070" y="4173974"/>
            <a:ext cx="3616047" cy="8522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237"/>
              </a:lnSpc>
              <a:buNone/>
            </a:pPr>
            <a:r>
              <a:rPr lang="en-US" sz="149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storage layer manages the persistent storage of XML documents and related metadata.</a:t>
            </a:r>
            <a:endParaRPr lang="en-US" sz="1491" dirty="0"/>
          </a:p>
        </p:txBody>
      </p:sp>
      <p:sp>
        <p:nvSpPr>
          <p:cNvPr id="12" name="Shape 9"/>
          <p:cNvSpPr/>
          <p:nvPr/>
        </p:nvSpPr>
        <p:spPr>
          <a:xfrm>
            <a:off x="7296150" y="5878413"/>
            <a:ext cx="37862" cy="662821"/>
          </a:xfrm>
          <a:prstGeom prst="rect">
            <a:avLst/>
          </a:prstGeom>
          <a:solidFill>
            <a:srgbClr val="CACACD"/>
          </a:solidFill>
          <a:ln/>
        </p:spPr>
      </p:sp>
      <p:sp>
        <p:nvSpPr>
          <p:cNvPr id="13" name="Shape 10"/>
          <p:cNvSpPr/>
          <p:nvPr/>
        </p:nvSpPr>
        <p:spPr>
          <a:xfrm>
            <a:off x="7102078" y="5665410"/>
            <a:ext cx="426125" cy="426125"/>
          </a:xfrm>
          <a:prstGeom prst="roundRect">
            <a:avLst>
              <a:gd name="adj" fmla="val 26669"/>
            </a:avLst>
          </a:prstGeom>
          <a:solidFill>
            <a:srgbClr val="EDEDED"/>
          </a:solidFill>
          <a:ln/>
        </p:spPr>
      </p:sp>
      <p:sp>
        <p:nvSpPr>
          <p:cNvPr id="14" name="Text 11"/>
          <p:cNvSpPr/>
          <p:nvPr/>
        </p:nvSpPr>
        <p:spPr>
          <a:xfrm>
            <a:off x="7232690" y="5700891"/>
            <a:ext cx="164783" cy="3550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6"/>
              </a:lnSpc>
              <a:buNone/>
            </a:pPr>
            <a:r>
              <a:rPr lang="en-US" sz="2237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237" dirty="0"/>
          </a:p>
        </p:txBody>
      </p:sp>
      <p:sp>
        <p:nvSpPr>
          <p:cNvPr id="15" name="Text 12"/>
          <p:cNvSpPr/>
          <p:nvPr/>
        </p:nvSpPr>
        <p:spPr>
          <a:xfrm>
            <a:off x="6131362" y="6730722"/>
            <a:ext cx="2367439" cy="2958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30"/>
              </a:lnSpc>
              <a:buNone/>
            </a:pPr>
            <a:r>
              <a:rPr lang="en-US" sz="1864" b="1" kern="0" spc="-19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Processing Layer</a:t>
            </a:r>
            <a:endParaRPr lang="en-US" sz="1864" dirty="0"/>
          </a:p>
        </p:txBody>
      </p:sp>
      <p:sp>
        <p:nvSpPr>
          <p:cNvPr id="16" name="Text 13"/>
          <p:cNvSpPr/>
          <p:nvPr/>
        </p:nvSpPr>
        <p:spPr>
          <a:xfrm>
            <a:off x="5506998" y="7140178"/>
            <a:ext cx="3616166" cy="5681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237"/>
              </a:lnSpc>
              <a:buNone/>
            </a:pPr>
            <a:r>
              <a:rPr lang="en-US" sz="149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processing layer handles the parsing, validation, and transformation of XML data.</a:t>
            </a:r>
            <a:endParaRPr lang="en-US" sz="1491" dirty="0"/>
          </a:p>
        </p:txBody>
      </p:sp>
      <p:sp>
        <p:nvSpPr>
          <p:cNvPr id="17" name="Shape 14"/>
          <p:cNvSpPr/>
          <p:nvPr/>
        </p:nvSpPr>
        <p:spPr>
          <a:xfrm>
            <a:off x="9388197" y="5215711"/>
            <a:ext cx="37862" cy="662821"/>
          </a:xfrm>
          <a:prstGeom prst="rect">
            <a:avLst/>
          </a:prstGeom>
          <a:solidFill>
            <a:srgbClr val="CACACD"/>
          </a:solidFill>
          <a:ln/>
        </p:spPr>
      </p:sp>
      <p:sp>
        <p:nvSpPr>
          <p:cNvPr id="18" name="Shape 15"/>
          <p:cNvSpPr/>
          <p:nvPr/>
        </p:nvSpPr>
        <p:spPr>
          <a:xfrm>
            <a:off x="9194125" y="5665410"/>
            <a:ext cx="426125" cy="426125"/>
          </a:xfrm>
          <a:prstGeom prst="roundRect">
            <a:avLst>
              <a:gd name="adj" fmla="val 26669"/>
            </a:avLst>
          </a:prstGeom>
          <a:solidFill>
            <a:srgbClr val="EDEDED"/>
          </a:solidFill>
          <a:ln/>
        </p:spPr>
      </p:sp>
      <p:sp>
        <p:nvSpPr>
          <p:cNvPr id="19" name="Text 16"/>
          <p:cNvSpPr/>
          <p:nvPr/>
        </p:nvSpPr>
        <p:spPr>
          <a:xfrm>
            <a:off x="9324499" y="5700891"/>
            <a:ext cx="165378" cy="3550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6"/>
              </a:lnSpc>
              <a:buNone/>
            </a:pPr>
            <a:r>
              <a:rPr lang="en-US" sz="2237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237" dirty="0"/>
          </a:p>
        </p:txBody>
      </p:sp>
      <p:sp>
        <p:nvSpPr>
          <p:cNvPr id="20" name="Text 17"/>
          <p:cNvSpPr/>
          <p:nvPr/>
        </p:nvSpPr>
        <p:spPr>
          <a:xfrm>
            <a:off x="8223409" y="3764518"/>
            <a:ext cx="2367439" cy="2958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30"/>
              </a:lnSpc>
              <a:buNone/>
            </a:pPr>
            <a:r>
              <a:rPr lang="en-US" sz="1864" b="1" kern="0" spc="-19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Query Layer</a:t>
            </a:r>
            <a:endParaRPr lang="en-US" sz="1864" dirty="0"/>
          </a:p>
        </p:txBody>
      </p:sp>
      <p:sp>
        <p:nvSpPr>
          <p:cNvPr id="21" name="Text 18"/>
          <p:cNvSpPr/>
          <p:nvPr/>
        </p:nvSpPr>
        <p:spPr>
          <a:xfrm>
            <a:off x="7599045" y="4173974"/>
            <a:ext cx="3616166" cy="8522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237"/>
              </a:lnSpc>
              <a:buNone/>
            </a:pPr>
            <a:r>
              <a:rPr lang="en-US" sz="149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query layer provides powerful XML querying capabilities, supporting languages like XPath and XQuery.</a:t>
            </a:r>
            <a:endParaRPr lang="en-US" sz="149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517696" y="1738193"/>
            <a:ext cx="959489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44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XML Server Protocols and Standards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696" y="3571280"/>
            <a:ext cx="537091" cy="53709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517696" y="4330541"/>
            <a:ext cx="214872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HTTP/HTTPS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517696" y="4810958"/>
            <a:ext cx="214872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Widely used protocols for web-based XML data exchange and service access.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673" y="3571280"/>
            <a:ext cx="537210" cy="53721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999673" y="4330660"/>
            <a:ext cx="21488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SOAP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999673" y="4811077"/>
            <a:ext cx="2148840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 XML-based protocol for exchanging structured information in web services.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3571280"/>
            <a:ext cx="537091" cy="53709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4330541"/>
            <a:ext cx="214872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REST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4810958"/>
            <a:ext cx="214872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 architectural style for building web services that leverage the HTTP protocol.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3745" y="3571280"/>
            <a:ext cx="537210" cy="537210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9963745" y="4330660"/>
            <a:ext cx="214884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XPath and XQuery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9963745" y="5158264"/>
            <a:ext cx="2148840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Query languages used for navigating and querying XML data structures.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957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454712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075146" y="2994660"/>
            <a:ext cx="8479988" cy="12270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832"/>
              </a:lnSpc>
              <a:buNone/>
            </a:pPr>
            <a:r>
              <a:rPr lang="en-US" sz="3866" b="1" kern="0" spc="-39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Deploying and Configuring XML Servers</a:t>
            </a:r>
            <a:endParaRPr lang="en-US" sz="3866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5146" y="4516279"/>
            <a:ext cx="2826663" cy="78545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271480" y="5596295"/>
            <a:ext cx="2433995" cy="3068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16"/>
              </a:lnSpc>
              <a:buNone/>
            </a:pPr>
            <a:r>
              <a:rPr lang="en-US" sz="1933" b="1" kern="0" spc="-19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Installation</a:t>
            </a:r>
            <a:endParaRPr lang="en-US" sz="1933" dirty="0"/>
          </a:p>
        </p:txBody>
      </p:sp>
      <p:sp>
        <p:nvSpPr>
          <p:cNvPr id="8" name="Text 4"/>
          <p:cNvSpPr/>
          <p:nvPr/>
        </p:nvSpPr>
        <p:spPr>
          <a:xfrm>
            <a:off x="3271480" y="6020872"/>
            <a:ext cx="2433995" cy="11782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19"/>
              </a:lnSpc>
              <a:buNone/>
            </a:pPr>
            <a:r>
              <a:rPr lang="en-US" sz="1546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Download and install the XML server software on the designated hardware or virtual infrastructure.</a:t>
            </a:r>
            <a:endParaRPr lang="en-US" sz="1546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1809" y="4516279"/>
            <a:ext cx="2826663" cy="78545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098143" y="5596295"/>
            <a:ext cx="2433995" cy="3068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16"/>
              </a:lnSpc>
              <a:buNone/>
            </a:pPr>
            <a:r>
              <a:rPr lang="en-US" sz="1933" b="1" kern="0" spc="-19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Configuration</a:t>
            </a:r>
            <a:endParaRPr lang="en-US" sz="1933" dirty="0"/>
          </a:p>
        </p:txBody>
      </p:sp>
      <p:sp>
        <p:nvSpPr>
          <p:cNvPr id="11" name="Text 6"/>
          <p:cNvSpPr/>
          <p:nvPr/>
        </p:nvSpPr>
        <p:spPr>
          <a:xfrm>
            <a:off x="6098143" y="6020872"/>
            <a:ext cx="2433995" cy="11782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19"/>
              </a:lnSpc>
              <a:buNone/>
            </a:pPr>
            <a:r>
              <a:rPr lang="en-US" sz="1546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Set up the server's network, security, and storage parameters to ensure optimal performance and security.</a:t>
            </a:r>
            <a:endParaRPr lang="en-US" sz="1546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8472" y="4516279"/>
            <a:ext cx="2826663" cy="785455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8924806" y="5596295"/>
            <a:ext cx="2433995" cy="3068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16"/>
              </a:lnSpc>
              <a:buNone/>
            </a:pPr>
            <a:r>
              <a:rPr lang="en-US" sz="1933" b="1" kern="0" spc="-19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Integration</a:t>
            </a:r>
            <a:endParaRPr lang="en-US" sz="1933" dirty="0"/>
          </a:p>
        </p:txBody>
      </p:sp>
      <p:sp>
        <p:nvSpPr>
          <p:cNvPr id="14" name="Text 8"/>
          <p:cNvSpPr/>
          <p:nvPr/>
        </p:nvSpPr>
        <p:spPr>
          <a:xfrm>
            <a:off x="8924806" y="6020872"/>
            <a:ext cx="2433995" cy="1472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19"/>
              </a:lnSpc>
              <a:buNone/>
            </a:pPr>
            <a:r>
              <a:rPr lang="en-US" sz="1546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Integrate the XML server with existing applications and systems to enable seamless data exchange and processing.</a:t>
            </a:r>
            <a:endParaRPr lang="en-US" sz="1546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517696" y="968573"/>
            <a:ext cx="959489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44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Troubleshooting and Maintenance of XML Servers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517696" y="2801660"/>
            <a:ext cx="9594890" cy="948214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6" name="Text 4"/>
          <p:cNvSpPr/>
          <p:nvPr/>
        </p:nvSpPr>
        <p:spPr>
          <a:xfrm>
            <a:off x="2739985" y="2942511"/>
            <a:ext cx="4349234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Performance Monitoring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41181" y="2942511"/>
            <a:ext cx="4349234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Regularly monitor server performance metrics to identify and address bottlenecks.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739985" y="3890724"/>
            <a:ext cx="4349234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Security Auditing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1181" y="3890724"/>
            <a:ext cx="4349234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Conduct periodic security audits to ensure the server's access controls and encryption are up-to-date.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2517696" y="5031343"/>
            <a:ext cx="9594890" cy="128147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11" name="Text 9"/>
          <p:cNvSpPr/>
          <p:nvPr/>
        </p:nvSpPr>
        <p:spPr>
          <a:xfrm>
            <a:off x="2739985" y="5172194"/>
            <a:ext cx="4349234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Backup and Restore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41181" y="5172194"/>
            <a:ext cx="4349234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Implement robust backup and disaster recovery strategies to protect against data loss and system failures.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2739985" y="6453664"/>
            <a:ext cx="4349234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Software Updates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6453664"/>
            <a:ext cx="4349234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Apply security patches and software updates to keep the XML server secure and up-to-date.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525</Words>
  <Application>Microsoft Office PowerPoint</Application>
  <PresentationFormat>Custom</PresentationFormat>
  <Paragraphs>71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Montserrat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Anwesha Sahu</cp:lastModifiedBy>
  <cp:revision>2</cp:revision>
  <dcterms:created xsi:type="dcterms:W3CDTF">2024-05-19T15:58:32Z</dcterms:created>
  <dcterms:modified xsi:type="dcterms:W3CDTF">2024-05-19T16:00:25Z</dcterms:modified>
</cp:coreProperties>
</file>