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4"/>
  </p:sldMasterIdLst>
  <p:notesMasterIdLst>
    <p:notesMasterId r:id="rId29"/>
  </p:notesMasterIdLst>
  <p:handoutMasterIdLst>
    <p:handoutMasterId r:id="rId30"/>
  </p:handoutMasterIdLst>
  <p:sldIdLst>
    <p:sldId id="257" r:id="rId5"/>
    <p:sldId id="269" r:id="rId6"/>
    <p:sldId id="272" r:id="rId7"/>
    <p:sldId id="273" r:id="rId8"/>
    <p:sldId id="287" r:id="rId9"/>
    <p:sldId id="259" r:id="rId10"/>
    <p:sldId id="261" r:id="rId11"/>
    <p:sldId id="262" r:id="rId12"/>
    <p:sldId id="288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9" r:id="rId27"/>
    <p:sldId id="290" r:id="rId2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90" d="100"/>
          <a:sy n="90" d="100"/>
        </p:scale>
        <p:origin x="576" y="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9/16/2021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9/16/2021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5749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43" y="4243845"/>
            <a:ext cx="3076307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57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09342" y="2590078"/>
            <a:ext cx="3076308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145" y="2733709"/>
            <a:ext cx="8142013" cy="1373070"/>
          </a:xfrm>
        </p:spPr>
        <p:txBody>
          <a:bodyPr anchor="b">
            <a:noAutofit/>
          </a:bodyPr>
          <a:lstStyle>
            <a:lvl1pPr algn="r">
              <a:defRPr sz="5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145" y="4394040"/>
            <a:ext cx="8142013" cy="1117687"/>
          </a:xfrm>
        </p:spPr>
        <p:txBody>
          <a:bodyPr>
            <a:normAutofit/>
          </a:bodyPr>
          <a:lstStyle>
            <a:lvl1pPr marL="0" indent="0" algn="r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2936" y="2750337"/>
            <a:ext cx="1171583" cy="1356442"/>
          </a:xfrm>
        </p:spPr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7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6" y="4711617"/>
            <a:ext cx="9611355" cy="453051"/>
          </a:xfrm>
        </p:spPr>
        <p:txBody>
          <a:bodyPr anchor="b">
            <a:normAutofit/>
          </a:bodyPr>
          <a:lstStyle>
            <a:lvl1pPr>
              <a:defRPr sz="2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146" y="609598"/>
            <a:ext cx="9611355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2" y="5169584"/>
            <a:ext cx="9611358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11310"/>
            <a:ext cx="1153850" cy="109078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4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609597"/>
            <a:ext cx="9611354" cy="3592750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4711616"/>
            <a:ext cx="9611355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11616"/>
            <a:ext cx="1153850" cy="109078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72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563" y="609599"/>
            <a:ext cx="8716606" cy="3036061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1923" y="3653379"/>
            <a:ext cx="8154455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4711616"/>
            <a:ext cx="9611355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09926"/>
            <a:ext cx="1153850" cy="109078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420" y="74811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1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0293" y="303352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1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6613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2" y="4711616"/>
            <a:ext cx="9611358" cy="5885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3" y="5300150"/>
            <a:ext cx="9611358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09926"/>
            <a:ext cx="1153850" cy="109078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77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047" y="753228"/>
            <a:ext cx="962245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774" y="2336873"/>
            <a:ext cx="3069235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145" y="3022674"/>
            <a:ext cx="3048908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4995" y="2336873"/>
            <a:ext cx="306244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4443" y="3022674"/>
            <a:ext cx="306244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2275" y="2336873"/>
            <a:ext cx="306922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2275" y="3022674"/>
            <a:ext cx="3069226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39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6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141" y="4297503"/>
            <a:ext cx="3048911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141" y="2336873"/>
            <a:ext cx="304891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141" y="4873765"/>
            <a:ext cx="3048911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4444" y="4297503"/>
            <a:ext cx="306244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4443" y="2336873"/>
            <a:ext cx="306244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3090" y="4873764"/>
            <a:ext cx="3066498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8796" y="4297503"/>
            <a:ext cx="3062707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28795" y="2336873"/>
            <a:ext cx="306270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28671" y="4873762"/>
            <a:ext cx="306676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56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3428" y="1869573"/>
            <a:ext cx="5106988" cy="13678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5424" y="5372581"/>
            <a:ext cx="1602997" cy="1367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6593" y="609597"/>
            <a:ext cx="107352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145" y="609598"/>
            <a:ext cx="886769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5353" y="5936188"/>
            <a:ext cx="2742486" cy="365125"/>
          </a:xfrm>
        </p:spPr>
        <p:txBody>
          <a:bodyPr/>
          <a:lstStyle/>
          <a:p>
            <a:fld id="{F0DFD029-FB74-4578-B929-F66AA97659C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145" y="5936189"/>
            <a:ext cx="6125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4921" y="5398634"/>
            <a:ext cx="1153850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2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9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5094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68" y="4087901"/>
            <a:ext cx="1602580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3069" y="2726267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2869895"/>
            <a:ext cx="9611356" cy="1090788"/>
          </a:xfrm>
        </p:spPr>
        <p:txBody>
          <a:bodyPr anchor="ctr">
            <a:normAutofit/>
          </a:bodyPr>
          <a:lstStyle>
            <a:lvl1pPr algn="r"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5" y="4232172"/>
            <a:ext cx="9611356" cy="1704017"/>
          </a:xfrm>
        </p:spPr>
        <p:txBody>
          <a:bodyPr>
            <a:normAutofit/>
          </a:bodyPr>
          <a:lstStyle>
            <a:lvl1pPr marL="0" indent="0" algn="r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6662" y="2869896"/>
            <a:ext cx="1153850" cy="1090789"/>
          </a:xfrm>
        </p:spPr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5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143" y="2336873"/>
            <a:ext cx="4697134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2666" y="2336873"/>
            <a:ext cx="4698834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4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3" y="753230"/>
            <a:ext cx="9611359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115" y="2336874"/>
            <a:ext cx="4471162" cy="693135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146" y="3030009"/>
            <a:ext cx="4697131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18638" y="2336873"/>
            <a:ext cx="4472863" cy="692076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2667" y="3030009"/>
            <a:ext cx="469883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4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753227"/>
            <a:ext cx="9611355" cy="108094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4626" y="2336874"/>
            <a:ext cx="5606875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5" y="2336873"/>
            <a:ext cx="3789091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3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7" y="753228"/>
            <a:ext cx="9611353" cy="1080938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7066" y="2336874"/>
            <a:ext cx="5424436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2336874"/>
            <a:ext cx="387524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9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7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5" y="2336873"/>
            <a:ext cx="9611357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9014" y="5936188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144" y="5936189"/>
            <a:ext cx="6868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6662" y="753228"/>
            <a:ext cx="1153850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2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Development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(For Term-1 &amp; Term-2)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82C0CCA3-9EDA-481C-90D5-694360CFFD29}"/>
              </a:ext>
            </a:extLst>
          </p:cNvPr>
          <p:cNvSpPr txBox="1">
            <a:spLocks/>
          </p:cNvSpPr>
          <p:nvPr/>
        </p:nvSpPr>
        <p:spPr>
          <a:xfrm>
            <a:off x="8456612" y="5511727"/>
            <a:ext cx="2884213" cy="1117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/>
              <a:t>Presented By:</a:t>
            </a:r>
          </a:p>
          <a:p>
            <a:pPr algn="l"/>
            <a:r>
              <a:rPr lang="en-US" sz="2800" dirty="0" err="1"/>
              <a:t>Ms</a:t>
            </a:r>
            <a:r>
              <a:rPr lang="en-US" sz="2800" dirty="0"/>
              <a:t> Suman, PGT CS</a:t>
            </a:r>
          </a:p>
          <a:p>
            <a:pPr algn="l"/>
            <a:r>
              <a:rPr lang="en-US" sz="2800" dirty="0"/>
              <a:t>KV </a:t>
            </a:r>
            <a:r>
              <a:rPr lang="en-US" sz="2800" dirty="0" err="1"/>
              <a:t>Dinjan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9">
            <a:extLst>
              <a:ext uri="{FF2B5EF4-FFF2-40B4-BE49-F238E27FC236}">
                <a16:creationId xmlns:a16="http://schemas.microsoft.com/office/drawing/2014/main" id="{70189DD5-A9AF-4A79-8141-B9EFFE66B74E}"/>
              </a:ext>
            </a:extLst>
          </p:cNvPr>
          <p:cNvSpPr txBox="1">
            <a:spLocks/>
          </p:cNvSpPr>
          <p:nvPr/>
        </p:nvSpPr>
        <p:spPr>
          <a:xfrm>
            <a:off x="914161" y="92362"/>
            <a:ext cx="10360501" cy="97674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Index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2F9FFD-6D50-4508-BA56-8859B3BA9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12" y="1295400"/>
            <a:ext cx="7391400" cy="54702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5980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9">
            <a:extLst>
              <a:ext uri="{FF2B5EF4-FFF2-40B4-BE49-F238E27FC236}">
                <a16:creationId xmlns:a16="http://schemas.microsoft.com/office/drawing/2014/main" id="{70189DD5-A9AF-4A79-8141-B9EFFE66B74E}"/>
              </a:ext>
            </a:extLst>
          </p:cNvPr>
          <p:cNvSpPr txBox="1">
            <a:spLocks/>
          </p:cNvSpPr>
          <p:nvPr/>
        </p:nvSpPr>
        <p:spPr>
          <a:xfrm>
            <a:off x="914158" y="235527"/>
            <a:ext cx="10360501" cy="97674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Project Logbook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0EE660-C40C-4256-BAF0-DE902A2EB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1212273"/>
            <a:ext cx="7924799" cy="541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075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9">
            <a:extLst>
              <a:ext uri="{FF2B5EF4-FFF2-40B4-BE49-F238E27FC236}">
                <a16:creationId xmlns:a16="http://schemas.microsoft.com/office/drawing/2014/main" id="{70189DD5-A9AF-4A79-8141-B9EFFE66B74E}"/>
              </a:ext>
            </a:extLst>
          </p:cNvPr>
          <p:cNvSpPr txBox="1">
            <a:spLocks/>
          </p:cNvSpPr>
          <p:nvPr/>
        </p:nvSpPr>
        <p:spPr>
          <a:xfrm>
            <a:off x="914158" y="235527"/>
            <a:ext cx="10360501" cy="97674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Introduction About the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FCC3-83FA-415B-8780-66EFABA7B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2171700"/>
            <a:ext cx="8763000" cy="3771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873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9">
            <a:extLst>
              <a:ext uri="{FF2B5EF4-FFF2-40B4-BE49-F238E27FC236}">
                <a16:creationId xmlns:a16="http://schemas.microsoft.com/office/drawing/2014/main" id="{70189DD5-A9AF-4A79-8141-B9EFFE66B74E}"/>
              </a:ext>
            </a:extLst>
          </p:cNvPr>
          <p:cNvSpPr txBox="1">
            <a:spLocks/>
          </p:cNvSpPr>
          <p:nvPr/>
        </p:nvSpPr>
        <p:spPr>
          <a:xfrm>
            <a:off x="914158" y="235527"/>
            <a:ext cx="10360501" cy="97674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Team Roles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56D0E9-4D78-4540-AA42-6D55A897D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412" y="2057400"/>
            <a:ext cx="6191250" cy="47228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4B60BD7A-3425-4F1A-8A0B-2DB5953902FF}"/>
              </a:ext>
            </a:extLst>
          </p:cNvPr>
          <p:cNvSpPr txBox="1">
            <a:spLocks/>
          </p:cNvSpPr>
          <p:nvPr/>
        </p:nvSpPr>
        <p:spPr>
          <a:xfrm>
            <a:off x="760413" y="2438400"/>
            <a:ext cx="3962400" cy="3454400"/>
          </a:xfrm>
          <a:prstGeom prst="rect">
            <a:avLst/>
          </a:prstGeom>
        </p:spPr>
        <p:txBody>
          <a:bodyPr anchor="t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olidFill>
                  <a:srgbClr val="00B0F0"/>
                </a:solidFill>
              </a:rPr>
              <a:t>Team Roles should include details such as: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Who is in your team and what are their roles?</a:t>
            </a:r>
          </a:p>
        </p:txBody>
      </p:sp>
    </p:spTree>
    <p:extLst>
      <p:ext uri="{BB962C8B-B14F-4D97-AF65-F5344CB8AC3E}">
        <p14:creationId xmlns:p14="http://schemas.microsoft.com/office/powerpoint/2010/main" val="395525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9">
            <a:extLst>
              <a:ext uri="{FF2B5EF4-FFF2-40B4-BE49-F238E27FC236}">
                <a16:creationId xmlns:a16="http://schemas.microsoft.com/office/drawing/2014/main" id="{70189DD5-A9AF-4A79-8141-B9EFFE66B74E}"/>
              </a:ext>
            </a:extLst>
          </p:cNvPr>
          <p:cNvSpPr txBox="1">
            <a:spLocks/>
          </p:cNvSpPr>
          <p:nvPr/>
        </p:nvSpPr>
        <p:spPr>
          <a:xfrm>
            <a:off x="914158" y="235527"/>
            <a:ext cx="10360501" cy="97674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Project Plan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EBFE3C-E582-46F6-A036-E7B63C5CA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908" y="1212273"/>
            <a:ext cx="8763000" cy="548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3416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9">
            <a:extLst>
              <a:ext uri="{FF2B5EF4-FFF2-40B4-BE49-F238E27FC236}">
                <a16:creationId xmlns:a16="http://schemas.microsoft.com/office/drawing/2014/main" id="{70189DD5-A9AF-4A79-8141-B9EFFE66B74E}"/>
              </a:ext>
            </a:extLst>
          </p:cNvPr>
          <p:cNvSpPr txBox="1">
            <a:spLocks/>
          </p:cNvSpPr>
          <p:nvPr/>
        </p:nvSpPr>
        <p:spPr>
          <a:xfrm>
            <a:off x="914158" y="235527"/>
            <a:ext cx="10360501" cy="97674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Project Plan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5608B-1154-4814-BE69-3156844A4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1371600"/>
            <a:ext cx="8686800" cy="5334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6709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9">
            <a:extLst>
              <a:ext uri="{FF2B5EF4-FFF2-40B4-BE49-F238E27FC236}">
                <a16:creationId xmlns:a16="http://schemas.microsoft.com/office/drawing/2014/main" id="{70189DD5-A9AF-4A79-8141-B9EFFE66B74E}"/>
              </a:ext>
            </a:extLst>
          </p:cNvPr>
          <p:cNvSpPr txBox="1">
            <a:spLocks/>
          </p:cNvSpPr>
          <p:nvPr/>
        </p:nvSpPr>
        <p:spPr>
          <a:xfrm>
            <a:off x="914158" y="235527"/>
            <a:ext cx="10360501" cy="97674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Project Plan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370053-C7E1-44DF-A332-9D8B166F6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905000"/>
            <a:ext cx="9207938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0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9">
            <a:extLst>
              <a:ext uri="{FF2B5EF4-FFF2-40B4-BE49-F238E27FC236}">
                <a16:creationId xmlns:a16="http://schemas.microsoft.com/office/drawing/2014/main" id="{70189DD5-A9AF-4A79-8141-B9EFFE66B74E}"/>
              </a:ext>
            </a:extLst>
          </p:cNvPr>
          <p:cNvSpPr txBox="1">
            <a:spLocks/>
          </p:cNvSpPr>
          <p:nvPr/>
        </p:nvSpPr>
        <p:spPr>
          <a:xfrm>
            <a:off x="914158" y="235527"/>
            <a:ext cx="10360501" cy="97674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Communication Plan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D2BC9-B20A-404D-A9E9-D5ECD759E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812" y="2438400"/>
            <a:ext cx="6153150" cy="4038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748FF4-421C-41FC-AD0F-1A2C9F73C188}"/>
              </a:ext>
            </a:extLst>
          </p:cNvPr>
          <p:cNvSpPr txBox="1"/>
          <p:nvPr/>
        </p:nvSpPr>
        <p:spPr>
          <a:xfrm>
            <a:off x="1065212" y="1905000"/>
            <a:ext cx="4038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How often are you planning to meet to discuss your project?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How are you planning to communicate?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tools are being used? </a:t>
            </a:r>
          </a:p>
        </p:txBody>
      </p:sp>
    </p:spTree>
    <p:extLst>
      <p:ext uri="{BB962C8B-B14F-4D97-AF65-F5344CB8AC3E}">
        <p14:creationId xmlns:p14="http://schemas.microsoft.com/office/powerpoint/2010/main" val="58771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9">
            <a:extLst>
              <a:ext uri="{FF2B5EF4-FFF2-40B4-BE49-F238E27FC236}">
                <a16:creationId xmlns:a16="http://schemas.microsoft.com/office/drawing/2014/main" id="{70189DD5-A9AF-4A79-8141-B9EFFE66B74E}"/>
              </a:ext>
            </a:extLst>
          </p:cNvPr>
          <p:cNvSpPr txBox="1">
            <a:spLocks/>
          </p:cNvSpPr>
          <p:nvPr/>
        </p:nvSpPr>
        <p:spPr>
          <a:xfrm>
            <a:off x="914158" y="235527"/>
            <a:ext cx="10360501" cy="97674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Details About the Meeting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48FF4-421C-41FC-AD0F-1A2C9F73C188}"/>
              </a:ext>
            </a:extLst>
          </p:cNvPr>
          <p:cNvSpPr txBox="1"/>
          <p:nvPr/>
        </p:nvSpPr>
        <p:spPr>
          <a:xfrm>
            <a:off x="914158" y="2133600"/>
            <a:ext cx="411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Date of the meeting held.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Who attended.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Who couldn’t attend.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Purpose of meeting.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Items discussed.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Things to do in making of the project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E4E692-355D-4834-945D-7D39E199C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412" y="1981199"/>
            <a:ext cx="6628801" cy="46412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6281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9">
            <a:extLst>
              <a:ext uri="{FF2B5EF4-FFF2-40B4-BE49-F238E27FC236}">
                <a16:creationId xmlns:a16="http://schemas.microsoft.com/office/drawing/2014/main" id="{70189DD5-A9AF-4A79-8141-B9EFFE66B74E}"/>
              </a:ext>
            </a:extLst>
          </p:cNvPr>
          <p:cNvSpPr txBox="1">
            <a:spLocks/>
          </p:cNvSpPr>
          <p:nvPr/>
        </p:nvSpPr>
        <p:spPr>
          <a:xfrm>
            <a:off x="914158" y="235527"/>
            <a:ext cx="10360501" cy="97674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Problem Definition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B0D584-A297-44A3-AC76-22F6E5559349}"/>
              </a:ext>
            </a:extLst>
          </p:cNvPr>
          <p:cNvSpPr/>
          <p:nvPr/>
        </p:nvSpPr>
        <p:spPr>
          <a:xfrm>
            <a:off x="835624" y="1662605"/>
            <a:ext cx="46491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Problem Definition should include details such as:</a:t>
            </a:r>
          </a:p>
          <a:p>
            <a:endParaRPr lang="en-US" sz="2400" dirty="0"/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List important local issues faced by your school or community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Which issues matter to you and why?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Which issue will you focus on?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1226F8-6DF6-40E1-8D36-225A11D63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943" y="2133600"/>
            <a:ext cx="6256670" cy="4600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2567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dirty="0"/>
              <a:t>General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5735" y="2392680"/>
            <a:ext cx="5078677" cy="2631155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/>
              <a:t>Term – 1 </a:t>
            </a:r>
            <a:r>
              <a:rPr lang="en-US" sz="2800" dirty="0"/>
              <a:t>: Synopsis of the project is to be submitted by the students (documentation only, may not submit the code during Term - 1)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E5A75C9-56B3-4B65-A852-F9384CD782FD}"/>
              </a:ext>
            </a:extLst>
          </p:cNvPr>
          <p:cNvSpPr txBox="1">
            <a:spLocks/>
          </p:cNvSpPr>
          <p:nvPr/>
        </p:nvSpPr>
        <p:spPr>
          <a:xfrm>
            <a:off x="6551612" y="2392680"/>
            <a:ext cx="5078677" cy="30937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/>
              <a:t>Term – 2 </a:t>
            </a:r>
            <a:r>
              <a:rPr lang="en-US" dirty="0"/>
              <a:t>: Final coding + Viva voce (Student will be allowed to modify their Term 1 document and submit the final executable code.)</a:t>
            </a: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9">
            <a:extLst>
              <a:ext uri="{FF2B5EF4-FFF2-40B4-BE49-F238E27FC236}">
                <a16:creationId xmlns:a16="http://schemas.microsoft.com/office/drawing/2014/main" id="{70189DD5-A9AF-4A79-8141-B9EFFE66B74E}"/>
              </a:ext>
            </a:extLst>
          </p:cNvPr>
          <p:cNvSpPr txBox="1">
            <a:spLocks/>
          </p:cNvSpPr>
          <p:nvPr/>
        </p:nvSpPr>
        <p:spPr>
          <a:xfrm>
            <a:off x="914158" y="235527"/>
            <a:ext cx="10360501" cy="97674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Brainstorming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B0D584-A297-44A3-AC76-22F6E5559349}"/>
              </a:ext>
            </a:extLst>
          </p:cNvPr>
          <p:cNvSpPr/>
          <p:nvPr/>
        </p:nvSpPr>
        <p:spPr>
          <a:xfrm>
            <a:off x="759424" y="2284631"/>
            <a:ext cx="43428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“Brainstorming” should include details such as:</a:t>
            </a:r>
          </a:p>
          <a:p>
            <a:endParaRPr lang="en-US" sz="2400" dirty="0"/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Ideas regarding the usage of project.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Brief summary of the idea of the solution mentioning the tools used in it.</a:t>
            </a:r>
          </a:p>
          <a:p>
            <a:pPr marL="1066693" lvl="1" indent="-4572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C562DC-5D2A-4251-B532-E47FA10FB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08" y="2057400"/>
            <a:ext cx="5800725" cy="4565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6489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9">
            <a:extLst>
              <a:ext uri="{FF2B5EF4-FFF2-40B4-BE49-F238E27FC236}">
                <a16:creationId xmlns:a16="http://schemas.microsoft.com/office/drawing/2014/main" id="{70189DD5-A9AF-4A79-8141-B9EFFE66B74E}"/>
              </a:ext>
            </a:extLst>
          </p:cNvPr>
          <p:cNvSpPr txBox="1">
            <a:spLocks/>
          </p:cNvSpPr>
          <p:nvPr/>
        </p:nvSpPr>
        <p:spPr>
          <a:xfrm>
            <a:off x="914158" y="235527"/>
            <a:ext cx="10360501" cy="97674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B0D584-A297-44A3-AC76-22F6E5559349}"/>
              </a:ext>
            </a:extLst>
          </p:cNvPr>
          <p:cNvSpPr/>
          <p:nvPr/>
        </p:nvSpPr>
        <p:spPr>
          <a:xfrm>
            <a:off x="759424" y="2284631"/>
            <a:ext cx="472538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“Data” should include details about:</a:t>
            </a:r>
          </a:p>
          <a:p>
            <a:endParaRPr lang="en-US" sz="2400" dirty="0"/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The data you will need to complete the project.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How will you source your data?</a:t>
            </a:r>
          </a:p>
          <a:p>
            <a:pPr marL="1066693" lvl="1" indent="-4572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159F04-E795-451F-B48E-683F0952D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2" y="2133600"/>
            <a:ext cx="5991225" cy="4381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4327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9">
            <a:extLst>
              <a:ext uri="{FF2B5EF4-FFF2-40B4-BE49-F238E27FC236}">
                <a16:creationId xmlns:a16="http://schemas.microsoft.com/office/drawing/2014/main" id="{70189DD5-A9AF-4A79-8141-B9EFFE66B74E}"/>
              </a:ext>
            </a:extLst>
          </p:cNvPr>
          <p:cNvSpPr txBox="1">
            <a:spLocks/>
          </p:cNvSpPr>
          <p:nvPr/>
        </p:nvSpPr>
        <p:spPr>
          <a:xfrm>
            <a:off x="914158" y="235527"/>
            <a:ext cx="10360501" cy="97674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Prototype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B0D584-A297-44A3-AC76-22F6E5559349}"/>
              </a:ext>
            </a:extLst>
          </p:cNvPr>
          <p:cNvSpPr/>
          <p:nvPr/>
        </p:nvSpPr>
        <p:spPr>
          <a:xfrm>
            <a:off x="759424" y="2284631"/>
            <a:ext cx="4342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“Prototype” should include details about: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B0F0"/>
              </a:solidFill>
            </a:endParaRP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The tool(s) required to build the prototype.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Output and decision making process.</a:t>
            </a:r>
          </a:p>
          <a:p>
            <a:pPr marL="1066693" lvl="1" indent="-4572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D1EBC-E6CB-43EC-9497-F5D2F0479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012" y="2304124"/>
            <a:ext cx="6416309" cy="39346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3655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298741-0C13-43A2-B3B1-2E3233D6ED43}"/>
              </a:ext>
            </a:extLst>
          </p:cNvPr>
          <p:cNvSpPr/>
          <p:nvPr/>
        </p:nvSpPr>
        <p:spPr>
          <a:xfrm>
            <a:off x="1522412" y="1819842"/>
            <a:ext cx="7618413" cy="3878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Methodology/Flow Diagram of the proposed work</a:t>
            </a:r>
          </a:p>
          <a:p>
            <a:pPr>
              <a:lnSpc>
                <a:spcPct val="115000"/>
              </a:lnSpc>
            </a:pPr>
            <a:endParaRPr lang="en-US" sz="2800" dirty="0"/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Hardware and Software Used</a:t>
            </a:r>
          </a:p>
          <a:p>
            <a:pPr>
              <a:lnSpc>
                <a:spcPct val="115000"/>
              </a:lnSpc>
            </a:pPr>
            <a:endParaRPr lang="en-US" sz="2800" dirty="0"/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List of References </a:t>
            </a: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 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9">
            <a:extLst>
              <a:ext uri="{FF2B5EF4-FFF2-40B4-BE49-F238E27FC236}">
                <a16:creationId xmlns:a16="http://schemas.microsoft.com/office/drawing/2014/main" id="{2A7E3D13-4E45-4F36-9E53-CA6917A87EDE}"/>
              </a:ext>
            </a:extLst>
          </p:cNvPr>
          <p:cNvSpPr txBox="1">
            <a:spLocks/>
          </p:cNvSpPr>
          <p:nvPr/>
        </p:nvSpPr>
        <p:spPr>
          <a:xfrm>
            <a:off x="914158" y="235527"/>
            <a:ext cx="10360501" cy="97674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Project Synopsis (contd..)</a:t>
            </a:r>
          </a:p>
        </p:txBody>
      </p:sp>
    </p:spTree>
    <p:extLst>
      <p:ext uri="{BB962C8B-B14F-4D97-AF65-F5344CB8AC3E}">
        <p14:creationId xmlns:p14="http://schemas.microsoft.com/office/powerpoint/2010/main" val="111507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9067CA-6140-44AB-8A56-193CFEF18206}"/>
              </a:ext>
            </a:extLst>
          </p:cNvPr>
          <p:cNvSpPr/>
          <p:nvPr/>
        </p:nvSpPr>
        <p:spPr>
          <a:xfrm>
            <a:off x="2323306" y="2895600"/>
            <a:ext cx="7542212" cy="1517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15000"/>
              </a:lnSpc>
            </a:pPr>
            <a:r>
              <a:rPr lang="en-US" sz="8800" b="1" dirty="0">
                <a:latin typeface="Arial" panose="020B0604020202020204" pitchFamily="34" charset="0"/>
                <a:ea typeface="Arial" panose="020B0604020202020204" pitchFamily="34" charset="0"/>
              </a:rPr>
              <a:t>THANK YOU</a:t>
            </a:r>
            <a:endParaRPr lang="en-US" sz="8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20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dirty="0"/>
              <a:t>General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5958" y="2362200"/>
            <a:ext cx="10282453" cy="403860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Project is to be created using </a:t>
            </a:r>
          </a:p>
          <a:p>
            <a:pPr marL="0" indent="0" algn="just">
              <a:buNone/>
            </a:pPr>
            <a:r>
              <a:rPr lang="en-US" sz="2800" dirty="0"/>
              <a:t>        </a:t>
            </a:r>
            <a:r>
              <a:rPr lang="en-US" sz="2800" dirty="0" err="1"/>
              <a:t>i</a:t>
            </a:r>
            <a:r>
              <a:rPr lang="en-US" sz="2800" dirty="0"/>
              <a:t>) Python file handling/Python-SQL connectivity for CS   </a:t>
            </a:r>
            <a:br>
              <a:rPr lang="en-US" sz="2800" dirty="0"/>
            </a:br>
            <a:r>
              <a:rPr lang="en-US" sz="2800" dirty="0"/>
              <a:t>         students </a:t>
            </a:r>
          </a:p>
          <a:p>
            <a:pPr marL="0" indent="0" algn="just">
              <a:buNone/>
            </a:pPr>
            <a:r>
              <a:rPr lang="en-US" sz="2800" dirty="0"/>
              <a:t>       ii) Pandas and CSV or database file for IP students. </a:t>
            </a:r>
          </a:p>
          <a:p>
            <a:pPr algn="just"/>
            <a:r>
              <a:rPr lang="en-US" sz="2800" dirty="0"/>
              <a:t>Groups of two to three students.</a:t>
            </a:r>
          </a:p>
          <a:p>
            <a:pPr algn="just"/>
            <a:r>
              <a:rPr lang="en-US" sz="2800" dirty="0"/>
              <a:t>Relate to the real world problem.</a:t>
            </a:r>
          </a:p>
          <a:p>
            <a:pPr algn="just"/>
            <a:r>
              <a:rPr lang="en-US" sz="2800" dirty="0"/>
              <a:t>Project should be started </a:t>
            </a:r>
            <a:r>
              <a:rPr lang="en-US" sz="2800" dirty="0" err="1"/>
              <a:t>atleast</a:t>
            </a:r>
            <a:r>
              <a:rPr lang="en-US" sz="2800" dirty="0"/>
              <a:t> 6 months before the submission deadline.</a:t>
            </a:r>
          </a:p>
        </p:txBody>
      </p:sp>
    </p:spTree>
    <p:extLst>
      <p:ext uri="{BB962C8B-B14F-4D97-AF65-F5344CB8AC3E}">
        <p14:creationId xmlns:p14="http://schemas.microsoft.com/office/powerpoint/2010/main" val="375826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dirty="0"/>
              <a:t>General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5958" y="2286000"/>
            <a:ext cx="10282453" cy="403860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Students can use a wide variety of Python libraries to create user friendly applications such as games, software for their school, software for their disabled fellow students, and mobile applications etc.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Students should be sensitized to avoid plagiarism and violations of copyright issues while working on projects. </a:t>
            </a:r>
          </a:p>
        </p:txBody>
      </p:sp>
    </p:spTree>
    <p:extLst>
      <p:ext uri="{BB962C8B-B14F-4D97-AF65-F5344CB8AC3E}">
        <p14:creationId xmlns:p14="http://schemas.microsoft.com/office/powerpoint/2010/main" val="49304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Marks for the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A81E6F-91B5-419B-B5BC-78C1BA76A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667384"/>
              </p:ext>
            </p:extLst>
          </p:nvPr>
        </p:nvGraphicFramePr>
        <p:xfrm>
          <a:off x="797489" y="2336873"/>
          <a:ext cx="9376667" cy="3530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871">
                  <a:extLst>
                    <a:ext uri="{9D8B030D-6E8A-4147-A177-3AD203B41FA5}">
                      <a16:colId xmlns:a16="http://schemas.microsoft.com/office/drawing/2014/main" val="2430271619"/>
                    </a:ext>
                  </a:extLst>
                </a:gridCol>
                <a:gridCol w="1018871">
                  <a:extLst>
                    <a:ext uri="{9D8B030D-6E8A-4147-A177-3AD203B41FA5}">
                      <a16:colId xmlns:a16="http://schemas.microsoft.com/office/drawing/2014/main" val="546856777"/>
                    </a:ext>
                  </a:extLst>
                </a:gridCol>
                <a:gridCol w="1332370">
                  <a:extLst>
                    <a:ext uri="{9D8B030D-6E8A-4147-A177-3AD203B41FA5}">
                      <a16:colId xmlns:a16="http://schemas.microsoft.com/office/drawing/2014/main" val="211050767"/>
                    </a:ext>
                  </a:extLst>
                </a:gridCol>
                <a:gridCol w="1489121">
                  <a:extLst>
                    <a:ext uri="{9D8B030D-6E8A-4147-A177-3AD203B41FA5}">
                      <a16:colId xmlns:a16="http://schemas.microsoft.com/office/drawing/2014/main" val="3683347090"/>
                    </a:ext>
                  </a:extLst>
                </a:gridCol>
                <a:gridCol w="2258717">
                  <a:extLst>
                    <a:ext uri="{9D8B030D-6E8A-4147-A177-3AD203B41FA5}">
                      <a16:colId xmlns:a16="http://schemas.microsoft.com/office/drawing/2014/main" val="3405010136"/>
                    </a:ext>
                  </a:extLst>
                </a:gridCol>
                <a:gridCol w="2258717">
                  <a:extLst>
                    <a:ext uri="{9D8B030D-6E8A-4147-A177-3AD203B41FA5}">
                      <a16:colId xmlns:a16="http://schemas.microsoft.com/office/drawing/2014/main" val="1263811871"/>
                    </a:ext>
                  </a:extLst>
                </a:gridCol>
              </a:tblGrid>
              <a:tr h="8388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Marks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553693"/>
                  </a:ext>
                </a:extLst>
              </a:tr>
              <a:tr h="99011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Term-1 (Project Synopsis)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Term-2 (Final Project Submission)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374378"/>
                  </a:ext>
                </a:extLst>
              </a:tr>
              <a:tr h="8507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XII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222255"/>
                  </a:ext>
                </a:extLst>
              </a:tr>
              <a:tr h="8507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699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49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Synopsis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79427C-CC43-42E9-8C0E-F077349700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48"/>
          <a:stretch/>
        </p:blipFill>
        <p:spPr>
          <a:xfrm>
            <a:off x="2589212" y="508000"/>
            <a:ext cx="6638925" cy="2038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827212" y="2895600"/>
            <a:ext cx="7315200" cy="3733800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002060"/>
                </a:solidFill>
              </a:rPr>
              <a:t>The first page should contain </a:t>
            </a:r>
          </a:p>
          <a:p>
            <a:pPr marL="457063" lvl="1" indent="0" algn="just">
              <a:buNone/>
            </a:pPr>
            <a:r>
              <a:rPr lang="en-US" sz="24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Project Name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Name of the Candidate(s),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Teacher’s Name, 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School Name 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Year of AISSCE</a:t>
            </a: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5B6887-B8D0-4E77-A893-12351EB70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13" y="1981200"/>
            <a:ext cx="7848600" cy="48768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C4AC3949-31A8-4468-AE08-EE053494E124}"/>
              </a:ext>
            </a:extLst>
          </p:cNvPr>
          <p:cNvSpPr txBox="1">
            <a:spLocks/>
          </p:cNvSpPr>
          <p:nvPr/>
        </p:nvSpPr>
        <p:spPr>
          <a:xfrm>
            <a:off x="4189412" y="228600"/>
            <a:ext cx="4876800" cy="3454400"/>
          </a:xfrm>
          <a:prstGeom prst="rect">
            <a:avLst/>
          </a:prstGeom>
        </p:spPr>
        <p:txBody>
          <a:bodyPr anchor="t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8FC3E33-FC85-46CE-BD00-6B125CCAD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434440"/>
            <a:ext cx="10360501" cy="122396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C4AC3949-31A8-4468-AE08-EE053494E124}"/>
              </a:ext>
            </a:extLst>
          </p:cNvPr>
          <p:cNvSpPr txBox="1">
            <a:spLocks/>
          </p:cNvSpPr>
          <p:nvPr/>
        </p:nvSpPr>
        <p:spPr>
          <a:xfrm>
            <a:off x="4189412" y="228600"/>
            <a:ext cx="4876800" cy="3454400"/>
          </a:xfrm>
          <a:prstGeom prst="rect">
            <a:avLst/>
          </a:prstGeom>
        </p:spPr>
        <p:txBody>
          <a:bodyPr anchor="t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8FC3E33-FC85-46CE-BD00-6B125CCAD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653401"/>
            <a:ext cx="10360501" cy="122396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Certificate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E44A3-B39E-4FC9-9AEC-A6CBF6A24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110" y="2362200"/>
            <a:ext cx="8610600" cy="38423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222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4873beb7-5857-4685-be1f-d57550cc96cc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873beb7-5857-4685-be1f-d57550cc96c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416</TotalTime>
  <Words>492</Words>
  <Application>Microsoft Office PowerPoint</Application>
  <PresentationFormat>Custom</PresentationFormat>
  <Paragraphs>108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Trebuchet MS</vt:lpstr>
      <vt:lpstr>Berlin</vt:lpstr>
      <vt:lpstr>Project Development</vt:lpstr>
      <vt:lpstr>General Instructions</vt:lpstr>
      <vt:lpstr>General Instructions</vt:lpstr>
      <vt:lpstr>General Instructions</vt:lpstr>
      <vt:lpstr>Distribution of Marks for the Project</vt:lpstr>
      <vt:lpstr>Synopsis</vt:lpstr>
      <vt:lpstr>PowerPoint Presentation</vt:lpstr>
      <vt:lpstr>Acknowledgement</vt:lpstr>
      <vt:lpstr>Certificate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Development</dc:title>
  <dc:creator>Ravi Nayan</dc:creator>
  <cp:lastModifiedBy>Hp</cp:lastModifiedBy>
  <cp:revision>29</cp:revision>
  <dcterms:created xsi:type="dcterms:W3CDTF">2021-09-15T09:58:42Z</dcterms:created>
  <dcterms:modified xsi:type="dcterms:W3CDTF">2021-09-16T06:59:28Z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