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7"/>
  </p:notesMasterIdLst>
  <p:sldIdLst>
    <p:sldId id="361" r:id="rId4"/>
    <p:sldId id="360" r:id="rId5"/>
    <p:sldId id="366" r:id="rId6"/>
    <p:sldId id="367" r:id="rId7"/>
    <p:sldId id="347" r:id="rId8"/>
    <p:sldId id="362" r:id="rId9"/>
    <p:sldId id="363" r:id="rId10"/>
    <p:sldId id="364" r:id="rId11"/>
    <p:sldId id="368" r:id="rId12"/>
    <p:sldId id="369" r:id="rId13"/>
    <p:sldId id="365" r:id="rId14"/>
    <p:sldId id="370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80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732789" y="99056"/>
            <a:ext cx="4922288" cy="2587159"/>
            <a:chOff x="148600" y="1734239"/>
            <a:chExt cx="4838589" cy="2587159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2" y="4075177"/>
              <a:ext cx="483858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https://github.com/IAtta56/Heart-Disease-Analysis-And-Prediction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1734239"/>
              <a:ext cx="4838589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dirty="0">
                  <a:solidFill>
                    <a:schemeClr val="accent3"/>
                  </a:solidFill>
                  <a:latin typeface="+mj-lt"/>
                </a:rPr>
                <a:t>Heart Disease Analysis &amp; Prediction</a:t>
              </a:r>
              <a:endParaRPr lang="ko-KR" altLang="en-US" sz="4400" dirty="0">
                <a:solidFill>
                  <a:schemeClr val="accent3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0" y="3673231"/>
              <a:ext cx="483858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accent5"/>
                  </a:solidFill>
                  <a:cs typeface="Arial" pitchFamily="34" charset="0"/>
                </a:rPr>
                <a:t>Python</a:t>
              </a:r>
              <a:endParaRPr lang="ko-KR" altLang="en-US" sz="1867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73FCC-EAF3-4155-BE03-1F7D34EB38A5}"/>
              </a:ext>
            </a:extLst>
          </p:cNvPr>
          <p:cNvSpPr txBox="1"/>
          <p:nvPr/>
        </p:nvSpPr>
        <p:spPr>
          <a:xfrm>
            <a:off x="2205318" y="618565"/>
            <a:ext cx="5607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3"/>
                </a:solidFill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9BB60-9116-4FC3-B6BC-456772DCD2B7}"/>
              </a:ext>
            </a:extLst>
          </p:cNvPr>
          <p:cNvSpPr txBox="1"/>
          <p:nvPr/>
        </p:nvSpPr>
        <p:spPr>
          <a:xfrm>
            <a:off x="1116106" y="1748118"/>
            <a:ext cx="76782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the strong correlation between high blood pressure and heart disease, targeted interventions should be developed for individuals with high blood pressure to mitigate the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Encourage lifestyle changes such as smoking cessation, regular exercise, and a balanced diet, as these factors significantly impact heart disease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Promote regular health check-ups, especially for older individuals, to monitor blood pressure and cholesterol levels, aiding in early detection and prevention of heart disease</a:t>
            </a:r>
          </a:p>
        </p:txBody>
      </p:sp>
    </p:spTree>
    <p:extLst>
      <p:ext uri="{BB962C8B-B14F-4D97-AF65-F5344CB8AC3E}">
        <p14:creationId xmlns:p14="http://schemas.microsoft.com/office/powerpoint/2010/main" val="268534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C89B46-5EDA-4A22-BD5B-CA68CBD1F5C8}"/>
              </a:ext>
            </a:extLst>
          </p:cNvPr>
          <p:cNvSpPr txBox="1"/>
          <p:nvPr/>
        </p:nvSpPr>
        <p:spPr>
          <a:xfrm>
            <a:off x="4289612" y="564776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3"/>
                </a:solidFill>
              </a:rPr>
              <a:t>Prediction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2A446-69A3-433F-B60F-3CB833D9CD41}"/>
              </a:ext>
            </a:extLst>
          </p:cNvPr>
          <p:cNvSpPr txBox="1"/>
          <p:nvPr/>
        </p:nvSpPr>
        <p:spPr>
          <a:xfrm>
            <a:off x="3254188" y="1492624"/>
            <a:ext cx="76782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5"/>
                </a:solidFill>
              </a:rPr>
              <a:t>Model Selection: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 chose Random Forest Machine Learning Algorithm For Classification of this Dataset.</a:t>
            </a:r>
          </a:p>
          <a:p>
            <a:r>
              <a:rPr lang="en-US" sz="2800" b="1" i="1" dirty="0">
                <a:solidFill>
                  <a:schemeClr val="accent5"/>
                </a:solidFill>
              </a:rPr>
              <a:t>Model Training and Testing: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Split the dataset into 2 with the ratio of 80:20 in which 80% was used to train the model and 20% to test the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Feature scaling was applied using </a:t>
            </a:r>
            <a:r>
              <a:rPr lang="en-US" sz="2800" dirty="0" err="1"/>
              <a:t>StandardScaler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591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6ED4C-06D7-474B-955C-95B55F80D4B6}"/>
              </a:ext>
            </a:extLst>
          </p:cNvPr>
          <p:cNvSpPr txBox="1"/>
          <p:nvPr/>
        </p:nvSpPr>
        <p:spPr>
          <a:xfrm>
            <a:off x="3146611" y="685800"/>
            <a:ext cx="7059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3"/>
                </a:solidFill>
              </a:rPr>
              <a:t>Model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551CE-288A-4B81-BD7B-A16A86994CD2}"/>
              </a:ext>
            </a:extLst>
          </p:cNvPr>
          <p:cNvSpPr txBox="1"/>
          <p:nvPr/>
        </p:nvSpPr>
        <p:spPr>
          <a:xfrm>
            <a:off x="900954" y="1788459"/>
            <a:ext cx="93053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5"/>
                </a:solidFill>
              </a:rPr>
              <a:t>Accuracy: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Random Forest model achieved an accuracy of 89%, indicating a high level of correct predictions on the test data.</a:t>
            </a:r>
          </a:p>
          <a:p>
            <a:r>
              <a:rPr lang="en-US" sz="2400" b="1" i="1" dirty="0">
                <a:solidFill>
                  <a:schemeClr val="accent5"/>
                </a:solidFill>
              </a:rPr>
              <a:t>Precision and Recall: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model demonstrated a precision of 85% and a recall of 87%, showing its effectiveness in correctly identifying both true positives and minimizing false negatives.</a:t>
            </a:r>
          </a:p>
          <a:p>
            <a:r>
              <a:rPr lang="en-US" sz="2400" b="1" i="1" dirty="0">
                <a:solidFill>
                  <a:schemeClr val="accent5"/>
                </a:solidFill>
              </a:rPr>
              <a:t>F1-Score: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With an F1-score of 86%, the model balanced precision and recall effectively, making it a robust choice for predicting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1330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114F9-8AC8-4EA3-AAAC-F4CB869BD936}"/>
              </a:ext>
            </a:extLst>
          </p:cNvPr>
          <p:cNvSpPr txBox="1"/>
          <p:nvPr/>
        </p:nvSpPr>
        <p:spPr>
          <a:xfrm>
            <a:off x="3160059" y="2228671"/>
            <a:ext cx="8256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i="1" dirty="0">
                <a:solidFill>
                  <a:schemeClr val="accent3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40611-7C70-4CC8-8934-31335704330A}"/>
              </a:ext>
            </a:extLst>
          </p:cNvPr>
          <p:cNvSpPr txBox="1"/>
          <p:nvPr/>
        </p:nvSpPr>
        <p:spPr>
          <a:xfrm>
            <a:off x="-13447" y="6488668"/>
            <a:ext cx="634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https://www.linkedin.com/in/iamatta/</a:t>
            </a:r>
          </a:p>
        </p:txBody>
      </p:sp>
    </p:spTree>
    <p:extLst>
      <p:ext uri="{BB962C8B-B14F-4D97-AF65-F5344CB8AC3E}">
        <p14:creationId xmlns:p14="http://schemas.microsoft.com/office/powerpoint/2010/main" val="218551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6906711" y="1929331"/>
            <a:ext cx="5142414" cy="1175819"/>
            <a:chOff x="6665543" y="2749602"/>
            <a:chExt cx="2777847" cy="1175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accent3"/>
                  </a:solidFill>
                  <a:latin typeface="+mj-lt"/>
                  <a:cs typeface="Arial" pitchFamily="34" charset="0"/>
                </a:rPr>
                <a:t>Atta Ur Rehman</a:t>
              </a:r>
              <a:endParaRPr lang="ko-KR" altLang="en-US" sz="4800" b="1" dirty="0">
                <a:solidFill>
                  <a:schemeClr val="accent3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96154" y="3545765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accent5"/>
                  </a:solidFill>
                  <a:cs typeface="Arial" pitchFamily="34" charset="0"/>
                </a:rPr>
                <a:t>Data Analysis</a:t>
              </a:r>
              <a:endParaRPr lang="ko-KR" altLang="en-US" sz="1867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0A8C58-5EA3-40BE-9E66-6A081E8A5321}"/>
              </a:ext>
            </a:extLst>
          </p:cNvPr>
          <p:cNvSpPr txBox="1"/>
          <p:nvPr/>
        </p:nvSpPr>
        <p:spPr>
          <a:xfrm>
            <a:off x="2904565" y="672353"/>
            <a:ext cx="5499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3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2A15D-8253-434F-8755-C36E660AB974}"/>
              </a:ext>
            </a:extLst>
          </p:cNvPr>
          <p:cNvSpPr txBox="1"/>
          <p:nvPr/>
        </p:nvSpPr>
        <p:spPr>
          <a:xfrm>
            <a:off x="793376" y="1815353"/>
            <a:ext cx="88078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5"/>
                </a:solidFill>
              </a:rPr>
              <a:t>Project Title:</a:t>
            </a:r>
          </a:p>
          <a:p>
            <a:r>
              <a:rPr lang="en-US" sz="2800" dirty="0"/>
              <a:t>Heart Disease Dataset Analysis &amp; Prediction</a:t>
            </a:r>
          </a:p>
          <a:p>
            <a:endParaRPr lang="en-US" sz="2800" dirty="0"/>
          </a:p>
          <a:p>
            <a:r>
              <a:rPr lang="en-US" sz="2800" b="1" i="1" dirty="0">
                <a:solidFill>
                  <a:schemeClr val="accent5"/>
                </a:solidFill>
              </a:rPr>
              <a:t>Objective:</a:t>
            </a:r>
          </a:p>
          <a:p>
            <a:r>
              <a:rPr lang="en-US" sz="2800" dirty="0"/>
              <a:t>The project aims to first Analyze the Dataset &amp; develop a predictive model for heart disease based on patient data. It seeks to identify key factors contributing to heart disease and to enhance early detection through machine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123698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3438D-1E6D-439F-9C81-AE5E302A4254}"/>
              </a:ext>
            </a:extLst>
          </p:cNvPr>
          <p:cNvSpPr txBox="1"/>
          <p:nvPr/>
        </p:nvSpPr>
        <p:spPr>
          <a:xfrm>
            <a:off x="4182035" y="524435"/>
            <a:ext cx="6252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3"/>
                </a:solidFill>
              </a:rPr>
              <a:t>Data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3DBDA-4FDC-4F3A-9EDF-3E4C387CCAAE}"/>
              </a:ext>
            </a:extLst>
          </p:cNvPr>
          <p:cNvSpPr txBox="1"/>
          <p:nvPr/>
        </p:nvSpPr>
        <p:spPr>
          <a:xfrm>
            <a:off x="3603812" y="1721224"/>
            <a:ext cx="69252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5"/>
                </a:solidFill>
              </a:rPr>
              <a:t>Data Sources:</a:t>
            </a:r>
          </a:p>
          <a:p>
            <a:r>
              <a:rPr lang="en-US" sz="2800" dirty="0"/>
              <a:t>The dataset used is heart_disease.csv obtained from Kaggle, which contains medical records of patients.</a:t>
            </a:r>
          </a:p>
          <a:p>
            <a:endParaRPr lang="en-US" sz="2800" dirty="0"/>
          </a:p>
          <a:p>
            <a:r>
              <a:rPr lang="en-US" sz="2800" b="1" i="1" dirty="0">
                <a:solidFill>
                  <a:schemeClr val="accent5"/>
                </a:solidFill>
              </a:rPr>
              <a:t>Data Description:</a:t>
            </a:r>
          </a:p>
          <a:p>
            <a:r>
              <a:rPr lang="en-US" sz="2800" dirty="0"/>
              <a:t>The dataset includes features such as age, gender, blood pressure, cholesterol levels, smoking habits, exercise routines, family history of heart disease, and other relevant medical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5510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accent3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DBB70EC2-25AE-4D72-AAC4-623542335E5D}"/>
              </a:ext>
            </a:extLst>
          </p:cNvPr>
          <p:cNvGrpSpPr/>
          <p:nvPr/>
        </p:nvGrpSpPr>
        <p:grpSpPr>
          <a:xfrm>
            <a:off x="4091253" y="1613528"/>
            <a:ext cx="6647086" cy="906557"/>
            <a:chOff x="4801964" y="769273"/>
            <a:chExt cx="6647086" cy="90655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307C1-3E1A-4E77-9C5F-EAB79FFEC9EC}"/>
                </a:ext>
              </a:extLst>
            </p:cNvPr>
            <p:cNvSpPr txBox="1"/>
            <p:nvPr/>
          </p:nvSpPr>
          <p:spPr>
            <a:xfrm>
              <a:off x="5885717" y="861605"/>
              <a:ext cx="2341899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Data Prep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45FA0F-E7F2-4246-B69A-C8A996688AA3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E15D9-849A-4D26-8B02-2433E671C9C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Import Dataset into IDE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1F3BD5-7127-4878-93D4-9A7904EC3936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Handle Missing Values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:a16="http://schemas.microsoft.com/office/drawing/2014/main" id="{62CD5E63-C894-4B0C-B609-53DD797B7A3A}"/>
              </a:ext>
            </a:extLst>
          </p:cNvPr>
          <p:cNvGrpSpPr/>
          <p:nvPr/>
        </p:nvGrpSpPr>
        <p:grpSpPr>
          <a:xfrm>
            <a:off x="4091253" y="2864320"/>
            <a:ext cx="6647086" cy="906557"/>
            <a:chOff x="4801964" y="769273"/>
            <a:chExt cx="6647086" cy="9065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495A7F-CF28-428E-9C82-7F6782756F6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cs typeface="Arial" pitchFamily="34" charset="0"/>
                </a:rPr>
                <a:t>EDA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9E5190-D9EC-40A5-B427-65B180EA2A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596A4-0C38-4808-BB87-3D601D00335A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Exploratory Data Analysis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1800F7-D724-42B8-9F89-9FDEA8D38FCD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Histogram Of All Columns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:a16="http://schemas.microsoft.com/office/drawing/2014/main" id="{DE9ECBB2-E0D3-446D-911D-5C938FB6625F}"/>
              </a:ext>
            </a:extLst>
          </p:cNvPr>
          <p:cNvGrpSpPr/>
          <p:nvPr/>
        </p:nvGrpSpPr>
        <p:grpSpPr>
          <a:xfrm>
            <a:off x="4091253" y="4115112"/>
            <a:ext cx="6787418" cy="1184937"/>
            <a:chOff x="4801964" y="769273"/>
            <a:chExt cx="6787418" cy="11849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5BEAD5-4369-4B62-B040-70FDAF6580D0}"/>
                </a:ext>
              </a:extLst>
            </p:cNvPr>
            <p:cNvSpPr txBox="1"/>
            <p:nvPr/>
          </p:nvSpPr>
          <p:spPr>
            <a:xfrm>
              <a:off x="5885716" y="918350"/>
              <a:ext cx="2489819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Data Analysis</a:t>
              </a:r>
              <a:endParaRPr lang="ko-KR" altLang="en-US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39EE14-B559-4304-A1FD-54F80ABB27CB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D10FC1-36B8-4CF4-B7EF-2C0A597F8A23}"/>
                </a:ext>
              </a:extLst>
            </p:cNvPr>
            <p:cNvSpPr txBox="1"/>
            <p:nvPr/>
          </p:nvSpPr>
          <p:spPr>
            <a:xfrm>
              <a:off x="8120950" y="1000103"/>
              <a:ext cx="3468432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Analyzing Relationship between different things like age, smoking, Blood Pressure </a:t>
              </a:r>
              <a:r>
                <a:rPr lang="en-US" altLang="ko-KR" sz="1400" b="1" i="1" dirty="0" err="1">
                  <a:solidFill>
                    <a:schemeClr val="accent5"/>
                  </a:solidFill>
                  <a:cs typeface="Arial" pitchFamily="34" charset="0"/>
                </a:rPr>
                <a:t>etc</a:t>
              </a: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 On Heart Disease.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3AEB0431-0AD0-4BCD-8C6F-7353C4D24F20}"/>
              </a:ext>
            </a:extLst>
          </p:cNvPr>
          <p:cNvGrpSpPr/>
          <p:nvPr/>
        </p:nvGrpSpPr>
        <p:grpSpPr>
          <a:xfrm>
            <a:off x="4091253" y="5365903"/>
            <a:ext cx="6647086" cy="906557"/>
            <a:chOff x="4801964" y="769273"/>
            <a:chExt cx="6647086" cy="9065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1ECE80-A833-4457-987E-5FD3E20B944C}"/>
                </a:ext>
              </a:extLst>
            </p:cNvPr>
            <p:cNvSpPr txBox="1"/>
            <p:nvPr/>
          </p:nvSpPr>
          <p:spPr>
            <a:xfrm>
              <a:off x="5885718" y="861605"/>
              <a:ext cx="223523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3"/>
                  </a:solidFill>
                  <a:cs typeface="Arial" pitchFamily="34" charset="0"/>
                </a:rPr>
                <a:t>Prediction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177D12-FE88-41DB-B673-4607FFB1A8E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A5BDEF-EECF-4B73-B434-D2912453AD7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Implement Random Forest Model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F85980-614B-4627-A918-54E2769EC832}"/>
                </a:ext>
              </a:extLst>
            </p:cNvPr>
            <p:cNvSpPr txBox="1"/>
            <p:nvPr/>
          </p:nvSpPr>
          <p:spPr>
            <a:xfrm>
              <a:off x="8120950" y="1368053"/>
              <a:ext cx="332810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400" b="1" i="1" dirty="0">
                  <a:solidFill>
                    <a:schemeClr val="accent5"/>
                  </a:solidFill>
                  <a:cs typeface="Arial" pitchFamily="34" charset="0"/>
                </a:rPr>
                <a:t>Make Prediction About Patients</a:t>
              </a:r>
              <a:endParaRPr lang="ko-KR" altLang="en-US" sz="1400" b="1" i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98D4A-8F7D-4BD6-9237-AF211C5A6C8D}"/>
              </a:ext>
            </a:extLst>
          </p:cNvPr>
          <p:cNvSpPr txBox="1"/>
          <p:nvPr/>
        </p:nvSpPr>
        <p:spPr>
          <a:xfrm>
            <a:off x="3496235" y="389965"/>
            <a:ext cx="5661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3"/>
                </a:solidFill>
              </a:rPr>
              <a:t>Data Preparation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0C2BE-15E5-4B7D-BC79-76DEA191F8F6}"/>
              </a:ext>
            </a:extLst>
          </p:cNvPr>
          <p:cNvSpPr txBox="1"/>
          <p:nvPr/>
        </p:nvSpPr>
        <p:spPr>
          <a:xfrm flipH="1">
            <a:off x="879437" y="1391943"/>
            <a:ext cx="7686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Imported All Libraries which would be useful for my project.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 Uploaded my dataset to Google </a:t>
            </a:r>
            <a:r>
              <a:rPr lang="en-US" sz="2800" dirty="0" err="1"/>
              <a:t>Colab</a:t>
            </a:r>
            <a:r>
              <a:rPr lang="en-US" sz="2800" dirty="0"/>
              <a:t> using        Pandas Library in csv form.</a:t>
            </a:r>
          </a:p>
          <a:p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There Were Missing Values which I filled using median of the column and replaced all ‘Yes’ values with 1 and ‘No’ values with 0 to make it understandable for my model.</a:t>
            </a:r>
          </a:p>
        </p:txBody>
      </p:sp>
    </p:spTree>
    <p:extLst>
      <p:ext uri="{BB962C8B-B14F-4D97-AF65-F5344CB8AC3E}">
        <p14:creationId xmlns:p14="http://schemas.microsoft.com/office/powerpoint/2010/main" val="170781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63FD5-9B9B-4334-A2DC-3C28D89B3CA2}"/>
              </a:ext>
            </a:extLst>
          </p:cNvPr>
          <p:cNvSpPr txBox="1"/>
          <p:nvPr/>
        </p:nvSpPr>
        <p:spPr>
          <a:xfrm>
            <a:off x="5262282" y="470647"/>
            <a:ext cx="645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3"/>
                </a:solidFill>
              </a:rPr>
              <a:t>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4771F-B5E6-4D0F-B05B-9CE9DA5B49A4}"/>
              </a:ext>
            </a:extLst>
          </p:cNvPr>
          <p:cNvSpPr txBox="1"/>
          <p:nvPr/>
        </p:nvSpPr>
        <p:spPr>
          <a:xfrm>
            <a:off x="3334871" y="1627094"/>
            <a:ext cx="8381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Saw the Structure Of data using .info and .describe function.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Made a </a:t>
            </a:r>
            <a:r>
              <a:rPr lang="en-US" sz="3200" dirty="0" err="1"/>
              <a:t>Countplot</a:t>
            </a:r>
            <a:r>
              <a:rPr lang="en-US" sz="3200" dirty="0"/>
              <a:t> to see how much of the patients have Heart Disease and how much doesn’t.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Made a Histogram to see distribution of All Values in Columns.</a:t>
            </a:r>
          </a:p>
        </p:txBody>
      </p:sp>
    </p:spTree>
    <p:extLst>
      <p:ext uri="{BB962C8B-B14F-4D97-AF65-F5344CB8AC3E}">
        <p14:creationId xmlns:p14="http://schemas.microsoft.com/office/powerpoint/2010/main" val="56372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ED8B5-B8D6-4052-B846-7CA3D03939AF}"/>
              </a:ext>
            </a:extLst>
          </p:cNvPr>
          <p:cNvSpPr txBox="1"/>
          <p:nvPr/>
        </p:nvSpPr>
        <p:spPr>
          <a:xfrm>
            <a:off x="2877671" y="618565"/>
            <a:ext cx="5957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15098-D60B-4457-9328-412B182171C5}"/>
              </a:ext>
            </a:extLst>
          </p:cNvPr>
          <p:cNvSpPr txBox="1"/>
          <p:nvPr/>
        </p:nvSpPr>
        <p:spPr>
          <a:xfrm>
            <a:off x="900953" y="1627094"/>
            <a:ext cx="84447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Made Age Groups and Analyzed Heart Disease Rate In Different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Made A Box Plot to see Heart Disease Difference on different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Saw Exercise &amp; Stress Level Effect On Heart Disease.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Visualized Smoking, Alcohol &amp; Diabetes Relation with heart Disease And how change in any of these can cause Heart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608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97733-0F04-43B4-B811-EC66D2A55A53}"/>
              </a:ext>
            </a:extLst>
          </p:cNvPr>
          <p:cNvSpPr txBox="1"/>
          <p:nvPr/>
        </p:nvSpPr>
        <p:spPr>
          <a:xfrm>
            <a:off x="4128247" y="578224"/>
            <a:ext cx="601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solidFill>
                  <a:schemeClr val="accent3"/>
                </a:solidFill>
              </a:rPr>
              <a:t>Key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51C99-304D-44F3-8EC7-7823B2C0C4FD}"/>
              </a:ext>
            </a:extLst>
          </p:cNvPr>
          <p:cNvSpPr txBox="1"/>
          <p:nvPr/>
        </p:nvSpPr>
        <p:spPr>
          <a:xfrm>
            <a:off x="3052482" y="1425388"/>
            <a:ext cx="7086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accent5"/>
                </a:solidFill>
              </a:rPr>
              <a:t>High Blood Pressure and Heart Disease:</a:t>
            </a:r>
          </a:p>
          <a:p>
            <a:r>
              <a:rPr lang="en-US" sz="2400" dirty="0"/>
              <a:t>Individuals with higher blood pressure levels were significantly more likely to have heart disease.</a:t>
            </a:r>
          </a:p>
          <a:p>
            <a:r>
              <a:rPr lang="en-US" sz="2400" b="1" i="1" dirty="0">
                <a:solidFill>
                  <a:schemeClr val="accent5"/>
                </a:solidFill>
              </a:rPr>
              <a:t>Impact of Lifestyle Factors:</a:t>
            </a:r>
          </a:p>
          <a:p>
            <a:r>
              <a:rPr lang="en-US" sz="2400" dirty="0"/>
              <a:t>Lifestyle choices, such as smoking and lack of exercise, showed a strong association with the likelihood of developing heart disease.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Age as a Significant Predictor:</a:t>
            </a:r>
          </a:p>
          <a:p>
            <a:r>
              <a:rPr lang="en-US" sz="2400" dirty="0"/>
              <a:t>Older age was positively correlated with an increased risk of heart disease, highlighting the importance of age as a predictor in the model.</a:t>
            </a:r>
          </a:p>
        </p:txBody>
      </p:sp>
    </p:spTree>
    <p:extLst>
      <p:ext uri="{BB962C8B-B14F-4D97-AF65-F5344CB8AC3E}">
        <p14:creationId xmlns:p14="http://schemas.microsoft.com/office/powerpoint/2010/main" val="19477747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669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Delete</cp:lastModifiedBy>
  <cp:revision>99</cp:revision>
  <dcterms:created xsi:type="dcterms:W3CDTF">2020-01-20T05:08:25Z</dcterms:created>
  <dcterms:modified xsi:type="dcterms:W3CDTF">2025-01-18T06:19:17Z</dcterms:modified>
</cp:coreProperties>
</file>