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6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1" r:id="rId12"/>
    <p:sldId id="268" r:id="rId13"/>
    <p:sldId id="269" r:id="rId14"/>
  </p:sldIdLst>
  <p:sldSz cx="18300700" cy="10299700"/>
  <p:notesSz cx="18300700" cy="102997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Untitled Section" id="{93EFA7B6-DC98-4F0B-B662-C7F1B0C37F53}">
          <p14:sldIdLst>
            <p14:sldId id="270"/>
            <p14:sldId id="256"/>
            <p14:sldId id="257"/>
            <p14:sldId id="259"/>
            <p14:sldId id="260"/>
            <p14:sldId id="261"/>
            <p14:sldId id="262"/>
            <p14:sldId id="265"/>
            <p14:sldId id="266"/>
            <p14:sldId id="267"/>
            <p14:sldId id="271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5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6"/>
                </a:moveTo>
                <a:lnTo>
                  <a:pt x="0" y="3727314"/>
                </a:lnTo>
                <a:lnTo>
                  <a:pt x="39143" y="3729481"/>
                </a:lnTo>
                <a:lnTo>
                  <a:pt x="397136" y="3729481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7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30"/>
                </a:lnTo>
                <a:lnTo>
                  <a:pt x="1105344" y="3625420"/>
                </a:lnTo>
                <a:lnTo>
                  <a:pt x="1152470" y="3613388"/>
                </a:lnTo>
                <a:lnTo>
                  <a:pt x="1199434" y="3600734"/>
                </a:lnTo>
                <a:lnTo>
                  <a:pt x="1246228" y="3587460"/>
                </a:lnTo>
                <a:lnTo>
                  <a:pt x="1292847" y="3573568"/>
                </a:lnTo>
                <a:lnTo>
                  <a:pt x="1339283" y="3559059"/>
                </a:lnTo>
                <a:lnTo>
                  <a:pt x="1385531" y="3543936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7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1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9"/>
                </a:lnTo>
                <a:lnTo>
                  <a:pt x="2052341" y="3244432"/>
                </a:lnTo>
                <a:lnTo>
                  <a:pt x="2094713" y="3219697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3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7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4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5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1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3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2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5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8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7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7786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7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60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2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9"/>
                </a:lnTo>
                <a:lnTo>
                  <a:pt x="3034561" y="2422735"/>
                </a:lnTo>
                <a:lnTo>
                  <a:pt x="3065980" y="2384867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1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7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1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7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7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9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1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3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1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6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5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0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3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8" y="595636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0"/>
                </a:lnTo>
                <a:lnTo>
                  <a:pt x="440936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2" y="1511556"/>
                </a:lnTo>
                <a:lnTo>
                  <a:pt x="887532" y="1466894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3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0" y="853693"/>
                </a:lnTo>
                <a:lnTo>
                  <a:pt x="3183248" y="853693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8" y="690459"/>
                </a:lnTo>
                <a:lnTo>
                  <a:pt x="3048978" y="654741"/>
                </a:lnTo>
                <a:lnTo>
                  <a:pt x="3020839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6" y="456773"/>
                </a:lnTo>
                <a:lnTo>
                  <a:pt x="2833918" y="426664"/>
                </a:lnTo>
                <a:lnTo>
                  <a:pt x="2799916" y="397426"/>
                </a:lnTo>
                <a:lnTo>
                  <a:pt x="2765147" y="369076"/>
                </a:lnTo>
                <a:lnTo>
                  <a:pt x="2729629" y="341633"/>
                </a:lnTo>
                <a:lnTo>
                  <a:pt x="2693381" y="315112"/>
                </a:lnTo>
                <a:lnTo>
                  <a:pt x="2656418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4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1" y="0"/>
                </a:lnTo>
                <a:close/>
              </a:path>
              <a:path w="3409950" h="1695450">
                <a:moveTo>
                  <a:pt x="3183248" y="853693"/>
                </a:moveTo>
                <a:lnTo>
                  <a:pt x="1702180" y="853693"/>
                </a:lnTo>
                <a:lnTo>
                  <a:pt x="1750120" y="854832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69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1"/>
                </a:lnTo>
                <a:lnTo>
                  <a:pt x="2252072" y="1052177"/>
                </a:lnTo>
                <a:lnTo>
                  <a:pt x="2285640" y="1081817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1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2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4" y="1692069"/>
                </a:lnTo>
                <a:lnTo>
                  <a:pt x="3409949" y="1678654"/>
                </a:lnTo>
                <a:lnTo>
                  <a:pt x="3409949" y="1648642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4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4" y="1395386"/>
                </a:lnTo>
                <a:lnTo>
                  <a:pt x="3373810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3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6388" y="613702"/>
            <a:ext cx="6417309" cy="97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5726" y="2800655"/>
            <a:ext cx="12009246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irmotefaker/stock-market-analysis-data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e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iamatt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20126-57A2-4A3A-8A4F-B9B7285F42E4}"/>
              </a:ext>
            </a:extLst>
          </p:cNvPr>
          <p:cNvSpPr txBox="1"/>
          <p:nvPr/>
        </p:nvSpPr>
        <p:spPr>
          <a:xfrm>
            <a:off x="4578350" y="3473450"/>
            <a:ext cx="1272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Name : Atta Ur Rehman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>Project : Stock Price Analysis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>Tools Used : SQL &amp; </a:t>
            </a:r>
            <a:r>
              <a:rPr lang="en-US" sz="5400" dirty="0" err="1">
                <a:solidFill>
                  <a:srgbClr val="FF0000"/>
                </a:solidFill>
              </a:rPr>
              <a:t>PowerBi</a:t>
            </a:r>
            <a:endParaRPr lang="en-US" sz="5400" dirty="0">
              <a:solidFill>
                <a:srgbClr val="FF0000"/>
              </a:solidFill>
            </a:endParaRPr>
          </a:p>
          <a:p>
            <a:r>
              <a:rPr lang="en-US" sz="5400" dirty="0">
                <a:solidFill>
                  <a:srgbClr val="FF0000"/>
                </a:solidFill>
              </a:rPr>
              <a:t>Dataset Link: </a:t>
            </a:r>
            <a:r>
              <a:rPr lang="en-US" sz="5400" dirty="0">
                <a:solidFill>
                  <a:srgbClr val="FF0000"/>
                </a:solidFill>
                <a:hlinkClick r:id="rId2"/>
              </a:rPr>
              <a:t>Dataset</a:t>
            </a:r>
            <a:endParaRPr lang="en-US" sz="5400" dirty="0">
              <a:solidFill>
                <a:srgbClr val="FF0000"/>
              </a:solidFill>
            </a:endParaRPr>
          </a:p>
          <a:p>
            <a:endParaRPr lang="en-US" sz="5400" dirty="0">
              <a:solidFill>
                <a:srgbClr val="FF0000"/>
              </a:solidFill>
            </a:endParaRPr>
          </a:p>
          <a:p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4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78535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Key</a:t>
            </a:r>
            <a:r>
              <a:rPr spc="-240" dirty="0"/>
              <a:t> </a:t>
            </a:r>
            <a:r>
              <a:rPr spc="-275" dirty="0"/>
              <a:t>Takeaways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641604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Understanding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price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trends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requires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27316F"/>
                </a:solidFill>
                <a:latin typeface="Verdana"/>
                <a:cs typeface="Verdana"/>
              </a:rPr>
              <a:t>blend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20" dirty="0">
                <a:solidFill>
                  <a:srgbClr val="27316F"/>
                </a:solidFill>
                <a:latin typeface="Verdana"/>
                <a:cs typeface="Verdana"/>
              </a:rPr>
              <a:t>data </a:t>
            </a:r>
            <a:r>
              <a:rPr sz="3150" b="1" spc="-175" dirty="0">
                <a:solidFill>
                  <a:srgbClr val="27316F"/>
                </a:solidFill>
                <a:latin typeface="Verdana"/>
                <a:cs typeface="Verdana"/>
              </a:rPr>
              <a:t>analysis</a:t>
            </a:r>
            <a:r>
              <a:rPr sz="3150" b="1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skills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tools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like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SQL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Power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BI.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By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leveraging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these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technologies,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we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can </a:t>
            </a:r>
            <a:r>
              <a:rPr sz="3150" spc="65" dirty="0">
                <a:solidFill>
                  <a:srgbClr val="27316F"/>
                </a:solidFill>
                <a:latin typeface="Verdana"/>
                <a:cs typeface="Verdana"/>
              </a:rPr>
              <a:t>unlock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valuable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insights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that </a:t>
            </a:r>
            <a:r>
              <a:rPr sz="3150" spc="85" dirty="0">
                <a:solidFill>
                  <a:srgbClr val="27316F"/>
                </a:solidFill>
                <a:latin typeface="Verdana"/>
                <a:cs typeface="Verdana"/>
              </a:rPr>
              <a:t>guide</a:t>
            </a:r>
            <a:r>
              <a:rPr sz="31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our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investment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decisions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strategies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27316F"/>
                </a:solidFill>
                <a:latin typeface="Verdana"/>
                <a:cs typeface="Verdana"/>
              </a:rPr>
              <a:t>for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success.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D1EFE-AA79-46B6-B355-72DAD9EC790E}"/>
              </a:ext>
            </a:extLst>
          </p:cNvPr>
          <p:cNvSpPr txBox="1"/>
          <p:nvPr/>
        </p:nvSpPr>
        <p:spPr>
          <a:xfrm>
            <a:off x="7397750" y="133985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D4114-E252-4461-855A-31B5D657FC94}"/>
              </a:ext>
            </a:extLst>
          </p:cNvPr>
          <p:cNvSpPr txBox="1"/>
          <p:nvPr/>
        </p:nvSpPr>
        <p:spPr>
          <a:xfrm>
            <a:off x="1911350" y="2635250"/>
            <a:ext cx="1447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First of all, I downloaded this stocks dataset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Then I loaded it to SQL server to clean the dataset and do Data Warehousing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After that, I connected Microsoft </a:t>
            </a:r>
            <a:r>
              <a:rPr lang="en-US" sz="4000" dirty="0" err="1"/>
              <a:t>PowerBi</a:t>
            </a:r>
            <a:r>
              <a:rPr lang="en-US" sz="4000" dirty="0"/>
              <a:t> to my SQL server and Made Visualization for decision</a:t>
            </a:r>
          </a:p>
        </p:txBody>
      </p:sp>
    </p:spTree>
    <p:extLst>
      <p:ext uri="{BB962C8B-B14F-4D97-AF65-F5344CB8AC3E}">
        <p14:creationId xmlns:p14="http://schemas.microsoft.com/office/powerpoint/2010/main" val="119471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100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79" y="8219"/>
                </a:lnTo>
                <a:lnTo>
                  <a:pt x="3174321" y="16101"/>
                </a:lnTo>
                <a:lnTo>
                  <a:pt x="3125014" y="24590"/>
                </a:lnTo>
                <a:lnTo>
                  <a:pt x="3075864" y="33681"/>
                </a:lnTo>
                <a:lnTo>
                  <a:pt x="3026875" y="43371"/>
                </a:lnTo>
                <a:lnTo>
                  <a:pt x="2978055" y="53659"/>
                </a:lnTo>
                <a:lnTo>
                  <a:pt x="2929409" y="64540"/>
                </a:lnTo>
                <a:lnTo>
                  <a:pt x="2880943" y="76011"/>
                </a:lnTo>
                <a:lnTo>
                  <a:pt x="2832664" y="88069"/>
                </a:lnTo>
                <a:lnTo>
                  <a:pt x="2784576" y="100711"/>
                </a:lnTo>
                <a:lnTo>
                  <a:pt x="2736687" y="113934"/>
                </a:lnTo>
                <a:lnTo>
                  <a:pt x="2689001" y="127734"/>
                </a:lnTo>
                <a:lnTo>
                  <a:pt x="2641526" y="142109"/>
                </a:lnTo>
                <a:lnTo>
                  <a:pt x="2594267" y="157056"/>
                </a:lnTo>
                <a:lnTo>
                  <a:pt x="2547230" y="172570"/>
                </a:lnTo>
                <a:lnTo>
                  <a:pt x="2500420" y="188650"/>
                </a:lnTo>
                <a:lnTo>
                  <a:pt x="2453845" y="205291"/>
                </a:lnTo>
                <a:lnTo>
                  <a:pt x="2407510" y="222492"/>
                </a:lnTo>
                <a:lnTo>
                  <a:pt x="2361421" y="240248"/>
                </a:lnTo>
                <a:lnTo>
                  <a:pt x="2315584" y="258556"/>
                </a:lnTo>
                <a:lnTo>
                  <a:pt x="2270004" y="277414"/>
                </a:lnTo>
                <a:lnTo>
                  <a:pt x="2224689" y="296818"/>
                </a:lnTo>
                <a:lnTo>
                  <a:pt x="2179643" y="316764"/>
                </a:lnTo>
                <a:lnTo>
                  <a:pt x="2134874" y="337251"/>
                </a:lnTo>
                <a:lnTo>
                  <a:pt x="2090386" y="358275"/>
                </a:lnTo>
                <a:lnTo>
                  <a:pt x="2046186" y="379832"/>
                </a:lnTo>
                <a:lnTo>
                  <a:pt x="2002279" y="401919"/>
                </a:lnTo>
                <a:lnTo>
                  <a:pt x="1958673" y="424534"/>
                </a:lnTo>
                <a:lnTo>
                  <a:pt x="1915372" y="447673"/>
                </a:lnTo>
                <a:lnTo>
                  <a:pt x="1872383" y="471333"/>
                </a:lnTo>
                <a:lnTo>
                  <a:pt x="1829712" y="495510"/>
                </a:lnTo>
                <a:lnTo>
                  <a:pt x="1787364" y="520202"/>
                </a:lnTo>
                <a:lnTo>
                  <a:pt x="1745346" y="545406"/>
                </a:lnTo>
                <a:lnTo>
                  <a:pt x="1703664" y="571118"/>
                </a:lnTo>
                <a:lnTo>
                  <a:pt x="1662323" y="597336"/>
                </a:lnTo>
                <a:lnTo>
                  <a:pt x="1621330" y="624055"/>
                </a:lnTo>
                <a:lnTo>
                  <a:pt x="1580691" y="651274"/>
                </a:lnTo>
                <a:lnTo>
                  <a:pt x="1540411" y="678988"/>
                </a:lnTo>
                <a:lnTo>
                  <a:pt x="1500496" y="707195"/>
                </a:lnTo>
                <a:lnTo>
                  <a:pt x="1460953" y="735891"/>
                </a:lnTo>
                <a:lnTo>
                  <a:pt x="1421788" y="765074"/>
                </a:lnTo>
                <a:lnTo>
                  <a:pt x="1383006" y="794739"/>
                </a:lnTo>
                <a:lnTo>
                  <a:pt x="1344614" y="824885"/>
                </a:lnTo>
                <a:lnTo>
                  <a:pt x="1306617" y="855508"/>
                </a:lnTo>
                <a:lnTo>
                  <a:pt x="1269021" y="886604"/>
                </a:lnTo>
                <a:lnTo>
                  <a:pt x="1231833" y="918171"/>
                </a:lnTo>
                <a:lnTo>
                  <a:pt x="1195059" y="950206"/>
                </a:lnTo>
                <a:lnTo>
                  <a:pt x="1158703" y="982705"/>
                </a:lnTo>
                <a:lnTo>
                  <a:pt x="1122773" y="1015665"/>
                </a:lnTo>
                <a:lnTo>
                  <a:pt x="1087275" y="1049082"/>
                </a:lnTo>
                <a:lnTo>
                  <a:pt x="1052213" y="1082955"/>
                </a:lnTo>
                <a:lnTo>
                  <a:pt x="1017595" y="1117279"/>
                </a:lnTo>
                <a:lnTo>
                  <a:pt x="983426" y="1152052"/>
                </a:lnTo>
                <a:lnTo>
                  <a:pt x="949713" y="1187271"/>
                </a:lnTo>
                <a:lnTo>
                  <a:pt x="916460" y="1222931"/>
                </a:lnTo>
                <a:lnTo>
                  <a:pt x="883675" y="1259031"/>
                </a:lnTo>
                <a:lnTo>
                  <a:pt x="851363" y="1295566"/>
                </a:lnTo>
                <a:lnTo>
                  <a:pt x="819530" y="1332535"/>
                </a:lnTo>
                <a:lnTo>
                  <a:pt x="786590" y="1371852"/>
                </a:lnTo>
                <a:lnTo>
                  <a:pt x="754292" y="1411518"/>
                </a:lnTo>
                <a:lnTo>
                  <a:pt x="722638" y="1451526"/>
                </a:lnTo>
                <a:lnTo>
                  <a:pt x="691614" y="1491892"/>
                </a:lnTo>
                <a:lnTo>
                  <a:pt x="661273" y="1532539"/>
                </a:lnTo>
                <a:lnTo>
                  <a:pt x="631565" y="1573529"/>
                </a:lnTo>
                <a:lnTo>
                  <a:pt x="602510" y="1614833"/>
                </a:lnTo>
                <a:lnTo>
                  <a:pt x="574110" y="1656444"/>
                </a:lnTo>
                <a:lnTo>
                  <a:pt x="546367" y="1698353"/>
                </a:lnTo>
                <a:lnTo>
                  <a:pt x="519284" y="1740554"/>
                </a:lnTo>
                <a:lnTo>
                  <a:pt x="492863" y="1783041"/>
                </a:lnTo>
                <a:lnTo>
                  <a:pt x="467105" y="1825806"/>
                </a:lnTo>
                <a:lnTo>
                  <a:pt x="442012" y="1868841"/>
                </a:lnTo>
                <a:lnTo>
                  <a:pt x="417588" y="1912140"/>
                </a:lnTo>
                <a:lnTo>
                  <a:pt x="393834" y="1955696"/>
                </a:lnTo>
                <a:lnTo>
                  <a:pt x="370752" y="1999502"/>
                </a:lnTo>
                <a:lnTo>
                  <a:pt x="348345" y="2043550"/>
                </a:lnTo>
                <a:lnTo>
                  <a:pt x="326614" y="2087834"/>
                </a:lnTo>
                <a:lnTo>
                  <a:pt x="305561" y="2132346"/>
                </a:lnTo>
                <a:lnTo>
                  <a:pt x="285190" y="2177079"/>
                </a:lnTo>
                <a:lnTo>
                  <a:pt x="265502" y="2222027"/>
                </a:lnTo>
                <a:lnTo>
                  <a:pt x="246499" y="2267182"/>
                </a:lnTo>
                <a:lnTo>
                  <a:pt x="228183" y="2312536"/>
                </a:lnTo>
                <a:lnTo>
                  <a:pt x="210556" y="2358084"/>
                </a:lnTo>
                <a:lnTo>
                  <a:pt x="193621" y="2403818"/>
                </a:lnTo>
                <a:lnTo>
                  <a:pt x="177380" y="2449731"/>
                </a:lnTo>
                <a:lnTo>
                  <a:pt x="161835" y="2495815"/>
                </a:lnTo>
                <a:lnTo>
                  <a:pt x="146988" y="2542064"/>
                </a:lnTo>
                <a:lnTo>
                  <a:pt x="132841" y="2588471"/>
                </a:lnTo>
                <a:lnTo>
                  <a:pt x="119396" y="2635028"/>
                </a:lnTo>
                <a:lnTo>
                  <a:pt x="106656" y="2681729"/>
                </a:lnTo>
                <a:lnTo>
                  <a:pt x="94622" y="2728566"/>
                </a:lnTo>
                <a:lnTo>
                  <a:pt x="83297" y="2775532"/>
                </a:lnTo>
                <a:lnTo>
                  <a:pt x="72683" y="2822621"/>
                </a:lnTo>
                <a:lnTo>
                  <a:pt x="62782" y="2869825"/>
                </a:lnTo>
                <a:lnTo>
                  <a:pt x="53597" y="2917136"/>
                </a:lnTo>
                <a:lnTo>
                  <a:pt x="45129" y="2964549"/>
                </a:lnTo>
                <a:lnTo>
                  <a:pt x="37380" y="3012056"/>
                </a:lnTo>
                <a:lnTo>
                  <a:pt x="30353" y="3059649"/>
                </a:lnTo>
                <a:lnTo>
                  <a:pt x="24026" y="3107521"/>
                </a:lnTo>
                <a:lnTo>
                  <a:pt x="18403" y="3155751"/>
                </a:lnTo>
                <a:lnTo>
                  <a:pt x="13623" y="3202879"/>
                </a:lnTo>
                <a:lnTo>
                  <a:pt x="9504" y="3250749"/>
                </a:lnTo>
                <a:lnTo>
                  <a:pt x="6117" y="3298670"/>
                </a:lnTo>
                <a:lnTo>
                  <a:pt x="3465" y="3346635"/>
                </a:lnTo>
                <a:lnTo>
                  <a:pt x="1550" y="3394638"/>
                </a:lnTo>
                <a:lnTo>
                  <a:pt x="374" y="3442671"/>
                </a:lnTo>
                <a:lnTo>
                  <a:pt x="0" y="3483941"/>
                </a:lnTo>
                <a:lnTo>
                  <a:pt x="0" y="3500335"/>
                </a:lnTo>
                <a:lnTo>
                  <a:pt x="246" y="3538799"/>
                </a:lnTo>
                <a:lnTo>
                  <a:pt x="1299" y="3586880"/>
                </a:lnTo>
                <a:lnTo>
                  <a:pt x="3099" y="3634962"/>
                </a:lnTo>
                <a:lnTo>
                  <a:pt x="5649" y="3683040"/>
                </a:lnTo>
                <a:lnTo>
                  <a:pt x="8951" y="3731105"/>
                </a:lnTo>
                <a:lnTo>
                  <a:pt x="13006" y="3779151"/>
                </a:lnTo>
                <a:lnTo>
                  <a:pt x="17289" y="3821898"/>
                </a:lnTo>
                <a:lnTo>
                  <a:pt x="573506" y="3821898"/>
                </a:lnTo>
                <a:lnTo>
                  <a:pt x="569073" y="3786722"/>
                </a:lnTo>
                <a:lnTo>
                  <a:pt x="563908" y="3738196"/>
                </a:lnTo>
                <a:lnTo>
                  <a:pt x="559683" y="3689629"/>
                </a:lnTo>
                <a:lnTo>
                  <a:pt x="556396" y="3641033"/>
                </a:lnTo>
                <a:lnTo>
                  <a:pt x="554042" y="3592418"/>
                </a:lnTo>
                <a:lnTo>
                  <a:pt x="552620" y="3543794"/>
                </a:lnTo>
                <a:lnTo>
                  <a:pt x="552177" y="3500335"/>
                </a:lnTo>
                <a:lnTo>
                  <a:pt x="552223" y="3483941"/>
                </a:lnTo>
                <a:lnTo>
                  <a:pt x="553903" y="3397975"/>
                </a:lnTo>
                <a:lnTo>
                  <a:pt x="556170" y="3349422"/>
                </a:lnTo>
                <a:lnTo>
                  <a:pt x="559352" y="3300912"/>
                </a:lnTo>
                <a:lnTo>
                  <a:pt x="563444" y="3252457"/>
                </a:lnTo>
                <a:lnTo>
                  <a:pt x="568444" y="3204066"/>
                </a:lnTo>
                <a:lnTo>
                  <a:pt x="574444" y="3155068"/>
                </a:lnTo>
                <a:lnTo>
                  <a:pt x="581185" y="3107322"/>
                </a:lnTo>
                <a:lnTo>
                  <a:pt x="588856" y="3059387"/>
                </a:lnTo>
                <a:lnTo>
                  <a:pt x="597454" y="3011360"/>
                </a:lnTo>
                <a:lnTo>
                  <a:pt x="606942" y="2963451"/>
                </a:lnTo>
                <a:lnTo>
                  <a:pt x="617318" y="2915669"/>
                </a:lnTo>
                <a:lnTo>
                  <a:pt x="628579" y="2868025"/>
                </a:lnTo>
                <a:lnTo>
                  <a:pt x="640721" y="2820530"/>
                </a:lnTo>
                <a:lnTo>
                  <a:pt x="653741" y="2773194"/>
                </a:lnTo>
                <a:lnTo>
                  <a:pt x="667635" y="2726027"/>
                </a:lnTo>
                <a:lnTo>
                  <a:pt x="682401" y="2679041"/>
                </a:lnTo>
                <a:lnTo>
                  <a:pt x="698034" y="2632245"/>
                </a:lnTo>
                <a:lnTo>
                  <a:pt x="714533" y="2585650"/>
                </a:lnTo>
                <a:lnTo>
                  <a:pt x="731892" y="2539267"/>
                </a:lnTo>
                <a:lnTo>
                  <a:pt x="750110" y="2493106"/>
                </a:lnTo>
                <a:lnTo>
                  <a:pt x="769182" y="2447177"/>
                </a:lnTo>
                <a:lnTo>
                  <a:pt x="789106" y="2401491"/>
                </a:lnTo>
                <a:lnTo>
                  <a:pt x="809879" y="2356059"/>
                </a:lnTo>
                <a:lnTo>
                  <a:pt x="831495" y="2310891"/>
                </a:lnTo>
                <a:lnTo>
                  <a:pt x="853954" y="2265997"/>
                </a:lnTo>
                <a:lnTo>
                  <a:pt x="877251" y="2221388"/>
                </a:lnTo>
                <a:lnTo>
                  <a:pt x="901382" y="2177074"/>
                </a:lnTo>
                <a:lnTo>
                  <a:pt x="926346" y="2133067"/>
                </a:lnTo>
                <a:lnTo>
                  <a:pt x="952137" y="2089376"/>
                </a:lnTo>
                <a:lnTo>
                  <a:pt x="978754" y="2046011"/>
                </a:lnTo>
                <a:lnTo>
                  <a:pt x="1006193" y="2002984"/>
                </a:lnTo>
                <a:lnTo>
                  <a:pt x="1034450" y="1960305"/>
                </a:lnTo>
                <a:lnTo>
                  <a:pt x="1063522" y="1917984"/>
                </a:lnTo>
                <a:lnTo>
                  <a:pt x="1093405" y="1876032"/>
                </a:lnTo>
                <a:lnTo>
                  <a:pt x="1124098" y="1834459"/>
                </a:lnTo>
                <a:lnTo>
                  <a:pt x="1155595" y="1793276"/>
                </a:lnTo>
                <a:lnTo>
                  <a:pt x="1187895" y="1752494"/>
                </a:lnTo>
                <a:lnTo>
                  <a:pt x="1220993" y="1712122"/>
                </a:lnTo>
                <a:lnTo>
                  <a:pt x="1254886" y="1672171"/>
                </a:lnTo>
                <a:lnTo>
                  <a:pt x="1287419" y="1635074"/>
                </a:lnTo>
                <a:lnTo>
                  <a:pt x="1320530" y="1598493"/>
                </a:lnTo>
                <a:lnTo>
                  <a:pt x="1354211" y="1562433"/>
                </a:lnTo>
                <a:lnTo>
                  <a:pt x="1388453" y="1526897"/>
                </a:lnTo>
                <a:lnTo>
                  <a:pt x="1423272" y="1491869"/>
                </a:lnTo>
                <a:lnTo>
                  <a:pt x="1458587" y="1457420"/>
                </a:lnTo>
                <a:lnTo>
                  <a:pt x="1494461" y="1423487"/>
                </a:lnTo>
                <a:lnTo>
                  <a:pt x="1530861" y="1390098"/>
                </a:lnTo>
                <a:lnTo>
                  <a:pt x="1567779" y="1357256"/>
                </a:lnTo>
                <a:lnTo>
                  <a:pt x="1605206" y="1324967"/>
                </a:lnTo>
                <a:lnTo>
                  <a:pt x="1643134" y="1293234"/>
                </a:lnTo>
                <a:lnTo>
                  <a:pt x="1681553" y="1262064"/>
                </a:lnTo>
                <a:lnTo>
                  <a:pt x="1720455" y="1231459"/>
                </a:lnTo>
                <a:lnTo>
                  <a:pt x="1759831" y="1201425"/>
                </a:lnTo>
                <a:lnTo>
                  <a:pt x="1799673" y="1171966"/>
                </a:lnTo>
                <a:lnTo>
                  <a:pt x="1839972" y="1143087"/>
                </a:lnTo>
                <a:lnTo>
                  <a:pt x="1880719" y="1114793"/>
                </a:lnTo>
                <a:lnTo>
                  <a:pt x="1921906" y="1087087"/>
                </a:lnTo>
                <a:lnTo>
                  <a:pt x="1963523" y="1059975"/>
                </a:lnTo>
                <a:lnTo>
                  <a:pt x="2005562" y="1033461"/>
                </a:lnTo>
                <a:lnTo>
                  <a:pt x="2048015" y="1007549"/>
                </a:lnTo>
                <a:lnTo>
                  <a:pt x="2090872" y="982245"/>
                </a:lnTo>
                <a:lnTo>
                  <a:pt x="2134125" y="957552"/>
                </a:lnTo>
                <a:lnTo>
                  <a:pt x="2177766" y="933476"/>
                </a:lnTo>
                <a:lnTo>
                  <a:pt x="2221785" y="910020"/>
                </a:lnTo>
                <a:lnTo>
                  <a:pt x="2266174" y="887190"/>
                </a:lnTo>
                <a:lnTo>
                  <a:pt x="2310924" y="864990"/>
                </a:lnTo>
                <a:lnTo>
                  <a:pt x="2356027" y="843424"/>
                </a:lnTo>
                <a:lnTo>
                  <a:pt x="2401473" y="822497"/>
                </a:lnTo>
                <a:lnTo>
                  <a:pt x="2447255" y="802214"/>
                </a:lnTo>
                <a:lnTo>
                  <a:pt x="2493363" y="782580"/>
                </a:lnTo>
                <a:lnTo>
                  <a:pt x="2539788" y="763598"/>
                </a:lnTo>
                <a:lnTo>
                  <a:pt x="2586523" y="745273"/>
                </a:lnTo>
                <a:lnTo>
                  <a:pt x="2633558" y="727610"/>
                </a:lnTo>
                <a:lnTo>
                  <a:pt x="2680884" y="710614"/>
                </a:lnTo>
                <a:lnTo>
                  <a:pt x="2728493" y="694289"/>
                </a:lnTo>
                <a:lnTo>
                  <a:pt x="2776377" y="678639"/>
                </a:lnTo>
                <a:lnTo>
                  <a:pt x="2824526" y="663669"/>
                </a:lnTo>
                <a:lnTo>
                  <a:pt x="2872932" y="649385"/>
                </a:lnTo>
                <a:lnTo>
                  <a:pt x="2921586" y="635789"/>
                </a:lnTo>
                <a:lnTo>
                  <a:pt x="2970479" y="622887"/>
                </a:lnTo>
                <a:lnTo>
                  <a:pt x="3019603" y="610684"/>
                </a:lnTo>
                <a:lnTo>
                  <a:pt x="3068949" y="599184"/>
                </a:lnTo>
                <a:lnTo>
                  <a:pt x="3118508" y="588391"/>
                </a:lnTo>
                <a:lnTo>
                  <a:pt x="3168272" y="578310"/>
                </a:lnTo>
                <a:lnTo>
                  <a:pt x="3218231" y="568946"/>
                </a:lnTo>
                <a:lnTo>
                  <a:pt x="3268378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4010"/>
            </a:xfrm>
            <a:custGeom>
              <a:avLst/>
              <a:gdLst/>
              <a:ahLst/>
              <a:cxnLst/>
              <a:rect l="l" t="t" r="r" b="b"/>
              <a:pathLst>
                <a:path w="1889760" h="1604010">
                  <a:moveTo>
                    <a:pt x="0" y="856129"/>
                  </a:moveTo>
                  <a:lnTo>
                    <a:pt x="0" y="1597054"/>
                  </a:lnTo>
                  <a:lnTo>
                    <a:pt x="33176" y="1600540"/>
                  </a:lnTo>
                  <a:lnTo>
                    <a:pt x="72228" y="1603502"/>
                  </a:lnTo>
                  <a:lnTo>
                    <a:pt x="300300" y="1603502"/>
                  </a:lnTo>
                  <a:lnTo>
                    <a:pt x="376705" y="1596842"/>
                  </a:lnTo>
                  <a:lnTo>
                    <a:pt x="425245" y="1590693"/>
                  </a:lnTo>
                  <a:lnTo>
                    <a:pt x="473560" y="1583159"/>
                  </a:lnTo>
                  <a:lnTo>
                    <a:pt x="521622" y="1574247"/>
                  </a:lnTo>
                  <a:lnTo>
                    <a:pt x="569400" y="1563965"/>
                  </a:lnTo>
                  <a:lnTo>
                    <a:pt x="616863" y="1552319"/>
                  </a:lnTo>
                  <a:lnTo>
                    <a:pt x="663982" y="1539315"/>
                  </a:lnTo>
                  <a:lnTo>
                    <a:pt x="710728" y="1524962"/>
                  </a:lnTo>
                  <a:lnTo>
                    <a:pt x="757069" y="1509266"/>
                  </a:lnTo>
                  <a:lnTo>
                    <a:pt x="802977" y="1492233"/>
                  </a:lnTo>
                  <a:lnTo>
                    <a:pt x="848420" y="1473871"/>
                  </a:lnTo>
                  <a:lnTo>
                    <a:pt x="893369" y="1454187"/>
                  </a:lnTo>
                  <a:lnTo>
                    <a:pt x="937794" y="1433187"/>
                  </a:lnTo>
                  <a:lnTo>
                    <a:pt x="981665" y="1410878"/>
                  </a:lnTo>
                  <a:lnTo>
                    <a:pt x="1024953" y="1387268"/>
                  </a:lnTo>
                  <a:lnTo>
                    <a:pt x="1067626" y="1362363"/>
                  </a:lnTo>
                  <a:lnTo>
                    <a:pt x="1109654" y="1336170"/>
                  </a:lnTo>
                  <a:lnTo>
                    <a:pt x="1151009" y="1308697"/>
                  </a:lnTo>
                  <a:lnTo>
                    <a:pt x="1191660" y="1279949"/>
                  </a:lnTo>
                  <a:lnTo>
                    <a:pt x="1231577" y="1249934"/>
                  </a:lnTo>
                  <a:lnTo>
                    <a:pt x="1270599" y="1218765"/>
                  </a:lnTo>
                  <a:lnTo>
                    <a:pt x="1308577" y="1186569"/>
                  </a:lnTo>
                  <a:lnTo>
                    <a:pt x="1345497" y="1153374"/>
                  </a:lnTo>
                  <a:lnTo>
                    <a:pt x="1381345" y="1119206"/>
                  </a:lnTo>
                  <a:lnTo>
                    <a:pt x="1416106" y="1084094"/>
                  </a:lnTo>
                  <a:lnTo>
                    <a:pt x="1449766" y="1048064"/>
                  </a:lnTo>
                  <a:lnTo>
                    <a:pt x="1482311" y="1011144"/>
                  </a:lnTo>
                  <a:lnTo>
                    <a:pt x="1513728" y="973361"/>
                  </a:lnTo>
                  <a:lnTo>
                    <a:pt x="1544001" y="934742"/>
                  </a:lnTo>
                  <a:lnTo>
                    <a:pt x="1573117" y="895316"/>
                  </a:lnTo>
                  <a:lnTo>
                    <a:pt x="1587599" y="874477"/>
                  </a:lnTo>
                  <a:lnTo>
                    <a:pt x="185043" y="874477"/>
                  </a:lnTo>
                  <a:lnTo>
                    <a:pt x="135508" y="873130"/>
                  </a:lnTo>
                  <a:lnTo>
                    <a:pt x="85933" y="869242"/>
                  </a:lnTo>
                  <a:lnTo>
                    <a:pt x="36411" y="862792"/>
                  </a:lnTo>
                  <a:lnTo>
                    <a:pt x="0" y="856129"/>
                  </a:lnTo>
                  <a:close/>
                </a:path>
                <a:path w="1889760" h="1604010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8"/>
                  </a:lnTo>
                  <a:lnTo>
                    <a:pt x="1140027" y="94554"/>
                  </a:lnTo>
                  <a:lnTo>
                    <a:pt x="1128977" y="142858"/>
                  </a:lnTo>
                  <a:lnTo>
                    <a:pt x="1115521" y="190404"/>
                  </a:lnTo>
                  <a:lnTo>
                    <a:pt x="1099704" y="237105"/>
                  </a:lnTo>
                  <a:lnTo>
                    <a:pt x="1081568" y="282876"/>
                  </a:lnTo>
                  <a:lnTo>
                    <a:pt x="1061160" y="327632"/>
                  </a:lnTo>
                  <a:lnTo>
                    <a:pt x="1038523" y="371286"/>
                  </a:lnTo>
                  <a:lnTo>
                    <a:pt x="1013702" y="413754"/>
                  </a:lnTo>
                  <a:lnTo>
                    <a:pt x="986741" y="454949"/>
                  </a:lnTo>
                  <a:lnTo>
                    <a:pt x="957685" y="494786"/>
                  </a:lnTo>
                  <a:lnTo>
                    <a:pt x="926578" y="533179"/>
                  </a:lnTo>
                  <a:lnTo>
                    <a:pt x="893464" y="570042"/>
                  </a:lnTo>
                  <a:lnTo>
                    <a:pt x="858388" y="605290"/>
                  </a:lnTo>
                  <a:lnTo>
                    <a:pt x="821395" y="638837"/>
                  </a:lnTo>
                  <a:lnTo>
                    <a:pt x="782528" y="670598"/>
                  </a:lnTo>
                  <a:lnTo>
                    <a:pt x="742076" y="700316"/>
                  </a:lnTo>
                  <a:lnTo>
                    <a:pt x="700362" y="727774"/>
                  </a:lnTo>
                  <a:lnTo>
                    <a:pt x="657478" y="752951"/>
                  </a:lnTo>
                  <a:lnTo>
                    <a:pt x="613520" y="775824"/>
                  </a:lnTo>
                  <a:lnTo>
                    <a:pt x="568581" y="796373"/>
                  </a:lnTo>
                  <a:lnTo>
                    <a:pt x="522755" y="814575"/>
                  </a:lnTo>
                  <a:lnTo>
                    <a:pt x="476137" y="830410"/>
                  </a:lnTo>
                  <a:lnTo>
                    <a:pt x="428819" y="843855"/>
                  </a:lnTo>
                  <a:lnTo>
                    <a:pt x="380897" y="854888"/>
                  </a:lnTo>
                  <a:lnTo>
                    <a:pt x="332465" y="863489"/>
                  </a:lnTo>
                  <a:lnTo>
                    <a:pt x="283615" y="869635"/>
                  </a:lnTo>
                  <a:lnTo>
                    <a:pt x="234443" y="873305"/>
                  </a:lnTo>
                  <a:lnTo>
                    <a:pt x="185043" y="874477"/>
                  </a:lnTo>
                  <a:lnTo>
                    <a:pt x="1587599" y="874477"/>
                  </a:lnTo>
                  <a:lnTo>
                    <a:pt x="1627819" y="814147"/>
                  </a:lnTo>
                  <a:lnTo>
                    <a:pt x="1653378" y="772460"/>
                  </a:lnTo>
                  <a:lnTo>
                    <a:pt x="1677722" y="730073"/>
                  </a:lnTo>
                  <a:lnTo>
                    <a:pt x="1700838" y="687016"/>
                  </a:lnTo>
                  <a:lnTo>
                    <a:pt x="1722712" y="643314"/>
                  </a:lnTo>
                  <a:lnTo>
                    <a:pt x="1743329" y="598995"/>
                  </a:lnTo>
                  <a:lnTo>
                    <a:pt x="1762675" y="554086"/>
                  </a:lnTo>
                  <a:lnTo>
                    <a:pt x="1780736" y="508615"/>
                  </a:lnTo>
                  <a:lnTo>
                    <a:pt x="1797498" y="462610"/>
                  </a:lnTo>
                  <a:lnTo>
                    <a:pt x="1812947" y="416097"/>
                  </a:lnTo>
                  <a:lnTo>
                    <a:pt x="1827068" y="369103"/>
                  </a:lnTo>
                  <a:lnTo>
                    <a:pt x="1839848" y="321657"/>
                  </a:lnTo>
                  <a:lnTo>
                    <a:pt x="1851272" y="273785"/>
                  </a:lnTo>
                  <a:lnTo>
                    <a:pt x="1861325" y="225515"/>
                  </a:lnTo>
                  <a:lnTo>
                    <a:pt x="1869995" y="176873"/>
                  </a:lnTo>
                  <a:lnTo>
                    <a:pt x="1877266" y="127889"/>
                  </a:lnTo>
                  <a:lnTo>
                    <a:pt x="1883124" y="78588"/>
                  </a:lnTo>
                  <a:lnTo>
                    <a:pt x="1887556" y="28998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4"/>
                  </a:lnTo>
                  <a:lnTo>
                    <a:pt x="862" y="7289960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5"/>
                  </a:lnTo>
                  <a:lnTo>
                    <a:pt x="41447" y="7583952"/>
                  </a:lnTo>
                  <a:lnTo>
                    <a:pt x="53958" y="7631580"/>
                  </a:lnTo>
                  <a:lnTo>
                    <a:pt x="68067" y="7678711"/>
                  </a:lnTo>
                  <a:lnTo>
                    <a:pt x="83758" y="7725303"/>
                  </a:lnTo>
                  <a:lnTo>
                    <a:pt x="101014" y="7771318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3" y="7905495"/>
                  </a:lnTo>
                  <a:lnTo>
                    <a:pt x="185353" y="7948798"/>
                  </a:lnTo>
                  <a:lnTo>
                    <a:pt x="210184" y="7991323"/>
                  </a:lnTo>
                  <a:lnTo>
                    <a:pt x="236481" y="8033031"/>
                  </a:lnTo>
                  <a:lnTo>
                    <a:pt x="264227" y="8073881"/>
                  </a:lnTo>
                  <a:lnTo>
                    <a:pt x="293405" y="8113834"/>
                  </a:lnTo>
                  <a:lnTo>
                    <a:pt x="323999" y="8152849"/>
                  </a:lnTo>
                  <a:lnTo>
                    <a:pt x="355992" y="8190886"/>
                  </a:lnTo>
                  <a:lnTo>
                    <a:pt x="389369" y="8227906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8"/>
                  </a:lnTo>
                  <a:lnTo>
                    <a:pt x="535133" y="8363982"/>
                  </a:lnTo>
                  <a:lnTo>
                    <a:pt x="574149" y="8394576"/>
                  </a:lnTo>
                  <a:lnTo>
                    <a:pt x="614102" y="8423755"/>
                  </a:lnTo>
                  <a:lnTo>
                    <a:pt x="654953" y="8451501"/>
                  </a:lnTo>
                  <a:lnTo>
                    <a:pt x="696661" y="8477798"/>
                  </a:lnTo>
                  <a:lnTo>
                    <a:pt x="739187" y="8502630"/>
                  </a:lnTo>
                  <a:lnTo>
                    <a:pt x="782491" y="8525979"/>
                  </a:lnTo>
                  <a:lnTo>
                    <a:pt x="826532" y="8547830"/>
                  </a:lnTo>
                  <a:lnTo>
                    <a:pt x="871271" y="8568166"/>
                  </a:lnTo>
                  <a:lnTo>
                    <a:pt x="916668" y="8586969"/>
                  </a:lnTo>
                  <a:lnTo>
                    <a:pt x="962683" y="8604225"/>
                  </a:lnTo>
                  <a:lnTo>
                    <a:pt x="1009276" y="8619916"/>
                  </a:lnTo>
                  <a:lnTo>
                    <a:pt x="1056407" y="8634025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699"/>
                  </a:lnTo>
                  <a:lnTo>
                    <a:pt x="1249510" y="8674318"/>
                  </a:lnTo>
                  <a:lnTo>
                    <a:pt x="1298731" y="8680272"/>
                  </a:lnTo>
                  <a:lnTo>
                    <a:pt x="1348250" y="8684545"/>
                  </a:lnTo>
                  <a:lnTo>
                    <a:pt x="1391698" y="8686794"/>
                  </a:lnTo>
                  <a:lnTo>
                    <a:pt x="16221074" y="8686794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145726" y="2800655"/>
            <a:ext cx="12009246" cy="353564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-635" algn="ctr">
              <a:lnSpc>
                <a:spcPct val="116700"/>
              </a:lnSpc>
              <a:spcBef>
                <a:spcPts val="65"/>
              </a:spcBef>
            </a:pPr>
            <a:r>
              <a:rPr sz="4000" spc="-434" dirty="0"/>
              <a:t>In</a:t>
            </a:r>
            <a:r>
              <a:rPr sz="4000" spc="-180" dirty="0"/>
              <a:t> </a:t>
            </a:r>
            <a:r>
              <a:rPr sz="4000" spc="-135" dirty="0"/>
              <a:t>conclusion,</a:t>
            </a:r>
            <a:r>
              <a:rPr sz="4000" spc="-175" dirty="0"/>
              <a:t> </a:t>
            </a:r>
            <a:r>
              <a:rPr sz="4000" spc="-95" dirty="0"/>
              <a:t>the</a:t>
            </a:r>
            <a:r>
              <a:rPr sz="4000" spc="-175" dirty="0"/>
              <a:t> </a:t>
            </a:r>
            <a:r>
              <a:rPr lang="en-US" sz="4000" spc="-185" dirty="0"/>
              <a:t>price of all the stocks changed w.r.t time. And Volume also had some impact on the price of the stocks. Some stock’s price had more volatility then the others.</a:t>
            </a:r>
            <a:endParaRPr sz="4000"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1900" y="1599451"/>
            <a:ext cx="5650865" cy="981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38325" marR="5080" indent="-1826260">
              <a:lnSpc>
                <a:spcPts val="3750"/>
              </a:lnSpc>
              <a:spcBef>
                <a:spcPts val="229"/>
              </a:spcBef>
            </a:pPr>
            <a:r>
              <a:rPr sz="3150" spc="-175" dirty="0">
                <a:solidFill>
                  <a:srgbClr val="FBBC00"/>
                </a:solidFill>
              </a:rPr>
              <a:t>CONCLUSION:</a:t>
            </a:r>
            <a:r>
              <a:rPr sz="3150" spc="-190" dirty="0">
                <a:solidFill>
                  <a:srgbClr val="FBBC00"/>
                </a:solidFill>
              </a:rPr>
              <a:t> </a:t>
            </a:r>
            <a:r>
              <a:rPr sz="3150" spc="-150" dirty="0">
                <a:solidFill>
                  <a:srgbClr val="FBBC00"/>
                </a:solidFill>
              </a:rPr>
              <a:t>UNLOCKING </a:t>
            </a:r>
            <a:r>
              <a:rPr sz="3150" spc="-320" dirty="0">
                <a:solidFill>
                  <a:srgbClr val="FBBC00"/>
                </a:solidFill>
              </a:rPr>
              <a:t>INSIGHTS</a:t>
            </a:r>
            <a:endParaRPr sz="31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4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4" y="1953806"/>
            <a:ext cx="62458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665" dirty="0">
                <a:solidFill>
                  <a:srgbClr val="27316F"/>
                </a:solidFill>
              </a:rPr>
              <a:t>Thanks!</a:t>
            </a:r>
            <a:endParaRPr sz="12000"/>
          </a:p>
        </p:txBody>
      </p:sp>
      <p:sp>
        <p:nvSpPr>
          <p:cNvPr id="4" name="object 4"/>
          <p:cNvSpPr txBox="1"/>
          <p:nvPr/>
        </p:nvSpPr>
        <p:spPr>
          <a:xfrm>
            <a:off x="2301252" y="4163053"/>
            <a:ext cx="5612130" cy="2334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3150" spc="110" dirty="0">
                <a:solidFill>
                  <a:srgbClr val="FBBC00"/>
                </a:solidFill>
                <a:latin typeface="Verdana"/>
                <a:cs typeface="Verdana"/>
              </a:rPr>
              <a:t>Do</a:t>
            </a:r>
            <a:r>
              <a:rPr sz="3150" spc="-265" dirty="0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FBBC00"/>
                </a:solidFill>
                <a:latin typeface="Verdana"/>
                <a:cs typeface="Verdana"/>
              </a:rPr>
              <a:t>you</a:t>
            </a:r>
            <a:r>
              <a:rPr sz="3150" spc="-265" dirty="0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FBBC00"/>
                </a:solidFill>
                <a:latin typeface="Verdana"/>
                <a:cs typeface="Verdana"/>
              </a:rPr>
              <a:t>have</a:t>
            </a:r>
            <a:r>
              <a:rPr sz="3150" spc="-265" dirty="0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FBBC00"/>
                </a:solidFill>
                <a:latin typeface="Verdana"/>
                <a:cs typeface="Verdana"/>
              </a:rPr>
              <a:t>any</a:t>
            </a:r>
            <a:r>
              <a:rPr sz="3150" spc="-265" dirty="0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FBBC00"/>
                </a:solidFill>
                <a:latin typeface="Verdana"/>
                <a:cs typeface="Verdana"/>
              </a:rPr>
              <a:t>questions? </a:t>
            </a:r>
            <a:r>
              <a:rPr lang="en-US" sz="3150" spc="-10" dirty="0">
                <a:solidFill>
                  <a:srgbClr val="27316F"/>
                </a:solidFill>
                <a:latin typeface="Verdana"/>
                <a:cs typeface="Verdana"/>
                <a:hlinkClick r:id="rId3"/>
              </a:rPr>
              <a:t>Email Me</a:t>
            </a:r>
            <a:endParaRPr sz="3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lang="en-US" sz="3150" dirty="0">
                <a:solidFill>
                  <a:srgbClr val="27316F"/>
                </a:solidFill>
                <a:latin typeface="Verdana"/>
                <a:cs typeface="Verdana"/>
              </a:rPr>
              <a:t>923161533723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3150" dirty="0" err="1">
                <a:solidFill>
                  <a:srgbClr val="27316F"/>
                </a:solidFill>
                <a:latin typeface="Verdana"/>
                <a:cs typeface="Verdana"/>
                <a:hlinkClick r:id="rId4"/>
              </a:rPr>
              <a:t>Linkedin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911" y="1860448"/>
            <a:ext cx="14138275" cy="6410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10050"/>
              </a:lnSpc>
              <a:spcBef>
                <a:spcPts val="260"/>
              </a:spcBef>
            </a:pPr>
            <a:r>
              <a:rPr sz="8400" b="1" spc="-450" dirty="0">
                <a:solidFill>
                  <a:srgbClr val="27316F"/>
                </a:solidFill>
                <a:latin typeface="Verdana"/>
                <a:cs typeface="Verdana"/>
              </a:rPr>
              <a:t>UNLOCKING</a:t>
            </a:r>
            <a:r>
              <a:rPr sz="8400" b="1" spc="-48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270" dirty="0">
                <a:solidFill>
                  <a:srgbClr val="27316F"/>
                </a:solidFill>
                <a:latin typeface="Verdana"/>
                <a:cs typeface="Verdana"/>
              </a:rPr>
              <a:t>MARKET </a:t>
            </a:r>
            <a:r>
              <a:rPr sz="8400" b="1" spc="-645" dirty="0">
                <a:solidFill>
                  <a:srgbClr val="27316F"/>
                </a:solidFill>
                <a:latin typeface="Verdana"/>
                <a:cs typeface="Verdana"/>
              </a:rPr>
              <a:t>MYSTERIES:</a:t>
            </a:r>
            <a:r>
              <a:rPr sz="8400" b="1" spc="-4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8400" b="1" spc="-6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90" dirty="0">
                <a:solidFill>
                  <a:srgbClr val="27316F"/>
                </a:solidFill>
                <a:latin typeface="Verdana"/>
                <a:cs typeface="Verdana"/>
              </a:rPr>
              <a:t>DEEP</a:t>
            </a:r>
            <a:r>
              <a:rPr sz="8400" b="1" spc="-5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630" dirty="0">
                <a:solidFill>
                  <a:srgbClr val="27316F"/>
                </a:solidFill>
                <a:latin typeface="Verdana"/>
                <a:cs typeface="Verdana"/>
              </a:rPr>
              <a:t>DIVE </a:t>
            </a:r>
            <a:r>
              <a:rPr sz="8400" b="1" spc="-740" dirty="0">
                <a:solidFill>
                  <a:srgbClr val="27316F"/>
                </a:solidFill>
                <a:latin typeface="Verdana"/>
                <a:cs typeface="Verdana"/>
              </a:rPr>
              <a:t>INTO</a:t>
            </a:r>
            <a:r>
              <a:rPr sz="8400" b="1" spc="-48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36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8400" b="1" spc="-48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500" dirty="0">
                <a:solidFill>
                  <a:srgbClr val="27316F"/>
                </a:solidFill>
                <a:latin typeface="Verdana"/>
                <a:cs typeface="Verdana"/>
              </a:rPr>
              <a:t>PRICE </a:t>
            </a:r>
            <a:r>
              <a:rPr sz="8400" b="1" spc="-385" dirty="0">
                <a:solidFill>
                  <a:srgbClr val="27316F"/>
                </a:solidFill>
                <a:latin typeface="Verdana"/>
                <a:cs typeface="Verdana"/>
              </a:rPr>
              <a:t>TRENDS</a:t>
            </a:r>
            <a:r>
              <a:rPr sz="8400" b="1" spc="-4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660" dirty="0">
                <a:solidFill>
                  <a:srgbClr val="27316F"/>
                </a:solidFill>
                <a:latin typeface="Verdana"/>
                <a:cs typeface="Verdana"/>
              </a:rPr>
              <a:t>WITH</a:t>
            </a:r>
            <a:r>
              <a:rPr sz="8400" b="1" spc="-4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370" dirty="0">
                <a:solidFill>
                  <a:srgbClr val="27316F"/>
                </a:solidFill>
                <a:latin typeface="Verdana"/>
                <a:cs typeface="Verdana"/>
              </a:rPr>
              <a:t>SQL</a:t>
            </a:r>
            <a:r>
              <a:rPr sz="8400" b="1" spc="-4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25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sz="8400" b="1" spc="-145" dirty="0">
                <a:solidFill>
                  <a:srgbClr val="27316F"/>
                </a:solidFill>
                <a:latin typeface="Verdana"/>
                <a:cs typeface="Verdana"/>
              </a:rPr>
              <a:t>POWER</a:t>
            </a:r>
            <a:r>
              <a:rPr sz="8400" b="1" spc="-5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8400" b="1" spc="-960" dirty="0">
                <a:solidFill>
                  <a:srgbClr val="27316F"/>
                </a:solidFill>
                <a:latin typeface="Verdana"/>
                <a:cs typeface="Verdana"/>
              </a:rPr>
              <a:t>BI</a:t>
            </a:r>
            <a:endParaRPr sz="8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8270"/>
            <a:chOff x="9135338" y="0"/>
            <a:chExt cx="9152890" cy="1028827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8270"/>
            </a:xfrm>
            <a:custGeom>
              <a:avLst/>
              <a:gdLst/>
              <a:ahLst/>
              <a:cxnLst/>
              <a:rect l="l" t="t" r="r" b="b"/>
              <a:pathLst>
                <a:path w="9152890" h="10288270">
                  <a:moveTo>
                    <a:pt x="0" y="0"/>
                  </a:moveTo>
                  <a:lnTo>
                    <a:pt x="0" y="10287761"/>
                  </a:lnTo>
                  <a:lnTo>
                    <a:pt x="9152660" y="10287761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10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8" y="1704238"/>
            <a:ext cx="4702175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3450" spc="-235" dirty="0">
                <a:solidFill>
                  <a:srgbClr val="FBBC00"/>
                </a:solidFill>
              </a:rPr>
              <a:t>INTRODUCTION</a:t>
            </a:r>
            <a:r>
              <a:rPr sz="3450" spc="-90" dirty="0">
                <a:solidFill>
                  <a:srgbClr val="FBBC00"/>
                </a:solidFill>
              </a:rPr>
              <a:t> </a:t>
            </a:r>
            <a:r>
              <a:rPr sz="3450" spc="-25" dirty="0">
                <a:solidFill>
                  <a:srgbClr val="FBBC00"/>
                </a:solidFill>
              </a:rPr>
              <a:t>TO </a:t>
            </a:r>
            <a:r>
              <a:rPr sz="3450" spc="-114" dirty="0">
                <a:solidFill>
                  <a:srgbClr val="FBBC00"/>
                </a:solidFill>
              </a:rPr>
              <a:t>MARKET</a:t>
            </a:r>
            <a:r>
              <a:rPr sz="3450" spc="-160" dirty="0">
                <a:solidFill>
                  <a:srgbClr val="FBBC00"/>
                </a:solidFill>
              </a:rPr>
              <a:t> </a:t>
            </a:r>
            <a:r>
              <a:rPr sz="3450" spc="-225" dirty="0">
                <a:solidFill>
                  <a:srgbClr val="FBBC00"/>
                </a:solidFill>
              </a:rPr>
              <a:t>MYSTERIES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10905" y="3211074"/>
            <a:ext cx="6030595" cy="30367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80"/>
              </a:spcBef>
            </a:pPr>
            <a:r>
              <a:rPr sz="2850" b="1" spc="-75" dirty="0">
                <a:solidFill>
                  <a:srgbClr val="27316F"/>
                </a:solidFill>
                <a:latin typeface="Verdana"/>
                <a:cs typeface="Verdana"/>
              </a:rPr>
              <a:t>Unlocking</a:t>
            </a:r>
            <a:r>
              <a:rPr sz="2850" b="1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28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35" dirty="0">
                <a:solidFill>
                  <a:srgbClr val="27316F"/>
                </a:solidFill>
                <a:latin typeface="Verdana"/>
                <a:cs typeface="Verdana"/>
              </a:rPr>
              <a:t>secrets</a:t>
            </a:r>
            <a:r>
              <a:rPr sz="28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27316F"/>
                </a:solidFill>
                <a:latin typeface="Verdana"/>
                <a:cs typeface="Verdana"/>
              </a:rPr>
              <a:t>behind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28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price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trends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27316F"/>
                </a:solidFill>
                <a:latin typeface="Verdana"/>
                <a:cs typeface="Verdana"/>
              </a:rPr>
              <a:t>is</a:t>
            </a:r>
            <a:r>
              <a:rPr sz="28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7316F"/>
                </a:solidFill>
                <a:latin typeface="Verdana"/>
                <a:cs typeface="Verdana"/>
              </a:rPr>
              <a:t>essential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7316F"/>
                </a:solidFill>
                <a:latin typeface="Verdana"/>
                <a:cs typeface="Verdana"/>
              </a:rPr>
              <a:t>for </a:t>
            </a:r>
            <a:r>
              <a:rPr sz="2850" spc="-90" dirty="0">
                <a:solidFill>
                  <a:srgbClr val="27316F"/>
                </a:solidFill>
                <a:latin typeface="Verdana"/>
                <a:cs typeface="Verdana"/>
              </a:rPr>
              <a:t>investors.</a:t>
            </a:r>
            <a:r>
              <a:rPr sz="285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2850" spc="-1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presentation</a:t>
            </a:r>
            <a:r>
              <a:rPr sz="2850" spc="-1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20" dirty="0">
                <a:solidFill>
                  <a:srgbClr val="27316F"/>
                </a:solidFill>
                <a:latin typeface="Verdana"/>
                <a:cs typeface="Verdana"/>
              </a:rPr>
              <a:t>will </a:t>
            </a:r>
            <a:r>
              <a:rPr sz="2850" spc="-30" dirty="0">
                <a:solidFill>
                  <a:srgbClr val="27316F"/>
                </a:solidFill>
                <a:latin typeface="Verdana"/>
                <a:cs typeface="Verdana"/>
              </a:rPr>
              <a:t>explore</a:t>
            </a:r>
            <a:r>
              <a:rPr sz="28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95" dirty="0">
                <a:solidFill>
                  <a:srgbClr val="27316F"/>
                </a:solidFill>
                <a:latin typeface="Verdana"/>
                <a:cs typeface="Verdana"/>
              </a:rPr>
              <a:t>how</a:t>
            </a:r>
            <a:r>
              <a:rPr sz="28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b="1" spc="-125" dirty="0">
                <a:solidFill>
                  <a:srgbClr val="27316F"/>
                </a:solidFill>
                <a:latin typeface="Verdana"/>
                <a:cs typeface="Verdana"/>
              </a:rPr>
              <a:t>SQL</a:t>
            </a:r>
            <a:r>
              <a:rPr sz="28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28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b="1" spc="-145" dirty="0">
                <a:solidFill>
                  <a:srgbClr val="27316F"/>
                </a:solidFill>
                <a:latin typeface="Verdana"/>
                <a:cs typeface="Verdana"/>
              </a:rPr>
              <a:t>Power</a:t>
            </a:r>
            <a:r>
              <a:rPr sz="2850" b="1" spc="-1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b="1" spc="-340" dirty="0">
                <a:solidFill>
                  <a:srgbClr val="27316F"/>
                </a:solidFill>
                <a:latin typeface="Verdana"/>
                <a:cs typeface="Verdana"/>
              </a:rPr>
              <a:t>BI </a:t>
            </a:r>
            <a:r>
              <a:rPr sz="2850" spc="60" dirty="0">
                <a:solidFill>
                  <a:srgbClr val="27316F"/>
                </a:solidFill>
                <a:latin typeface="Verdana"/>
                <a:cs typeface="Verdana"/>
              </a:rPr>
              <a:t>can</a:t>
            </a:r>
            <a:r>
              <a:rPr sz="28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60" dirty="0">
                <a:solidFill>
                  <a:srgbClr val="27316F"/>
                </a:solidFill>
                <a:latin typeface="Verdana"/>
                <a:cs typeface="Verdana"/>
              </a:rPr>
              <a:t>help</a:t>
            </a:r>
            <a:r>
              <a:rPr sz="28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us</a:t>
            </a:r>
            <a:r>
              <a:rPr sz="28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27316F"/>
                </a:solidFill>
                <a:latin typeface="Verdana"/>
                <a:cs typeface="Verdana"/>
              </a:rPr>
              <a:t>analyze</a:t>
            </a:r>
            <a:r>
              <a:rPr sz="28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28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visualize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data</a:t>
            </a:r>
            <a:r>
              <a:rPr sz="28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80" dirty="0">
                <a:solidFill>
                  <a:srgbClr val="27316F"/>
                </a:solidFill>
                <a:latin typeface="Verdana"/>
                <a:cs typeface="Verdana"/>
              </a:rPr>
              <a:t>effectively.</a:t>
            </a:r>
            <a:r>
              <a:rPr sz="28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endParaRPr sz="2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8270"/>
            <a:chOff x="0" y="0"/>
            <a:chExt cx="9124315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8270"/>
            </a:xfrm>
            <a:custGeom>
              <a:avLst/>
              <a:gdLst/>
              <a:ahLst/>
              <a:cxnLst/>
              <a:rect l="l" t="t" r="r" b="b"/>
              <a:pathLst>
                <a:path w="9124315" h="10288270">
                  <a:moveTo>
                    <a:pt x="0" y="10287761"/>
                  </a:moveTo>
                  <a:lnTo>
                    <a:pt x="9124193" y="10287761"/>
                  </a:lnTo>
                  <a:lnTo>
                    <a:pt x="9124193" y="0"/>
                  </a:lnTo>
                  <a:lnTo>
                    <a:pt x="0" y="0"/>
                  </a:lnTo>
                  <a:lnTo>
                    <a:pt x="0" y="10287761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36" y="1650949"/>
            <a:ext cx="368427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90" dirty="0">
                <a:solidFill>
                  <a:srgbClr val="FBBC00"/>
                </a:solidFill>
              </a:rPr>
              <a:t>THE</a:t>
            </a:r>
            <a:r>
              <a:rPr sz="3050" spc="-175" dirty="0">
                <a:solidFill>
                  <a:srgbClr val="FBBC00"/>
                </a:solidFill>
              </a:rPr>
              <a:t> </a:t>
            </a:r>
            <a:r>
              <a:rPr sz="3050" spc="-65" dirty="0">
                <a:solidFill>
                  <a:srgbClr val="FBBC00"/>
                </a:solidFill>
              </a:rPr>
              <a:t>ROLE</a:t>
            </a:r>
            <a:r>
              <a:rPr sz="3050" spc="-195" dirty="0">
                <a:solidFill>
                  <a:srgbClr val="FBBC00"/>
                </a:solidFill>
              </a:rPr>
              <a:t> </a:t>
            </a:r>
            <a:r>
              <a:rPr sz="3050" dirty="0">
                <a:solidFill>
                  <a:srgbClr val="FBBC00"/>
                </a:solidFill>
              </a:rPr>
              <a:t>OF</a:t>
            </a:r>
            <a:r>
              <a:rPr sz="3050" spc="-210" dirty="0">
                <a:solidFill>
                  <a:srgbClr val="FBBC00"/>
                </a:solidFill>
              </a:rPr>
              <a:t> </a:t>
            </a:r>
            <a:r>
              <a:rPr sz="3050" spc="-45" dirty="0">
                <a:solidFill>
                  <a:srgbClr val="FBBC00"/>
                </a:solidFill>
              </a:rPr>
              <a:t>SQL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10374223" y="2984213"/>
            <a:ext cx="617347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-100" dirty="0">
                <a:solidFill>
                  <a:srgbClr val="27316F"/>
                </a:solidFill>
                <a:latin typeface="Verdana"/>
                <a:cs typeface="Verdana"/>
              </a:rPr>
              <a:t>SQL,</a:t>
            </a:r>
            <a:r>
              <a:rPr sz="300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27316F"/>
                </a:solidFill>
                <a:latin typeface="Verdana"/>
                <a:cs typeface="Verdana"/>
              </a:rPr>
              <a:t>or</a:t>
            </a:r>
            <a:r>
              <a:rPr sz="300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27316F"/>
                </a:solidFill>
                <a:latin typeface="Verdana"/>
                <a:cs typeface="Verdana"/>
              </a:rPr>
              <a:t>Structured</a:t>
            </a:r>
            <a:r>
              <a:rPr sz="300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10" dirty="0">
                <a:solidFill>
                  <a:srgbClr val="27316F"/>
                </a:solidFill>
                <a:latin typeface="Verdana"/>
                <a:cs typeface="Verdana"/>
              </a:rPr>
              <a:t>Query </a:t>
            </a:r>
            <a:r>
              <a:rPr sz="3000" b="1" spc="-135" dirty="0">
                <a:solidFill>
                  <a:srgbClr val="27316F"/>
                </a:solidFill>
                <a:latin typeface="Verdana"/>
                <a:cs typeface="Verdana"/>
              </a:rPr>
              <a:t>Language</a:t>
            </a:r>
            <a:r>
              <a:rPr sz="3000" spc="-135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00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27316F"/>
                </a:solidFill>
                <a:latin typeface="Verdana"/>
                <a:cs typeface="Verdana"/>
              </a:rPr>
              <a:t>is</a:t>
            </a:r>
            <a:r>
              <a:rPr sz="300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powerful</a:t>
            </a:r>
            <a:r>
              <a:rPr sz="3000" spc="-1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tool</a:t>
            </a:r>
            <a:r>
              <a:rPr sz="300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for </a:t>
            </a:r>
            <a:r>
              <a:rPr sz="3000" spc="85" dirty="0">
                <a:solidFill>
                  <a:srgbClr val="27316F"/>
                </a:solidFill>
                <a:latin typeface="Verdana"/>
                <a:cs typeface="Verdana"/>
              </a:rPr>
              <a:t>managing</a:t>
            </a:r>
            <a:r>
              <a:rPr sz="300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00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analyzing</a:t>
            </a:r>
            <a:r>
              <a:rPr sz="300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stock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market</a:t>
            </a:r>
            <a:r>
              <a:rPr sz="30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27316F"/>
                </a:solidFill>
                <a:latin typeface="Verdana"/>
                <a:cs typeface="Verdana"/>
              </a:rPr>
              <a:t>data.</a:t>
            </a:r>
            <a:r>
              <a:rPr sz="300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80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00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allows</a:t>
            </a:r>
            <a:r>
              <a:rPr sz="30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us</a:t>
            </a:r>
            <a:r>
              <a:rPr sz="300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sz="3000" b="1" spc="-120" dirty="0">
                <a:solidFill>
                  <a:srgbClr val="27316F"/>
                </a:solidFill>
                <a:latin typeface="Verdana"/>
                <a:cs typeface="Verdana"/>
              </a:rPr>
              <a:t>query</a:t>
            </a:r>
            <a:r>
              <a:rPr sz="3000" b="1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large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27316F"/>
                </a:solidFill>
                <a:latin typeface="Verdana"/>
                <a:cs typeface="Verdana"/>
              </a:rPr>
              <a:t>datasets</a:t>
            </a:r>
            <a:r>
              <a:rPr sz="300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efﬁciently, </a:t>
            </a:r>
            <a:r>
              <a:rPr sz="3000" spc="55" dirty="0">
                <a:solidFill>
                  <a:srgbClr val="27316F"/>
                </a:solidFill>
                <a:latin typeface="Verdana"/>
                <a:cs typeface="Verdana"/>
              </a:rPr>
              <a:t>enabling</a:t>
            </a:r>
            <a:r>
              <a:rPr sz="300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us</a:t>
            </a:r>
            <a:r>
              <a:rPr sz="300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0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uncover</a:t>
            </a:r>
            <a:r>
              <a:rPr sz="300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10" dirty="0">
                <a:solidFill>
                  <a:srgbClr val="27316F"/>
                </a:solidFill>
                <a:latin typeface="Verdana"/>
                <a:cs typeface="Verdana"/>
              </a:rPr>
              <a:t>insights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that</a:t>
            </a:r>
            <a:r>
              <a:rPr sz="3000" spc="-1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27316F"/>
                </a:solidFill>
                <a:latin typeface="Verdana"/>
                <a:cs typeface="Verdana"/>
              </a:rPr>
              <a:t>drive</a:t>
            </a:r>
            <a:r>
              <a:rPr sz="3000" spc="-1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investment</a:t>
            </a:r>
            <a:r>
              <a:rPr sz="3000" spc="-1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decisions. </a:t>
            </a:r>
            <a:r>
              <a:rPr sz="3000" spc="55" dirty="0">
                <a:solidFill>
                  <a:srgbClr val="27316F"/>
                </a:solidFill>
                <a:latin typeface="Verdana"/>
                <a:cs typeface="Verdana"/>
              </a:rPr>
              <a:t>Understanding</a:t>
            </a:r>
            <a:r>
              <a:rPr sz="300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SQL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27316F"/>
                </a:solidFill>
                <a:latin typeface="Verdana"/>
                <a:cs typeface="Verdana"/>
              </a:rPr>
              <a:t>is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crucial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for </a:t>
            </a:r>
            <a:r>
              <a:rPr sz="3000" spc="-50" dirty="0">
                <a:solidFill>
                  <a:srgbClr val="27316F"/>
                </a:solidFill>
                <a:latin typeface="Verdana"/>
                <a:cs typeface="Verdana"/>
              </a:rPr>
              <a:t>any</a:t>
            </a:r>
            <a:r>
              <a:rPr sz="300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27316F"/>
                </a:solidFill>
                <a:latin typeface="Verdana"/>
                <a:cs typeface="Verdana"/>
              </a:rPr>
              <a:t>data-</a:t>
            </a:r>
            <a:r>
              <a:rPr sz="3000" spc="-20" dirty="0">
                <a:solidFill>
                  <a:srgbClr val="27316F"/>
                </a:solidFill>
                <a:latin typeface="Verdana"/>
                <a:cs typeface="Verdana"/>
              </a:rPr>
              <a:t>driven</a:t>
            </a:r>
            <a:r>
              <a:rPr sz="300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analysis.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8270"/>
            <a:chOff x="0" y="0"/>
            <a:chExt cx="9124315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8270"/>
            </a:xfrm>
            <a:custGeom>
              <a:avLst/>
              <a:gdLst/>
              <a:ahLst/>
              <a:cxnLst/>
              <a:rect l="l" t="t" r="r" b="b"/>
              <a:pathLst>
                <a:path w="9124315" h="10288270">
                  <a:moveTo>
                    <a:pt x="0" y="10287761"/>
                  </a:moveTo>
                  <a:lnTo>
                    <a:pt x="9124193" y="10287761"/>
                  </a:lnTo>
                  <a:lnTo>
                    <a:pt x="9124193" y="0"/>
                  </a:lnTo>
                  <a:lnTo>
                    <a:pt x="0" y="0"/>
                  </a:lnTo>
                  <a:lnTo>
                    <a:pt x="0" y="10287761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36" y="1650949"/>
            <a:ext cx="3137535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sz="3000" spc="-65" dirty="0">
                <a:solidFill>
                  <a:srgbClr val="FBBC00"/>
                </a:solidFill>
              </a:rPr>
              <a:t>POWER</a:t>
            </a:r>
            <a:r>
              <a:rPr sz="3000" spc="-175" dirty="0">
                <a:solidFill>
                  <a:srgbClr val="FBBC00"/>
                </a:solidFill>
              </a:rPr>
              <a:t> </a:t>
            </a:r>
            <a:r>
              <a:rPr sz="3000" spc="-335" dirty="0">
                <a:solidFill>
                  <a:srgbClr val="FBBC00"/>
                </a:solidFill>
              </a:rPr>
              <a:t>BI</a:t>
            </a:r>
            <a:r>
              <a:rPr sz="3000" spc="-175" dirty="0">
                <a:solidFill>
                  <a:srgbClr val="FBBC00"/>
                </a:solidFill>
              </a:rPr>
              <a:t> </a:t>
            </a:r>
            <a:r>
              <a:rPr sz="3000" spc="-25" dirty="0">
                <a:solidFill>
                  <a:srgbClr val="FBBC00"/>
                </a:solidFill>
              </a:rPr>
              <a:t>FOR </a:t>
            </a:r>
            <a:r>
              <a:rPr sz="3000" spc="-245" dirty="0">
                <a:solidFill>
                  <a:srgbClr val="FBBC00"/>
                </a:solidFill>
              </a:rPr>
              <a:t>VISUALIZATION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374223" y="2995643"/>
            <a:ext cx="6048375" cy="52927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55"/>
              </a:spcBef>
            </a:pPr>
            <a:r>
              <a:rPr sz="3050" spc="80" dirty="0">
                <a:solidFill>
                  <a:srgbClr val="27316F"/>
                </a:solidFill>
                <a:latin typeface="Verdana"/>
                <a:cs typeface="Verdana"/>
              </a:rPr>
              <a:t>Power</a:t>
            </a:r>
            <a:r>
              <a:rPr sz="30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75" dirty="0">
                <a:solidFill>
                  <a:srgbClr val="27316F"/>
                </a:solidFill>
                <a:latin typeface="Verdana"/>
                <a:cs typeface="Verdana"/>
              </a:rPr>
              <a:t>BI</a:t>
            </a:r>
            <a:r>
              <a:rPr sz="30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7316F"/>
                </a:solidFill>
                <a:latin typeface="Verdana"/>
                <a:cs typeface="Verdana"/>
              </a:rPr>
              <a:t>transforms</a:t>
            </a:r>
            <a:r>
              <a:rPr sz="30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40" dirty="0">
                <a:solidFill>
                  <a:srgbClr val="27316F"/>
                </a:solidFill>
                <a:latin typeface="Verdana"/>
                <a:cs typeface="Verdana"/>
              </a:rPr>
              <a:t>raw</a:t>
            </a:r>
            <a:r>
              <a:rPr sz="30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7316F"/>
                </a:solidFill>
                <a:latin typeface="Verdana"/>
                <a:cs typeface="Verdana"/>
              </a:rPr>
              <a:t>data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into</a:t>
            </a:r>
            <a:r>
              <a:rPr sz="3050" spc="-1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b="1" spc="-125" dirty="0">
                <a:solidFill>
                  <a:srgbClr val="27316F"/>
                </a:solidFill>
                <a:latin typeface="Verdana"/>
                <a:cs typeface="Verdana"/>
              </a:rPr>
              <a:t>interactive</a:t>
            </a:r>
            <a:r>
              <a:rPr sz="3050" b="1" spc="-1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7316F"/>
                </a:solidFill>
                <a:latin typeface="Verdana"/>
                <a:cs typeface="Verdana"/>
              </a:rPr>
              <a:t>visualizations, </a:t>
            </a:r>
            <a:r>
              <a:rPr sz="3050" spc="95" dirty="0">
                <a:solidFill>
                  <a:srgbClr val="27316F"/>
                </a:solidFill>
                <a:latin typeface="Verdana"/>
                <a:cs typeface="Verdana"/>
              </a:rPr>
              <a:t>making</a:t>
            </a:r>
            <a:r>
              <a:rPr sz="30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0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27316F"/>
                </a:solidFill>
                <a:latin typeface="Verdana"/>
                <a:cs typeface="Verdana"/>
              </a:rPr>
              <a:t>easier</a:t>
            </a:r>
            <a:r>
              <a:rPr sz="30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0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27316F"/>
                </a:solidFill>
                <a:latin typeface="Verdana"/>
                <a:cs typeface="Verdana"/>
              </a:rPr>
              <a:t>understand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30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55" dirty="0">
                <a:solidFill>
                  <a:srgbClr val="27316F"/>
                </a:solidFill>
                <a:latin typeface="Verdana"/>
                <a:cs typeface="Verdana"/>
              </a:rPr>
              <a:t>trends.</a:t>
            </a:r>
            <a:r>
              <a:rPr sz="30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120" dirty="0">
                <a:solidFill>
                  <a:srgbClr val="27316F"/>
                </a:solidFill>
                <a:latin typeface="Verdana"/>
                <a:cs typeface="Verdana"/>
              </a:rPr>
              <a:t>With</a:t>
            </a:r>
            <a:r>
              <a:rPr sz="30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30" dirty="0">
                <a:solidFill>
                  <a:srgbClr val="27316F"/>
                </a:solidFill>
                <a:latin typeface="Verdana"/>
                <a:cs typeface="Verdana"/>
              </a:rPr>
              <a:t>its</a:t>
            </a:r>
            <a:r>
              <a:rPr sz="30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7316F"/>
                </a:solidFill>
                <a:latin typeface="Verdana"/>
                <a:cs typeface="Verdana"/>
              </a:rPr>
              <a:t>user- friendly</a:t>
            </a:r>
            <a:r>
              <a:rPr sz="30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27316F"/>
                </a:solidFill>
                <a:latin typeface="Verdana"/>
                <a:cs typeface="Verdana"/>
              </a:rPr>
              <a:t>interface,</a:t>
            </a:r>
            <a:r>
              <a:rPr sz="30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27316F"/>
                </a:solidFill>
                <a:latin typeface="Verdana"/>
                <a:cs typeface="Verdana"/>
              </a:rPr>
              <a:t>analysts</a:t>
            </a:r>
            <a:r>
              <a:rPr sz="30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50" dirty="0">
                <a:solidFill>
                  <a:srgbClr val="27316F"/>
                </a:solidFill>
                <a:latin typeface="Verdana"/>
                <a:cs typeface="Verdana"/>
              </a:rPr>
              <a:t>can </a:t>
            </a:r>
            <a:r>
              <a:rPr sz="3050" spc="-10" dirty="0">
                <a:solidFill>
                  <a:srgbClr val="27316F"/>
                </a:solidFill>
                <a:latin typeface="Verdana"/>
                <a:cs typeface="Verdana"/>
              </a:rPr>
              <a:t>create</a:t>
            </a:r>
            <a:r>
              <a:rPr sz="30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b="1" spc="-125" dirty="0">
                <a:solidFill>
                  <a:srgbClr val="27316F"/>
                </a:solidFill>
                <a:latin typeface="Verdana"/>
                <a:cs typeface="Verdana"/>
              </a:rPr>
              <a:t>dashboards</a:t>
            </a:r>
            <a:r>
              <a:rPr sz="3050" b="1" spc="-1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7316F"/>
                </a:solidFill>
                <a:latin typeface="Verdana"/>
                <a:cs typeface="Verdana"/>
              </a:rPr>
              <a:t>that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showcase</a:t>
            </a:r>
            <a:r>
              <a:rPr sz="3050" spc="-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critical</a:t>
            </a:r>
            <a:r>
              <a:rPr sz="3050" spc="-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metrics</a:t>
            </a:r>
            <a:r>
              <a:rPr sz="3050" spc="-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60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sz="3050" spc="-55" dirty="0">
                <a:solidFill>
                  <a:srgbClr val="27316F"/>
                </a:solidFill>
                <a:latin typeface="Verdana"/>
                <a:cs typeface="Verdana"/>
              </a:rPr>
              <a:t>trends,</a:t>
            </a:r>
            <a:r>
              <a:rPr sz="3050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providing</a:t>
            </a:r>
            <a:r>
              <a:rPr sz="3050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50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7316F"/>
                </a:solidFill>
                <a:latin typeface="Verdana"/>
                <a:cs typeface="Verdana"/>
              </a:rPr>
              <a:t>clear</a:t>
            </a:r>
            <a:r>
              <a:rPr sz="3050" spc="-1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7316F"/>
                </a:solidFill>
                <a:latin typeface="Verdana"/>
                <a:cs typeface="Verdana"/>
              </a:rPr>
              <a:t>view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050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27316F"/>
                </a:solidFill>
                <a:latin typeface="Verdana"/>
                <a:cs typeface="Verdana"/>
              </a:rPr>
              <a:t>market</a:t>
            </a:r>
            <a:r>
              <a:rPr sz="3050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7316F"/>
                </a:solidFill>
                <a:latin typeface="Verdana"/>
                <a:cs typeface="Verdana"/>
              </a:rPr>
              <a:t>performance.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8270"/>
            <a:chOff x="0" y="0"/>
            <a:chExt cx="9124315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8270"/>
            </a:xfrm>
            <a:custGeom>
              <a:avLst/>
              <a:gdLst/>
              <a:ahLst/>
              <a:cxnLst/>
              <a:rect l="l" t="t" r="r" b="b"/>
              <a:pathLst>
                <a:path w="9124315" h="10288270">
                  <a:moveTo>
                    <a:pt x="0" y="10287761"/>
                  </a:moveTo>
                  <a:lnTo>
                    <a:pt x="9124193" y="10287761"/>
                  </a:lnTo>
                  <a:lnTo>
                    <a:pt x="9124193" y="0"/>
                  </a:lnTo>
                  <a:lnTo>
                    <a:pt x="0" y="0"/>
                  </a:lnTo>
                  <a:lnTo>
                    <a:pt x="0" y="10287761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5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36" y="1650949"/>
            <a:ext cx="4109720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sz="3000" spc="-150" dirty="0">
                <a:solidFill>
                  <a:srgbClr val="FBBC00"/>
                </a:solidFill>
              </a:rPr>
              <a:t>DATA</a:t>
            </a:r>
            <a:r>
              <a:rPr sz="3000" spc="-140" dirty="0">
                <a:solidFill>
                  <a:srgbClr val="FBBC00"/>
                </a:solidFill>
              </a:rPr>
              <a:t> </a:t>
            </a:r>
            <a:r>
              <a:rPr sz="3000" spc="-120" dirty="0">
                <a:solidFill>
                  <a:srgbClr val="FBBC00"/>
                </a:solidFill>
              </a:rPr>
              <a:t>SOURCES</a:t>
            </a:r>
            <a:r>
              <a:rPr sz="3000" spc="-135" dirty="0">
                <a:solidFill>
                  <a:srgbClr val="FBBC00"/>
                </a:solidFill>
              </a:rPr>
              <a:t> </a:t>
            </a:r>
            <a:r>
              <a:rPr sz="3000" spc="-40" dirty="0">
                <a:solidFill>
                  <a:srgbClr val="FBBC00"/>
                </a:solidFill>
              </a:rPr>
              <a:t>FOR </a:t>
            </a:r>
            <a:r>
              <a:rPr sz="3000" spc="-114" dirty="0">
                <a:solidFill>
                  <a:srgbClr val="FBBC00"/>
                </a:solidFill>
              </a:rPr>
              <a:t>ANALYSIS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374223" y="2968973"/>
            <a:ext cx="6154420" cy="4186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135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analyze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prices 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effectively,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70" dirty="0">
                <a:solidFill>
                  <a:srgbClr val="27316F"/>
                </a:solidFill>
                <a:latin typeface="Verdana"/>
                <a:cs typeface="Verdana"/>
              </a:rPr>
              <a:t>I got the dataset about 4 stocks </a:t>
            </a:r>
            <a:r>
              <a:rPr lang="en-US" sz="3150" spc="70" dirty="0" err="1">
                <a:solidFill>
                  <a:srgbClr val="27316F"/>
                </a:solidFill>
                <a:latin typeface="Verdana"/>
                <a:cs typeface="Verdana"/>
              </a:rPr>
              <a:t>i.e</a:t>
            </a:r>
            <a:r>
              <a:rPr lang="en-US" sz="3150" spc="70" dirty="0">
                <a:solidFill>
                  <a:srgbClr val="27316F"/>
                </a:solidFill>
                <a:latin typeface="Verdana"/>
                <a:cs typeface="Verdana"/>
              </a:rPr>
              <a:t> Google, Microsoft, Apple and Netflix from Kaggle which have the details about their price and volume.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8270"/>
            <a:chOff x="0" y="0"/>
            <a:chExt cx="9124315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8270"/>
            </a:xfrm>
            <a:custGeom>
              <a:avLst/>
              <a:gdLst/>
              <a:ahLst/>
              <a:cxnLst/>
              <a:rect l="l" t="t" r="r" b="b"/>
              <a:pathLst>
                <a:path w="9124315" h="10288270">
                  <a:moveTo>
                    <a:pt x="0" y="10287761"/>
                  </a:moveTo>
                  <a:lnTo>
                    <a:pt x="9124193" y="10287761"/>
                  </a:lnTo>
                  <a:lnTo>
                    <a:pt x="9124193" y="0"/>
                  </a:lnTo>
                  <a:lnTo>
                    <a:pt x="0" y="0"/>
                  </a:lnTo>
                  <a:lnTo>
                    <a:pt x="0" y="10287761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5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36" y="1650949"/>
            <a:ext cx="4893945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sz="3000" spc="-195" dirty="0">
                <a:solidFill>
                  <a:srgbClr val="FBBC00"/>
                </a:solidFill>
              </a:rPr>
              <a:t>ANALYZING</a:t>
            </a:r>
            <a:r>
              <a:rPr sz="3000" spc="-175" dirty="0">
                <a:solidFill>
                  <a:srgbClr val="FBBC00"/>
                </a:solidFill>
              </a:rPr>
              <a:t> </a:t>
            </a:r>
            <a:r>
              <a:rPr sz="3000" spc="-215" dirty="0">
                <a:solidFill>
                  <a:srgbClr val="FBBC00"/>
                </a:solidFill>
              </a:rPr>
              <a:t>HISTORICAL </a:t>
            </a:r>
            <a:r>
              <a:rPr sz="3000" spc="-10" dirty="0">
                <a:solidFill>
                  <a:srgbClr val="FBBC00"/>
                </a:solidFill>
              </a:rPr>
              <a:t>TRENDS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374223" y="2968973"/>
            <a:ext cx="6177280" cy="542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Historical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price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data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provides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valuable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25" dirty="0">
                <a:solidFill>
                  <a:srgbClr val="27316F"/>
                </a:solidFill>
                <a:latin typeface="Verdana"/>
                <a:cs typeface="Verdana"/>
              </a:rPr>
              <a:t>insights</a:t>
            </a:r>
            <a:r>
              <a:rPr sz="3150" b="1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into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market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behavior.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By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examining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past</a:t>
            </a:r>
            <a:r>
              <a:rPr sz="315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trends,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we</a:t>
            </a:r>
            <a:r>
              <a:rPr sz="315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can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identify</a:t>
            </a:r>
            <a:r>
              <a:rPr sz="31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patterns</a:t>
            </a:r>
            <a:r>
              <a:rPr sz="31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that</a:t>
            </a:r>
            <a:r>
              <a:rPr sz="31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may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repeat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future.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This 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analysis</a:t>
            </a:r>
            <a:r>
              <a:rPr sz="31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is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crucial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27316F"/>
                </a:solidFill>
                <a:latin typeface="Verdana"/>
                <a:cs typeface="Verdana"/>
              </a:rPr>
              <a:t>for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27316F"/>
                </a:solidFill>
                <a:latin typeface="Verdana"/>
                <a:cs typeface="Verdana"/>
              </a:rPr>
              <a:t>making </a:t>
            </a:r>
            <a:r>
              <a:rPr sz="3150" b="1" spc="-114" dirty="0">
                <a:solidFill>
                  <a:srgbClr val="27316F"/>
                </a:solidFill>
                <a:latin typeface="Verdana"/>
                <a:cs typeface="Verdana"/>
              </a:rPr>
              <a:t>predictions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about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stock movements.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8270"/>
            <a:chOff x="9135338" y="0"/>
            <a:chExt cx="9152890" cy="1028827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8270"/>
            </a:xfrm>
            <a:custGeom>
              <a:avLst/>
              <a:gdLst/>
              <a:ahLst/>
              <a:cxnLst/>
              <a:rect l="l" t="t" r="r" b="b"/>
              <a:pathLst>
                <a:path w="9152890" h="10288270">
                  <a:moveTo>
                    <a:pt x="0" y="0"/>
                  </a:moveTo>
                  <a:lnTo>
                    <a:pt x="0" y="10287761"/>
                  </a:lnTo>
                  <a:lnTo>
                    <a:pt x="9152660" y="10287761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10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8" y="1704238"/>
            <a:ext cx="3915410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3450" spc="-180" dirty="0">
                <a:solidFill>
                  <a:srgbClr val="FBBC00"/>
                </a:solidFill>
              </a:rPr>
              <a:t>REAL-</a:t>
            </a:r>
            <a:r>
              <a:rPr sz="3450" spc="-275" dirty="0">
                <a:solidFill>
                  <a:srgbClr val="FBBC00"/>
                </a:solidFill>
              </a:rPr>
              <a:t>TIME</a:t>
            </a:r>
            <a:r>
              <a:rPr sz="3450" spc="-145" dirty="0">
                <a:solidFill>
                  <a:srgbClr val="FBBC00"/>
                </a:solidFill>
              </a:rPr>
              <a:t> </a:t>
            </a:r>
            <a:r>
              <a:rPr sz="3450" spc="-125" dirty="0">
                <a:solidFill>
                  <a:srgbClr val="FBBC00"/>
                </a:solidFill>
              </a:rPr>
              <a:t>DATA </a:t>
            </a:r>
            <a:r>
              <a:rPr sz="3450" spc="-290" dirty="0">
                <a:solidFill>
                  <a:srgbClr val="FBBC00"/>
                </a:solidFill>
              </a:rPr>
              <a:t>ANALYSIS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10905" y="3190119"/>
            <a:ext cx="5812155" cy="4511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sz="3150" spc="-135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today's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fast-</a:t>
            </a:r>
            <a:r>
              <a:rPr sz="3150" spc="75" dirty="0">
                <a:solidFill>
                  <a:srgbClr val="27316F"/>
                </a:solidFill>
                <a:latin typeface="Verdana"/>
                <a:cs typeface="Verdana"/>
              </a:rPr>
              <a:t>paced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market, 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real-</a:t>
            </a:r>
            <a:r>
              <a:rPr sz="3150" b="1" spc="-90" dirty="0">
                <a:solidFill>
                  <a:srgbClr val="27316F"/>
                </a:solidFill>
                <a:latin typeface="Verdana"/>
                <a:cs typeface="Verdana"/>
              </a:rPr>
              <a:t>time</a:t>
            </a:r>
            <a:r>
              <a:rPr sz="3150" b="1" spc="-1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14" dirty="0">
                <a:solidFill>
                  <a:srgbClr val="27316F"/>
                </a:solidFill>
                <a:latin typeface="Verdana"/>
                <a:cs typeface="Verdana"/>
              </a:rPr>
              <a:t>data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analysis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is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essential.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SQL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Power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BI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can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27316F"/>
                </a:solidFill>
                <a:latin typeface="Verdana"/>
                <a:cs typeface="Verdana"/>
              </a:rPr>
              <a:t>be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integrated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provide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up-</a:t>
            </a:r>
            <a:r>
              <a:rPr sz="3150" spc="-50" dirty="0">
                <a:solidFill>
                  <a:srgbClr val="27316F"/>
                </a:solidFill>
                <a:latin typeface="Verdana"/>
                <a:cs typeface="Verdana"/>
              </a:rPr>
              <a:t>to-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date</a:t>
            </a: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insights,</a:t>
            </a: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allowing 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investors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150" spc="-1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make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timely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decisions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based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on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latest </a:t>
            </a:r>
            <a:r>
              <a:rPr sz="3150" b="1" spc="-130" dirty="0">
                <a:solidFill>
                  <a:srgbClr val="27316F"/>
                </a:solidFill>
                <a:latin typeface="Verdana"/>
                <a:cs typeface="Verdana"/>
              </a:rPr>
              <a:t>market</a:t>
            </a:r>
            <a:r>
              <a:rPr sz="3150" b="1" spc="-1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55" dirty="0">
                <a:solidFill>
                  <a:srgbClr val="27316F"/>
                </a:solidFill>
                <a:latin typeface="Verdana"/>
                <a:cs typeface="Verdana"/>
              </a:rPr>
              <a:t>movements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362835" marR="5080" indent="-1489075">
              <a:lnSpc>
                <a:spcPct val="102499"/>
              </a:lnSpc>
              <a:spcBef>
                <a:spcPts val="30"/>
              </a:spcBef>
            </a:pPr>
            <a:r>
              <a:rPr sz="3050" spc="-105" dirty="0"/>
              <a:t>Case</a:t>
            </a:r>
            <a:r>
              <a:rPr sz="3050" spc="-145" dirty="0"/>
              <a:t> </a:t>
            </a:r>
            <a:r>
              <a:rPr sz="3050" spc="-160" dirty="0"/>
              <a:t>Study:</a:t>
            </a:r>
            <a:r>
              <a:rPr sz="3050" spc="-145" dirty="0"/>
              <a:t> </a:t>
            </a:r>
            <a:r>
              <a:rPr sz="3050" spc="-100" dirty="0"/>
              <a:t>Successful </a:t>
            </a:r>
            <a:r>
              <a:rPr sz="3050" spc="-10" dirty="0"/>
              <a:t>Analysis</a:t>
            </a:r>
            <a:endParaRPr sz="3050"/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6601459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50" dirty="0">
                <a:solidFill>
                  <a:srgbClr val="27316F"/>
                </a:solidFill>
                <a:latin typeface="Verdana"/>
                <a:cs typeface="Verdana"/>
              </a:rPr>
              <a:t>Let's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explore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10" dirty="0">
                <a:solidFill>
                  <a:srgbClr val="27316F"/>
                </a:solidFill>
                <a:latin typeface="Verdana"/>
                <a:cs typeface="Verdana"/>
              </a:rPr>
              <a:t>this project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where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SQL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Power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BI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were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used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uncover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90" dirty="0">
                <a:solidFill>
                  <a:srgbClr val="27316F"/>
                </a:solidFill>
                <a:latin typeface="Verdana"/>
                <a:cs typeface="Verdana"/>
              </a:rPr>
              <a:t>hidden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price 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trends.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analysis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led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sz="3150" b="1" spc="-130" dirty="0">
                <a:solidFill>
                  <a:srgbClr val="27316F"/>
                </a:solidFill>
                <a:latin typeface="Verdana"/>
                <a:cs typeface="Verdana"/>
              </a:rPr>
              <a:t>successful</a:t>
            </a:r>
            <a:r>
              <a:rPr sz="3150" b="1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investment</a:t>
            </a:r>
            <a:r>
              <a:rPr sz="3150" spc="7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strategies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demonstrated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power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data-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driven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decision- </a:t>
            </a:r>
            <a:r>
              <a:rPr sz="3150" spc="85" dirty="0">
                <a:solidFill>
                  <a:srgbClr val="27316F"/>
                </a:solidFill>
                <a:latin typeface="Verdana"/>
                <a:cs typeface="Verdana"/>
              </a:rPr>
              <a:t>making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stock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market.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473</Words>
  <Application>Microsoft Office PowerPoint</Application>
  <PresentationFormat>Custom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Verdana</vt:lpstr>
      <vt:lpstr>Office Theme</vt:lpstr>
      <vt:lpstr>PowerPoint Presentation</vt:lpstr>
      <vt:lpstr>PowerPoint Presentation</vt:lpstr>
      <vt:lpstr>INTRODUCTION TO MARKET MYSTERIES</vt:lpstr>
      <vt:lpstr>THE ROLE OF SQL</vt:lpstr>
      <vt:lpstr>POWER BI FOR VISUALIZATION</vt:lpstr>
      <vt:lpstr>DATA SOURCES FOR ANALYSIS</vt:lpstr>
      <vt:lpstr>ANALYZING HISTORICAL TRENDS</vt:lpstr>
      <vt:lpstr>REAL-TIME DATA ANALYSIS</vt:lpstr>
      <vt:lpstr>Case Study: Successful Analysis</vt:lpstr>
      <vt:lpstr>Key Takeaways</vt:lpstr>
      <vt:lpstr>PowerPoint Presentation</vt:lpstr>
      <vt:lpstr>CONCLUSION: UNLOCKING INSIGHTS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Delete</dc:creator>
  <cp:lastModifiedBy>Delete</cp:lastModifiedBy>
  <cp:revision>3</cp:revision>
  <dcterms:created xsi:type="dcterms:W3CDTF">2024-11-04T13:48:54Z</dcterms:created>
  <dcterms:modified xsi:type="dcterms:W3CDTF">2024-11-04T14:12:01Z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2024-11-04T00:00:00Z</vt:filetime>
  </property>
  <property fmtid="{D5CDD505-2E9C-101B-9397-08002B2CF9AE}" pid="5" name="Producer">
    <vt:lpwstr>3-Heights(TM) PDF Security Shell 4.8.25.2 (http://www.pdf-tools.com)</vt:lpwstr>
  </property>
</Properties>
</file>