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59" r:id="rId6"/>
    <p:sldId id="264" r:id="rId7"/>
    <p:sldId id="262" r:id="rId8"/>
    <p:sldId id="261"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88" d="100"/>
          <a:sy n="88"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66"/>
            </a:gs>
            <a:gs pos="50000">
              <a:srgbClr val="FFFF66"/>
            </a:gs>
            <a:gs pos="100000">
              <a:srgbClr val="FFFF66"/>
            </a:gs>
          </a:gsLst>
          <a:lin ang="252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3695" y="2856257"/>
            <a:ext cx="8720761" cy="1373070"/>
          </a:xfrm>
        </p:spPr>
        <p:txBody>
          <a:bodyPr/>
          <a:lstStyle/>
          <a:p>
            <a:r>
              <a:rPr lang="es-PE" dirty="0" smtClean="0"/>
              <a:t>DIABETES EN EL PERÚ</a:t>
            </a:r>
            <a:endParaRPr lang="es-PE" dirty="0"/>
          </a:p>
        </p:txBody>
      </p:sp>
      <p:sp>
        <p:nvSpPr>
          <p:cNvPr id="3" name="Subtítulo 2"/>
          <p:cNvSpPr>
            <a:spLocks noGrp="1"/>
          </p:cNvSpPr>
          <p:nvPr>
            <p:ph type="subTitle" idx="1"/>
          </p:nvPr>
        </p:nvSpPr>
        <p:spPr/>
        <p:txBody>
          <a:bodyPr/>
          <a:lstStyle/>
          <a:p>
            <a:r>
              <a:rPr lang="es-PE" dirty="0" smtClean="0">
                <a:solidFill>
                  <a:schemeClr val="bg1">
                    <a:lumMod val="95000"/>
                    <a:lumOff val="5000"/>
                  </a:schemeClr>
                </a:solidFill>
              </a:rPr>
              <a:t>Procesos de innovación en bioingeniería</a:t>
            </a:r>
          </a:p>
          <a:p>
            <a:r>
              <a:rPr lang="es-PE" dirty="0" smtClean="0">
                <a:solidFill>
                  <a:schemeClr val="bg1">
                    <a:lumMod val="95000"/>
                    <a:lumOff val="5000"/>
                  </a:schemeClr>
                </a:solidFill>
              </a:rPr>
              <a:t>Grupo 2</a:t>
            </a:r>
            <a:endParaRPr lang="es-PE" dirty="0">
              <a:solidFill>
                <a:schemeClr val="bg1">
                  <a:lumMod val="95000"/>
                  <a:lumOff val="5000"/>
                </a:schemeClr>
              </a:solidFill>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6052" t="15618" r="20206" b="46318"/>
          <a:stretch/>
        </p:blipFill>
        <p:spPr>
          <a:xfrm>
            <a:off x="9756742" y="2566523"/>
            <a:ext cx="1979629" cy="1711708"/>
          </a:xfrm>
          <a:prstGeom prst="rect">
            <a:avLst/>
          </a:prstGeom>
        </p:spPr>
      </p:pic>
      <p:sp>
        <p:nvSpPr>
          <p:cNvPr id="5" name="Rectángulo 4"/>
          <p:cNvSpPr/>
          <p:nvPr/>
        </p:nvSpPr>
        <p:spPr>
          <a:xfrm>
            <a:off x="1593130" y="6301819"/>
            <a:ext cx="509047" cy="556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2309567" y="5854044"/>
            <a:ext cx="45719" cy="10039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p:cNvSpPr/>
          <p:nvPr/>
        </p:nvSpPr>
        <p:spPr>
          <a:xfrm>
            <a:off x="2592371" y="5410986"/>
            <a:ext cx="509047" cy="14470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3327662" y="5062194"/>
            <a:ext cx="45719" cy="1795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3599625" y="4666268"/>
            <a:ext cx="509047" cy="2191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p:cNvSpPr/>
          <p:nvPr/>
        </p:nvSpPr>
        <p:spPr>
          <a:xfrm>
            <a:off x="4464075" y="5062193"/>
            <a:ext cx="45719" cy="179580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4865197" y="5410984"/>
            <a:ext cx="509047" cy="14470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11"/>
          <p:cNvSpPr/>
          <p:nvPr/>
        </p:nvSpPr>
        <p:spPr>
          <a:xfrm>
            <a:off x="5662694" y="5856400"/>
            <a:ext cx="45719" cy="10039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p:cNvSpPr/>
          <p:nvPr/>
        </p:nvSpPr>
        <p:spPr>
          <a:xfrm>
            <a:off x="6063816" y="6301819"/>
            <a:ext cx="509047" cy="556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Rectángulo 13"/>
          <p:cNvSpPr/>
          <p:nvPr/>
        </p:nvSpPr>
        <p:spPr>
          <a:xfrm>
            <a:off x="1321168" y="6627043"/>
            <a:ext cx="45719" cy="23331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6799107" y="6627043"/>
            <a:ext cx="45719" cy="23095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8" name="Imagen 37"/>
          <p:cNvPicPr>
            <a:picLocks noChangeAspect="1"/>
          </p:cNvPicPr>
          <p:nvPr/>
        </p:nvPicPr>
        <p:blipFill>
          <a:blip r:embed="rId3"/>
          <a:stretch>
            <a:fillRect/>
          </a:stretch>
        </p:blipFill>
        <p:spPr>
          <a:xfrm rot="10800000">
            <a:off x="6200723" y="0"/>
            <a:ext cx="5535648" cy="2200847"/>
          </a:xfrm>
          <a:prstGeom prst="rect">
            <a:avLst/>
          </a:prstGeom>
        </p:spPr>
      </p:pic>
    </p:spTree>
    <p:extLst>
      <p:ext uri="{BB962C8B-B14F-4D97-AF65-F5344CB8AC3E}">
        <p14:creationId xmlns:p14="http://schemas.microsoft.com/office/powerpoint/2010/main" val="3459623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ángulo redondeado 3"/>
          <p:cNvSpPr/>
          <p:nvPr/>
        </p:nvSpPr>
        <p:spPr>
          <a:xfrm>
            <a:off x="1025182" y="3731930"/>
            <a:ext cx="2950589" cy="3044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smtClean="0"/>
              <a:t>Es </a:t>
            </a:r>
            <a:r>
              <a:rPr lang="es-MX" b="1" dirty="0"/>
              <a:t>importante por su capacidad de poder compartir datos importantes del paciente en tiempo real, de manera que se puede garantizar una atención personalizada para el paciente.</a:t>
            </a:r>
            <a:endParaRPr lang="es-PE" b="1" dirty="0"/>
          </a:p>
          <a:p>
            <a:pPr algn="ctr"/>
            <a:endParaRPr lang="es-PE" dirty="0"/>
          </a:p>
        </p:txBody>
      </p:sp>
      <p:pic>
        <p:nvPicPr>
          <p:cNvPr id="6" name="Picture 2" descr="Mobir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90" y="191203"/>
            <a:ext cx="4538974" cy="34279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obi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527" y="447372"/>
            <a:ext cx="4762500" cy="3171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p:cNvSpPr/>
          <p:nvPr/>
        </p:nvSpPr>
        <p:spPr>
          <a:xfrm>
            <a:off x="6277483" y="3731930"/>
            <a:ext cx="2950589" cy="30448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a:t>Esta posee un efecto reductor de los niveles de LDL-colesterol (el colesterol malo) importante, en torno a un 4-6%. </a:t>
            </a:r>
            <a:endParaRPr lang="es-PE" b="1" dirty="0"/>
          </a:p>
        </p:txBody>
      </p:sp>
    </p:spTree>
    <p:extLst>
      <p:ext uri="{BB962C8B-B14F-4D97-AF65-F5344CB8AC3E}">
        <p14:creationId xmlns:p14="http://schemas.microsoft.com/office/powerpoint/2010/main" val="3131065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00" name="Picture 4" descr="Resultado de imagen para diabetes med aplicacion"/>
          <p:cNvPicPr>
            <a:picLocks noChangeAspect="1" noChangeArrowheads="1"/>
          </p:cNvPicPr>
          <p:nvPr/>
        </p:nvPicPr>
        <p:blipFill rotWithShape="1">
          <a:blip r:embed="rId2">
            <a:extLst>
              <a:ext uri="{28A0092B-C50C-407E-A947-70E740481C1C}">
                <a14:useLocalDpi xmlns:a14="http://schemas.microsoft.com/office/drawing/2010/main" val="0"/>
              </a:ext>
            </a:extLst>
          </a:blip>
          <a:srcRect t="18444" b="16675"/>
          <a:stretch/>
        </p:blipFill>
        <p:spPr bwMode="auto">
          <a:xfrm>
            <a:off x="372390" y="371475"/>
            <a:ext cx="4991381" cy="24288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ront pag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371475"/>
            <a:ext cx="3316386"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redondeado 4"/>
          <p:cNvSpPr/>
          <p:nvPr/>
        </p:nvSpPr>
        <p:spPr>
          <a:xfrm>
            <a:off x="268212" y="3114676"/>
            <a:ext cx="5199735" cy="3486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r>
              <a:rPr lang="es-MX" dirty="0"/>
              <a:t>Un diario de registro de glucosa, insulina, nutrición, medicamentos, sitios de inyección, notas, categorías y otros</a:t>
            </a:r>
            <a:r>
              <a:rPr lang="es-MX" dirty="0" smtClean="0"/>
              <a:t>.</a:t>
            </a:r>
          </a:p>
          <a:p>
            <a:pPr marL="285750" lvl="0" indent="-285750">
              <a:buFont typeface="Arial" panose="020B0604020202020204" pitchFamily="34" charset="0"/>
              <a:buChar char="•"/>
            </a:pPr>
            <a:r>
              <a:rPr lang="es-MX" dirty="0" smtClean="0"/>
              <a:t>Base </a:t>
            </a:r>
            <a:r>
              <a:rPr lang="es-MX" dirty="0"/>
              <a:t>de datos con alimentos fáciles de seleccionar y calcular cantidad</a:t>
            </a:r>
            <a:endParaRPr lang="es-PE" dirty="0"/>
          </a:p>
          <a:p>
            <a:pPr marL="285750" lvl="0" indent="-285750">
              <a:buFont typeface="Arial" panose="020B0604020202020204" pitchFamily="34" charset="0"/>
              <a:buChar char="•"/>
            </a:pPr>
            <a:r>
              <a:rPr lang="es-MX" dirty="0"/>
              <a:t>Calculadora de bolo: carbohidratos y dosis de insulina</a:t>
            </a:r>
            <a:endParaRPr lang="es-PE" dirty="0"/>
          </a:p>
          <a:p>
            <a:pPr marL="285750" lvl="0" indent="-285750">
              <a:buFont typeface="Arial" panose="020B0604020202020204" pitchFamily="34" charset="0"/>
              <a:buChar char="•"/>
            </a:pPr>
            <a:r>
              <a:rPr lang="es-MX" dirty="0"/>
              <a:t>Línea de tiempo de las pruebas de azúcar</a:t>
            </a:r>
            <a:endParaRPr lang="es-PE" dirty="0"/>
          </a:p>
          <a:p>
            <a:pPr marL="285750" lvl="0" indent="-285750">
              <a:buFont typeface="Arial" panose="020B0604020202020204" pitchFamily="34" charset="0"/>
              <a:buChar char="•"/>
            </a:pPr>
            <a:r>
              <a:rPr lang="es-MX" dirty="0"/>
              <a:t>Gráficos analíticos que resumen los datos</a:t>
            </a:r>
            <a:endParaRPr lang="es-PE" dirty="0"/>
          </a:p>
          <a:p>
            <a:pPr marL="285750" lvl="0" indent="-285750">
              <a:buFont typeface="Arial" panose="020B0604020202020204" pitchFamily="34" charset="0"/>
              <a:buChar char="•"/>
            </a:pPr>
            <a:r>
              <a:rPr lang="es-MX" dirty="0"/>
              <a:t>Generar y compartir informes</a:t>
            </a:r>
            <a:endParaRPr lang="es-PE" dirty="0"/>
          </a:p>
          <a:p>
            <a:pPr marL="285750" lvl="0" indent="-285750">
              <a:buFont typeface="Arial" panose="020B0604020202020204" pitchFamily="34" charset="0"/>
              <a:buChar char="•"/>
            </a:pPr>
            <a:r>
              <a:rPr lang="es-MX" dirty="0"/>
              <a:t>Exportar datos</a:t>
            </a:r>
            <a:endParaRPr lang="es-PE" dirty="0"/>
          </a:p>
          <a:p>
            <a:pPr marL="285750" lvl="0" indent="-285750">
              <a:buFont typeface="Arial" panose="020B0604020202020204" pitchFamily="34" charset="0"/>
              <a:buChar char="•"/>
            </a:pPr>
            <a:r>
              <a:rPr lang="es-MX" dirty="0"/>
              <a:t>Sistema de </a:t>
            </a:r>
            <a:r>
              <a:rPr lang="es-MX" dirty="0" smtClean="0"/>
              <a:t>recordatorios</a:t>
            </a:r>
            <a:endParaRPr lang="es-PE" dirty="0"/>
          </a:p>
        </p:txBody>
      </p:sp>
      <p:sp>
        <p:nvSpPr>
          <p:cNvPr id="2" name="Rectángulo redondeado 1"/>
          <p:cNvSpPr/>
          <p:nvPr/>
        </p:nvSpPr>
        <p:spPr>
          <a:xfrm>
            <a:off x="6219825" y="3152775"/>
            <a:ext cx="3533775" cy="3448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La </a:t>
            </a:r>
            <a:r>
              <a:rPr lang="es-MX" dirty="0"/>
              <a:t>cicatrización se genera de una manera más rápida y eficaz en la zona lesionada. Esta patente es importante porque ayudaría al tratamiento de las úlceras en los pies de los pacientes con diabetes y prediabetes.</a:t>
            </a:r>
            <a:endParaRPr lang="es-PE" dirty="0"/>
          </a:p>
          <a:p>
            <a:pPr algn="ctr"/>
            <a:endParaRPr lang="es-PE" dirty="0"/>
          </a:p>
        </p:txBody>
      </p:sp>
      <p:sp>
        <p:nvSpPr>
          <p:cNvPr id="7" name="CuadroTexto 6"/>
          <p:cNvSpPr txBox="1"/>
          <p:nvPr/>
        </p:nvSpPr>
        <p:spPr>
          <a:xfrm>
            <a:off x="6406884" y="2783443"/>
            <a:ext cx="2942267" cy="369332"/>
          </a:xfrm>
          <a:prstGeom prst="rect">
            <a:avLst/>
          </a:prstGeom>
          <a:noFill/>
        </p:spPr>
        <p:txBody>
          <a:bodyPr wrap="square" rtlCol="0">
            <a:spAutoFit/>
          </a:bodyPr>
          <a:lstStyle/>
          <a:p>
            <a:r>
              <a:rPr lang="es-MX" b="1" dirty="0" smtClean="0">
                <a:solidFill>
                  <a:schemeClr val="bg1"/>
                </a:solidFill>
              </a:rPr>
              <a:t>Plantilla </a:t>
            </a:r>
            <a:r>
              <a:rPr lang="es-MX" b="1" dirty="0" err="1" smtClean="0">
                <a:solidFill>
                  <a:schemeClr val="bg1"/>
                </a:solidFill>
              </a:rPr>
              <a:t>pinzoeléctrica</a:t>
            </a:r>
            <a:endParaRPr lang="es-PE" b="1" dirty="0">
              <a:solidFill>
                <a:schemeClr val="bg1"/>
              </a:solidFill>
            </a:endParaRPr>
          </a:p>
        </p:txBody>
      </p:sp>
    </p:spTree>
    <p:extLst>
      <p:ext uri="{BB962C8B-B14F-4D97-AF65-F5344CB8AC3E}">
        <p14:creationId xmlns:p14="http://schemas.microsoft.com/office/powerpoint/2010/main" val="3857242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CuadroTexto 5"/>
          <p:cNvSpPr txBox="1"/>
          <p:nvPr/>
        </p:nvSpPr>
        <p:spPr>
          <a:xfrm>
            <a:off x="1212774" y="5422600"/>
            <a:ext cx="2123117" cy="369332"/>
          </a:xfrm>
          <a:prstGeom prst="rect">
            <a:avLst/>
          </a:prstGeom>
          <a:noFill/>
        </p:spPr>
        <p:txBody>
          <a:bodyPr wrap="square" rtlCol="0">
            <a:spAutoFit/>
          </a:bodyPr>
          <a:lstStyle/>
          <a:p>
            <a:r>
              <a:rPr lang="es-MX" b="1" dirty="0" smtClean="0">
                <a:solidFill>
                  <a:schemeClr val="bg1"/>
                </a:solidFill>
              </a:rPr>
              <a:t>Sensor de glucosa</a:t>
            </a:r>
            <a:endParaRPr lang="es-PE" b="1" dirty="0">
              <a:solidFill>
                <a:schemeClr val="bg1"/>
              </a:solidFill>
            </a:endParaRPr>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364480" y="1095375"/>
            <a:ext cx="3331219" cy="4160364"/>
          </a:xfrm>
          <a:prstGeom prst="rect">
            <a:avLst/>
          </a:prstGeom>
        </p:spPr>
      </p:pic>
      <p:sp>
        <p:nvSpPr>
          <p:cNvPr id="3" name="Rectángulo 2"/>
          <p:cNvSpPr/>
          <p:nvPr/>
        </p:nvSpPr>
        <p:spPr>
          <a:xfrm>
            <a:off x="4775636" y="5422600"/>
            <a:ext cx="3943350" cy="981423"/>
          </a:xfrm>
          <a:prstGeom prst="rect">
            <a:avLst/>
          </a:prstGeom>
        </p:spPr>
        <p:txBody>
          <a:bodyPr wrap="square">
            <a:spAutoFit/>
          </a:bodyPr>
          <a:lstStyle/>
          <a:p>
            <a:pPr algn="just">
              <a:lnSpc>
                <a:spcPct val="107000"/>
              </a:lnSpc>
              <a:spcAft>
                <a:spcPts val="800"/>
              </a:spcAft>
            </a:pPr>
            <a:r>
              <a:rPr lang="es-PE" b="1" dirty="0" smtClean="0">
                <a:solidFill>
                  <a:schemeClr val="bg1"/>
                </a:solidFill>
                <a:latin typeface="+mj-lt"/>
                <a:ea typeface="Calibri" panose="020F0502020204030204" pitchFamily="34" charset="0"/>
                <a:cs typeface="Times New Roman" panose="02020603050405020304" pitchFamily="18" charset="0"/>
              </a:rPr>
              <a:t>Sistema de detección de diabetes mellitus tipo 1 y 2 a través del uso de imágenes de huellas dactilares</a:t>
            </a:r>
            <a:endParaRPr lang="es-PE" b="1" dirty="0">
              <a:solidFill>
                <a:schemeClr val="bg1"/>
              </a:solidFill>
              <a:effectLst/>
              <a:latin typeface="+mj-lt"/>
              <a:ea typeface="Calibri" panose="020F0502020204030204" pitchFamily="34" charset="0"/>
              <a:cs typeface="Times New Roman" panose="02020603050405020304" pitchFamily="18" charset="0"/>
            </a:endParaRPr>
          </a:p>
        </p:txBody>
      </p:sp>
      <p:pic>
        <p:nvPicPr>
          <p:cNvPr id="5122" name="Picture 2" descr="Mobi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50" y="1095375"/>
            <a:ext cx="6495320" cy="409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5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Imagen 7"/>
          <p:cNvPicPr/>
          <p:nvPr/>
        </p:nvPicPr>
        <p:blipFill rotWithShape="1">
          <a:blip r:embed="rId2" cstate="print">
            <a:extLst>
              <a:ext uri="{28A0092B-C50C-407E-A947-70E740481C1C}">
                <a14:useLocalDpi xmlns:a14="http://schemas.microsoft.com/office/drawing/2010/main" val="0"/>
              </a:ext>
            </a:extLst>
          </a:blip>
          <a:srcRect l="36865" t="16628" r="34737" b="5250"/>
          <a:stretch/>
        </p:blipFill>
        <p:spPr bwMode="auto">
          <a:xfrm>
            <a:off x="300355" y="371475"/>
            <a:ext cx="2904490" cy="4229100"/>
          </a:xfrm>
          <a:prstGeom prst="rect">
            <a:avLst/>
          </a:prstGeom>
          <a:ln>
            <a:noFill/>
          </a:ln>
          <a:extLst>
            <a:ext uri="{53640926-AAD7-44D8-BBD7-CCE9431645EC}">
              <a14:shadowObscured xmlns:a14="http://schemas.microsoft.com/office/drawing/2010/main"/>
            </a:ext>
          </a:extLst>
        </p:spPr>
      </p:pic>
      <p:pic>
        <p:nvPicPr>
          <p:cNvPr id="10242" name="Picture 2" descr="Mobi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475" y="527412"/>
            <a:ext cx="2479674" cy="417793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Mobir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9732" y="1657349"/>
            <a:ext cx="3810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784149" y="5191767"/>
            <a:ext cx="2123117" cy="1200329"/>
          </a:xfrm>
          <a:prstGeom prst="rect">
            <a:avLst/>
          </a:prstGeom>
          <a:noFill/>
        </p:spPr>
        <p:txBody>
          <a:bodyPr wrap="square" rtlCol="0">
            <a:spAutoFit/>
          </a:bodyPr>
          <a:lstStyle/>
          <a:p>
            <a:r>
              <a:rPr lang="es-PE" b="1" dirty="0" smtClean="0">
                <a:solidFill>
                  <a:schemeClr val="bg1"/>
                </a:solidFill>
              </a:rPr>
              <a:t>Asistente virtual para generación y registro de recetas médicas</a:t>
            </a:r>
            <a:endParaRPr lang="es-PE" b="1" dirty="0">
              <a:solidFill>
                <a:schemeClr val="bg1"/>
              </a:solidFill>
            </a:endParaRPr>
          </a:p>
        </p:txBody>
      </p:sp>
      <p:sp>
        <p:nvSpPr>
          <p:cNvPr id="10" name="CuadroTexto 9"/>
          <p:cNvSpPr txBox="1"/>
          <p:nvPr/>
        </p:nvSpPr>
        <p:spPr>
          <a:xfrm>
            <a:off x="4181475" y="5191767"/>
            <a:ext cx="2409900" cy="1200329"/>
          </a:xfrm>
          <a:prstGeom prst="rect">
            <a:avLst/>
          </a:prstGeom>
          <a:noFill/>
        </p:spPr>
        <p:txBody>
          <a:bodyPr wrap="square" rtlCol="0">
            <a:spAutoFit/>
          </a:bodyPr>
          <a:lstStyle/>
          <a:p>
            <a:r>
              <a:rPr lang="es-PE" b="1" dirty="0" smtClean="0">
                <a:solidFill>
                  <a:schemeClr val="bg1"/>
                </a:solidFill>
              </a:rPr>
              <a:t>Método y dispositivo para el tratamiento ligero y no invasivo de la diabetes</a:t>
            </a:r>
            <a:endParaRPr lang="es-PE" b="1" dirty="0">
              <a:solidFill>
                <a:schemeClr val="bg1"/>
              </a:solidFill>
            </a:endParaRPr>
          </a:p>
        </p:txBody>
      </p:sp>
      <p:sp>
        <p:nvSpPr>
          <p:cNvPr id="11" name="CuadroTexto 10"/>
          <p:cNvSpPr txBox="1"/>
          <p:nvPr/>
        </p:nvSpPr>
        <p:spPr>
          <a:xfrm>
            <a:off x="7956474" y="5191767"/>
            <a:ext cx="2492451" cy="1200329"/>
          </a:xfrm>
          <a:prstGeom prst="rect">
            <a:avLst/>
          </a:prstGeom>
          <a:noFill/>
        </p:spPr>
        <p:txBody>
          <a:bodyPr wrap="square" rtlCol="0">
            <a:spAutoFit/>
          </a:bodyPr>
          <a:lstStyle/>
          <a:p>
            <a:r>
              <a:rPr lang="es-PE" b="1" dirty="0" smtClean="0">
                <a:solidFill>
                  <a:schemeClr val="bg1"/>
                </a:solidFill>
              </a:rPr>
              <a:t>Método para detección de diabetes a través de imágenes de retina</a:t>
            </a:r>
            <a:endParaRPr lang="es-PE" dirty="0">
              <a:solidFill>
                <a:schemeClr val="bg1"/>
              </a:solidFill>
            </a:endParaRPr>
          </a:p>
        </p:txBody>
      </p:sp>
    </p:spTree>
    <p:extLst>
      <p:ext uri="{BB962C8B-B14F-4D97-AF65-F5344CB8AC3E}">
        <p14:creationId xmlns:p14="http://schemas.microsoft.com/office/powerpoint/2010/main" val="245067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852888898"/>
              </p:ext>
            </p:extLst>
          </p:nvPr>
        </p:nvGraphicFramePr>
        <p:xfrm>
          <a:off x="1782536" y="1807028"/>
          <a:ext cx="8286749" cy="3255210"/>
        </p:xfrm>
        <a:graphic>
          <a:graphicData uri="http://schemas.openxmlformats.org/drawingml/2006/table">
            <a:tbl>
              <a:tblPr firstRow="1" firstCol="1" bandRow="1">
                <a:tableStyleId>{5C22544A-7EE6-4342-B048-85BDC9FD1C3A}</a:tableStyleId>
              </a:tblPr>
              <a:tblGrid>
                <a:gridCol w="2556801"/>
                <a:gridCol w="983777"/>
                <a:gridCol w="859971"/>
                <a:gridCol w="1055914"/>
                <a:gridCol w="968829"/>
                <a:gridCol w="707571"/>
                <a:gridCol w="620486"/>
                <a:gridCol w="533400"/>
              </a:tblGrid>
              <a:tr h="305998">
                <a:tc>
                  <a:txBody>
                    <a:bodyPr/>
                    <a:lstStyle/>
                    <a:p>
                      <a:pPr algn="just">
                        <a:lnSpc>
                          <a:spcPct val="107000"/>
                        </a:lnSpc>
                        <a:spcAft>
                          <a:spcPts val="0"/>
                        </a:spcAft>
                        <a:tabLst>
                          <a:tab pos="2381250" algn="l"/>
                        </a:tabLst>
                      </a:pPr>
                      <a:r>
                        <a:rPr lang="es-PE" sz="800" dirty="0">
                          <a:effectLst/>
                        </a:rPr>
                        <a:t> </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Fundamento Teórico</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Accesibilidad Económica</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Facilidad de Producción</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Facilidad de Uso</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dirty="0">
                          <a:effectLst/>
                        </a:rPr>
                        <a:t>Ergonomía</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Impacto</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just">
                        <a:lnSpc>
                          <a:spcPct val="107000"/>
                        </a:lnSpc>
                        <a:spcAft>
                          <a:spcPts val="0"/>
                        </a:spcAft>
                        <a:tabLst>
                          <a:tab pos="2381250" algn="l"/>
                        </a:tabLst>
                      </a:pPr>
                      <a:r>
                        <a:rPr lang="es-PE" sz="800">
                          <a:effectLst/>
                        </a:rPr>
                        <a:t>Total</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r>
              <a:tr h="343398">
                <a:tc>
                  <a:txBody>
                    <a:bodyPr/>
                    <a:lstStyle/>
                    <a:p>
                      <a:pPr algn="just">
                        <a:lnSpc>
                          <a:spcPct val="107000"/>
                        </a:lnSpc>
                        <a:spcAft>
                          <a:spcPts val="0"/>
                        </a:spcAft>
                        <a:tabLst>
                          <a:tab pos="2381250" algn="l"/>
                        </a:tabLst>
                      </a:pPr>
                      <a:r>
                        <a:rPr lang="es-PE" sz="800">
                          <a:effectLst/>
                        </a:rPr>
                        <a:t>CN 102803947</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dirty="0">
                          <a:effectLst/>
                        </a:rPr>
                        <a:t>3</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379742">
                <a:tc>
                  <a:txBody>
                    <a:bodyPr/>
                    <a:lstStyle/>
                    <a:p>
                      <a:pPr algn="just">
                        <a:lnSpc>
                          <a:spcPct val="107000"/>
                        </a:lnSpc>
                        <a:spcAft>
                          <a:spcPts val="0"/>
                        </a:spcAft>
                        <a:tabLst>
                          <a:tab pos="2381250" algn="l"/>
                        </a:tabLst>
                      </a:pPr>
                      <a:r>
                        <a:rPr lang="es-PE" sz="800">
                          <a:effectLst/>
                        </a:rPr>
                        <a:t>United States Patent Application 20190038674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18</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379742">
                <a:tc>
                  <a:txBody>
                    <a:bodyPr/>
                    <a:lstStyle/>
                    <a:p>
                      <a:pPr algn="just">
                        <a:lnSpc>
                          <a:spcPct val="107000"/>
                        </a:lnSpc>
                        <a:spcAft>
                          <a:spcPts val="0"/>
                        </a:spcAft>
                        <a:tabLst>
                          <a:tab pos="2381250" algn="l"/>
                        </a:tabLst>
                      </a:pPr>
                      <a:r>
                        <a:rPr lang="es-PE" sz="800">
                          <a:effectLst/>
                        </a:rPr>
                        <a:t>US2018289292 (A1)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74985">
                <a:tc>
                  <a:txBody>
                    <a:bodyPr/>
                    <a:lstStyle/>
                    <a:p>
                      <a:pPr algn="just">
                        <a:lnSpc>
                          <a:spcPct val="107000"/>
                        </a:lnSpc>
                        <a:spcAft>
                          <a:spcPts val="0"/>
                        </a:spcAft>
                        <a:tabLst>
                          <a:tab pos="2381250" algn="l"/>
                        </a:tabLst>
                      </a:pPr>
                      <a:r>
                        <a:rPr lang="es-PE" sz="800" dirty="0">
                          <a:effectLst/>
                        </a:rPr>
                        <a:t>WO2016190725A1</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19</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22607">
                <a:tc>
                  <a:txBody>
                    <a:bodyPr/>
                    <a:lstStyle/>
                    <a:p>
                      <a:pPr algn="just">
                        <a:lnSpc>
                          <a:spcPct val="107000"/>
                        </a:lnSpc>
                        <a:spcAft>
                          <a:spcPts val="0"/>
                        </a:spcAft>
                        <a:tabLst>
                          <a:tab pos="2381250" algn="l"/>
                        </a:tabLst>
                      </a:pPr>
                      <a:r>
                        <a:rPr lang="es-PE" sz="800">
                          <a:effectLst/>
                        </a:rPr>
                        <a:t>MX2018012698</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61892">
                <a:tc>
                  <a:txBody>
                    <a:bodyPr/>
                    <a:lstStyle/>
                    <a:p>
                      <a:pPr algn="just">
                        <a:lnSpc>
                          <a:spcPct val="107000"/>
                        </a:lnSpc>
                        <a:spcAft>
                          <a:spcPts val="0"/>
                        </a:spcAft>
                        <a:tabLst>
                          <a:tab pos="2381250" algn="l"/>
                        </a:tabLst>
                      </a:pPr>
                      <a:r>
                        <a:rPr lang="es-PE" sz="800">
                          <a:effectLst/>
                        </a:rPr>
                        <a:t>PE 20190753 (A1)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17</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366647">
                <a:tc>
                  <a:txBody>
                    <a:bodyPr/>
                    <a:lstStyle/>
                    <a:p>
                      <a:pPr algn="just">
                        <a:lnSpc>
                          <a:spcPct val="107000"/>
                        </a:lnSpc>
                        <a:spcAft>
                          <a:spcPts val="0"/>
                        </a:spcAft>
                        <a:tabLst>
                          <a:tab pos="2381250" algn="l"/>
                        </a:tabLst>
                      </a:pPr>
                      <a:r>
                        <a:rPr lang="es-PE" sz="800">
                          <a:effectLst/>
                        </a:rPr>
                        <a:t>United States Patent 6652444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35701">
                <a:tc>
                  <a:txBody>
                    <a:bodyPr/>
                    <a:lstStyle/>
                    <a:p>
                      <a:pPr algn="just">
                        <a:lnSpc>
                          <a:spcPct val="107000"/>
                        </a:lnSpc>
                        <a:spcAft>
                          <a:spcPts val="0"/>
                        </a:spcAft>
                        <a:tabLst>
                          <a:tab pos="2381250" algn="l"/>
                        </a:tabLst>
                      </a:pPr>
                      <a:r>
                        <a:rPr lang="es-PE" sz="800">
                          <a:effectLst/>
                        </a:rPr>
                        <a:t>WO2019172738A1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74985">
                <a:tc>
                  <a:txBody>
                    <a:bodyPr/>
                    <a:lstStyle/>
                    <a:p>
                      <a:pPr algn="just">
                        <a:lnSpc>
                          <a:spcPct val="107000"/>
                        </a:lnSpc>
                        <a:spcAft>
                          <a:spcPts val="0"/>
                        </a:spcAft>
                        <a:tabLst>
                          <a:tab pos="2381250" algn="l"/>
                        </a:tabLst>
                      </a:pPr>
                      <a:r>
                        <a:rPr lang="es-PE" sz="800">
                          <a:effectLst/>
                        </a:rPr>
                        <a:t>CN109691980</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21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r h="209513">
                <a:tc>
                  <a:txBody>
                    <a:bodyPr/>
                    <a:lstStyle/>
                    <a:p>
                      <a:pPr algn="just">
                        <a:lnSpc>
                          <a:spcPct val="107000"/>
                        </a:lnSpc>
                        <a:spcAft>
                          <a:spcPts val="0"/>
                        </a:spcAft>
                        <a:tabLst>
                          <a:tab pos="2381250" algn="l"/>
                        </a:tabLst>
                      </a:pPr>
                      <a:r>
                        <a:rPr lang="es-PE" sz="800">
                          <a:effectLst/>
                        </a:rPr>
                        <a:t>US2019200904 (A1)</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3</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5</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a:effectLst/>
                        </a:rPr>
                        <a:t>4</a:t>
                      </a:r>
                      <a:endParaRPr lang="es-PE" sz="80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c>
                  <a:txBody>
                    <a:bodyPr/>
                    <a:lstStyle/>
                    <a:p>
                      <a:pPr algn="ctr">
                        <a:lnSpc>
                          <a:spcPct val="107000"/>
                        </a:lnSpc>
                        <a:spcAft>
                          <a:spcPts val="0"/>
                        </a:spcAft>
                        <a:tabLst>
                          <a:tab pos="2381250" algn="l"/>
                        </a:tabLst>
                      </a:pPr>
                      <a:r>
                        <a:rPr lang="es-PE" sz="800" dirty="0">
                          <a:effectLst/>
                        </a:rPr>
                        <a:t>24</a:t>
                      </a:r>
                      <a:endParaRPr lang="es-P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415" marR="49415" marT="0" marB="0" anchor="ctr"/>
                </a:tc>
              </a:tr>
            </a:tbl>
          </a:graphicData>
        </a:graphic>
      </p:graphicFrame>
      <p:sp>
        <p:nvSpPr>
          <p:cNvPr id="3" name="CuadroTexto 2"/>
          <p:cNvSpPr txBox="1"/>
          <p:nvPr/>
        </p:nvSpPr>
        <p:spPr>
          <a:xfrm>
            <a:off x="1756190" y="790586"/>
            <a:ext cx="5105289" cy="523220"/>
          </a:xfrm>
          <a:prstGeom prst="rect">
            <a:avLst/>
          </a:prstGeom>
          <a:noFill/>
        </p:spPr>
        <p:txBody>
          <a:bodyPr wrap="square" rtlCol="0">
            <a:spAutoFit/>
          </a:bodyPr>
          <a:lstStyle/>
          <a:p>
            <a:r>
              <a:rPr lang="es-PE" sz="2800" b="1" dirty="0" smtClean="0">
                <a:ln w="9525">
                  <a:solidFill>
                    <a:schemeClr val="bg1"/>
                  </a:solidFill>
                  <a:prstDash val="solid"/>
                </a:ln>
                <a:effectLst>
                  <a:outerShdw blurRad="12700" dist="38100" dir="2700000" algn="tl" rotWithShape="0">
                    <a:schemeClr val="bg1">
                      <a:lumMod val="50000"/>
                    </a:schemeClr>
                  </a:outerShdw>
                </a:effectLst>
              </a:rPr>
              <a:t>Análisis de patentes</a:t>
            </a:r>
            <a:endParaRPr lang="es-PE"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181846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ángulo 1"/>
          <p:cNvSpPr/>
          <p:nvPr/>
        </p:nvSpPr>
        <p:spPr>
          <a:xfrm>
            <a:off x="7810500" y="2891102"/>
            <a:ext cx="4000500" cy="1045286"/>
          </a:xfrm>
          <a:prstGeom prst="rect">
            <a:avLst/>
          </a:prstGeom>
        </p:spPr>
        <p:txBody>
          <a:bodyPr wrap="square">
            <a:spAutoFit/>
          </a:bodyPr>
          <a:lstStyle/>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 </a:t>
            </a:r>
          </a:p>
          <a:p>
            <a:r>
              <a:rPr lang="es-PE" b="1" dirty="0" smtClean="0">
                <a:solidFill>
                  <a:schemeClr val="bg1"/>
                </a:solidFill>
                <a:ea typeface="Calibri" panose="020F0502020204030204" pitchFamily="34" charset="0"/>
                <a:cs typeface="Times New Roman" panose="02020603050405020304" pitchFamily="18" charset="0"/>
              </a:rPr>
              <a:t>Análisis del perfil del cliente (adulto mayor a 30 años)</a:t>
            </a:r>
            <a:endParaRPr lang="es-PE" dirty="0">
              <a:solidFill>
                <a:schemeClr val="bg1"/>
              </a:solidFill>
            </a:endParaRPr>
          </a:p>
        </p:txBody>
      </p:sp>
      <p:pic>
        <p:nvPicPr>
          <p:cNvPr id="4" name="Imagen 3"/>
          <p:cNvPicPr>
            <a:picLocks noChangeAspect="1"/>
          </p:cNvPicPr>
          <p:nvPr/>
        </p:nvPicPr>
        <p:blipFill>
          <a:blip r:embed="rId2"/>
          <a:stretch>
            <a:fillRect/>
          </a:stretch>
        </p:blipFill>
        <p:spPr>
          <a:xfrm>
            <a:off x="0" y="0"/>
            <a:ext cx="6991350" cy="6827490"/>
          </a:xfrm>
          <a:prstGeom prst="rect">
            <a:avLst/>
          </a:prstGeom>
        </p:spPr>
      </p:pic>
    </p:spTree>
    <p:extLst>
      <p:ext uri="{BB962C8B-B14F-4D97-AF65-F5344CB8AC3E}">
        <p14:creationId xmlns:p14="http://schemas.microsoft.com/office/powerpoint/2010/main" val="920211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ángulo 5"/>
          <p:cNvSpPr/>
          <p:nvPr/>
        </p:nvSpPr>
        <p:spPr>
          <a:xfrm>
            <a:off x="7620000" y="3568027"/>
            <a:ext cx="3495675" cy="685059"/>
          </a:xfrm>
          <a:prstGeom prst="rect">
            <a:avLst/>
          </a:prstGeom>
        </p:spPr>
        <p:txBody>
          <a:bodyPr wrap="square">
            <a:spAutoFit/>
          </a:bodyPr>
          <a:lstStyle/>
          <a:p>
            <a:pPr>
              <a:lnSpc>
                <a:spcPct val="107000"/>
              </a:lnSpc>
              <a:spcAft>
                <a:spcPts val="800"/>
              </a:spcAft>
            </a:pPr>
            <a:r>
              <a:rPr lang="es-PE" b="1" dirty="0" smtClean="0">
                <a:solidFill>
                  <a:schemeClr val="bg1"/>
                </a:solidFill>
                <a:ea typeface="Calibri" panose="020F0502020204030204" pitchFamily="34" charset="0"/>
                <a:cs typeface="Times New Roman" panose="02020603050405020304" pitchFamily="18" charset="0"/>
              </a:rPr>
              <a:t>Mapa de valor (para adulto mayor de 30 años):</a:t>
            </a:r>
            <a:endParaRPr lang="es-PE" dirty="0">
              <a:solidFill>
                <a:schemeClr val="bg1"/>
              </a:solidFill>
              <a:effectLst/>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1" y="0"/>
            <a:ext cx="7024591" cy="6858000"/>
          </a:xfrm>
          <a:prstGeom prst="rect">
            <a:avLst/>
          </a:prstGeom>
        </p:spPr>
      </p:pic>
    </p:spTree>
    <p:extLst>
      <p:ext uri="{BB962C8B-B14F-4D97-AF65-F5344CB8AC3E}">
        <p14:creationId xmlns:p14="http://schemas.microsoft.com/office/powerpoint/2010/main" val="3341520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AutoShape 4" descr="Mobirise"/>
          <p:cNvSpPr>
            <a:spLocks noChangeAspect="1" noChangeArrowheads="1"/>
          </p:cNvSpPr>
          <p:nvPr/>
        </p:nvSpPr>
        <p:spPr bwMode="auto">
          <a:xfrm>
            <a:off x="155574" y="-144463"/>
            <a:ext cx="3554401" cy="35544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4" name="Imagen 3"/>
          <p:cNvPicPr>
            <a:picLocks noChangeAspect="1"/>
          </p:cNvPicPr>
          <p:nvPr/>
        </p:nvPicPr>
        <p:blipFill>
          <a:blip r:embed="rId2"/>
          <a:stretch>
            <a:fillRect/>
          </a:stretch>
        </p:blipFill>
        <p:spPr>
          <a:xfrm>
            <a:off x="1814512" y="611509"/>
            <a:ext cx="1643063" cy="1983517"/>
          </a:xfrm>
          <a:prstGeom prst="rect">
            <a:avLst/>
          </a:prstGeom>
        </p:spPr>
      </p:pic>
      <p:pic>
        <p:nvPicPr>
          <p:cNvPr id="6152" name="Picture 8" descr="Mobi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999" y="431111"/>
            <a:ext cx="4085242" cy="257473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Mobiri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792" y="3383354"/>
            <a:ext cx="2193133" cy="3319072"/>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Mobir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874" y="3939720"/>
            <a:ext cx="3942367" cy="249917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501997" y="3005844"/>
            <a:ext cx="2082385" cy="954107"/>
          </a:xfrm>
          <a:prstGeom prst="rect">
            <a:avLst/>
          </a:prstGeom>
          <a:noFill/>
        </p:spPr>
        <p:txBody>
          <a:bodyPr wrap="square" rtlCol="0">
            <a:spAutoFit/>
          </a:bodyPr>
          <a:lstStyle/>
          <a:p>
            <a:r>
              <a:rPr lang="es-PE" sz="2800" b="1" dirty="0" smtClean="0">
                <a:ln w="9525">
                  <a:solidFill>
                    <a:schemeClr val="bg1"/>
                  </a:solidFill>
                  <a:prstDash val="solid"/>
                </a:ln>
                <a:effectLst>
                  <a:outerShdw blurRad="12700" dist="38100" dir="2700000" algn="tl" rotWithShape="0">
                    <a:schemeClr val="bg1">
                      <a:lumMod val="50000"/>
                    </a:schemeClr>
                  </a:outerShdw>
                </a:effectLst>
              </a:rPr>
              <a:t>Propuesta de solución</a:t>
            </a:r>
            <a:endParaRPr lang="es-PE"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94615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728" y="348345"/>
            <a:ext cx="5551713" cy="2848480"/>
          </a:xfrm>
          <a:prstGeom prst="rect">
            <a:avLst/>
          </a:prstGeom>
        </p:spPr>
      </p:pic>
      <p:pic>
        <p:nvPicPr>
          <p:cNvPr id="1026" name="Picture 2" descr="Resultado de imagen para diab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30" y="3511881"/>
            <a:ext cx="4408713" cy="2936272"/>
          </a:xfrm>
          <a:prstGeom prst="rect">
            <a:avLst/>
          </a:prstGeom>
          <a:noFill/>
          <a:extLst>
            <a:ext uri="{909E8E84-426E-40DD-AFC4-6F175D3DCCD1}">
              <a14:hiddenFill xmlns:a14="http://schemas.microsoft.com/office/drawing/2010/main">
                <a:solidFill>
                  <a:srgbClr val="FFFFFF"/>
                </a:solidFill>
              </a14:hiddenFill>
            </a:ext>
          </a:extLst>
        </p:spPr>
      </p:pic>
      <p:sp>
        <p:nvSpPr>
          <p:cNvPr id="5" name="Elipse 4"/>
          <p:cNvSpPr/>
          <p:nvPr/>
        </p:nvSpPr>
        <p:spPr>
          <a:xfrm>
            <a:off x="5562600" y="3511881"/>
            <a:ext cx="5663971" cy="320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Según la Encuesta Demográfica y de Salud Familiar (ENDES. 2015), aproximadamente el 2.9% de los peruanos mayores de 15 años reportaron tener diabetes mellitus con la posibilidad de que aproximadamente un millón de personas padecen la enfermedad sin ser diagnosticadas</a:t>
            </a:r>
            <a:r>
              <a:rPr lang="es-PE" b="1" dirty="0" smtClean="0"/>
              <a:t>.</a:t>
            </a:r>
            <a:endParaRPr lang="es-PE" b="1" dirty="0"/>
          </a:p>
        </p:txBody>
      </p:sp>
      <p:sp>
        <p:nvSpPr>
          <p:cNvPr id="2" name="CuadroTexto 1"/>
          <p:cNvSpPr txBox="1"/>
          <p:nvPr/>
        </p:nvSpPr>
        <p:spPr>
          <a:xfrm>
            <a:off x="631371" y="936171"/>
            <a:ext cx="4288972" cy="1446550"/>
          </a:xfrm>
          <a:prstGeom prst="rect">
            <a:avLst/>
          </a:prstGeom>
          <a:noFill/>
        </p:spPr>
        <p:txBody>
          <a:bodyPr wrap="square" rtlCol="0">
            <a:spAutoFit/>
          </a:bodyPr>
          <a:lstStyle/>
          <a:p>
            <a:r>
              <a:rPr lang="es-PE" sz="4400" b="1" dirty="0" smtClean="0">
                <a:ln w="9525">
                  <a:solidFill>
                    <a:schemeClr val="bg1"/>
                  </a:solidFill>
                  <a:prstDash val="solid"/>
                </a:ln>
                <a:effectLst>
                  <a:outerShdw blurRad="12700" dist="38100" dir="2700000" algn="tl" rotWithShape="0">
                    <a:schemeClr val="bg1">
                      <a:lumMod val="50000"/>
                    </a:schemeClr>
                  </a:outerShdw>
                </a:effectLst>
              </a:rPr>
              <a:t>¿La diabetes es un problema?</a:t>
            </a:r>
            <a:endParaRPr lang="es-PE" sz="4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49778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Imagen 5" descr="Mobirise"/>
          <p:cNvPicPr/>
          <p:nvPr/>
        </p:nvPicPr>
        <p:blipFill>
          <a:blip r:embed="rId2">
            <a:extLst>
              <a:ext uri="{28A0092B-C50C-407E-A947-70E740481C1C}">
                <a14:useLocalDpi xmlns:a14="http://schemas.microsoft.com/office/drawing/2010/main" val="0"/>
              </a:ext>
            </a:extLst>
          </a:blip>
          <a:srcRect/>
          <a:stretch>
            <a:fillRect/>
          </a:stretch>
        </p:blipFill>
        <p:spPr bwMode="auto">
          <a:xfrm>
            <a:off x="443861" y="315686"/>
            <a:ext cx="7777112" cy="3035431"/>
          </a:xfrm>
          <a:prstGeom prst="rect">
            <a:avLst/>
          </a:prstGeom>
          <a:noFill/>
          <a:ln>
            <a:noFill/>
          </a:ln>
        </p:spPr>
      </p:pic>
      <p:pic>
        <p:nvPicPr>
          <p:cNvPr id="7" name="Imagen 6" descr="Mobirise"/>
          <p:cNvPicPr/>
          <p:nvPr/>
        </p:nvPicPr>
        <p:blipFill>
          <a:blip r:embed="rId3">
            <a:extLst>
              <a:ext uri="{28A0092B-C50C-407E-A947-70E740481C1C}">
                <a14:useLocalDpi xmlns:a14="http://schemas.microsoft.com/office/drawing/2010/main" val="0"/>
              </a:ext>
            </a:extLst>
          </a:blip>
          <a:srcRect/>
          <a:stretch>
            <a:fillRect/>
          </a:stretch>
        </p:blipFill>
        <p:spPr bwMode="auto">
          <a:xfrm>
            <a:off x="1366886" y="3351117"/>
            <a:ext cx="6854087" cy="3412503"/>
          </a:xfrm>
          <a:prstGeom prst="rect">
            <a:avLst/>
          </a:prstGeom>
          <a:noFill/>
          <a:ln>
            <a:noFill/>
          </a:ln>
        </p:spPr>
      </p:pic>
      <p:sp>
        <p:nvSpPr>
          <p:cNvPr id="8" name="CuadroTexto 7"/>
          <p:cNvSpPr txBox="1"/>
          <p:nvPr/>
        </p:nvSpPr>
        <p:spPr>
          <a:xfrm>
            <a:off x="8408710" y="4108550"/>
            <a:ext cx="3214540" cy="1754326"/>
          </a:xfrm>
          <a:prstGeom prst="rect">
            <a:avLst/>
          </a:prstGeom>
          <a:noFill/>
        </p:spPr>
        <p:txBody>
          <a:bodyPr wrap="square" rtlCol="0">
            <a:spAutoFit/>
          </a:bodyPr>
          <a:lstStyle/>
          <a:p>
            <a:r>
              <a:rPr lang="es-PE" b="1" dirty="0">
                <a:solidFill>
                  <a:schemeClr val="bg1">
                    <a:lumMod val="95000"/>
                    <a:lumOff val="5000"/>
                  </a:schemeClr>
                </a:solidFill>
              </a:rPr>
              <a:t>Estado de los pacientes al momento de la captación por la Vigilancia de</a:t>
            </a:r>
            <a:br>
              <a:rPr lang="es-PE" b="1" dirty="0">
                <a:solidFill>
                  <a:schemeClr val="bg1">
                    <a:lumMod val="95000"/>
                    <a:lumOff val="5000"/>
                  </a:schemeClr>
                </a:solidFill>
              </a:rPr>
            </a:br>
            <a:r>
              <a:rPr lang="es-PE" b="1" dirty="0">
                <a:solidFill>
                  <a:schemeClr val="bg1">
                    <a:lumMod val="95000"/>
                    <a:lumOff val="5000"/>
                  </a:schemeClr>
                </a:solidFill>
              </a:rPr>
              <a:t>Diabetes en establecimientos de salud. Perú 2016.</a:t>
            </a:r>
            <a:endParaRPr lang="es-PE" dirty="0">
              <a:solidFill>
                <a:schemeClr val="bg1">
                  <a:lumMod val="95000"/>
                  <a:lumOff val="5000"/>
                </a:schemeClr>
              </a:solidFill>
            </a:endParaRPr>
          </a:p>
        </p:txBody>
      </p:sp>
      <p:sp>
        <p:nvSpPr>
          <p:cNvPr id="5" name="CuadroTexto 4"/>
          <p:cNvSpPr txBox="1"/>
          <p:nvPr/>
        </p:nvSpPr>
        <p:spPr>
          <a:xfrm>
            <a:off x="8220973" y="1948543"/>
            <a:ext cx="4288972" cy="523220"/>
          </a:xfrm>
          <a:prstGeom prst="rect">
            <a:avLst/>
          </a:prstGeom>
          <a:noFill/>
        </p:spPr>
        <p:txBody>
          <a:bodyPr wrap="square" rtlCol="0">
            <a:spAutoFit/>
          </a:bodyPr>
          <a:lstStyle/>
          <a:p>
            <a:r>
              <a:rPr lang="es-PE" sz="2800" b="1" dirty="0" smtClean="0">
                <a:ln w="9525">
                  <a:solidFill>
                    <a:schemeClr val="bg1"/>
                  </a:solidFill>
                  <a:prstDash val="solid"/>
                </a:ln>
                <a:effectLst>
                  <a:outerShdw blurRad="12700" dist="38100" dir="2700000" algn="tl" rotWithShape="0">
                    <a:schemeClr val="bg1">
                      <a:lumMod val="50000"/>
                    </a:schemeClr>
                  </a:outerShdw>
                </a:effectLst>
              </a:rPr>
              <a:t>Prevalencia</a:t>
            </a:r>
            <a:endParaRPr lang="es-PE" sz="32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869215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descr="Mobirise"/>
          <p:cNvPicPr/>
          <p:nvPr/>
        </p:nvPicPr>
        <p:blipFill>
          <a:blip r:embed="rId2">
            <a:extLst>
              <a:ext uri="{28A0092B-C50C-407E-A947-70E740481C1C}">
                <a14:useLocalDpi xmlns:a14="http://schemas.microsoft.com/office/drawing/2010/main" val="0"/>
              </a:ext>
            </a:extLst>
          </a:blip>
          <a:srcRect/>
          <a:stretch>
            <a:fillRect/>
          </a:stretch>
        </p:blipFill>
        <p:spPr bwMode="auto">
          <a:xfrm>
            <a:off x="365155" y="893365"/>
            <a:ext cx="6042581" cy="4025245"/>
          </a:xfrm>
          <a:prstGeom prst="rect">
            <a:avLst/>
          </a:prstGeom>
          <a:noFill/>
          <a:ln>
            <a:noFill/>
          </a:ln>
        </p:spPr>
      </p:pic>
      <p:pic>
        <p:nvPicPr>
          <p:cNvPr id="5" name="Imagen 4" descr="Mobirise"/>
          <p:cNvPicPr/>
          <p:nvPr/>
        </p:nvPicPr>
        <p:blipFill>
          <a:blip r:embed="rId3">
            <a:extLst>
              <a:ext uri="{28A0092B-C50C-407E-A947-70E740481C1C}">
                <a14:useLocalDpi xmlns:a14="http://schemas.microsoft.com/office/drawing/2010/main" val="0"/>
              </a:ext>
            </a:extLst>
          </a:blip>
          <a:srcRect/>
          <a:stretch>
            <a:fillRect/>
          </a:stretch>
        </p:blipFill>
        <p:spPr bwMode="auto">
          <a:xfrm>
            <a:off x="6818790" y="1654131"/>
            <a:ext cx="4867530" cy="3952012"/>
          </a:xfrm>
          <a:prstGeom prst="rect">
            <a:avLst/>
          </a:prstGeom>
          <a:noFill/>
          <a:ln>
            <a:noFill/>
          </a:ln>
        </p:spPr>
      </p:pic>
      <p:sp>
        <p:nvSpPr>
          <p:cNvPr id="6" name="CuadroTexto 5"/>
          <p:cNvSpPr txBox="1"/>
          <p:nvPr/>
        </p:nvSpPr>
        <p:spPr>
          <a:xfrm>
            <a:off x="7073089" y="893365"/>
            <a:ext cx="4939802" cy="646331"/>
          </a:xfrm>
          <a:prstGeom prst="rect">
            <a:avLst/>
          </a:prstGeom>
          <a:noFill/>
        </p:spPr>
        <p:txBody>
          <a:bodyPr wrap="square" rtlCol="0">
            <a:spAutoFit/>
          </a:bodyPr>
          <a:lstStyle/>
          <a:p>
            <a:r>
              <a:rPr lang="es-PE" b="1" dirty="0">
                <a:solidFill>
                  <a:schemeClr val="bg1">
                    <a:lumMod val="95000"/>
                    <a:lumOff val="5000"/>
                  </a:schemeClr>
                </a:solidFill>
              </a:rPr>
              <a:t>Casos de diabetes mellitus por departamento (2016-19) </a:t>
            </a:r>
            <a:endParaRPr lang="es-PE" dirty="0">
              <a:solidFill>
                <a:schemeClr val="bg1">
                  <a:lumMod val="95000"/>
                  <a:lumOff val="5000"/>
                </a:schemeClr>
              </a:solidFill>
            </a:endParaRPr>
          </a:p>
        </p:txBody>
      </p:sp>
      <p:sp>
        <p:nvSpPr>
          <p:cNvPr id="7" name="CuadroTexto 6"/>
          <p:cNvSpPr txBox="1"/>
          <p:nvPr/>
        </p:nvSpPr>
        <p:spPr>
          <a:xfrm>
            <a:off x="1056881" y="4918610"/>
            <a:ext cx="4939802" cy="923330"/>
          </a:xfrm>
          <a:prstGeom prst="rect">
            <a:avLst/>
          </a:prstGeom>
          <a:noFill/>
        </p:spPr>
        <p:txBody>
          <a:bodyPr wrap="square" rtlCol="0">
            <a:spAutoFit/>
          </a:bodyPr>
          <a:lstStyle/>
          <a:p>
            <a:pPr algn="ctr"/>
            <a:r>
              <a:rPr lang="es-PE" b="1" dirty="0">
                <a:solidFill>
                  <a:schemeClr val="bg1">
                    <a:lumMod val="95000"/>
                    <a:lumOff val="5000"/>
                  </a:schemeClr>
                </a:solidFill>
              </a:rPr>
              <a:t>Porcentaje de personas de 15 y más años de edad con diagnóstico de diabetes mellitus que recibieron tratamiento. Perú 2015.</a:t>
            </a:r>
            <a:endParaRPr lang="es-PE" dirty="0">
              <a:solidFill>
                <a:schemeClr val="bg1">
                  <a:lumMod val="95000"/>
                  <a:lumOff val="5000"/>
                </a:schemeClr>
              </a:solidFill>
            </a:endParaRPr>
          </a:p>
        </p:txBody>
      </p:sp>
    </p:spTree>
    <p:extLst>
      <p:ext uri="{BB962C8B-B14F-4D97-AF65-F5344CB8AC3E}">
        <p14:creationId xmlns:p14="http://schemas.microsoft.com/office/powerpoint/2010/main" val="345784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Imagen 7"/>
          <p:cNvPicPr/>
          <p:nvPr/>
        </p:nvPicPr>
        <p:blipFill rotWithShape="1">
          <a:blip r:embed="rId2" cstate="print">
            <a:extLst>
              <a:ext uri="{28A0092B-C50C-407E-A947-70E740481C1C}">
                <a14:useLocalDpi xmlns:a14="http://schemas.microsoft.com/office/drawing/2010/main" val="0"/>
              </a:ext>
            </a:extLst>
          </a:blip>
          <a:srcRect l="9525" t="28846" r="40204" b="6250"/>
          <a:stretch/>
        </p:blipFill>
        <p:spPr bwMode="auto">
          <a:xfrm>
            <a:off x="0" y="725864"/>
            <a:ext cx="6353666" cy="4383464"/>
          </a:xfrm>
          <a:prstGeom prst="rect">
            <a:avLst/>
          </a:prstGeom>
          <a:ln>
            <a:noFill/>
          </a:ln>
          <a:extLst>
            <a:ext uri="{53640926-AAD7-44D8-BBD7-CCE9431645EC}">
              <a14:shadowObscured xmlns:a14="http://schemas.microsoft.com/office/drawing/2010/main"/>
            </a:ext>
          </a:extLst>
        </p:spPr>
      </p:pic>
      <p:sp>
        <p:nvSpPr>
          <p:cNvPr id="9" name="CuadroTexto 8"/>
          <p:cNvSpPr txBox="1"/>
          <p:nvPr/>
        </p:nvSpPr>
        <p:spPr>
          <a:xfrm>
            <a:off x="706932" y="5430336"/>
            <a:ext cx="4939802" cy="923330"/>
          </a:xfrm>
          <a:prstGeom prst="rect">
            <a:avLst/>
          </a:prstGeom>
          <a:noFill/>
        </p:spPr>
        <p:txBody>
          <a:bodyPr wrap="square" rtlCol="0">
            <a:spAutoFit/>
          </a:bodyPr>
          <a:lstStyle/>
          <a:p>
            <a:pPr algn="ctr"/>
            <a:r>
              <a:rPr lang="es-PE" b="1" dirty="0">
                <a:solidFill>
                  <a:schemeClr val="bg1">
                    <a:lumMod val="95000"/>
                    <a:lumOff val="5000"/>
                  </a:schemeClr>
                </a:solidFill>
              </a:rPr>
              <a:t>Estudios poblacionales sobre prevalencia e incidencia de diabetes mellitus tipo 2 en Perú (2018). </a:t>
            </a:r>
            <a:endParaRPr lang="es-PE" dirty="0">
              <a:solidFill>
                <a:schemeClr val="bg1">
                  <a:lumMod val="95000"/>
                  <a:lumOff val="5000"/>
                </a:schemeClr>
              </a:solidFill>
            </a:endParaRPr>
          </a:p>
        </p:txBody>
      </p:sp>
      <p:sp>
        <p:nvSpPr>
          <p:cNvPr id="2" name="Recortar rectángulo de esquina diagonal 1"/>
          <p:cNvSpPr/>
          <p:nvPr/>
        </p:nvSpPr>
        <p:spPr>
          <a:xfrm>
            <a:off x="6781689" y="1575062"/>
            <a:ext cx="3610466" cy="353426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chemeClr val="tx1"/>
                </a:solidFill>
              </a:rPr>
              <a:t>Los </a:t>
            </a:r>
            <a:r>
              <a:rPr lang="es-PE" b="1" dirty="0">
                <a:solidFill>
                  <a:schemeClr val="tx1"/>
                </a:solidFill>
              </a:rPr>
              <a:t>resultados de PERUDIAB indicaron que la incidencia de diabetes es de 19,5 casos cada 1000 persona-años, CRONICAS estimó que hay 19 casos cada 1000 personas-años, PERU MIGRANT estimó que hay 8 casos cada 1000 personas-años</a:t>
            </a:r>
          </a:p>
        </p:txBody>
      </p:sp>
      <p:sp>
        <p:nvSpPr>
          <p:cNvPr id="5" name="CuadroTexto 4"/>
          <p:cNvSpPr txBox="1"/>
          <p:nvPr/>
        </p:nvSpPr>
        <p:spPr>
          <a:xfrm>
            <a:off x="6781689" y="1051842"/>
            <a:ext cx="2492829" cy="523220"/>
          </a:xfrm>
          <a:prstGeom prst="rect">
            <a:avLst/>
          </a:prstGeom>
          <a:noFill/>
        </p:spPr>
        <p:txBody>
          <a:bodyPr wrap="square" rtlCol="0">
            <a:spAutoFit/>
          </a:bodyPr>
          <a:lstStyle/>
          <a:p>
            <a:r>
              <a:rPr lang="es-PE" sz="2800" b="1" dirty="0" smtClean="0">
                <a:ln w="9525">
                  <a:solidFill>
                    <a:schemeClr val="bg1"/>
                  </a:solidFill>
                  <a:prstDash val="solid"/>
                </a:ln>
                <a:effectLst>
                  <a:outerShdw blurRad="12700" dist="38100" dir="2700000" algn="tl" rotWithShape="0">
                    <a:schemeClr val="bg1">
                      <a:lumMod val="50000"/>
                    </a:schemeClr>
                  </a:outerShdw>
                </a:effectLst>
              </a:rPr>
              <a:t>Incidencia</a:t>
            </a:r>
            <a:endParaRPr lang="es-PE"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524078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60" y="1404594"/>
            <a:ext cx="6229350" cy="4476750"/>
          </a:xfrm>
          <a:prstGeom prst="rect">
            <a:avLst/>
          </a:prstGeom>
        </p:spPr>
      </p:pic>
      <p:sp>
        <p:nvSpPr>
          <p:cNvPr id="3" name="Recortar rectángulo de esquina diagonal 2"/>
          <p:cNvSpPr/>
          <p:nvPr/>
        </p:nvSpPr>
        <p:spPr>
          <a:xfrm>
            <a:off x="7475457" y="1404594"/>
            <a:ext cx="2526382" cy="44767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t>Los países con menor prevalencia en el mundo son </a:t>
            </a:r>
            <a:r>
              <a:rPr lang="es-PE" b="1" dirty="0" err="1"/>
              <a:t>Rwanda</a:t>
            </a:r>
            <a:r>
              <a:rPr lang="es-PE" b="1" dirty="0"/>
              <a:t>, Uganda y Madagascar, poseen una cercana al 3%; y al contrario, los países con mayor prevalencia son Niue, </a:t>
            </a:r>
            <a:r>
              <a:rPr lang="es-PE" b="1" dirty="0" err="1"/>
              <a:t>Naury</a:t>
            </a:r>
            <a:r>
              <a:rPr lang="es-PE" b="1" dirty="0"/>
              <a:t> y las Islas Cook que rondan el 27% de prevalencia.</a:t>
            </a:r>
          </a:p>
          <a:p>
            <a:pPr algn="ctr"/>
            <a:endParaRPr lang="es-PE" dirty="0"/>
          </a:p>
        </p:txBody>
      </p:sp>
      <p:sp>
        <p:nvSpPr>
          <p:cNvPr id="4" name="CuadroTexto 3"/>
          <p:cNvSpPr txBox="1"/>
          <p:nvPr/>
        </p:nvSpPr>
        <p:spPr>
          <a:xfrm>
            <a:off x="1375190" y="572871"/>
            <a:ext cx="5105289" cy="523220"/>
          </a:xfrm>
          <a:prstGeom prst="rect">
            <a:avLst/>
          </a:prstGeom>
          <a:noFill/>
        </p:spPr>
        <p:txBody>
          <a:bodyPr wrap="square" rtlCol="0">
            <a:spAutoFit/>
          </a:bodyPr>
          <a:lstStyle/>
          <a:p>
            <a:r>
              <a:rPr lang="es-PE" sz="2800" b="1" dirty="0" smtClean="0">
                <a:ln w="9525">
                  <a:solidFill>
                    <a:schemeClr val="bg1"/>
                  </a:solidFill>
                  <a:prstDash val="solid"/>
                </a:ln>
                <a:effectLst>
                  <a:outerShdw blurRad="12700" dist="38100" dir="2700000" algn="tl" rotWithShape="0">
                    <a:schemeClr val="bg1">
                      <a:lumMod val="50000"/>
                    </a:schemeClr>
                  </a:outerShdw>
                </a:effectLst>
              </a:rPr>
              <a:t>Comparación de estándares</a:t>
            </a:r>
            <a:endParaRPr lang="es-PE"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6849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Mobirise"/>
          <p:cNvPicPr/>
          <p:nvPr/>
        </p:nvPicPr>
        <p:blipFill>
          <a:blip r:embed="rId2">
            <a:extLst>
              <a:ext uri="{28A0092B-C50C-407E-A947-70E740481C1C}">
                <a14:useLocalDpi xmlns:a14="http://schemas.microsoft.com/office/drawing/2010/main" val="0"/>
              </a:ext>
            </a:extLst>
          </a:blip>
          <a:srcRect/>
          <a:stretch>
            <a:fillRect/>
          </a:stretch>
        </p:blipFill>
        <p:spPr bwMode="auto">
          <a:xfrm>
            <a:off x="239690" y="1376328"/>
            <a:ext cx="5361009" cy="4312763"/>
          </a:xfrm>
          <a:prstGeom prst="rect">
            <a:avLst/>
          </a:prstGeom>
          <a:noFill/>
          <a:ln>
            <a:noFill/>
          </a:ln>
        </p:spPr>
      </p:pic>
      <p:sp>
        <p:nvSpPr>
          <p:cNvPr id="5" name="CuadroTexto 4"/>
          <p:cNvSpPr txBox="1"/>
          <p:nvPr/>
        </p:nvSpPr>
        <p:spPr>
          <a:xfrm>
            <a:off x="571705" y="452998"/>
            <a:ext cx="4773180" cy="923330"/>
          </a:xfrm>
          <a:prstGeom prst="rect">
            <a:avLst/>
          </a:prstGeom>
          <a:noFill/>
        </p:spPr>
        <p:txBody>
          <a:bodyPr wrap="square" rtlCol="0">
            <a:spAutoFit/>
          </a:bodyPr>
          <a:lstStyle/>
          <a:p>
            <a:r>
              <a:rPr lang="es-PE" b="1" dirty="0">
                <a:solidFill>
                  <a:schemeClr val="bg1"/>
                </a:solidFill>
              </a:rPr>
              <a:t>Costo Directo de Diagnóstico, Tratamiento y Seguimiento en Población mayor de 25 años con Diabetes Mellitus tipo 2</a:t>
            </a:r>
          </a:p>
        </p:txBody>
      </p:sp>
      <p:sp>
        <p:nvSpPr>
          <p:cNvPr id="6" name="CuadroTexto 5"/>
          <p:cNvSpPr txBox="1"/>
          <p:nvPr/>
        </p:nvSpPr>
        <p:spPr>
          <a:xfrm>
            <a:off x="6223812" y="452998"/>
            <a:ext cx="3965216" cy="646331"/>
          </a:xfrm>
          <a:prstGeom prst="rect">
            <a:avLst/>
          </a:prstGeom>
          <a:noFill/>
        </p:spPr>
        <p:txBody>
          <a:bodyPr wrap="square" rtlCol="0">
            <a:spAutoFit/>
          </a:bodyPr>
          <a:lstStyle/>
          <a:p>
            <a:r>
              <a:rPr lang="es-PE" b="1" dirty="0" smtClean="0">
                <a:solidFill>
                  <a:schemeClr val="bg1"/>
                </a:solidFill>
              </a:rPr>
              <a:t>Costo </a:t>
            </a:r>
            <a:r>
              <a:rPr lang="es-PE" b="1" dirty="0">
                <a:solidFill>
                  <a:schemeClr val="bg1"/>
                </a:solidFill>
              </a:rPr>
              <a:t>directo de prevención en población mayor de 25 años</a:t>
            </a:r>
          </a:p>
        </p:txBody>
      </p:sp>
      <p:pic>
        <p:nvPicPr>
          <p:cNvPr id="7" name="Imagen 6" descr="Mobirise"/>
          <p:cNvPicPr/>
          <p:nvPr/>
        </p:nvPicPr>
        <p:blipFill>
          <a:blip r:embed="rId3">
            <a:extLst>
              <a:ext uri="{28A0092B-C50C-407E-A947-70E740481C1C}">
                <a14:useLocalDpi xmlns:a14="http://schemas.microsoft.com/office/drawing/2010/main" val="0"/>
              </a:ext>
            </a:extLst>
          </a:blip>
          <a:srcRect/>
          <a:stretch>
            <a:fillRect/>
          </a:stretch>
        </p:blipFill>
        <p:spPr bwMode="auto">
          <a:xfrm>
            <a:off x="5856514" y="1376328"/>
            <a:ext cx="6153373" cy="3919662"/>
          </a:xfrm>
          <a:prstGeom prst="rect">
            <a:avLst/>
          </a:prstGeom>
          <a:noFill/>
          <a:ln>
            <a:noFill/>
          </a:ln>
        </p:spPr>
      </p:pic>
    </p:spTree>
    <p:extLst>
      <p:ext uri="{BB962C8B-B14F-4D97-AF65-F5344CB8AC3E}">
        <p14:creationId xmlns:p14="http://schemas.microsoft.com/office/powerpoint/2010/main" val="2114164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Mobirise"/>
          <p:cNvPicPr/>
          <p:nvPr/>
        </p:nvPicPr>
        <p:blipFill>
          <a:blip r:embed="rId2">
            <a:extLst>
              <a:ext uri="{28A0092B-C50C-407E-A947-70E740481C1C}">
                <a14:useLocalDpi xmlns:a14="http://schemas.microsoft.com/office/drawing/2010/main" val="0"/>
              </a:ext>
            </a:extLst>
          </a:blip>
          <a:srcRect/>
          <a:stretch>
            <a:fillRect/>
          </a:stretch>
        </p:blipFill>
        <p:spPr bwMode="auto">
          <a:xfrm>
            <a:off x="77744" y="1774128"/>
            <a:ext cx="6153373" cy="3919662"/>
          </a:xfrm>
          <a:prstGeom prst="rect">
            <a:avLst/>
          </a:prstGeom>
          <a:noFill/>
          <a:ln>
            <a:noFill/>
          </a:ln>
        </p:spPr>
      </p:pic>
      <p:sp>
        <p:nvSpPr>
          <p:cNvPr id="6" name="CuadroTexto 5"/>
          <p:cNvSpPr txBox="1"/>
          <p:nvPr/>
        </p:nvSpPr>
        <p:spPr>
          <a:xfrm>
            <a:off x="684529" y="987654"/>
            <a:ext cx="4939802" cy="646331"/>
          </a:xfrm>
          <a:prstGeom prst="rect">
            <a:avLst/>
          </a:prstGeom>
          <a:noFill/>
        </p:spPr>
        <p:txBody>
          <a:bodyPr wrap="square" rtlCol="0">
            <a:spAutoFit/>
          </a:bodyPr>
          <a:lstStyle/>
          <a:p>
            <a:r>
              <a:rPr lang="es-PE" b="1" dirty="0" smtClean="0">
                <a:solidFill>
                  <a:schemeClr val="bg1"/>
                </a:solidFill>
              </a:rPr>
              <a:t>Costo </a:t>
            </a:r>
            <a:r>
              <a:rPr lang="es-PE" b="1" dirty="0">
                <a:solidFill>
                  <a:schemeClr val="bg1"/>
                </a:solidFill>
              </a:rPr>
              <a:t>directo de prevención en población mayor de 25 años</a:t>
            </a:r>
          </a:p>
        </p:txBody>
      </p:sp>
      <p:sp>
        <p:nvSpPr>
          <p:cNvPr id="2" name="Rectángulo redondeado 1"/>
          <p:cNvSpPr/>
          <p:nvPr/>
        </p:nvSpPr>
        <p:spPr>
          <a:xfrm>
            <a:off x="6306531" y="207391"/>
            <a:ext cx="4157221" cy="2300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El </a:t>
            </a:r>
            <a:r>
              <a:rPr lang="es-PE" dirty="0"/>
              <a:t>costo total que se </a:t>
            </a:r>
            <a:r>
              <a:rPr lang="es-PE" dirty="0" smtClean="0"/>
              <a:t>destinaría </a:t>
            </a:r>
            <a:r>
              <a:rPr lang="es-PE" dirty="0"/>
              <a:t>en prevención en pacientes mayores de 25 años, el cual es de S/.4 276 584 156.24 (US$1 276 592 285.4), teniendo como población la población para el año 2017 mayor de 25 años según el INEI. </a:t>
            </a:r>
          </a:p>
        </p:txBody>
      </p:sp>
      <p:sp>
        <p:nvSpPr>
          <p:cNvPr id="8" name="Rectángulo redondeado 7"/>
          <p:cNvSpPr/>
          <p:nvPr/>
        </p:nvSpPr>
        <p:spPr>
          <a:xfrm>
            <a:off x="6415388" y="3962400"/>
            <a:ext cx="5885469" cy="2166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dirty="0" smtClean="0">
                <a:solidFill>
                  <a:schemeClr val="tx1"/>
                </a:solidFill>
              </a:rPr>
              <a:t>Tenemos </a:t>
            </a:r>
            <a:r>
              <a:rPr lang="es-PE" dirty="0">
                <a:solidFill>
                  <a:schemeClr val="tx1"/>
                </a:solidFill>
              </a:rPr>
              <a:t>que el manejo con </a:t>
            </a:r>
            <a:r>
              <a:rPr lang="es-PE" dirty="0" err="1">
                <a:solidFill>
                  <a:schemeClr val="tx1"/>
                </a:solidFill>
              </a:rPr>
              <a:t>Glibenclamida</a:t>
            </a:r>
            <a:r>
              <a:rPr lang="es-PE" dirty="0">
                <a:solidFill>
                  <a:schemeClr val="tx1"/>
                </a:solidFill>
              </a:rPr>
              <a:t> en monoterapia QD tiene un precio total de S/.1 270 609 </a:t>
            </a:r>
            <a:r>
              <a:rPr lang="es-PE" dirty="0" smtClean="0">
                <a:solidFill>
                  <a:schemeClr val="tx1"/>
                </a:solidFill>
              </a:rPr>
              <a:t>998.34, mientras </a:t>
            </a:r>
            <a:r>
              <a:rPr lang="es-PE" dirty="0">
                <a:solidFill>
                  <a:schemeClr val="tx1"/>
                </a:solidFill>
              </a:rPr>
              <a:t>que el manejo con </a:t>
            </a:r>
            <a:r>
              <a:rPr lang="es-PE" dirty="0" err="1">
                <a:solidFill>
                  <a:schemeClr val="tx1"/>
                </a:solidFill>
              </a:rPr>
              <a:t>Metformina</a:t>
            </a:r>
            <a:r>
              <a:rPr lang="es-PE" dirty="0">
                <a:solidFill>
                  <a:schemeClr val="tx1"/>
                </a:solidFill>
              </a:rPr>
              <a:t> en monoterapia QD tiene un costo que asciende a S/.1 178 421 276.74 </a:t>
            </a:r>
            <a:r>
              <a:rPr lang="es-PE" dirty="0" smtClean="0">
                <a:solidFill>
                  <a:schemeClr val="tx1"/>
                </a:solidFill>
              </a:rPr>
              <a:t>y </a:t>
            </a:r>
            <a:r>
              <a:rPr lang="es-PE" dirty="0">
                <a:solidFill>
                  <a:schemeClr val="tx1"/>
                </a:solidFill>
              </a:rPr>
              <a:t>el tratamiento con </a:t>
            </a:r>
            <a:r>
              <a:rPr lang="es-PE" dirty="0" err="1">
                <a:solidFill>
                  <a:schemeClr val="tx1"/>
                </a:solidFill>
              </a:rPr>
              <a:t>Metformina</a:t>
            </a:r>
            <a:r>
              <a:rPr lang="es-PE" dirty="0">
                <a:solidFill>
                  <a:schemeClr val="tx1"/>
                </a:solidFill>
              </a:rPr>
              <a:t> + </a:t>
            </a:r>
            <a:r>
              <a:rPr lang="es-PE" dirty="0" err="1">
                <a:solidFill>
                  <a:schemeClr val="tx1"/>
                </a:solidFill>
              </a:rPr>
              <a:t>Glibenclamida</a:t>
            </a:r>
            <a:r>
              <a:rPr lang="es-PE" dirty="0">
                <a:solidFill>
                  <a:schemeClr val="tx1"/>
                </a:solidFill>
              </a:rPr>
              <a:t> QD se estima en S/.1 287 895 </a:t>
            </a:r>
            <a:r>
              <a:rPr lang="es-PE" dirty="0" smtClean="0">
                <a:solidFill>
                  <a:schemeClr val="tx1"/>
                </a:solidFill>
              </a:rPr>
              <a:t>383.64.</a:t>
            </a:r>
            <a:endParaRPr lang="es-PE" dirty="0">
              <a:solidFill>
                <a:schemeClr val="tx1"/>
              </a:solidFill>
            </a:endParaRPr>
          </a:p>
        </p:txBody>
      </p:sp>
    </p:spTree>
    <p:extLst>
      <p:ext uri="{BB962C8B-B14F-4D97-AF65-F5344CB8AC3E}">
        <p14:creationId xmlns:p14="http://schemas.microsoft.com/office/powerpoint/2010/main" val="3676005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Mobir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285" y="257666"/>
            <a:ext cx="5386075" cy="359789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991558" y="3855564"/>
            <a:ext cx="4939802" cy="646331"/>
          </a:xfrm>
          <a:prstGeom prst="rect">
            <a:avLst/>
          </a:prstGeom>
          <a:noFill/>
        </p:spPr>
        <p:txBody>
          <a:bodyPr wrap="square" rtlCol="0">
            <a:spAutoFit/>
          </a:bodyPr>
          <a:lstStyle/>
          <a:p>
            <a:r>
              <a:rPr lang="es-MX" b="1" dirty="0" smtClean="0">
                <a:solidFill>
                  <a:schemeClr val="bg1"/>
                </a:solidFill>
              </a:rPr>
              <a:t>Dispositivo </a:t>
            </a:r>
            <a:r>
              <a:rPr lang="es-MX" b="1" dirty="0">
                <a:solidFill>
                  <a:schemeClr val="bg1"/>
                </a:solidFill>
              </a:rPr>
              <a:t>de inyección automático con mecanismo de indicación de dosis </a:t>
            </a:r>
            <a:endParaRPr lang="es-PE" b="1" dirty="0">
              <a:solidFill>
                <a:schemeClr val="bg1"/>
              </a:solidFill>
            </a:endParaRPr>
          </a:p>
        </p:txBody>
      </p:sp>
      <p:sp>
        <p:nvSpPr>
          <p:cNvPr id="2" name="Rectángulo redondeado 1"/>
          <p:cNvSpPr/>
          <p:nvPr/>
        </p:nvSpPr>
        <p:spPr>
          <a:xfrm>
            <a:off x="965619" y="4501895"/>
            <a:ext cx="4545405" cy="2150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Puede </a:t>
            </a:r>
            <a:r>
              <a:rPr lang="es-MX" b="1" dirty="0"/>
              <a:t>detectar la cantidad de insulina necesaria a la hora de inyectarse una dosis de la misma, de manera que, cada vez que el paciente necesite una dosis determinada de insulina, el mecanismo por sí solo le inyectará la dosis necesaria. </a:t>
            </a:r>
            <a:endParaRPr lang="es-PE" b="1" dirty="0"/>
          </a:p>
        </p:txBody>
      </p:sp>
      <p:pic>
        <p:nvPicPr>
          <p:cNvPr id="5" name="Picture 2" descr="Mobi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633" y="126861"/>
            <a:ext cx="4161901" cy="385950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335798" y="3994063"/>
            <a:ext cx="4939802" cy="369332"/>
          </a:xfrm>
          <a:prstGeom prst="rect">
            <a:avLst/>
          </a:prstGeom>
          <a:noFill/>
        </p:spPr>
        <p:txBody>
          <a:bodyPr wrap="square" rtlCol="0">
            <a:spAutoFit/>
          </a:bodyPr>
          <a:lstStyle/>
          <a:p>
            <a:r>
              <a:rPr lang="es-MX" b="1" dirty="0" smtClean="0">
                <a:solidFill>
                  <a:schemeClr val="bg1"/>
                </a:solidFill>
              </a:rPr>
              <a:t>Compuesto </a:t>
            </a:r>
            <a:r>
              <a:rPr lang="es-MX" b="1" dirty="0" err="1" smtClean="0">
                <a:solidFill>
                  <a:schemeClr val="bg1"/>
                </a:solidFill>
              </a:rPr>
              <a:t>Pirazol</a:t>
            </a:r>
            <a:endParaRPr lang="es-PE" b="1" dirty="0">
              <a:solidFill>
                <a:schemeClr val="bg1"/>
              </a:solidFill>
            </a:endParaRPr>
          </a:p>
        </p:txBody>
      </p:sp>
      <p:sp>
        <p:nvSpPr>
          <p:cNvPr id="7" name="Rectángulo redondeado 6"/>
          <p:cNvSpPr/>
          <p:nvPr/>
        </p:nvSpPr>
        <p:spPr>
          <a:xfrm>
            <a:off x="6249973" y="4501895"/>
            <a:ext cx="4392890" cy="2150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tx1"/>
                </a:solidFill>
              </a:rPr>
              <a:t>Capacidad </a:t>
            </a:r>
            <a:r>
              <a:rPr lang="es-MX" b="1" dirty="0">
                <a:solidFill>
                  <a:schemeClr val="tx1"/>
                </a:solidFill>
              </a:rPr>
              <a:t>de regular la glucosa a mediano y largo plazo, ya que, no solo regularía la glucosa, sino que impediría que esta sea completamente absorbida por el intestino delgado.</a:t>
            </a:r>
            <a:endParaRPr lang="es-PE" b="1" dirty="0">
              <a:solidFill>
                <a:schemeClr val="tx1"/>
              </a:solidFill>
            </a:endParaRPr>
          </a:p>
          <a:p>
            <a:pPr algn="ctr"/>
            <a:endParaRPr lang="es-PE" dirty="0"/>
          </a:p>
        </p:txBody>
      </p:sp>
    </p:spTree>
    <p:extLst>
      <p:ext uri="{BB962C8B-B14F-4D97-AF65-F5344CB8AC3E}">
        <p14:creationId xmlns:p14="http://schemas.microsoft.com/office/powerpoint/2010/main" val="1355372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99</TotalTime>
  <Words>790</Words>
  <Application>Microsoft Office PowerPoint</Application>
  <PresentationFormat>Panorámica</PresentationFormat>
  <Paragraphs>133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Times New Roman</vt:lpstr>
      <vt:lpstr>Trebuchet MS</vt:lpstr>
      <vt:lpstr>Berlín</vt:lpstr>
      <vt:lpstr>DIABETES EN EL PERÚ</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EN EL PERÚ</dc:title>
  <dc:creator>Windows  7</dc:creator>
  <cp:lastModifiedBy>JANELLA KIOMI APONTE DIAZ</cp:lastModifiedBy>
  <cp:revision>12</cp:revision>
  <dcterms:created xsi:type="dcterms:W3CDTF">2019-12-06T09:16:00Z</dcterms:created>
  <dcterms:modified xsi:type="dcterms:W3CDTF">2019-12-06T16:47:00Z</dcterms:modified>
</cp:coreProperties>
</file>