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0" r:id="rId2"/>
    <p:sldId id="315" r:id="rId3"/>
    <p:sldId id="322" r:id="rId4"/>
    <p:sldId id="305" r:id="rId5"/>
    <p:sldId id="329" r:id="rId6"/>
    <p:sldId id="317" r:id="rId7"/>
    <p:sldId id="316" r:id="rId8"/>
    <p:sldId id="324" r:id="rId9"/>
    <p:sldId id="3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C2E"/>
    <a:srgbClr val="C7B0D2"/>
    <a:srgbClr val="E4DBE9"/>
    <a:srgbClr val="843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77197"/>
  </p:normalViewPr>
  <p:slideViewPr>
    <p:cSldViewPr snapToGrid="0" snapToObjects="1">
      <p:cViewPr varScale="1">
        <p:scale>
          <a:sx n="78" d="100"/>
          <a:sy n="78" d="100"/>
        </p:scale>
        <p:origin x="2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6D94-AA27-EF41-A622-BED247243D20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B1B6D-BEA6-0344-A47F-03B6813E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B1B6D-BEA6-0344-A47F-03B6813E2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8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B1B6D-BEA6-0344-A47F-03B6813E2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B1B6D-BEA6-0344-A47F-03B6813E2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C983-1619-4140-8D80-E26E321CDE8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0756-208A-804D-8C36-06D92F710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ll.com/action/showPdf?pii=S0092-8674%2811%2900243-1" TargetMode="External"/><Relationship Id="rId3" Type="http://schemas.openxmlformats.org/officeDocument/2006/relationships/hyperlink" Target="http://www.biomedcentral.com/1741-7007/12/29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oi.org/10.1371/journal.pbio.0020439" TargetMode="External"/><Relationship Id="rId4" Type="http://schemas.openxmlformats.org/officeDocument/2006/relationships/hyperlink" Target="http://dx.doi.org/10.1016/j.tcb.2015.10.00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logy.datahub.berkeley.edu/hub/user-redirect/git-pull?repo=https%3A%2F%2Fgithub.com%2FIB120-201-CCB210%2FSpring2022&amp;urlpath=tree%2FSpring2022%2F&amp;branch=mas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325" y="982361"/>
            <a:ext cx="716939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CMPBIO210, IB201, IB120</a:t>
            </a:r>
          </a:p>
          <a:p>
            <a:r>
              <a:rPr lang="en-US" sz="2800" dirty="0">
                <a:latin typeface="+mj-lt"/>
              </a:rPr>
              <a:t>Introduction to Quantitative Methods In Biology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Denis Titov –Lecture 8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Cell Signaling and Cell Cycle model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2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4952-921C-7940-AB17-A15CF599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51509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Overview of Part I of the course</a:t>
            </a:r>
            <a:br>
              <a:rPr lang="en-US" sz="4000" dirty="0"/>
            </a:br>
            <a:r>
              <a:rPr lang="en-US" sz="4000" dirty="0"/>
              <a:t>Differential equations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085E615-493E-1B45-9EBC-66B96323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203874"/>
            <a:ext cx="8218789" cy="3942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>
                <a:latin typeface="+mj-lt"/>
              </a:rPr>
              <a:t>What biological processes can differential equations describe?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>
                <a:latin typeface="+mj-lt"/>
              </a:rPr>
              <a:t>How to convert an idea/model/mechanism into differential equations?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>
                <a:latin typeface="+mj-lt"/>
              </a:rPr>
              <a:t>How to use a computer to </a:t>
            </a:r>
            <a:r>
              <a:rPr lang="en-US" sz="2000" u="sng" dirty="0">
                <a:latin typeface="+mj-lt"/>
              </a:rPr>
              <a:t>easily</a:t>
            </a:r>
            <a:r>
              <a:rPr lang="en-US" sz="2000" dirty="0">
                <a:latin typeface="+mj-lt"/>
              </a:rPr>
              <a:t> solve differential equations?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>
                <a:latin typeface="+mj-lt"/>
              </a:rPr>
              <a:t>How to plot/analyze/interpret the solutions?</a:t>
            </a:r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sz="2000" i="1" dirty="0">
                <a:latin typeface="+mj-lt"/>
              </a:rPr>
              <a:t>Most lectures will have a component of writing/discussing/reviewing python code, so you’ll learn some python/programming along the way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70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4952-921C-7940-AB17-A15CF599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51509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Overview of Part I of the course</a:t>
            </a:r>
            <a:br>
              <a:rPr lang="en-US" sz="4000" dirty="0"/>
            </a:br>
            <a:r>
              <a:rPr lang="en-US" sz="4000" dirty="0"/>
              <a:t>Differential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7283-E3DE-7349-A83D-939EC7AD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1" t="30080" r="13544" b="40370"/>
          <a:stretch/>
        </p:blipFill>
        <p:spPr>
          <a:xfrm>
            <a:off x="26230" y="1718290"/>
            <a:ext cx="9117770" cy="4580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E4CCD-E8CB-9E48-A1C7-4D9254F0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4461"/>
            <a:ext cx="9144000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1A6-7672-7044-99EB-5AAAAB48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should you learn from today’s lecture?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6746-BEE1-9F4F-9299-A2C6A1F3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400" dirty="0">
                <a:latin typeface="+mj-lt"/>
              </a:rPr>
              <a:t>Brief overview of cell cycle regulation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400" dirty="0">
                <a:latin typeface="+mj-lt"/>
              </a:rPr>
              <a:t>How to make a model of cell cycle that cycles?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400" dirty="0">
                <a:latin typeface="+mj-lt"/>
              </a:rPr>
              <a:t>How to find and analyze the solution to this model?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400" dirty="0">
                <a:latin typeface="+mj-lt"/>
              </a:rPr>
              <a:t>Introduction to dynamic systems theory for analysis of dynamic properties of systems of ODEs</a:t>
            </a:r>
          </a:p>
        </p:txBody>
      </p:sp>
    </p:spTree>
    <p:extLst>
      <p:ext uri="{BB962C8B-B14F-4D97-AF65-F5344CB8AC3E}">
        <p14:creationId xmlns:p14="http://schemas.microsoft.com/office/powerpoint/2010/main" val="26529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7C377-8146-694B-9A7A-E8FE177F7D26}"/>
              </a:ext>
            </a:extLst>
          </p:cNvPr>
          <p:cNvSpPr txBox="1"/>
          <p:nvPr/>
        </p:nvSpPr>
        <p:spPr>
          <a:xfrm>
            <a:off x="2684653" y="68040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Eukaryotic cell cycle</a:t>
            </a:r>
          </a:p>
        </p:txBody>
      </p:sp>
      <p:pic>
        <p:nvPicPr>
          <p:cNvPr id="2050" name="Picture 2" descr="Image result for eukaryotic cell cycle regulation">
            <a:extLst>
              <a:ext uri="{FF2B5EF4-FFF2-40B4-BE49-F238E27FC236}">
                <a16:creationId xmlns:a16="http://schemas.microsoft.com/office/drawing/2014/main" id="{5C5F21D3-2F3B-9946-AAB9-4034F904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83" y="884424"/>
            <a:ext cx="6859634" cy="49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CE819-D4CE-B04F-8FB4-9D9107E26333}"/>
              </a:ext>
            </a:extLst>
          </p:cNvPr>
          <p:cNvSpPr/>
          <p:nvPr/>
        </p:nvSpPr>
        <p:spPr>
          <a:xfrm>
            <a:off x="2475647" y="6019793"/>
            <a:ext cx="3433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Image credit: https://</a:t>
            </a:r>
            <a:r>
              <a:rPr lang="en-US" sz="1100" dirty="0" err="1"/>
              <a:t>doi.org</a:t>
            </a:r>
            <a:r>
              <a:rPr lang="en-US" sz="1100" dirty="0"/>
              <a:t>/10.3389/fcimb.2017.00208</a:t>
            </a:r>
          </a:p>
        </p:txBody>
      </p:sp>
    </p:spTree>
    <p:extLst>
      <p:ext uri="{BB962C8B-B14F-4D97-AF65-F5344CB8AC3E}">
        <p14:creationId xmlns:p14="http://schemas.microsoft.com/office/powerpoint/2010/main" val="24295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EACB0-0478-3742-8DCB-C4E7CA8F8B6C}"/>
              </a:ext>
            </a:extLst>
          </p:cNvPr>
          <p:cNvSpPr txBox="1"/>
          <p:nvPr/>
        </p:nvSpPr>
        <p:spPr>
          <a:xfrm>
            <a:off x="1948002" y="194057"/>
            <a:ext cx="547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Cell cycle checkpoints and regulation</a:t>
            </a:r>
          </a:p>
        </p:txBody>
      </p:sp>
      <p:pic>
        <p:nvPicPr>
          <p:cNvPr id="1026" name="Picture 2" descr="Image result for eukaryotic cell cycle regulation">
            <a:extLst>
              <a:ext uri="{FF2B5EF4-FFF2-40B4-BE49-F238E27FC236}">
                <a16:creationId xmlns:a16="http://schemas.microsoft.com/office/drawing/2014/main" id="{29A7E2CA-38DE-524A-B751-F7044DD6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27" y="1000824"/>
            <a:ext cx="5478745" cy="54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5C5B13-E5A9-514C-AB72-2C013C92F6A6}"/>
              </a:ext>
            </a:extLst>
          </p:cNvPr>
          <p:cNvSpPr/>
          <p:nvPr/>
        </p:nvSpPr>
        <p:spPr>
          <a:xfrm>
            <a:off x="0" y="647661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Image credit: https://bio.libretexts.org/Bookshelves/Human_Biology/Book%3A_Human_Biology_(Wakim_and_Grewal)/07%3A_Cell_Reproduction/7.2%3A_Cell_Cycle_and_Cell_Division </a:t>
            </a:r>
          </a:p>
        </p:txBody>
      </p:sp>
    </p:spTree>
    <p:extLst>
      <p:ext uri="{BB962C8B-B14F-4D97-AF65-F5344CB8AC3E}">
        <p14:creationId xmlns:p14="http://schemas.microsoft.com/office/powerpoint/2010/main" val="222132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1A6-7672-7044-99EB-5AAAAB48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8635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Mechanistic mathematical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CD2B0-E319-2F44-AC08-749EF9FE3993}"/>
              </a:ext>
            </a:extLst>
          </p:cNvPr>
          <p:cNvSpPr/>
          <p:nvPr/>
        </p:nvSpPr>
        <p:spPr>
          <a:xfrm>
            <a:off x="222885" y="5328613"/>
            <a:ext cx="8743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yriadPro" panose="020B0503030403020204" pitchFamily="34" charset="0"/>
              </a:rPr>
              <a:t>Optional reading on the topic of value of mechanistic mathematical models in biology: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yriadPro" panose="020B0503030403020204" pitchFamily="34" charset="0"/>
                <a:hlinkClick r:id="rId3"/>
              </a:rPr>
              <a:t>J. Gunawardena. Models in biology: ‘accurate descriptions of our pathetic thinking’</a:t>
            </a:r>
            <a:endParaRPr lang="en-US" dirty="0">
              <a:latin typeface="MyriadPro" panose="020B05030304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yriadPro" panose="020B0503030403020204" pitchFamily="34" charset="0"/>
                <a:hlinkClick r:id="rId4"/>
              </a:rPr>
              <a:t>R. Phillips. </a:t>
            </a:r>
            <a:r>
              <a:rPr lang="en-US" dirty="0">
                <a:hlinkClick r:id="rId4"/>
              </a:rPr>
              <a:t>Theory in Biology: Figure 1 or Figure 7?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J. Cohen. Mathematics Is Biology’s Next Microscope, Only Better; Biology Is Mathematics’ Next Physics, Only Better.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E6FD4-CBC8-DE4F-B89E-D51C4379C0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2" t="1845" r="9540" b="53471"/>
          <a:stretch/>
        </p:blipFill>
        <p:spPr>
          <a:xfrm>
            <a:off x="628650" y="688563"/>
            <a:ext cx="3274277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53CDF-95C9-3F4E-ADB7-6C73D7B7C5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16" t="50001" r="12672" b="2446"/>
          <a:stretch/>
        </p:blipFill>
        <p:spPr>
          <a:xfrm>
            <a:off x="3095245" y="3264408"/>
            <a:ext cx="2723510" cy="18288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607BA-4926-464B-A3CC-0B747688E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716" y="788639"/>
            <a:ext cx="3124200" cy="170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0F868A-C9D4-0442-929E-1015B5BD54C0}"/>
              </a:ext>
            </a:extLst>
          </p:cNvPr>
          <p:cNvSpPr/>
          <p:nvPr/>
        </p:nvSpPr>
        <p:spPr>
          <a:xfrm>
            <a:off x="2527173" y="5074417"/>
            <a:ext cx="4158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Figures from </a:t>
            </a:r>
            <a:r>
              <a:rPr lang="en-US" sz="800" dirty="0">
                <a:hlinkClick r:id="rId8"/>
              </a:rPr>
              <a:t>https://www.cell.com/action/showPdf?pii=S0092-8674%2811%2900243-1</a:t>
            </a:r>
            <a:r>
              <a:rPr lang="en-US" sz="800" dirty="0"/>
              <a:t> 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D71B59B-4209-874F-8C38-49BE83F91F6B}"/>
              </a:ext>
            </a:extLst>
          </p:cNvPr>
          <p:cNvSpPr/>
          <p:nvPr/>
        </p:nvSpPr>
        <p:spPr>
          <a:xfrm>
            <a:off x="4136960" y="1086073"/>
            <a:ext cx="640080" cy="88747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D4EC380-8CAF-514A-917D-683F50B2D9EA}"/>
              </a:ext>
            </a:extLst>
          </p:cNvPr>
          <p:cNvSpPr/>
          <p:nvPr/>
        </p:nvSpPr>
        <p:spPr>
          <a:xfrm rot="8117965">
            <a:off x="5621525" y="2455933"/>
            <a:ext cx="640080" cy="88747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39685E7-3033-F84C-ADDD-FDD171521411}"/>
              </a:ext>
            </a:extLst>
          </p:cNvPr>
          <p:cNvSpPr/>
          <p:nvPr/>
        </p:nvSpPr>
        <p:spPr>
          <a:xfrm rot="14331446">
            <a:off x="2555177" y="2481015"/>
            <a:ext cx="640080" cy="88747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1A6-7672-7044-99EB-5AAAAB48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84" y="83264"/>
            <a:ext cx="8366494" cy="113785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Let’s numerically solve some differential equations with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2B541-AF84-9048-92BC-1C9BB073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1263650"/>
            <a:ext cx="5613400" cy="3568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E7941F-AE6C-0F4E-A1D3-B1593987A978}"/>
              </a:ext>
            </a:extLst>
          </p:cNvPr>
          <p:cNvSpPr/>
          <p:nvPr/>
        </p:nvSpPr>
        <p:spPr>
          <a:xfrm>
            <a:off x="1235364" y="5669181"/>
            <a:ext cx="7065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https://biology.datahub.berkeley.edu/hub/user-redirect/git-pull?repo=https%3A%2F%2Fgithub.com%2FIB120-201-CCB210%2FSpring2022&amp;urlpath=tree%2FSpring2022%2F&amp;branch=master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BF022-5E33-214F-9B8D-83D14DDF489E}"/>
              </a:ext>
            </a:extLst>
          </p:cNvPr>
          <p:cNvSpPr txBox="1"/>
          <p:nvPr/>
        </p:nvSpPr>
        <p:spPr>
          <a:xfrm>
            <a:off x="2260601" y="4927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open </a:t>
            </a:r>
            <a:r>
              <a:rPr lang="en-US" dirty="0" err="1"/>
              <a:t>Jupyter</a:t>
            </a:r>
            <a:r>
              <a:rPr lang="en-US" dirty="0"/>
              <a:t> Hub that we’ve setup for you at the following link with your </a:t>
            </a:r>
            <a:r>
              <a:rPr lang="en-US" dirty="0" err="1"/>
              <a:t>CalNet</a:t>
            </a:r>
            <a:r>
              <a:rPr lang="en-US" dirty="0"/>
              <a:t> ID:</a:t>
            </a:r>
          </a:p>
        </p:txBody>
      </p:sp>
    </p:spTree>
    <p:extLst>
      <p:ext uri="{BB962C8B-B14F-4D97-AF65-F5344CB8AC3E}">
        <p14:creationId xmlns:p14="http://schemas.microsoft.com/office/powerpoint/2010/main" val="268484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1A6-7672-7044-99EB-5AAAAB48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53" y="18261"/>
            <a:ext cx="8366494" cy="113785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Additional optional reading if you want to learn more about differential equations and modeling</a:t>
            </a:r>
          </a:p>
        </p:txBody>
      </p:sp>
      <p:pic>
        <p:nvPicPr>
          <p:cNvPr id="1026" name="Picture 2" descr="Nonlinear Dynamics and Chaos: With Applications to Physics, Biology,  Chemistry, and Engineering 2, Strogatz, Steven H. - Amazon.com">
            <a:extLst>
              <a:ext uri="{FF2B5EF4-FFF2-40B4-BE49-F238E27FC236}">
                <a16:creationId xmlns:a16="http://schemas.microsoft.com/office/drawing/2014/main" id="{4B38833E-4FBB-6645-83A8-99B6D980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33" y="1594000"/>
            <a:ext cx="243596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edback Systems | Princeton University Press">
            <a:extLst>
              <a:ext uri="{FF2B5EF4-FFF2-40B4-BE49-F238E27FC236}">
                <a16:creationId xmlns:a16="http://schemas.microsoft.com/office/drawing/2014/main" id="{44F869B1-7117-CA4F-BF6C-31F88106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242" y="1594000"/>
            <a:ext cx="25874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inite Powers: How Calculus Reveals the Secrets of the Universe:  Strogatz, Steven: 9781328879981: Amazon.com: Books">
            <a:extLst>
              <a:ext uri="{FF2B5EF4-FFF2-40B4-BE49-F238E27FC236}">
                <a16:creationId xmlns:a16="http://schemas.microsoft.com/office/drawing/2014/main" id="{C1556CB8-E233-7F45-9656-F1D9778A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9" y="1594000"/>
            <a:ext cx="24231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80FA0-A7F9-2545-B3A0-28775741049A}"/>
              </a:ext>
            </a:extLst>
          </p:cNvPr>
          <p:cNvSpPr txBox="1"/>
          <p:nvPr/>
        </p:nvSpPr>
        <p:spPr>
          <a:xfrm>
            <a:off x="176752" y="5624480"/>
            <a:ext cx="25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History and overview of calculus for non-scientists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832DC-484D-8546-B439-9CEEA93A9145}"/>
              </a:ext>
            </a:extLst>
          </p:cNvPr>
          <p:cNvSpPr txBox="1"/>
          <p:nvPr/>
        </p:nvSpPr>
        <p:spPr>
          <a:xfrm>
            <a:off x="3020859" y="5624480"/>
            <a:ext cx="27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 textbook for Nonlinear Dynamics and Chaos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45156-A3E1-D145-ACCA-0BD8318BD947}"/>
              </a:ext>
            </a:extLst>
          </p:cNvPr>
          <p:cNvSpPr txBox="1"/>
          <p:nvPr/>
        </p:nvSpPr>
        <p:spPr>
          <a:xfrm>
            <a:off x="5933094" y="5624479"/>
            <a:ext cx="269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 textbook for Dynamical Control</a:t>
            </a:r>
          </a:p>
        </p:txBody>
      </p:sp>
    </p:spTree>
    <p:extLst>
      <p:ext uri="{BB962C8B-B14F-4D97-AF65-F5344CB8AC3E}">
        <p14:creationId xmlns:p14="http://schemas.microsoft.com/office/powerpoint/2010/main" val="16882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15924</TotalTime>
  <Words>418</Words>
  <Application>Microsoft Macintosh PowerPoint</Application>
  <PresentationFormat>On-screen Show (4:3)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MyriadPro</vt:lpstr>
      <vt:lpstr>Office Theme</vt:lpstr>
      <vt:lpstr>PowerPoint Presentation</vt:lpstr>
      <vt:lpstr>Overview of Part I of the course Differential equations</vt:lpstr>
      <vt:lpstr>Overview of Part I of the course Differential equations</vt:lpstr>
      <vt:lpstr>What should you learn from today’s lecture?</vt:lpstr>
      <vt:lpstr>PowerPoint Presentation</vt:lpstr>
      <vt:lpstr>PowerPoint Presentation</vt:lpstr>
      <vt:lpstr>Mechanistic mathematical models</vt:lpstr>
      <vt:lpstr>Let’s numerically solve some differential equations with python</vt:lpstr>
      <vt:lpstr>Additional optional reading if you want to learn more about differential equations and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Titov</dc:creator>
  <cp:lastModifiedBy>Denis Titov</cp:lastModifiedBy>
  <cp:revision>168</cp:revision>
  <cp:lastPrinted>2019-11-01T17:13:41Z</cp:lastPrinted>
  <dcterms:created xsi:type="dcterms:W3CDTF">2019-09-11T18:26:07Z</dcterms:created>
  <dcterms:modified xsi:type="dcterms:W3CDTF">2022-02-07T20:07:36Z</dcterms:modified>
</cp:coreProperties>
</file>