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 Light"/>
      <p:regular r:id="rId19"/>
      <p:bold r:id="rId20"/>
    </p:embeddedFont>
    <p:embeddedFont>
      <p:font typeface="Average"/>
      <p:regular r:id="rId21"/>
    </p:embeddedFont>
    <p:embeddedFont>
      <p:font typeface="Lexend Medium"/>
      <p:regular r:id="rId22"/>
      <p:bold r:id="rId23"/>
    </p:embeddedFont>
    <p:embeddedFont>
      <p:font typeface="Lexend"/>
      <p:regular r:id="rId24"/>
      <p:bold r:id="rId25"/>
    </p:embeddedFont>
    <p:embeddedFont>
      <p:font typeface="Lexend ExtraLigh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bold.fntdata"/><Relationship Id="rId22" Type="http://schemas.openxmlformats.org/officeDocument/2006/relationships/font" Target="fonts/LexendMedium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ExtraLight-regular.fntdata"/><Relationship Id="rId25" Type="http://schemas.openxmlformats.org/officeDocument/2006/relationships/font" Target="fonts/Lexend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exend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d4cad24f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d4cad24f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 and Neha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942ac4f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942ac4f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Susan/ Aditi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c942ac4f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c942ac4f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942ac4f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942ac4f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942ac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c942ac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af02f2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af02f2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c942ac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c942ac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942ac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942ac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d4cad24f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d4cad24f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6375e1d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6375e1d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Olesya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5df9b97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5df9b97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942ac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942ac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 and Neha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-365050" y="539150"/>
            <a:ext cx="5038200" cy="22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app/profile/aditi.garg4753/viz/SleepEfficiency_Project4_grp4/SleepEfficiency?publish=yes" TargetMode="External"/><Relationship Id="rId4" Type="http://schemas.openxmlformats.org/officeDocument/2006/relationships/hyperlink" Target="https://github.com/IB2MS/Project_4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github.com/IB2MS/Project_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IB2MS/Project_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hyperlink" Target="https://github.com/IB2MS/Project_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B2MS/Project_4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github.com/IB2MS/Project_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B2MS/Project_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B2MS/Project_4/blob/main/Sleep_Efficiency_TensorFlow_Final.ipynb" TargetMode="External"/><Relationship Id="rId4" Type="http://schemas.openxmlformats.org/officeDocument/2006/relationships/hyperlink" Target="https://github.com/IB2MS/Project_4/blob/main/sleep_efficiency_Tensor_LogReg_Final.ipynb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.jp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nsorflow/tensorflow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hyperlink" Target="https://github.com/IB2MS/Project_4/blob/main/Sleep_Efficiency_TensorFlow_Final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B2MS/Project_4/blob/main/Sleep_Efficiency_LogReg_Final.ipynb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github.com/IB2MS/Project_4/blob/main/sleep_efficiency_Tensor_LogReg_Final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B2MS/Project_4/blob/main/Sleep_Efficiency_Spark_analysis_ColabFile.ipynb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github.com/IB2MS/Project_4/blob/main/Sleep_Efficiency_Spark_analysis_ColabFile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aditi.garg4753/viz/SleepEfficiency_Project4_grp4/SleepEfficiency?publish=yes" TargetMode="External"/><Relationship Id="rId4" Type="http://schemas.openxmlformats.org/officeDocument/2006/relationships/hyperlink" Target="https://github.com/IB2MS/Project_4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65175" y="1371275"/>
            <a:ext cx="39006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Sle</a:t>
            </a:r>
            <a:r>
              <a:rPr lang="en" sz="374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374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 Efficiency Analysis and Modeling</a:t>
            </a:r>
            <a:endParaRPr sz="374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478825" y="2571750"/>
            <a:ext cx="26649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Presented By: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Aditi Garg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Allison Potestio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Anusha Sekhar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Brendan Smith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Olesya Gaeva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Neha Changela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lang="en" sz="116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Susan Ombwayo</a:t>
            </a:r>
            <a:r>
              <a:rPr b="1" lang="en" sz="900">
                <a:solidFill>
                  <a:schemeClr val="lt1"/>
                </a:solidFill>
                <a:highlight>
                  <a:srgbClr val="F8F8F8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 sz="116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3950" y="4488000"/>
            <a:ext cx="7599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Rutgers University Data Analysis Bootcamp Final Project</a:t>
            </a:r>
            <a:endParaRPr sz="1200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Lexend Light"/>
                <a:ea typeface="Lexend Light"/>
                <a:cs typeface="Lexend Light"/>
                <a:sym typeface="Lexend Light"/>
              </a:rPr>
              <a:t>December 14, 2023</a:t>
            </a:r>
            <a:endParaRPr sz="1200">
              <a:solidFill>
                <a:srgbClr val="0B539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Tableau Visualizations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Tableau visualizations allowed us to determine lifestyle factors </a:t>
            </a:r>
            <a:r>
              <a:rPr lang="en">
                <a:solidFill>
                  <a:schemeClr val="lt1"/>
                </a:solidFill>
              </a:rPr>
              <a:t>contribution affecting</a:t>
            </a:r>
            <a:r>
              <a:rPr lang="en">
                <a:solidFill>
                  <a:schemeClr val="lt1"/>
                </a:solidFill>
              </a:rPr>
              <a:t> sleep efficiency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Tableau Story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20850"/>
            <a:ext cx="4250602" cy="22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550" y="1846200"/>
            <a:ext cx="4250600" cy="220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Processes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and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Problems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65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Testing on multiple datasets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400 rows vs 619 rows - increased accuracy in larger dataset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Removing null values to </a:t>
            </a:r>
            <a:r>
              <a:rPr lang="en">
                <a:solidFill>
                  <a:schemeClr val="lt1"/>
                </a:solidFill>
              </a:rPr>
              <a:t>improve model accuracy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Model Optimization: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Deciding which models are best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50 epochs - determined this was best for efficiency and accuracy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320" y="258700"/>
            <a:ext cx="2130729" cy="43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Analysis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and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Takeaways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Machine Learning Models</a:t>
            </a:r>
            <a:r>
              <a:rPr lang="en">
                <a:solidFill>
                  <a:schemeClr val="lt1"/>
                </a:solidFill>
              </a:rPr>
              <a:t> : demographic information and habits affect and predict sleep efficiency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Tableau Visualizations 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Allows us to see relationship between demographics and habits and sleep quality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O</a:t>
            </a:r>
            <a:r>
              <a:rPr b="1" lang="en">
                <a:solidFill>
                  <a:schemeClr val="lt1"/>
                </a:solidFill>
              </a:rPr>
              <a:t>utliers :</a:t>
            </a:r>
            <a:r>
              <a:rPr lang="en">
                <a:solidFill>
                  <a:schemeClr val="lt1"/>
                </a:solidFill>
              </a:rPr>
              <a:t> impacted our data analysis. For visualization purposes, with the exception of the Box Plot, we excluded outliers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Our model had the best accuracy when run with maximum attributes as available in the data 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Removing even a few rows containing null values had a high impact on the Model's efficiency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found interesting trends while analyzing and visualizing the impact of habits on sleep efficiency by gender</a:t>
            </a:r>
            <a:r>
              <a:rPr lang="en"/>
              <a:t>	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6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Conclusion</a:t>
            </a:r>
            <a:endParaRPr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75">
                <a:solidFill>
                  <a:schemeClr val="lt1"/>
                </a:solidFill>
              </a:rPr>
              <a:t>Thank you for </a:t>
            </a:r>
            <a:r>
              <a:rPr b="1" lang="en" sz="2175">
                <a:solidFill>
                  <a:schemeClr val="lt1"/>
                </a:solidFill>
                <a:highlight>
                  <a:srgbClr val="DBD4C4"/>
                </a:highlight>
              </a:rPr>
              <a:t>listening to our presentation</a:t>
            </a:r>
            <a:r>
              <a:rPr b="1" lang="en" sz="2175">
                <a:solidFill>
                  <a:schemeClr val="lt1"/>
                </a:solidFill>
              </a:rPr>
              <a:t>! Any questions?</a:t>
            </a:r>
            <a:endParaRPr b="1" sz="217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9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1">
                <a:solidFill>
                  <a:schemeClr val="lt1"/>
                </a:solidFill>
              </a:rPr>
              <a:t>Presented By:</a:t>
            </a:r>
            <a:endParaRPr b="1" sz="15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28352"/>
              <a:buFont typeface="Arial"/>
              <a:buNone/>
            </a:pPr>
            <a:r>
              <a:t/>
            </a:r>
            <a:endParaRPr b="1" sz="15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Aditi Garg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Allison Potestio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Anusha Sekhar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Brendan Smith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Olesya Gaeva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Neha Changela</a:t>
            </a:r>
            <a:endParaRPr b="1" sz="135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32547"/>
              <a:buFont typeface="Arial"/>
              <a:buNone/>
            </a:pPr>
            <a:r>
              <a:rPr b="1" lang="en" sz="1351">
                <a:solidFill>
                  <a:schemeClr val="lt1"/>
                </a:solidFill>
              </a:rPr>
              <a:t>Susan Ombwayo</a:t>
            </a:r>
            <a:r>
              <a:rPr b="1" lang="en" sz="1091">
                <a:solidFill>
                  <a:schemeClr val="lt1"/>
                </a:solidFill>
                <a:highlight>
                  <a:srgbClr val="F8F8F8"/>
                </a:highlight>
              </a:rPr>
              <a:t> </a:t>
            </a:r>
            <a:endParaRPr b="1" sz="1991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Our Data and Questions 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4150"/>
            <a:ext cx="66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b="1" lang="en">
                <a:solidFill>
                  <a:schemeClr val="lt1"/>
                </a:solidFill>
              </a:rPr>
              <a:t>Sleep Efficiency Dataset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Sleep efficiency dataset with 619 data rows based on research survey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Columns include demographic information and sleep analysis information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b="1" lang="en">
                <a:solidFill>
                  <a:schemeClr val="lt1"/>
                </a:solidFill>
              </a:rPr>
              <a:t>Question to Address with ML Model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Can we use Machine Learning to predict what effect factors have on sleep quality?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Qualities to consider include gender, caffeine consumption, alcohol use, smoking status, exercise frequency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By </a:t>
            </a:r>
            <a:r>
              <a:rPr lang="en">
                <a:solidFill>
                  <a:schemeClr val="lt1"/>
                </a:solidFill>
              </a:rPr>
              <a:t>identifying</a:t>
            </a:r>
            <a:r>
              <a:rPr lang="en">
                <a:solidFill>
                  <a:schemeClr val="lt1"/>
                </a:solidFill>
              </a:rPr>
              <a:t> areas that directly impact sleep efficiency, we can help those looking to improve their quality of sleep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Project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4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Machine Learning Models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TensorFlow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Logistic</a:t>
            </a:r>
            <a:r>
              <a:rPr lang="en">
                <a:solidFill>
                  <a:schemeClr val="lt1"/>
                </a:solidFill>
              </a:rPr>
              <a:t> Regression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Data Analysis and Exploration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Pandas, Spark SQL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Visualizations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Tableau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100" y="1098475"/>
            <a:ext cx="2836051" cy="2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Data Preparation and Analysis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4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Refined model to increase accuracy by dropping null </a:t>
            </a:r>
            <a:r>
              <a:rPr lang="en">
                <a:solidFill>
                  <a:schemeClr val="lt1"/>
                </a:solidFill>
              </a:rPr>
              <a:t>values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Accuracy is lower when null values are included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Attributes used to train model should be as accurate as possible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Classifying “good sleep”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85% or above sleep efficiency- best for model </a:t>
            </a:r>
            <a:r>
              <a:rPr lang="en">
                <a:solidFill>
                  <a:schemeClr val="lt1"/>
                </a:solidFill>
              </a:rPr>
              <a:t>optimization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optimization to simplify analysis,improve visualizations, and allow us to create ML models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Get Dummies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Machine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Learning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Models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6900" y="93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 Flow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Created model by running the dataset as is resulting in only 58% accuracy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9428" t="0"/>
          <a:stretch/>
        </p:blipFill>
        <p:spPr>
          <a:xfrm>
            <a:off x="1969500" y="1855625"/>
            <a:ext cx="399360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84600" y="2348075"/>
            <a:ext cx="8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Ran the 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model by dropping “Null” values, the result increased to a 85%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475" y="2779025"/>
            <a:ext cx="398965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4925" y="4078625"/>
            <a:ext cx="3886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66900" y="3724175"/>
            <a:ext cx="72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Optimized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the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model further by adding more neurons, the result increased to a 90%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Machine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Learning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Models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02225" y="886050"/>
            <a:ext cx="823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 Flow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with various columns </a:t>
            </a:r>
            <a:r>
              <a:rPr lang="en">
                <a:solidFill>
                  <a:schemeClr val="lt1"/>
                </a:solidFill>
              </a:rPr>
              <a:t>affecting</a:t>
            </a:r>
            <a:r>
              <a:rPr lang="en">
                <a:solidFill>
                  <a:schemeClr val="lt1"/>
                </a:solidFill>
              </a:rPr>
              <a:t> Sleep Efficie</a:t>
            </a:r>
            <a:r>
              <a:rPr lang="en">
                <a:solidFill>
                  <a:schemeClr val="lt1"/>
                </a:solidFill>
              </a:rPr>
              <a:t>n</a:t>
            </a:r>
            <a:r>
              <a:rPr lang="en">
                <a:solidFill>
                  <a:schemeClr val="lt1"/>
                </a:solidFill>
              </a:rPr>
              <a:t>cy like Alcohol consumption, </a:t>
            </a:r>
            <a:r>
              <a:rPr lang="en">
                <a:solidFill>
                  <a:schemeClr val="lt1"/>
                </a:solidFill>
              </a:rPr>
              <a:t>caffeine</a:t>
            </a:r>
            <a:r>
              <a:rPr lang="en">
                <a:solidFill>
                  <a:schemeClr val="lt1"/>
                </a:solidFill>
              </a:rPr>
              <a:t> intake, Smoking status, Exercise frequency, with all the results being higher than 86%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183" y="2155200"/>
            <a:ext cx="4022430" cy="8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225" y="3708200"/>
            <a:ext cx="3882511" cy="8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225" y="2155200"/>
            <a:ext cx="3954274" cy="8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775" y="3708200"/>
            <a:ext cx="4019187" cy="8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35150" y="1708799"/>
            <a:ext cx="532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Results by dropping “Alcohol consumption” column :</a:t>
            </a:r>
            <a:endParaRPr sz="1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35150" y="3300249"/>
            <a:ext cx="532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Results by dropping “Caffeine consumption” column :</a:t>
            </a:r>
            <a:endParaRPr sz="1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666175" y="3261788"/>
            <a:ext cx="388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Results by dropping “Smoking Status” column :</a:t>
            </a:r>
            <a:endParaRPr sz="1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666175" y="1708800"/>
            <a:ext cx="388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Results by dropping “Exercise frequency” column :</a:t>
            </a:r>
            <a:endParaRPr sz="1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8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08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Regression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Fit a logistic regression model by using the training data (X_train and y_train)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 testing data to determine the accuracy of the model for predicting good sleep/ bad sleep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Our model had a 89% accuracy rating - both labels have a positive impact</a:t>
            </a:r>
            <a:endParaRPr>
              <a:solidFill>
                <a:srgbClr val="434343"/>
              </a:solidFill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Machine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Learning</a:t>
            </a:r>
            <a:r>
              <a:rPr lang="en"/>
              <a:t>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Models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337" y="2913872"/>
            <a:ext cx="5411326" cy="18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991175" y="4636275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5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Spark SQL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Analysis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 </a:t>
            </a:r>
            <a:r>
              <a:rPr lang="en" sz="1500" u="sng">
                <a:solidFill>
                  <a:schemeClr val="accent5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</a:t>
            </a:r>
            <a:r>
              <a:rPr lang="en" sz="2100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to help us understand data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Answer questions to help us learn about the data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Example: compare average sleep efficiency for males and females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			79.2% for males, 78.7% for females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650" y="3246152"/>
            <a:ext cx="4532999" cy="15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805400" y="4703625"/>
            <a:ext cx="233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991175" y="4636275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5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Tableau </a:t>
            </a: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Visualizations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Tableau </a:t>
            </a:r>
            <a:r>
              <a:rPr lang="en">
                <a:solidFill>
                  <a:schemeClr val="lt1"/>
                </a:solidFill>
              </a:rPr>
              <a:t>visualizations</a:t>
            </a:r>
            <a:r>
              <a:rPr lang="en">
                <a:solidFill>
                  <a:schemeClr val="lt1"/>
                </a:solidFill>
              </a:rPr>
              <a:t> allowed us to determine relationship </a:t>
            </a:r>
            <a:r>
              <a:rPr lang="en">
                <a:solidFill>
                  <a:schemeClr val="lt1"/>
                </a:solidFill>
              </a:rPr>
              <a:t>between</a:t>
            </a:r>
            <a:r>
              <a:rPr lang="en">
                <a:solidFill>
                  <a:schemeClr val="lt1"/>
                </a:solidFill>
              </a:rPr>
              <a:t> demographic information and habits of participants and sleep efficiency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Tableau Story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7015850" y="4619800"/>
            <a:ext cx="20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 ExtraLight"/>
                <a:ea typeface="Lexend ExtraLight"/>
                <a:cs typeface="Lexend ExtraLight"/>
                <a:sym typeface="Lexend ExtraLight"/>
                <a:hlinkClick r:id="rId4"/>
              </a:rPr>
              <a:t>Github Repository</a:t>
            </a:r>
            <a:endParaRPr sz="1200">
              <a:solidFill>
                <a:schemeClr val="accent3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75" y="2447650"/>
            <a:ext cx="3693250" cy="2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325" y="1978902"/>
            <a:ext cx="3816826" cy="206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