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0806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pos="3174" userDrawn="1">
          <p15:clr>
            <a:srgbClr val="A4A3A4"/>
          </p15:clr>
        </p15:guide>
        <p15:guide id="4" pos="1338" userDrawn="1">
          <p15:clr>
            <a:srgbClr val="A4A3A4"/>
          </p15:clr>
        </p15:guide>
        <p15:guide id="5" pos="50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Bryant" initials="SB" lastIdx="15" clrIdx="0">
    <p:extLst>
      <p:ext uri="{19B8F6BF-5375-455C-9EA6-DF929625EA0E}">
        <p15:presenceInfo xmlns:p15="http://schemas.microsoft.com/office/powerpoint/2012/main" userId="631babb303db53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5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62" y="90"/>
      </p:cViewPr>
      <p:guideLst>
        <p:guide orient="horz" pos="3379"/>
        <p:guide pos="3175"/>
        <p:guide pos="3174"/>
        <p:guide pos="1338"/>
        <p:guide pos="50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8T17:45:47.276" idx="14">
    <p:pos x="2012" y="380"/>
    <p:text>These are only necessary when duplicate event liklihoods are provided (e.g. 100yr w/ fail and w/o fail)</p:text>
    <p:extLst>
      <p:ext uri="{C676402C-5697-4E1C-873F-D02D1690AC5C}">
        <p15:threadingInfo xmlns:p15="http://schemas.microsoft.com/office/powerpoint/2012/main" timeZoneBias="420"/>
      </p:ext>
    </p:extLst>
  </p:cm>
  <p:cm authorId="1" dt="2020-02-09T09:25:54.720" idx="15">
    <p:pos x="6154" y="2885"/>
    <p:text>User should be given the option to run models in sequence (dmg -&gt; risk) or to run one at a time.       dmg model should copy and update the control file so its ready for the risk model.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7462"/>
            <a:ext cx="8568531" cy="375991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5672376"/>
            <a:ext cx="7560469" cy="2607442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574987"/>
            <a:ext cx="217363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574987"/>
            <a:ext cx="639489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2692444"/>
            <a:ext cx="8694539" cy="4492401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7227345"/>
            <a:ext cx="8694539" cy="2362447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874937"/>
            <a:ext cx="428426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74990"/>
            <a:ext cx="86945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647443"/>
            <a:ext cx="4264576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3944914"/>
            <a:ext cx="42645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647443"/>
            <a:ext cx="4285579" cy="129747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3944914"/>
            <a:ext cx="4285579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554968"/>
            <a:ext cx="5103316" cy="767483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19984"/>
            <a:ext cx="3251264" cy="251994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554968"/>
            <a:ext cx="5103316" cy="767483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239929"/>
            <a:ext cx="3251264" cy="600236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574990"/>
            <a:ext cx="86945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874937"/>
            <a:ext cx="86945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2C93-D137-496C-AB10-119342AC2EE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0009783"/>
            <a:ext cx="34022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0009783"/>
            <a:ext cx="22681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02EF-1E27-4DB0-9F73-D202F755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BA2E3-C9B0-4A20-BDEB-FCA9031DCB58}"/>
              </a:ext>
            </a:extLst>
          </p:cNvPr>
          <p:cNvGrpSpPr/>
          <p:nvPr/>
        </p:nvGrpSpPr>
        <p:grpSpPr>
          <a:xfrm>
            <a:off x="6238386" y="5951845"/>
            <a:ext cx="2410493" cy="1132970"/>
            <a:chOff x="6470892" y="5147403"/>
            <a:chExt cx="2410493" cy="113297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AB6A3-C777-4280-8B23-C8ED2D3FC05A}"/>
                </a:ext>
              </a:extLst>
            </p:cNvPr>
            <p:cNvSpPr/>
            <p:nvPr/>
          </p:nvSpPr>
          <p:spPr>
            <a:xfrm>
              <a:off x="6470892" y="5147403"/>
              <a:ext cx="2410493" cy="9885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Risk Model (risk.py)</a:t>
              </a:r>
            </a:p>
            <a:p>
              <a:pPr algn="ctr"/>
              <a:r>
                <a:rPr lang="en-US" sz="800" dirty="0"/>
                <a:t>Calculate total </a:t>
              </a:r>
              <a:r>
                <a:rPr lang="en-US" sz="800" dirty="0" err="1"/>
                <a:t>ead</a:t>
              </a:r>
              <a:endParaRPr lang="en-US" sz="800" dirty="0"/>
            </a:p>
            <a:p>
              <a:pPr algn="ctr"/>
              <a:r>
                <a:rPr lang="en-US" sz="800" dirty="0"/>
                <a:t>Calc </a:t>
              </a:r>
              <a:r>
                <a:rPr lang="en-US" sz="800" dirty="0" err="1"/>
                <a:t>ead</a:t>
              </a:r>
              <a:r>
                <a:rPr lang="en-US" sz="800" dirty="0"/>
                <a:t> per asset (optional)</a:t>
              </a:r>
            </a:p>
            <a:p>
              <a:pPr algn="ctr"/>
              <a:r>
                <a:rPr lang="en-US" sz="800" dirty="0"/>
                <a:t>Generate summary plot</a:t>
              </a:r>
              <a:endParaRPr lang="en-US" sz="10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5A6B26-1FD2-4B39-8603-A66684076BF6}"/>
                </a:ext>
              </a:extLst>
            </p:cNvPr>
            <p:cNvSpPr txBox="1"/>
            <p:nvPr/>
          </p:nvSpPr>
          <p:spPr>
            <a:xfrm>
              <a:off x="7078295" y="6034152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Risk Results</a:t>
              </a: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018BF5-B62E-4D33-B5FE-F5E60462F7AF}"/>
              </a:ext>
            </a:extLst>
          </p:cNvPr>
          <p:cNvSpPr/>
          <p:nvPr/>
        </p:nvSpPr>
        <p:spPr>
          <a:xfrm>
            <a:off x="0" y="5046350"/>
            <a:ext cx="10080625" cy="218244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Flood Model (model)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E8D64D6-88C8-477B-BBB8-BE0B56069115}"/>
              </a:ext>
            </a:extLst>
          </p:cNvPr>
          <p:cNvSpPr/>
          <p:nvPr/>
        </p:nvSpPr>
        <p:spPr>
          <a:xfrm>
            <a:off x="-14155" y="1396828"/>
            <a:ext cx="10080625" cy="362228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Spatial Data Prep (prep)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87DA031-1A02-43CF-929A-1D9E3DC7ADA4}"/>
              </a:ext>
            </a:extLst>
          </p:cNvPr>
          <p:cNvSpPr txBox="1"/>
          <p:nvPr/>
        </p:nvSpPr>
        <p:spPr>
          <a:xfrm>
            <a:off x="296005" y="326298"/>
            <a:ext cx="1008598" cy="4924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WSL (raster)</a:t>
            </a:r>
          </a:p>
          <a:p>
            <a:r>
              <a:rPr lang="en-US" sz="800" dirty="0"/>
              <a:t>w/ and w/o failure</a:t>
            </a:r>
            <a:endParaRPr lang="en-US" dirty="0"/>
          </a:p>
          <a:p>
            <a:r>
              <a:rPr lang="en-US" sz="800" dirty="0"/>
              <a:t>ARI, water level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D3B6786-D1BD-447E-BDC6-6448229B1296}"/>
              </a:ext>
            </a:extLst>
          </p:cNvPr>
          <p:cNvSpPr txBox="1"/>
          <p:nvPr/>
        </p:nvSpPr>
        <p:spPr>
          <a:xfrm>
            <a:off x="4376804" y="31464"/>
            <a:ext cx="1200150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Inventory (point, poly, or line) </a:t>
            </a:r>
            <a:r>
              <a:rPr lang="en-US" i="1" dirty="0" err="1">
                <a:solidFill>
                  <a:srgbClr val="FF0000"/>
                </a:solidFill>
              </a:rPr>
              <a:t>finv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sz="800" dirty="0"/>
              <a:t>Height, tag, scale, cap, geometry, exposure grade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54CAC1A-0680-4748-A6CE-84DB0E4FBF34}"/>
              </a:ext>
            </a:extLst>
          </p:cNvPr>
          <p:cNvSpPr txBox="1"/>
          <p:nvPr/>
        </p:nvSpPr>
        <p:spPr>
          <a:xfrm>
            <a:off x="6973933" y="455207"/>
            <a:ext cx="85544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DTM (raster)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FD25B42-D3E7-4181-83AA-356A600AD7A8}"/>
              </a:ext>
            </a:extLst>
          </p:cNvPr>
          <p:cNvSpPr txBox="1"/>
          <p:nvPr/>
        </p:nvSpPr>
        <p:spPr>
          <a:xfrm>
            <a:off x="8694152" y="622955"/>
            <a:ext cx="133622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Damage Function Set </a:t>
            </a:r>
            <a:r>
              <a:rPr lang="en-US" i="1" dirty="0">
                <a:solidFill>
                  <a:srgbClr val="FF0000"/>
                </a:solidFill>
              </a:rPr>
              <a:t>curves</a:t>
            </a:r>
          </a:p>
          <a:p>
            <a:r>
              <a:rPr lang="en-US" sz="800" dirty="0"/>
              <a:t>Tag, depth-damage table, type, metadata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788280-E0CD-4009-970D-2EAB0FC009E1}"/>
              </a:ext>
            </a:extLst>
          </p:cNvPr>
          <p:cNvSpPr txBox="1"/>
          <p:nvPr/>
        </p:nvSpPr>
        <p:spPr>
          <a:xfrm>
            <a:off x="2251248" y="310732"/>
            <a:ext cx="1200150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Exposure Likelihood (polygons)</a:t>
            </a:r>
          </a:p>
          <a:p>
            <a:r>
              <a:rPr lang="en-US" sz="800" dirty="0"/>
              <a:t>ARI, likelihood</a:t>
            </a:r>
            <a:endParaRPr 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DCD7F6B-8173-4D12-BCAD-80C11CB942F1}"/>
              </a:ext>
            </a:extLst>
          </p:cNvPr>
          <p:cNvSpPr txBox="1"/>
          <p:nvPr/>
        </p:nvSpPr>
        <p:spPr>
          <a:xfrm>
            <a:off x="4010890" y="4667678"/>
            <a:ext cx="1632585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Model Control File</a:t>
            </a:r>
          </a:p>
          <a:p>
            <a:r>
              <a:rPr lang="en-US" sz="800" dirty="0"/>
              <a:t>Automatically populated</a:t>
            </a:r>
          </a:p>
          <a:p>
            <a:r>
              <a:rPr lang="en-US" sz="800" dirty="0"/>
              <a:t>paths to all data files</a:t>
            </a:r>
          </a:p>
          <a:p>
            <a:r>
              <a:rPr lang="en-US" sz="800" dirty="0"/>
              <a:t>Additional parameters</a:t>
            </a:r>
          </a:p>
          <a:p>
            <a:r>
              <a:rPr lang="en-US" sz="800" dirty="0"/>
              <a:t>Scenario metadata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48BD5B-84C3-4693-B688-42E1944BCE2A}"/>
              </a:ext>
            </a:extLst>
          </p:cNvPr>
          <p:cNvGrpSpPr/>
          <p:nvPr/>
        </p:nvGrpSpPr>
        <p:grpSpPr>
          <a:xfrm>
            <a:off x="1186546" y="5751113"/>
            <a:ext cx="2531551" cy="1232256"/>
            <a:chOff x="1464410" y="5353906"/>
            <a:chExt cx="2531551" cy="1232256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C3D6D0D-990D-46B2-8ECF-87012B20D018}"/>
                </a:ext>
              </a:extLst>
            </p:cNvPr>
            <p:cNvSpPr/>
            <p:nvPr/>
          </p:nvSpPr>
          <p:spPr>
            <a:xfrm>
              <a:off x="1464410" y="5353906"/>
              <a:ext cx="2531551" cy="1052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Damage Model (dmg.py)</a:t>
              </a:r>
            </a:p>
            <a:p>
              <a:pPr algn="ctr"/>
              <a:r>
                <a:rPr lang="en-US" sz="800" dirty="0"/>
                <a:t>Calculate damage for each event at each asset</a:t>
              </a:r>
              <a:endParaRPr lang="en-US" sz="10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4A684E4-6576-43AA-8995-8205B4E2EA4E}"/>
                </a:ext>
              </a:extLst>
            </p:cNvPr>
            <p:cNvSpPr txBox="1"/>
            <p:nvPr/>
          </p:nvSpPr>
          <p:spPr>
            <a:xfrm>
              <a:off x="2166949" y="6339941"/>
              <a:ext cx="1042395" cy="2462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Damage Results</a:t>
              </a:r>
            </a:p>
          </p:txBody>
        </p: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FBB9B16-C655-48A7-946E-55352AAC3B0A}"/>
              </a:ext>
            </a:extLst>
          </p:cNvPr>
          <p:cNvSpPr/>
          <p:nvPr/>
        </p:nvSpPr>
        <p:spPr>
          <a:xfrm>
            <a:off x="-15744" y="7247502"/>
            <a:ext cx="10080625" cy="331192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 Analysis (results)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90259E8-0E17-4CCC-81E6-5AD2EA036ED6}"/>
              </a:ext>
            </a:extLst>
          </p:cNvPr>
          <p:cNvGrpSpPr/>
          <p:nvPr/>
        </p:nvGrpSpPr>
        <p:grpSpPr>
          <a:xfrm>
            <a:off x="620554" y="8018489"/>
            <a:ext cx="2616119" cy="1343907"/>
            <a:chOff x="7272600" y="3706273"/>
            <a:chExt cx="1787525" cy="91386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6DA60E1-BB8D-4D9C-9D89-B827E9B38118}"/>
                </a:ext>
              </a:extLst>
            </p:cNvPr>
            <p:cNvSpPr/>
            <p:nvPr/>
          </p:nvSpPr>
          <p:spPr>
            <a:xfrm>
              <a:off x="7272600" y="3706273"/>
              <a:ext cx="1787525" cy="8466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Inventory results vectorized</a:t>
              </a:r>
            </a:p>
            <a:p>
              <a:pPr algn="ctr"/>
              <a:r>
                <a:rPr lang="en-US" sz="800" dirty="0"/>
                <a:t>User specified  result type (specific event damage or EAD) (allow multiple)</a:t>
              </a:r>
            </a:p>
            <a:p>
              <a:pPr algn="ctr"/>
              <a:r>
                <a:rPr lang="en-US" sz="800" dirty="0"/>
                <a:t>Re-attach tabular results to inventory geometry</a:t>
              </a:r>
            </a:p>
            <a:p>
              <a:pPr algn="ctr"/>
              <a:r>
                <a:rPr lang="en-US" sz="800" dirty="0"/>
                <a:t>Load generated </a:t>
              </a:r>
              <a:r>
                <a:rPr lang="en-US" sz="800" dirty="0" err="1"/>
                <a:t>vectorlayer</a:t>
              </a:r>
              <a:r>
                <a:rPr lang="en-US" sz="800" dirty="0"/>
                <a:t> into the project</a:t>
              </a:r>
            </a:p>
            <a:p>
              <a:pPr algn="ctr"/>
              <a:r>
                <a:rPr lang="en-US" sz="800" dirty="0"/>
                <a:t>Add some default graduated style (by result type)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09A5B92-2525-452E-8F12-29696224CF1F}"/>
                </a:ext>
              </a:extLst>
            </p:cNvPr>
            <p:cNvSpPr txBox="1"/>
            <p:nvPr/>
          </p:nvSpPr>
          <p:spPr>
            <a:xfrm>
              <a:off x="7671661" y="4452706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DF7C0-71F5-4070-8B74-BC41AA46561C}"/>
              </a:ext>
            </a:extLst>
          </p:cNvPr>
          <p:cNvCxnSpPr>
            <a:cxnSpLocks/>
            <a:stCxn id="205" idx="2"/>
            <a:endCxn id="214" idx="0"/>
          </p:cNvCxnSpPr>
          <p:nvPr/>
        </p:nvCxnSpPr>
        <p:spPr>
          <a:xfrm>
            <a:off x="800304" y="818741"/>
            <a:ext cx="178354" cy="120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57A61-E671-474B-8E0D-94B4068A136B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978658" y="800905"/>
            <a:ext cx="3998221" cy="122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7412E9-5E15-4CC8-8D28-BDA15A4D1859}"/>
              </a:ext>
            </a:extLst>
          </p:cNvPr>
          <p:cNvCxnSpPr>
            <a:stCxn id="207" idx="2"/>
            <a:endCxn id="223" idx="0"/>
          </p:cNvCxnSpPr>
          <p:nvPr/>
        </p:nvCxnSpPr>
        <p:spPr>
          <a:xfrm>
            <a:off x="7401655" y="701428"/>
            <a:ext cx="509620" cy="15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037244-CEFB-467A-956C-42A0D74BEA2C}"/>
              </a:ext>
            </a:extLst>
          </p:cNvPr>
          <p:cNvCxnSpPr>
            <a:cxnSpLocks/>
            <a:stCxn id="218" idx="2"/>
            <a:endCxn id="220" idx="0"/>
          </p:cNvCxnSpPr>
          <p:nvPr/>
        </p:nvCxnSpPr>
        <p:spPr>
          <a:xfrm>
            <a:off x="2851323" y="987840"/>
            <a:ext cx="2559991" cy="109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0777F-79F9-4644-9514-64E755639A0C}"/>
              </a:ext>
            </a:extLst>
          </p:cNvPr>
          <p:cNvCxnSpPr>
            <a:cxnSpLocks/>
            <a:stCxn id="206" idx="2"/>
            <a:endCxn id="220" idx="0"/>
          </p:cNvCxnSpPr>
          <p:nvPr/>
        </p:nvCxnSpPr>
        <p:spPr>
          <a:xfrm>
            <a:off x="4976879" y="800905"/>
            <a:ext cx="434435" cy="128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51CB9E-48D8-42E5-B228-329F1304F318}"/>
              </a:ext>
            </a:extLst>
          </p:cNvPr>
          <p:cNvCxnSpPr>
            <a:stCxn id="206" idx="2"/>
            <a:endCxn id="223" idx="0"/>
          </p:cNvCxnSpPr>
          <p:nvPr/>
        </p:nvCxnSpPr>
        <p:spPr>
          <a:xfrm>
            <a:off x="4976879" y="800905"/>
            <a:ext cx="2934396" cy="149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4C6186-780A-41CE-B877-3CE8F8C9028E}"/>
              </a:ext>
            </a:extLst>
          </p:cNvPr>
          <p:cNvCxnSpPr>
            <a:stCxn id="216" idx="2"/>
            <a:endCxn id="228" idx="1"/>
          </p:cNvCxnSpPr>
          <p:nvPr/>
        </p:nvCxnSpPr>
        <p:spPr>
          <a:xfrm>
            <a:off x="971431" y="3271124"/>
            <a:ext cx="3039459" cy="176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B0798-3F3B-4A6C-8F6E-34F87D4F9BC9}"/>
              </a:ext>
            </a:extLst>
          </p:cNvPr>
          <p:cNvCxnSpPr>
            <a:stCxn id="221" idx="2"/>
            <a:endCxn id="228" idx="0"/>
          </p:cNvCxnSpPr>
          <p:nvPr/>
        </p:nvCxnSpPr>
        <p:spPr>
          <a:xfrm flipH="1">
            <a:off x="4827183" y="3927472"/>
            <a:ext cx="437137" cy="74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D2A55A-042F-4871-A780-C882F83C66BF}"/>
              </a:ext>
            </a:extLst>
          </p:cNvPr>
          <p:cNvCxnSpPr>
            <a:stCxn id="224" idx="2"/>
            <a:endCxn id="228" idx="0"/>
          </p:cNvCxnSpPr>
          <p:nvPr/>
        </p:nvCxnSpPr>
        <p:spPr>
          <a:xfrm flipH="1">
            <a:off x="4827183" y="3393906"/>
            <a:ext cx="3065125" cy="127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29F68F-E4F0-472D-A679-5D2602E46C31}"/>
              </a:ext>
            </a:extLst>
          </p:cNvPr>
          <p:cNvCxnSpPr>
            <a:cxnSpLocks/>
            <a:stCxn id="228" idx="2"/>
            <a:endCxn id="233" idx="0"/>
          </p:cNvCxnSpPr>
          <p:nvPr/>
        </p:nvCxnSpPr>
        <p:spPr>
          <a:xfrm flipH="1">
            <a:off x="2452322" y="5406342"/>
            <a:ext cx="2374861" cy="34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0C2B88-2D44-4544-B427-48F0110F6007}"/>
              </a:ext>
            </a:extLst>
          </p:cNvPr>
          <p:cNvCxnSpPr>
            <a:cxnSpLocks/>
            <a:stCxn id="237" idx="2"/>
            <a:endCxn id="241" idx="0"/>
          </p:cNvCxnSpPr>
          <p:nvPr/>
        </p:nvCxnSpPr>
        <p:spPr>
          <a:xfrm flipH="1">
            <a:off x="1928614" y="7084815"/>
            <a:ext cx="5438373" cy="93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C93C33-386F-4F25-921E-D9FF84DB4A09}"/>
              </a:ext>
            </a:extLst>
          </p:cNvPr>
          <p:cNvCxnSpPr>
            <a:stCxn id="242" idx="3"/>
            <a:endCxn id="244" idx="1"/>
          </p:cNvCxnSpPr>
          <p:nvPr/>
        </p:nvCxnSpPr>
        <p:spPr>
          <a:xfrm flipV="1">
            <a:off x="2730186" y="8653412"/>
            <a:ext cx="987911" cy="58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1F0091-159D-4230-8273-EA4671BEB452}"/>
              </a:ext>
            </a:extLst>
          </p:cNvPr>
          <p:cNvCxnSpPr>
            <a:cxnSpLocks/>
            <a:stCxn id="208" idx="2"/>
            <a:endCxn id="228" idx="3"/>
          </p:cNvCxnSpPr>
          <p:nvPr/>
        </p:nvCxnSpPr>
        <p:spPr>
          <a:xfrm flipH="1">
            <a:off x="5643475" y="1269286"/>
            <a:ext cx="3718789" cy="376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636240-D45F-474B-81B8-E8CD76315492}"/>
              </a:ext>
            </a:extLst>
          </p:cNvPr>
          <p:cNvCxnSpPr>
            <a:stCxn id="242" idx="3"/>
            <a:endCxn id="248" idx="1"/>
          </p:cNvCxnSpPr>
          <p:nvPr/>
        </p:nvCxnSpPr>
        <p:spPr>
          <a:xfrm flipV="1">
            <a:off x="2730186" y="8653413"/>
            <a:ext cx="4085453" cy="58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1004B8E-60F8-4BD6-8BCD-CF9B0087056A}"/>
              </a:ext>
            </a:extLst>
          </p:cNvPr>
          <p:cNvGrpSpPr/>
          <p:nvPr/>
        </p:nvGrpSpPr>
        <p:grpSpPr>
          <a:xfrm>
            <a:off x="3718097" y="7956762"/>
            <a:ext cx="2616119" cy="1709874"/>
            <a:chOff x="7272600" y="3706273"/>
            <a:chExt cx="1787525" cy="1162725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95CC8FA-5F30-453B-A487-7C3EC00321AC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Alternate Polygon grid results</a:t>
              </a:r>
            </a:p>
            <a:p>
              <a:pPr algn="ctr"/>
              <a:r>
                <a:rPr lang="en-US" sz="800" dirty="0"/>
                <a:t>Load inventory results vectorized</a:t>
              </a:r>
            </a:p>
            <a:p>
              <a:pPr algn="ctr"/>
              <a:r>
                <a:rPr lang="en-US" sz="800" dirty="0"/>
                <a:t>Ask user to provide new polygon grid</a:t>
              </a:r>
            </a:p>
            <a:p>
              <a:pPr algn="ctr"/>
              <a:r>
                <a:rPr lang="en-US" sz="800" dirty="0"/>
                <a:t>User specified  result type (specific event damage or EAD) (allow multiple)</a:t>
              </a:r>
            </a:p>
            <a:p>
              <a:pPr algn="ctr"/>
              <a:r>
                <a:rPr lang="en-US" sz="800" dirty="0"/>
                <a:t>sum vectorized results on new polygon grid</a:t>
              </a:r>
            </a:p>
            <a:p>
              <a:pPr algn="ctr"/>
              <a:r>
                <a:rPr lang="en-US" sz="800" dirty="0"/>
                <a:t>Load results (on polygon grid) w/ some default graduated style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1315580-4A05-42AE-85C9-0830E062CF98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2720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(polygon grid)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83B7FDF-1A7A-4415-8FC8-D7E2A05DB38E}"/>
              </a:ext>
            </a:extLst>
          </p:cNvPr>
          <p:cNvGrpSpPr/>
          <p:nvPr/>
        </p:nvGrpSpPr>
        <p:grpSpPr>
          <a:xfrm>
            <a:off x="6815639" y="7956763"/>
            <a:ext cx="2616119" cy="1555986"/>
            <a:chOff x="7272600" y="3706273"/>
            <a:chExt cx="1787525" cy="105808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127BA5E-5B5B-4A17-B1D5-A63A51EFA2F2}"/>
                </a:ext>
              </a:extLst>
            </p:cNvPr>
            <p:cNvSpPr/>
            <p:nvPr/>
          </p:nvSpPr>
          <p:spPr>
            <a:xfrm>
              <a:off x="7272600" y="3706273"/>
              <a:ext cx="1787525" cy="9474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Scenario comparison</a:t>
              </a:r>
            </a:p>
            <a:p>
              <a:pPr algn="ctr"/>
              <a:r>
                <a:rPr lang="en-US" sz="800" dirty="0"/>
                <a:t>Load result vector layers</a:t>
              </a:r>
            </a:p>
            <a:p>
              <a:pPr algn="ctr"/>
              <a:r>
                <a:rPr lang="en-US" sz="800" dirty="0"/>
                <a:t>generate new </a:t>
              </a:r>
              <a:r>
                <a:rPr lang="en-US" sz="800" dirty="0" err="1"/>
                <a:t>vectorlayer</a:t>
              </a:r>
              <a:r>
                <a:rPr lang="en-US" sz="800" dirty="0"/>
                <a:t> of deltas</a:t>
              </a:r>
            </a:p>
            <a:p>
              <a:pPr algn="ctr"/>
              <a:r>
                <a:rPr lang="en-US" sz="800" dirty="0"/>
                <a:t>Load delta results and stylize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65AACAB-AEF0-40A3-819F-CB89A653CB60}"/>
                </a:ext>
              </a:extLst>
            </p:cNvPr>
            <p:cNvSpPr txBox="1"/>
            <p:nvPr/>
          </p:nvSpPr>
          <p:spPr>
            <a:xfrm>
              <a:off x="7632901" y="4596921"/>
              <a:ext cx="1042395" cy="1674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Vectorized results (delta)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4C1D8-347D-4AB4-A41B-07CE793AA953}"/>
              </a:ext>
            </a:extLst>
          </p:cNvPr>
          <p:cNvCxnSpPr>
            <a:stCxn id="238" idx="2"/>
            <a:endCxn id="241" idx="0"/>
          </p:cNvCxnSpPr>
          <p:nvPr/>
        </p:nvCxnSpPr>
        <p:spPr>
          <a:xfrm flipH="1">
            <a:off x="1928614" y="6983369"/>
            <a:ext cx="481669" cy="103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D027510-AF4B-47FB-B36B-4B67CAE9A1F8}"/>
              </a:ext>
            </a:extLst>
          </p:cNvPr>
          <p:cNvCxnSpPr>
            <a:cxnSpLocks/>
            <a:stCxn id="238" idx="2"/>
            <a:endCxn id="228" idx="2"/>
          </p:cNvCxnSpPr>
          <p:nvPr/>
        </p:nvCxnSpPr>
        <p:spPr>
          <a:xfrm rot="5400000" flipH="1" flipV="1">
            <a:off x="2830219" y="4986406"/>
            <a:ext cx="1577027" cy="2416900"/>
          </a:xfrm>
          <a:prstGeom prst="curvedConnector3">
            <a:avLst>
              <a:gd name="adj1" fmla="val -14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E5669-8EC3-465A-94F1-A3DB208A0249}"/>
              </a:ext>
            </a:extLst>
          </p:cNvPr>
          <p:cNvCxnSpPr>
            <a:cxnSpLocks/>
            <a:stCxn id="228" idx="2"/>
            <a:endCxn id="57" idx="0"/>
          </p:cNvCxnSpPr>
          <p:nvPr/>
        </p:nvCxnSpPr>
        <p:spPr>
          <a:xfrm>
            <a:off x="4827183" y="5406342"/>
            <a:ext cx="2616450" cy="5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04C0A64-3067-402F-9E40-7786F796D676}"/>
              </a:ext>
            </a:extLst>
          </p:cNvPr>
          <p:cNvSpPr txBox="1"/>
          <p:nvPr/>
        </p:nvSpPr>
        <p:spPr>
          <a:xfrm>
            <a:off x="5832949" y="467600"/>
            <a:ext cx="85544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AOI (optional)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8556EA-487D-456E-9458-59DC2038F80B}"/>
              </a:ext>
            </a:extLst>
          </p:cNvPr>
          <p:cNvCxnSpPr>
            <a:cxnSpLocks/>
            <a:stCxn id="69" idx="2"/>
            <a:endCxn id="172" idx="0"/>
          </p:cNvCxnSpPr>
          <p:nvPr/>
        </p:nvCxnSpPr>
        <p:spPr>
          <a:xfrm flipH="1">
            <a:off x="6085045" y="867710"/>
            <a:ext cx="175626" cy="8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78F94B-F54E-4A73-9878-A3977DEFD0AB}"/>
              </a:ext>
            </a:extLst>
          </p:cNvPr>
          <p:cNvSpPr/>
          <p:nvPr/>
        </p:nvSpPr>
        <p:spPr>
          <a:xfrm>
            <a:off x="7027548" y="3717072"/>
            <a:ext cx="2570143" cy="15273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/>
              <a:t>Input Validator</a:t>
            </a:r>
          </a:p>
          <a:p>
            <a:pPr algn="ctr"/>
            <a:r>
              <a:rPr lang="en-US" sz="800" dirty="0"/>
              <a:t>Check box to indicate which model to validate (Damage and/or Risk)</a:t>
            </a:r>
          </a:p>
          <a:p>
            <a:pPr algn="ctr"/>
            <a:r>
              <a:rPr lang="en-US" sz="800" dirty="0"/>
              <a:t>Check that each inventory tag is found in the damage function set.</a:t>
            </a:r>
          </a:p>
          <a:p>
            <a:pPr algn="ctr"/>
            <a:r>
              <a:rPr lang="en-US" sz="800" dirty="0"/>
              <a:t>Check that all WSL and DTMs are reasonable (non-null, non-zero)</a:t>
            </a:r>
          </a:p>
          <a:p>
            <a:pPr algn="ctr"/>
            <a:r>
              <a:rPr lang="en-US" sz="800" dirty="0"/>
              <a:t>Check that WSL increase w/ ARI</a:t>
            </a:r>
          </a:p>
          <a:p>
            <a:pPr algn="ctr"/>
            <a:r>
              <a:rPr lang="en-US" sz="800" dirty="0"/>
              <a:t>If </a:t>
            </a:r>
            <a:r>
              <a:rPr lang="en-US" sz="800" dirty="0" err="1"/>
              <a:t>ground_water</a:t>
            </a:r>
            <a:r>
              <a:rPr lang="en-US" sz="800" dirty="0"/>
              <a:t>=True: Check that all WSL &gt; DTM</a:t>
            </a:r>
          </a:p>
          <a:p>
            <a:pPr algn="ctr"/>
            <a:r>
              <a:rPr lang="en-US" sz="800" dirty="0"/>
              <a:t>Check that real </a:t>
            </a:r>
            <a:r>
              <a:rPr lang="en-US" sz="800" dirty="0" err="1"/>
              <a:t>exlikes</a:t>
            </a:r>
            <a:r>
              <a:rPr lang="en-US" sz="800" dirty="0"/>
              <a:t> </a:t>
            </a:r>
            <a:r>
              <a:rPr lang="en-US" sz="800"/>
              <a:t>values have depths </a:t>
            </a:r>
            <a:endParaRPr lang="en-US" sz="800" dirty="0"/>
          </a:p>
          <a:p>
            <a:pPr algn="ctr"/>
            <a:r>
              <a:rPr lang="en-US" sz="800" dirty="0"/>
              <a:t>Write ‘validated=True’ to control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D974C-3157-4A11-B2C2-FA27843C7F7D}"/>
              </a:ext>
            </a:extLst>
          </p:cNvPr>
          <p:cNvCxnSpPr>
            <a:cxnSpLocks/>
            <a:stCxn id="228" idx="3"/>
            <a:endCxn id="226" idx="1"/>
          </p:cNvCxnSpPr>
          <p:nvPr/>
        </p:nvCxnSpPr>
        <p:spPr>
          <a:xfrm flipV="1">
            <a:off x="5643475" y="4480746"/>
            <a:ext cx="1384073" cy="5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CF3AD64-8941-4F71-B3C9-50B1CB0E124E}"/>
              </a:ext>
            </a:extLst>
          </p:cNvPr>
          <p:cNvGrpSpPr/>
          <p:nvPr/>
        </p:nvGrpSpPr>
        <p:grpSpPr>
          <a:xfrm>
            <a:off x="4380111" y="2083888"/>
            <a:ext cx="2062405" cy="1843584"/>
            <a:chOff x="7358844" y="3338114"/>
            <a:chExt cx="2062405" cy="1843584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184C2EC-F132-45CC-A05E-01D18DB3DF38}"/>
                </a:ext>
              </a:extLst>
            </p:cNvPr>
            <p:cNvSpPr/>
            <p:nvPr/>
          </p:nvSpPr>
          <p:spPr>
            <a:xfrm>
              <a:off x="7358844" y="3338114"/>
              <a:ext cx="2062405" cy="13907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Likelihood sampler (optional) (lisamp.py)</a:t>
              </a:r>
            </a:p>
            <a:p>
              <a:pPr algn="ctr"/>
              <a:r>
                <a:rPr lang="en-US" sz="800" dirty="0"/>
                <a:t>Sample each likelihood polygon at each inventory feature</a:t>
              </a:r>
            </a:p>
            <a:p>
              <a:pPr algn="ctr"/>
              <a:r>
                <a:rPr lang="en-US" sz="800" dirty="0"/>
                <a:t>Ask user to tag each likelihood polygon layer to an event name</a:t>
              </a:r>
            </a:p>
            <a:p>
              <a:pPr algn="ctr"/>
              <a:r>
                <a:rPr lang="en-US" sz="800" dirty="0"/>
                <a:t>Where there are overlapping likelihood polygons, calc  combined likelihood</a:t>
              </a:r>
            </a:p>
            <a:p>
              <a:pPr algn="ctr"/>
              <a:r>
                <a:rPr lang="en-US" sz="800" dirty="0"/>
                <a:t>Anything not sampled = 1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586603F-620A-448F-9E45-1C4657EAC42B}"/>
                </a:ext>
              </a:extLst>
            </p:cNvPr>
            <p:cNvSpPr txBox="1"/>
            <p:nvPr/>
          </p:nvSpPr>
          <p:spPr>
            <a:xfrm>
              <a:off x="7801483" y="4627700"/>
              <a:ext cx="883139" cy="5539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Likelihoods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exlikes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3D1108A-8A8E-4655-8E1A-6F6317CEBC47}"/>
              </a:ext>
            </a:extLst>
          </p:cNvPr>
          <p:cNvGrpSpPr/>
          <p:nvPr/>
        </p:nvGrpSpPr>
        <p:grpSpPr>
          <a:xfrm>
            <a:off x="107933" y="2022980"/>
            <a:ext cx="1741450" cy="1248144"/>
            <a:chOff x="7358845" y="3812439"/>
            <a:chExt cx="1741450" cy="124814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03F4B21-F97F-47D7-98E2-AA465A9EDDE7}"/>
                </a:ext>
              </a:extLst>
            </p:cNvPr>
            <p:cNvSpPr/>
            <p:nvPr/>
          </p:nvSpPr>
          <p:spPr>
            <a:xfrm>
              <a:off x="7358845" y="3812439"/>
              <a:ext cx="1741450" cy="9164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WSL Sampler (wsamp.py)</a:t>
              </a:r>
            </a:p>
            <a:p>
              <a:pPr algn="ctr"/>
              <a:r>
                <a:rPr lang="en-US" sz="800" dirty="0"/>
                <a:t>Sample each WSL raster at each inventory feature.</a:t>
              </a:r>
            </a:p>
            <a:p>
              <a:pPr algn="ctr"/>
              <a:r>
                <a:rPr lang="en-US" sz="800" dirty="0"/>
                <a:t>For non-point features, sample on user selected criteria (min/</a:t>
              </a:r>
              <a:r>
                <a:rPr lang="en-US" sz="800" dirty="0" err="1"/>
                <a:t>max,avg</a:t>
              </a:r>
              <a:r>
                <a:rPr lang="en-US" sz="800" dirty="0"/>
                <a:t>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68DA0E0-5798-4A46-98B6-2773B508EEE9}"/>
                </a:ext>
              </a:extLst>
            </p:cNvPr>
            <p:cNvSpPr txBox="1"/>
            <p:nvPr/>
          </p:nvSpPr>
          <p:spPr>
            <a:xfrm>
              <a:off x="7640613" y="4660473"/>
              <a:ext cx="1163460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Exposure Values </a:t>
              </a:r>
              <a:r>
                <a:rPr lang="en-US" i="1" dirty="0">
                  <a:solidFill>
                    <a:srgbClr val="FF0000"/>
                  </a:solidFill>
                </a:rPr>
                <a:t>expos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473806D-B48E-43EE-9007-4CEB48B2C193}"/>
              </a:ext>
            </a:extLst>
          </p:cNvPr>
          <p:cNvSpPr txBox="1"/>
          <p:nvPr/>
        </p:nvSpPr>
        <p:spPr>
          <a:xfrm>
            <a:off x="639080" y="7445337"/>
            <a:ext cx="650454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finv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EDCF4D-7362-4728-B243-25D3E7EFFD31}"/>
              </a:ext>
            </a:extLst>
          </p:cNvPr>
          <p:cNvCxnSpPr>
            <a:stCxn id="80" idx="2"/>
            <a:endCxn id="241" idx="0"/>
          </p:cNvCxnSpPr>
          <p:nvPr/>
        </p:nvCxnSpPr>
        <p:spPr>
          <a:xfrm>
            <a:off x="964307" y="7691558"/>
            <a:ext cx="964307" cy="3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776BB9-10E2-4BC3-A9C2-590045E1CE7E}"/>
              </a:ext>
            </a:extLst>
          </p:cNvPr>
          <p:cNvGrpSpPr/>
          <p:nvPr/>
        </p:nvGrpSpPr>
        <p:grpSpPr>
          <a:xfrm>
            <a:off x="2276329" y="2759841"/>
            <a:ext cx="1632586" cy="1158444"/>
            <a:chOff x="2464030" y="1621255"/>
            <a:chExt cx="1632586" cy="11584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E7241EE-8B26-4D47-9FEE-0C89787B85DA}"/>
                </a:ext>
              </a:extLst>
            </p:cNvPr>
            <p:cNvSpPr/>
            <p:nvPr/>
          </p:nvSpPr>
          <p:spPr>
            <a:xfrm>
              <a:off x="2464030" y="1621255"/>
              <a:ext cx="1632586" cy="9164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Set Event Likelihoods</a:t>
              </a:r>
            </a:p>
            <a:p>
              <a:pPr algn="ctr"/>
              <a:r>
                <a:rPr lang="en-US" sz="800" dirty="0"/>
                <a:t>For each event loaded in the WSL sampler, ask the user to specify the likelihood as </a:t>
              </a:r>
              <a:r>
                <a:rPr lang="en-US" sz="800" dirty="0" err="1"/>
                <a:t>aep</a:t>
              </a:r>
              <a:r>
                <a:rPr lang="en-US" sz="800" dirty="0"/>
                <a:t> or </a:t>
              </a:r>
              <a:r>
                <a:rPr lang="en-US" sz="800" dirty="0" err="1"/>
                <a:t>ari</a:t>
              </a:r>
              <a:endParaRPr lang="en-US" sz="800" dirty="0"/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B7BDEA-C78F-443C-80E5-6AC00DFEC7DB}"/>
                </a:ext>
              </a:extLst>
            </p:cNvPr>
            <p:cNvSpPr txBox="1"/>
            <p:nvPr/>
          </p:nvSpPr>
          <p:spPr>
            <a:xfrm>
              <a:off x="2795103" y="2379589"/>
              <a:ext cx="883139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Event AEPs</a:t>
              </a:r>
            </a:p>
            <a:p>
              <a:r>
                <a:rPr lang="en-US" i="1" dirty="0" err="1">
                  <a:solidFill>
                    <a:srgbClr val="FF0000"/>
                  </a:solidFill>
                </a:rPr>
                <a:t>eaep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AD43985-A836-423F-BA04-0B3A1D433C29}"/>
              </a:ext>
            </a:extLst>
          </p:cNvPr>
          <p:cNvSpPr txBox="1"/>
          <p:nvPr/>
        </p:nvSpPr>
        <p:spPr>
          <a:xfrm>
            <a:off x="2668304" y="1984939"/>
            <a:ext cx="88313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 err="1"/>
              <a:t>event_name_set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A8936A-4CEE-4A3E-9B25-828ED2F84D27}"/>
              </a:ext>
            </a:extLst>
          </p:cNvPr>
          <p:cNvCxnSpPr>
            <a:cxnSpLocks/>
            <a:stCxn id="214" idx="3"/>
            <a:endCxn id="104" idx="1"/>
          </p:cNvCxnSpPr>
          <p:nvPr/>
        </p:nvCxnSpPr>
        <p:spPr>
          <a:xfrm flipV="1">
            <a:off x="1849383" y="2184994"/>
            <a:ext cx="818921" cy="29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EA9ADF2-A47C-48A8-B22D-DA87223DE8C4}"/>
              </a:ext>
            </a:extLst>
          </p:cNvPr>
          <p:cNvCxnSpPr>
            <a:stCxn id="104" idx="2"/>
            <a:endCxn id="88" idx="0"/>
          </p:cNvCxnSpPr>
          <p:nvPr/>
        </p:nvCxnSpPr>
        <p:spPr>
          <a:xfrm flipH="1">
            <a:off x="3092622" y="2385049"/>
            <a:ext cx="17252" cy="37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3FA3031-A4EF-44EC-973C-5BF05EC18F37}"/>
              </a:ext>
            </a:extLst>
          </p:cNvPr>
          <p:cNvCxnSpPr>
            <a:cxnSpLocks/>
            <a:stCxn id="104" idx="3"/>
            <a:endCxn id="220" idx="1"/>
          </p:cNvCxnSpPr>
          <p:nvPr/>
        </p:nvCxnSpPr>
        <p:spPr>
          <a:xfrm>
            <a:off x="3551443" y="2184994"/>
            <a:ext cx="828668" cy="5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EA9361E-24CE-4214-ACDE-E3714278059F}"/>
              </a:ext>
            </a:extLst>
          </p:cNvPr>
          <p:cNvGrpSpPr/>
          <p:nvPr/>
        </p:nvGrpSpPr>
        <p:grpSpPr>
          <a:xfrm>
            <a:off x="7176194" y="2291855"/>
            <a:ext cx="1470162" cy="1102051"/>
            <a:chOff x="7358843" y="3812439"/>
            <a:chExt cx="1470162" cy="110205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9348E73-6F0C-4ECC-BAE6-C4DF03B20F27}"/>
                </a:ext>
              </a:extLst>
            </p:cNvPr>
            <p:cNvSpPr/>
            <p:nvPr/>
          </p:nvSpPr>
          <p:spPr>
            <a:xfrm>
              <a:off x="7358843" y="3812439"/>
              <a:ext cx="1470162" cy="77164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 dirty="0"/>
                <a:t>DTM Sampler</a:t>
              </a:r>
            </a:p>
            <a:p>
              <a:pPr algn="ctr"/>
              <a:r>
                <a:rPr lang="en-US" sz="800" dirty="0"/>
                <a:t>Sample DTM at each inventory feature</a:t>
              </a:r>
            </a:p>
            <a:p>
              <a:pPr algn="ctr"/>
              <a:r>
                <a:rPr lang="en-US" sz="800" dirty="0"/>
                <a:t>(only required when </a:t>
              </a:r>
              <a:r>
                <a:rPr lang="en-US" sz="800" dirty="0" err="1"/>
                <a:t>felv</a:t>
              </a:r>
              <a:r>
                <a:rPr lang="en-US" sz="800" dirty="0"/>
                <a:t>=‘height’)</a:t>
              </a:r>
            </a:p>
            <a:p>
              <a:pPr algn="ctr"/>
              <a:endParaRPr lang="en-US" sz="8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E207DC7-A569-4FDF-B817-920702F05124}"/>
                </a:ext>
              </a:extLst>
            </p:cNvPr>
            <p:cNvSpPr txBox="1"/>
            <p:nvPr/>
          </p:nvSpPr>
          <p:spPr>
            <a:xfrm>
              <a:off x="7553759" y="4514380"/>
              <a:ext cx="1042395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Ground Values</a:t>
              </a:r>
            </a:p>
            <a:p>
              <a:r>
                <a:rPr lang="en-US" i="1" dirty="0">
                  <a:solidFill>
                    <a:srgbClr val="FF0000"/>
                  </a:solidFill>
                </a:rPr>
                <a:t>gels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87A188-DFF1-4438-BBB7-D129C476423C}"/>
              </a:ext>
            </a:extLst>
          </p:cNvPr>
          <p:cNvCxnSpPr>
            <a:stCxn id="76" idx="2"/>
            <a:endCxn id="228" idx="1"/>
          </p:cNvCxnSpPr>
          <p:nvPr/>
        </p:nvCxnSpPr>
        <p:spPr>
          <a:xfrm>
            <a:off x="3048972" y="3918285"/>
            <a:ext cx="961918" cy="111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B3B8E41-6415-4694-A3FC-1E33AEA641A7}"/>
              </a:ext>
            </a:extLst>
          </p:cNvPr>
          <p:cNvSpPr txBox="1"/>
          <p:nvPr/>
        </p:nvSpPr>
        <p:spPr>
          <a:xfrm>
            <a:off x="5643475" y="1684103"/>
            <a:ext cx="883139" cy="246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Project </a:t>
            </a:r>
            <a:r>
              <a:rPr lang="en-US" dirty="0" err="1"/>
              <a:t>aoi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2BBFFF1213CB4BABDA4346E2F8EC9E" ma:contentTypeVersion="4" ma:contentTypeDescription="Create a new document." ma:contentTypeScope="" ma:versionID="6751851533a0f81b384e0293e0687c30">
  <xsd:schema xmlns:xsd="http://www.w3.org/2001/XMLSchema" xmlns:xs="http://www.w3.org/2001/XMLSchema" xmlns:p="http://schemas.microsoft.com/office/2006/metadata/properties" xmlns:ns2="3bdb51b3-41cc-4670-85f5-47fdb2d88a50" xmlns:ns3="b43f2d35-0752-4d7e-a66c-458c0f48023f" targetNamespace="http://schemas.microsoft.com/office/2006/metadata/properties" ma:root="true" ma:fieldsID="826f677a387bc975fb3e9ed8b07db5e9" ns2:_="" ns3:_="">
    <xsd:import namespace="3bdb51b3-41cc-4670-85f5-47fdb2d88a50"/>
    <xsd:import namespace="b43f2d35-0752-4d7e-a66c-458c0f4802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b51b3-41cc-4670-85f5-47fdb2d88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3f2d35-0752-4d7e-a66c-458c0f4802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67E60-73A4-4C98-BF0A-B0750A840486}"/>
</file>

<file path=customXml/itemProps2.xml><?xml version="1.0" encoding="utf-8"?>
<ds:datastoreItem xmlns:ds="http://schemas.openxmlformats.org/officeDocument/2006/customXml" ds:itemID="{0810E13F-7E54-4FCC-ACFC-1A11AF38A593}"/>
</file>

<file path=customXml/itemProps3.xml><?xml version="1.0" encoding="utf-8"?>
<ds:datastoreItem xmlns:ds="http://schemas.openxmlformats.org/officeDocument/2006/customXml" ds:itemID="{093ABDB9-BCD5-4D3F-999C-E7003B39CA8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25335</TotalTime>
  <Words>468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Seth Bryant</dc:creator>
  <cp:lastModifiedBy>Seth Bryant</cp:lastModifiedBy>
  <cp:revision>254</cp:revision>
  <dcterms:created xsi:type="dcterms:W3CDTF">2019-12-18T16:56:57Z</dcterms:created>
  <dcterms:modified xsi:type="dcterms:W3CDTF">2020-02-10T05:36:51Z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0x010100B42BBFFF1213CB4BABDA4346E2F8EC9E</vt:lpwstr>
  </property>
</Properties>
</file>