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0806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9" userDrawn="1">
          <p15:clr>
            <a:srgbClr val="A4A3A4"/>
          </p15:clr>
        </p15:guide>
        <p15:guide id="2" pos="3175" userDrawn="1">
          <p15:clr>
            <a:srgbClr val="A4A3A4"/>
          </p15:clr>
        </p15:guide>
        <p15:guide id="3" pos="3174" userDrawn="1">
          <p15:clr>
            <a:srgbClr val="A4A3A4"/>
          </p15:clr>
        </p15:guide>
        <p15:guide id="4" pos="1338" userDrawn="1">
          <p15:clr>
            <a:srgbClr val="A4A3A4"/>
          </p15:clr>
        </p15:guide>
        <p15:guide id="5" pos="50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Bryant" initials="SB" lastIdx="16" clrIdx="0">
    <p:extLst>
      <p:ext uri="{19B8F6BF-5375-455C-9EA6-DF929625EA0E}">
        <p15:presenceInfo xmlns:p15="http://schemas.microsoft.com/office/powerpoint/2012/main" userId="631babb303db53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868" y="114"/>
      </p:cViewPr>
      <p:guideLst>
        <p:guide orient="horz" pos="3379"/>
        <p:guide pos="3175"/>
        <p:guide pos="3174"/>
        <p:guide pos="1338"/>
        <p:guide pos="50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8T17:45:47.276" idx="14">
    <p:pos x="1490" y="997"/>
    <p:text>These are only necessary when duplicate event liklihoods are provided (e.g. 100yr w/ fail and w/o fail). Useful for incorporating risk from mitigation failure (e.g. dike failure).</p:text>
    <p:extLst>
      <p:ext uri="{C676402C-5697-4E1C-873F-D02D1690AC5C}">
        <p15:threadingInfo xmlns:p15="http://schemas.microsoft.com/office/powerpoint/2012/main" timeZoneBias="420"/>
      </p:ext>
    </p:extLst>
  </p:cm>
  <p:cm authorId="1" dt="2020-02-09T09:25:54.720" idx="15">
    <p:pos x="2510" y="4489"/>
    <p:text>User should be given the option to run models in sequence (dmg -&gt; risk) or to run one at a time.       dmg model should copy and update the control file so its ready for the risk model.</p:text>
    <p:extLst>
      <p:ext uri="{C676402C-5697-4E1C-873F-D02D1690AC5C}">
        <p15:threadingInfo xmlns:p15="http://schemas.microsoft.com/office/powerpoint/2012/main" timeZoneBias="420"/>
      </p:ext>
    </p:extLst>
  </p:cm>
  <p:cm authorId="1" dt="2020-02-17T17:32:03.040" idx="16">
    <p:pos x="798" y="4282"/>
    <p:text>This is the tier1 risk model. It does not require damage functions, only looks at inundation likelihood.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7462"/>
            <a:ext cx="8568531" cy="375991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672376"/>
            <a:ext cx="7560469" cy="260744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74987"/>
            <a:ext cx="217363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74987"/>
            <a:ext cx="639489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692444"/>
            <a:ext cx="8694539" cy="4492401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7227345"/>
            <a:ext cx="8694539" cy="2362447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4990"/>
            <a:ext cx="86945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647443"/>
            <a:ext cx="4264576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944914"/>
            <a:ext cx="426457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647443"/>
            <a:ext cx="4285579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944914"/>
            <a:ext cx="4285579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554968"/>
            <a:ext cx="5103316" cy="7674832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554968"/>
            <a:ext cx="5103316" cy="7674832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74990"/>
            <a:ext cx="86945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874937"/>
            <a:ext cx="86945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2C93-D137-496C-AB10-119342AC2E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0009783"/>
            <a:ext cx="34022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BA2E3-C9B0-4A20-BDEB-FCA9031DCB58}"/>
              </a:ext>
            </a:extLst>
          </p:cNvPr>
          <p:cNvGrpSpPr/>
          <p:nvPr/>
        </p:nvGrpSpPr>
        <p:grpSpPr>
          <a:xfrm>
            <a:off x="5393301" y="6533598"/>
            <a:ext cx="1977809" cy="1113809"/>
            <a:chOff x="5930727" y="5080613"/>
            <a:chExt cx="1977809" cy="111380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6AB6A3-C777-4280-8B23-C8ED2D3FC05A}"/>
                </a:ext>
              </a:extLst>
            </p:cNvPr>
            <p:cNvSpPr/>
            <p:nvPr/>
          </p:nvSpPr>
          <p:spPr>
            <a:xfrm>
              <a:off x="5930727" y="5080613"/>
              <a:ext cx="1977809" cy="98858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L2 Risk Model (risk.py)</a:t>
              </a:r>
            </a:p>
            <a:p>
              <a:pPr algn="ctr"/>
              <a:r>
                <a:rPr lang="en-US" sz="800" dirty="0"/>
                <a:t>Calculate total </a:t>
              </a:r>
              <a:r>
                <a:rPr lang="en-US" sz="800" dirty="0" err="1"/>
                <a:t>ead</a:t>
              </a:r>
              <a:endParaRPr lang="en-US" sz="800" dirty="0"/>
            </a:p>
            <a:p>
              <a:pPr algn="ctr"/>
              <a:r>
                <a:rPr lang="en-US" sz="800" dirty="0"/>
                <a:t>Calc </a:t>
              </a:r>
              <a:r>
                <a:rPr lang="en-US" sz="800" dirty="0" err="1"/>
                <a:t>ead</a:t>
              </a:r>
              <a:r>
                <a:rPr lang="en-US" sz="800" dirty="0"/>
                <a:t> per asset (optional)</a:t>
              </a:r>
            </a:p>
            <a:p>
              <a:pPr algn="ctr"/>
              <a:r>
                <a:rPr lang="en-US" sz="800" dirty="0"/>
                <a:t>Generate summary plot</a:t>
              </a:r>
              <a:endParaRPr lang="en-US" sz="10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5A6B26-1FD2-4B39-8603-A66684076BF6}"/>
                </a:ext>
              </a:extLst>
            </p:cNvPr>
            <p:cNvSpPr txBox="1"/>
            <p:nvPr/>
          </p:nvSpPr>
          <p:spPr>
            <a:xfrm>
              <a:off x="6289800" y="5948201"/>
              <a:ext cx="1042395" cy="2462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Risk Results</a:t>
              </a: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B018BF5-B62E-4D33-B5FE-F5E60462F7AF}"/>
              </a:ext>
            </a:extLst>
          </p:cNvPr>
          <p:cNvSpPr/>
          <p:nvPr/>
        </p:nvSpPr>
        <p:spPr>
          <a:xfrm>
            <a:off x="0" y="5821863"/>
            <a:ext cx="10080625" cy="218244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Flood Modelling (model)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E8D64D6-88C8-477B-BBB8-BE0B56069115}"/>
              </a:ext>
            </a:extLst>
          </p:cNvPr>
          <p:cNvSpPr/>
          <p:nvPr/>
        </p:nvSpPr>
        <p:spPr>
          <a:xfrm>
            <a:off x="-14155" y="2172340"/>
            <a:ext cx="10080625" cy="36474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Preparation (</a:t>
            </a:r>
            <a:r>
              <a:rPr lang="en-US" dirty="0" err="1">
                <a:solidFill>
                  <a:schemeClr val="tx1"/>
                </a:solidFill>
              </a:rPr>
              <a:t>inPrep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87DA031-1A02-43CF-929A-1D9E3DC7ADA4}"/>
              </a:ext>
            </a:extLst>
          </p:cNvPr>
          <p:cNvSpPr txBox="1"/>
          <p:nvPr/>
        </p:nvSpPr>
        <p:spPr>
          <a:xfrm>
            <a:off x="121621" y="1442030"/>
            <a:ext cx="1008598" cy="492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WSL (raster)</a:t>
            </a:r>
          </a:p>
          <a:p>
            <a:r>
              <a:rPr lang="en-US" sz="800" dirty="0"/>
              <a:t>w/ and w/o failure</a:t>
            </a:r>
            <a:endParaRPr lang="en-US" dirty="0"/>
          </a:p>
          <a:p>
            <a:r>
              <a:rPr lang="en-US" sz="800" dirty="0"/>
              <a:t>ARI, water level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D3B6786-D1BD-447E-BDC6-6448229B1296}"/>
              </a:ext>
            </a:extLst>
          </p:cNvPr>
          <p:cNvSpPr txBox="1"/>
          <p:nvPr/>
        </p:nvSpPr>
        <p:spPr>
          <a:xfrm>
            <a:off x="4521414" y="1048895"/>
            <a:ext cx="120015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Inventory (point, poly, or line) </a:t>
            </a:r>
            <a:r>
              <a:rPr lang="en-US" i="1" dirty="0" err="1">
                <a:solidFill>
                  <a:srgbClr val="FF0000"/>
                </a:solidFill>
              </a:rPr>
              <a:t>finv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sz="800" dirty="0"/>
              <a:t>Height, tag, scale, cap, geometry, exposure grade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54CAC1A-0680-4748-A6CE-84DB0E4FBF34}"/>
              </a:ext>
            </a:extLst>
          </p:cNvPr>
          <p:cNvSpPr txBox="1"/>
          <p:nvPr/>
        </p:nvSpPr>
        <p:spPr>
          <a:xfrm>
            <a:off x="7502289" y="1830062"/>
            <a:ext cx="855444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DTM (raster)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FD25B42-D3E7-4181-83AA-356A600AD7A8}"/>
              </a:ext>
            </a:extLst>
          </p:cNvPr>
          <p:cNvSpPr txBox="1"/>
          <p:nvPr/>
        </p:nvSpPr>
        <p:spPr>
          <a:xfrm>
            <a:off x="8694152" y="1398468"/>
            <a:ext cx="133622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Vulnerability Function Set </a:t>
            </a:r>
            <a:r>
              <a:rPr lang="en-US" i="1" dirty="0">
                <a:solidFill>
                  <a:srgbClr val="FF0000"/>
                </a:solidFill>
              </a:rPr>
              <a:t>curves</a:t>
            </a:r>
          </a:p>
          <a:p>
            <a:r>
              <a:rPr lang="en-US" sz="800" dirty="0"/>
              <a:t>Tag, depth-damage table, type, metadata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2788280-E0CD-4009-970D-2EAB0FC009E1}"/>
              </a:ext>
            </a:extLst>
          </p:cNvPr>
          <p:cNvSpPr txBox="1"/>
          <p:nvPr/>
        </p:nvSpPr>
        <p:spPr>
          <a:xfrm>
            <a:off x="1411093" y="1520136"/>
            <a:ext cx="1200150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Exposure Likelihood (polygons)</a:t>
            </a:r>
          </a:p>
          <a:p>
            <a:r>
              <a:rPr lang="en-US" sz="800" dirty="0"/>
              <a:t>ARI, likelihood</a:t>
            </a:r>
            <a:endParaRPr 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DCD7F6B-8173-4D12-BCAD-80C11CB942F1}"/>
              </a:ext>
            </a:extLst>
          </p:cNvPr>
          <p:cNvSpPr txBox="1"/>
          <p:nvPr/>
        </p:nvSpPr>
        <p:spPr>
          <a:xfrm>
            <a:off x="4010890" y="5443191"/>
            <a:ext cx="1632585" cy="7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Model Control File</a:t>
            </a:r>
          </a:p>
          <a:p>
            <a:r>
              <a:rPr lang="en-US" sz="800" dirty="0"/>
              <a:t>Automatically populated</a:t>
            </a:r>
          </a:p>
          <a:p>
            <a:r>
              <a:rPr lang="en-US" sz="800" dirty="0"/>
              <a:t>paths to all data files</a:t>
            </a:r>
          </a:p>
          <a:p>
            <a:r>
              <a:rPr lang="en-US" sz="800" dirty="0"/>
              <a:t>Additional parameters</a:t>
            </a:r>
          </a:p>
          <a:p>
            <a:r>
              <a:rPr lang="en-US" sz="800" dirty="0"/>
              <a:t>Scenario metadata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F48BD5B-84C3-4693-B688-42E1944BCE2A}"/>
              </a:ext>
            </a:extLst>
          </p:cNvPr>
          <p:cNvGrpSpPr/>
          <p:nvPr/>
        </p:nvGrpSpPr>
        <p:grpSpPr>
          <a:xfrm>
            <a:off x="2933474" y="6492760"/>
            <a:ext cx="2082069" cy="1218263"/>
            <a:chOff x="2242623" y="5307060"/>
            <a:chExt cx="2082069" cy="1218263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C3D6D0D-990D-46B2-8ECF-87012B20D018}"/>
                </a:ext>
              </a:extLst>
            </p:cNvPr>
            <p:cNvSpPr/>
            <p:nvPr/>
          </p:nvSpPr>
          <p:spPr>
            <a:xfrm>
              <a:off x="2242623" y="5307060"/>
              <a:ext cx="2082069" cy="10526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L2 Impact Model (dmg.py)</a:t>
              </a:r>
            </a:p>
            <a:p>
              <a:pPr algn="ctr"/>
              <a:r>
                <a:rPr lang="en-US" sz="800" dirty="0"/>
                <a:t>Calculate damage for each event at each asset</a:t>
              </a:r>
              <a:endParaRPr lang="en-US" sz="10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4A684E4-6576-43AA-8995-8205B4E2EA4E}"/>
                </a:ext>
              </a:extLst>
            </p:cNvPr>
            <p:cNvSpPr txBox="1"/>
            <p:nvPr/>
          </p:nvSpPr>
          <p:spPr>
            <a:xfrm>
              <a:off x="2730186" y="6279102"/>
              <a:ext cx="1042395" cy="2462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Damage Results</a:t>
              </a:r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FBB9B16-C655-48A7-946E-55352AAC3B0A}"/>
              </a:ext>
            </a:extLst>
          </p:cNvPr>
          <p:cNvSpPr/>
          <p:nvPr/>
        </p:nvSpPr>
        <p:spPr>
          <a:xfrm>
            <a:off x="0" y="8004308"/>
            <a:ext cx="10064881" cy="255512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Analysis (results)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90259E8-0E17-4CCC-81E6-5AD2EA036ED6}"/>
              </a:ext>
            </a:extLst>
          </p:cNvPr>
          <p:cNvGrpSpPr/>
          <p:nvPr/>
        </p:nvGrpSpPr>
        <p:grpSpPr>
          <a:xfrm>
            <a:off x="620554" y="8794002"/>
            <a:ext cx="2616119" cy="1343907"/>
            <a:chOff x="7272600" y="3706273"/>
            <a:chExt cx="1787525" cy="91386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6DA60E1-BB8D-4D9C-9D89-B827E9B38118}"/>
                </a:ext>
              </a:extLst>
            </p:cNvPr>
            <p:cNvSpPr/>
            <p:nvPr/>
          </p:nvSpPr>
          <p:spPr>
            <a:xfrm>
              <a:off x="7272600" y="3706273"/>
              <a:ext cx="1787525" cy="84669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Results to Inventory Geometry</a:t>
              </a:r>
            </a:p>
            <a:p>
              <a:pPr algn="ctr"/>
              <a:r>
                <a:rPr lang="en-US" sz="800" dirty="0"/>
                <a:t>User specified  result type (specific event damage or EAD) (allow multiple)</a:t>
              </a:r>
            </a:p>
            <a:p>
              <a:pPr algn="ctr"/>
              <a:r>
                <a:rPr lang="en-US" sz="800" dirty="0"/>
                <a:t>Re-attach tabular results to inventory geometry</a:t>
              </a:r>
            </a:p>
            <a:p>
              <a:pPr algn="ctr"/>
              <a:r>
                <a:rPr lang="en-US" sz="800" dirty="0"/>
                <a:t>Load generated </a:t>
              </a:r>
              <a:r>
                <a:rPr lang="en-US" sz="800" dirty="0" err="1"/>
                <a:t>vectorlayer</a:t>
              </a:r>
              <a:r>
                <a:rPr lang="en-US" sz="800" dirty="0"/>
                <a:t> into the project</a:t>
              </a:r>
            </a:p>
            <a:p>
              <a:pPr algn="ctr"/>
              <a:r>
                <a:rPr lang="en-US" sz="800" dirty="0"/>
                <a:t>Add some default graduated style (by result type)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09A5B92-2525-452E-8F12-29696224CF1F}"/>
                </a:ext>
              </a:extLst>
            </p:cNvPr>
            <p:cNvSpPr txBox="1"/>
            <p:nvPr/>
          </p:nvSpPr>
          <p:spPr>
            <a:xfrm>
              <a:off x="7671661" y="4452706"/>
              <a:ext cx="1042395" cy="1674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DF7C0-71F5-4070-8B74-BC41AA46561C}"/>
              </a:ext>
            </a:extLst>
          </p:cNvPr>
          <p:cNvCxnSpPr>
            <a:cxnSpLocks/>
            <a:stCxn id="205" idx="2"/>
            <a:endCxn id="214" idx="0"/>
          </p:cNvCxnSpPr>
          <p:nvPr/>
        </p:nvCxnSpPr>
        <p:spPr>
          <a:xfrm>
            <a:off x="625920" y="1934473"/>
            <a:ext cx="352738" cy="8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D57A61-E671-474B-8E0D-94B4068A136B}"/>
              </a:ext>
            </a:extLst>
          </p:cNvPr>
          <p:cNvCxnSpPr>
            <a:cxnSpLocks/>
            <a:stCxn id="206" idx="2"/>
            <a:endCxn id="214" idx="0"/>
          </p:cNvCxnSpPr>
          <p:nvPr/>
        </p:nvCxnSpPr>
        <p:spPr>
          <a:xfrm flipH="1">
            <a:off x="978658" y="1818336"/>
            <a:ext cx="414283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7412E9-5E15-4CC8-8D28-BDA15A4D1859}"/>
              </a:ext>
            </a:extLst>
          </p:cNvPr>
          <p:cNvCxnSpPr>
            <a:stCxn id="207" idx="2"/>
            <a:endCxn id="223" idx="0"/>
          </p:cNvCxnSpPr>
          <p:nvPr/>
        </p:nvCxnSpPr>
        <p:spPr>
          <a:xfrm flipH="1">
            <a:off x="7911275" y="2076283"/>
            <a:ext cx="18736" cy="99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037244-CEFB-467A-956C-42A0D74BEA2C}"/>
              </a:ext>
            </a:extLst>
          </p:cNvPr>
          <p:cNvCxnSpPr>
            <a:cxnSpLocks/>
            <a:stCxn id="218" idx="2"/>
            <a:endCxn id="220" idx="0"/>
          </p:cNvCxnSpPr>
          <p:nvPr/>
        </p:nvCxnSpPr>
        <p:spPr>
          <a:xfrm>
            <a:off x="2011168" y="2197244"/>
            <a:ext cx="3400146" cy="6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40777F-79F9-4644-9514-64E755639A0C}"/>
              </a:ext>
            </a:extLst>
          </p:cNvPr>
          <p:cNvCxnSpPr>
            <a:cxnSpLocks/>
            <a:stCxn id="206" idx="2"/>
            <a:endCxn id="220" idx="0"/>
          </p:cNvCxnSpPr>
          <p:nvPr/>
        </p:nvCxnSpPr>
        <p:spPr>
          <a:xfrm>
            <a:off x="5121489" y="1818336"/>
            <a:ext cx="289825" cy="104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51CB9E-48D8-42E5-B228-329F1304F318}"/>
              </a:ext>
            </a:extLst>
          </p:cNvPr>
          <p:cNvCxnSpPr>
            <a:stCxn id="206" idx="2"/>
            <a:endCxn id="223" idx="0"/>
          </p:cNvCxnSpPr>
          <p:nvPr/>
        </p:nvCxnSpPr>
        <p:spPr>
          <a:xfrm>
            <a:off x="5121489" y="1818336"/>
            <a:ext cx="2789786" cy="124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4C6186-780A-41CE-B877-3CE8F8C9028E}"/>
              </a:ext>
            </a:extLst>
          </p:cNvPr>
          <p:cNvCxnSpPr>
            <a:stCxn id="216" idx="2"/>
            <a:endCxn id="228" idx="1"/>
          </p:cNvCxnSpPr>
          <p:nvPr/>
        </p:nvCxnSpPr>
        <p:spPr>
          <a:xfrm>
            <a:off x="971431" y="4046637"/>
            <a:ext cx="3039459" cy="176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3B0798-3F3B-4A6C-8F6E-34F87D4F9BC9}"/>
              </a:ext>
            </a:extLst>
          </p:cNvPr>
          <p:cNvCxnSpPr>
            <a:stCxn id="221" idx="2"/>
            <a:endCxn id="228" idx="0"/>
          </p:cNvCxnSpPr>
          <p:nvPr/>
        </p:nvCxnSpPr>
        <p:spPr>
          <a:xfrm flipH="1">
            <a:off x="4827183" y="4702985"/>
            <a:ext cx="437137" cy="74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D2A55A-042F-4871-A780-C882F83C66BF}"/>
              </a:ext>
            </a:extLst>
          </p:cNvPr>
          <p:cNvCxnSpPr>
            <a:stCxn id="224" idx="2"/>
            <a:endCxn id="228" idx="0"/>
          </p:cNvCxnSpPr>
          <p:nvPr/>
        </p:nvCxnSpPr>
        <p:spPr>
          <a:xfrm flipH="1">
            <a:off x="4827183" y="4169419"/>
            <a:ext cx="3065125" cy="127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29F68F-E4F0-472D-A679-5D2602E46C31}"/>
              </a:ext>
            </a:extLst>
          </p:cNvPr>
          <p:cNvCxnSpPr>
            <a:cxnSpLocks/>
            <a:stCxn id="228" idx="2"/>
            <a:endCxn id="233" idx="0"/>
          </p:cNvCxnSpPr>
          <p:nvPr/>
        </p:nvCxnSpPr>
        <p:spPr>
          <a:xfrm flipH="1">
            <a:off x="3974509" y="6181855"/>
            <a:ext cx="852674" cy="31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0C2B88-2D44-4544-B427-48F0110F6007}"/>
              </a:ext>
            </a:extLst>
          </p:cNvPr>
          <p:cNvCxnSpPr>
            <a:cxnSpLocks/>
            <a:stCxn id="237" idx="2"/>
            <a:endCxn id="241" idx="0"/>
          </p:cNvCxnSpPr>
          <p:nvPr/>
        </p:nvCxnSpPr>
        <p:spPr>
          <a:xfrm flipH="1">
            <a:off x="1928614" y="7647407"/>
            <a:ext cx="4344958" cy="114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C93C33-386F-4F25-921E-D9FF84DB4A09}"/>
              </a:ext>
            </a:extLst>
          </p:cNvPr>
          <p:cNvCxnSpPr>
            <a:stCxn id="242" idx="3"/>
            <a:endCxn id="244" idx="1"/>
          </p:cNvCxnSpPr>
          <p:nvPr/>
        </p:nvCxnSpPr>
        <p:spPr>
          <a:xfrm flipV="1">
            <a:off x="2730186" y="9428925"/>
            <a:ext cx="987911" cy="58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1F0091-159D-4230-8273-EA4671BEB452}"/>
              </a:ext>
            </a:extLst>
          </p:cNvPr>
          <p:cNvCxnSpPr>
            <a:cxnSpLocks/>
            <a:stCxn id="208" idx="2"/>
            <a:endCxn id="228" idx="3"/>
          </p:cNvCxnSpPr>
          <p:nvPr/>
        </p:nvCxnSpPr>
        <p:spPr>
          <a:xfrm flipH="1">
            <a:off x="5643475" y="2044799"/>
            <a:ext cx="3718789" cy="376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636240-D45F-474B-81B8-E8CD76315492}"/>
              </a:ext>
            </a:extLst>
          </p:cNvPr>
          <p:cNvCxnSpPr>
            <a:stCxn id="242" idx="3"/>
            <a:endCxn id="248" idx="1"/>
          </p:cNvCxnSpPr>
          <p:nvPr/>
        </p:nvCxnSpPr>
        <p:spPr>
          <a:xfrm flipV="1">
            <a:off x="2730186" y="9428926"/>
            <a:ext cx="4085453" cy="58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1004B8E-60F8-4BD6-8BCD-CF9B0087056A}"/>
              </a:ext>
            </a:extLst>
          </p:cNvPr>
          <p:cNvGrpSpPr/>
          <p:nvPr/>
        </p:nvGrpSpPr>
        <p:grpSpPr>
          <a:xfrm>
            <a:off x="3718097" y="8732275"/>
            <a:ext cx="2616119" cy="1709874"/>
            <a:chOff x="7272600" y="3706273"/>
            <a:chExt cx="1787525" cy="1162725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95CC8FA-5F30-453B-A487-7C3EC00321AC}"/>
                </a:ext>
              </a:extLst>
            </p:cNvPr>
            <p:cNvSpPr/>
            <p:nvPr/>
          </p:nvSpPr>
          <p:spPr>
            <a:xfrm>
              <a:off x="7272600" y="3706273"/>
              <a:ext cx="1787525" cy="94745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Alternate Polygon grid results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1315580-4A05-42AE-85C9-0830E062CF98}"/>
                </a:ext>
              </a:extLst>
            </p:cNvPr>
            <p:cNvSpPr txBox="1"/>
            <p:nvPr/>
          </p:nvSpPr>
          <p:spPr>
            <a:xfrm>
              <a:off x="7632901" y="4596921"/>
              <a:ext cx="1042395" cy="2720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 (polygon grid)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83B7FDF-1A7A-4415-8FC8-D7E2A05DB38E}"/>
              </a:ext>
            </a:extLst>
          </p:cNvPr>
          <p:cNvGrpSpPr/>
          <p:nvPr/>
        </p:nvGrpSpPr>
        <p:grpSpPr>
          <a:xfrm>
            <a:off x="6815639" y="8732276"/>
            <a:ext cx="2616119" cy="1555986"/>
            <a:chOff x="7272600" y="3706273"/>
            <a:chExt cx="1787525" cy="105808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27BA5E-5B5B-4A17-B1D5-A63A51EFA2F2}"/>
                </a:ext>
              </a:extLst>
            </p:cNvPr>
            <p:cNvSpPr/>
            <p:nvPr/>
          </p:nvSpPr>
          <p:spPr>
            <a:xfrm>
              <a:off x="7272600" y="3706273"/>
              <a:ext cx="1787525" cy="94745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Scenario comparison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65AACAB-AEF0-40A3-819F-CB89A653CB60}"/>
                </a:ext>
              </a:extLst>
            </p:cNvPr>
            <p:cNvSpPr txBox="1"/>
            <p:nvPr/>
          </p:nvSpPr>
          <p:spPr>
            <a:xfrm>
              <a:off x="7632901" y="4596921"/>
              <a:ext cx="1042395" cy="1674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 (delta)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04C1D8-347D-4AB4-A41B-07CE793AA953}"/>
              </a:ext>
            </a:extLst>
          </p:cNvPr>
          <p:cNvCxnSpPr>
            <a:stCxn id="238" idx="2"/>
            <a:endCxn id="241" idx="0"/>
          </p:cNvCxnSpPr>
          <p:nvPr/>
        </p:nvCxnSpPr>
        <p:spPr>
          <a:xfrm flipH="1">
            <a:off x="1928614" y="7711023"/>
            <a:ext cx="2013621" cy="10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D027510-AF4B-47FB-B36B-4B67CAE9A1F8}"/>
              </a:ext>
            </a:extLst>
          </p:cNvPr>
          <p:cNvCxnSpPr>
            <a:cxnSpLocks/>
            <a:stCxn id="238" idx="2"/>
            <a:endCxn id="228" idx="2"/>
          </p:cNvCxnSpPr>
          <p:nvPr/>
        </p:nvCxnSpPr>
        <p:spPr>
          <a:xfrm rot="5400000" flipH="1" flipV="1">
            <a:off x="3620125" y="6503965"/>
            <a:ext cx="1529168" cy="884948"/>
          </a:xfrm>
          <a:prstGeom prst="curvedConnector3">
            <a:avLst>
              <a:gd name="adj1" fmla="val -14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CE5669-8EC3-465A-94F1-A3DB208A0249}"/>
              </a:ext>
            </a:extLst>
          </p:cNvPr>
          <p:cNvCxnSpPr>
            <a:cxnSpLocks/>
            <a:stCxn id="228" idx="2"/>
            <a:endCxn id="57" idx="0"/>
          </p:cNvCxnSpPr>
          <p:nvPr/>
        </p:nvCxnSpPr>
        <p:spPr>
          <a:xfrm>
            <a:off x="4827183" y="6181855"/>
            <a:ext cx="1555023" cy="35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04C0A64-3067-402F-9E40-7786F796D676}"/>
              </a:ext>
            </a:extLst>
          </p:cNvPr>
          <p:cNvSpPr txBox="1"/>
          <p:nvPr/>
        </p:nvSpPr>
        <p:spPr>
          <a:xfrm>
            <a:off x="6430041" y="1637464"/>
            <a:ext cx="85544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AOI (optional)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8556EA-487D-456E-9458-59DC2038F80B}"/>
              </a:ext>
            </a:extLst>
          </p:cNvPr>
          <p:cNvCxnSpPr>
            <a:cxnSpLocks/>
            <a:stCxn id="69" idx="2"/>
            <a:endCxn id="172" idx="0"/>
          </p:cNvCxnSpPr>
          <p:nvPr/>
        </p:nvCxnSpPr>
        <p:spPr>
          <a:xfrm flipH="1">
            <a:off x="6085045" y="2037574"/>
            <a:ext cx="772718" cy="42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78F94B-F54E-4A73-9878-A3977DEFD0AB}"/>
              </a:ext>
            </a:extLst>
          </p:cNvPr>
          <p:cNvSpPr/>
          <p:nvPr/>
        </p:nvSpPr>
        <p:spPr>
          <a:xfrm>
            <a:off x="7018051" y="4692713"/>
            <a:ext cx="2570143" cy="1527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Validation</a:t>
            </a:r>
          </a:p>
          <a:p>
            <a:pPr algn="ctr"/>
            <a:r>
              <a:rPr lang="en-US" sz="800" dirty="0"/>
              <a:t>Check box to indicate which model to validate (Damage and/or Risk)</a:t>
            </a:r>
          </a:p>
          <a:p>
            <a:pPr algn="ctr"/>
            <a:r>
              <a:rPr lang="en-US" sz="800" dirty="0"/>
              <a:t>Check that each inventory tag is found in the damage function set.</a:t>
            </a:r>
          </a:p>
          <a:p>
            <a:pPr algn="ctr"/>
            <a:r>
              <a:rPr lang="en-US" sz="800" dirty="0"/>
              <a:t>Check that all WSL and DTMs are reasonable (non-null, non-zero)</a:t>
            </a:r>
          </a:p>
          <a:p>
            <a:pPr algn="ctr"/>
            <a:r>
              <a:rPr lang="en-US" sz="800" dirty="0"/>
              <a:t>Check that WSL increase w/ ARI</a:t>
            </a:r>
          </a:p>
          <a:p>
            <a:pPr algn="ctr"/>
            <a:r>
              <a:rPr lang="en-US" sz="800" dirty="0"/>
              <a:t>If </a:t>
            </a:r>
            <a:r>
              <a:rPr lang="en-US" sz="800" dirty="0" err="1"/>
              <a:t>ground_water</a:t>
            </a:r>
            <a:r>
              <a:rPr lang="en-US" sz="800" dirty="0"/>
              <a:t>=True: Check that all WSL &gt; DTM</a:t>
            </a:r>
          </a:p>
          <a:p>
            <a:pPr algn="ctr"/>
            <a:r>
              <a:rPr lang="en-US" sz="800" dirty="0"/>
              <a:t>Check that real </a:t>
            </a:r>
            <a:r>
              <a:rPr lang="en-US" sz="800" dirty="0" err="1"/>
              <a:t>exlikes</a:t>
            </a:r>
            <a:r>
              <a:rPr lang="en-US" sz="800" dirty="0"/>
              <a:t> values have depths </a:t>
            </a:r>
          </a:p>
          <a:p>
            <a:pPr algn="ctr"/>
            <a:r>
              <a:rPr lang="en-US" sz="800" dirty="0"/>
              <a:t>Write ‘validated=True’ to control file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D974C-3157-4A11-B2C2-FA27843C7F7D}"/>
              </a:ext>
            </a:extLst>
          </p:cNvPr>
          <p:cNvCxnSpPr>
            <a:cxnSpLocks/>
            <a:stCxn id="228" idx="3"/>
            <a:endCxn id="226" idx="1"/>
          </p:cNvCxnSpPr>
          <p:nvPr/>
        </p:nvCxnSpPr>
        <p:spPr>
          <a:xfrm flipV="1">
            <a:off x="5643475" y="5456387"/>
            <a:ext cx="1374576" cy="35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CF3AD64-8941-4F71-B3C9-50B1CB0E124E}"/>
              </a:ext>
            </a:extLst>
          </p:cNvPr>
          <p:cNvGrpSpPr/>
          <p:nvPr/>
        </p:nvGrpSpPr>
        <p:grpSpPr>
          <a:xfrm>
            <a:off x="4380111" y="2859401"/>
            <a:ext cx="2062405" cy="1843584"/>
            <a:chOff x="7358844" y="3338114"/>
            <a:chExt cx="2062405" cy="1843584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184C2EC-F132-45CC-A05E-01D18DB3DF38}"/>
                </a:ext>
              </a:extLst>
            </p:cNvPr>
            <p:cNvSpPr/>
            <p:nvPr/>
          </p:nvSpPr>
          <p:spPr>
            <a:xfrm>
              <a:off x="7358844" y="3338114"/>
              <a:ext cx="2062405" cy="139075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Likelihood sampler (optional) (lisamp.py)</a:t>
              </a:r>
            </a:p>
            <a:p>
              <a:pPr algn="ctr"/>
              <a:r>
                <a:rPr lang="en-US" sz="800" dirty="0"/>
                <a:t>Sample each likelihood polygon at each inventory feature</a:t>
              </a:r>
            </a:p>
            <a:p>
              <a:pPr algn="ctr"/>
              <a:r>
                <a:rPr lang="en-US" sz="800" dirty="0"/>
                <a:t>Ask user to tag each likelihood polygon layer to an event name</a:t>
              </a:r>
            </a:p>
            <a:p>
              <a:pPr algn="ctr"/>
              <a:r>
                <a:rPr lang="en-US" sz="800" dirty="0"/>
                <a:t>Where there are overlapping likelihood polygons, calc  combined likelihood</a:t>
              </a:r>
            </a:p>
            <a:p>
              <a:pPr algn="ctr"/>
              <a:r>
                <a:rPr lang="en-US" sz="800" dirty="0"/>
                <a:t>Anything not sampled = 1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586603F-620A-448F-9E45-1C4657EAC42B}"/>
                </a:ext>
              </a:extLst>
            </p:cNvPr>
            <p:cNvSpPr txBox="1"/>
            <p:nvPr/>
          </p:nvSpPr>
          <p:spPr>
            <a:xfrm>
              <a:off x="7801483" y="4627700"/>
              <a:ext cx="883139" cy="5539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Exposure Likelihoods</a:t>
              </a:r>
            </a:p>
            <a:p>
              <a:r>
                <a:rPr lang="en-US" i="1" dirty="0" err="1">
                  <a:solidFill>
                    <a:srgbClr val="FF0000"/>
                  </a:solidFill>
                </a:rPr>
                <a:t>exlikes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3D1108A-8A8E-4655-8E1A-6F6317CEBC47}"/>
              </a:ext>
            </a:extLst>
          </p:cNvPr>
          <p:cNvGrpSpPr/>
          <p:nvPr/>
        </p:nvGrpSpPr>
        <p:grpSpPr>
          <a:xfrm>
            <a:off x="107933" y="2798493"/>
            <a:ext cx="1741450" cy="1248144"/>
            <a:chOff x="7358845" y="3812439"/>
            <a:chExt cx="1741450" cy="124814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03F4B21-F97F-47D7-98E2-AA465A9EDDE7}"/>
                </a:ext>
              </a:extLst>
            </p:cNvPr>
            <p:cNvSpPr/>
            <p:nvPr/>
          </p:nvSpPr>
          <p:spPr>
            <a:xfrm>
              <a:off x="7358845" y="3812439"/>
              <a:ext cx="1741450" cy="91642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Hazard Sampler (</a:t>
              </a:r>
              <a:r>
                <a:rPr lang="en-US" sz="1000" dirty="0"/>
                <a:t>wsamp.py</a:t>
              </a:r>
              <a:r>
                <a:rPr lang="en-US" sz="1000" b="1" dirty="0"/>
                <a:t>)</a:t>
              </a:r>
            </a:p>
            <a:p>
              <a:pPr algn="ctr"/>
              <a:r>
                <a:rPr lang="en-US" sz="800" dirty="0"/>
                <a:t>Sample each WSL raster at each inventory feature.</a:t>
              </a:r>
            </a:p>
            <a:p>
              <a:pPr algn="ctr"/>
              <a:r>
                <a:rPr lang="en-US" sz="800" dirty="0"/>
                <a:t>For non-point features, sample on user selected criteria (min/</a:t>
              </a:r>
              <a:r>
                <a:rPr lang="en-US" sz="800" dirty="0" err="1"/>
                <a:t>max,avg</a:t>
              </a:r>
              <a:r>
                <a:rPr lang="en-US" sz="800" dirty="0"/>
                <a:t>)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68DA0E0-5798-4A46-98B6-2773B508EEE9}"/>
                </a:ext>
              </a:extLst>
            </p:cNvPr>
            <p:cNvSpPr txBox="1"/>
            <p:nvPr/>
          </p:nvSpPr>
          <p:spPr>
            <a:xfrm>
              <a:off x="7640613" y="4660473"/>
              <a:ext cx="1163460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Exposure Values </a:t>
              </a:r>
              <a:r>
                <a:rPr lang="en-US" i="1" dirty="0">
                  <a:solidFill>
                    <a:srgbClr val="FF0000"/>
                  </a:solidFill>
                </a:rPr>
                <a:t>expos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473806D-B48E-43EE-9007-4CEB48B2C193}"/>
              </a:ext>
            </a:extLst>
          </p:cNvPr>
          <p:cNvSpPr txBox="1"/>
          <p:nvPr/>
        </p:nvSpPr>
        <p:spPr>
          <a:xfrm>
            <a:off x="639080" y="8220850"/>
            <a:ext cx="650454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err="1"/>
              <a:t>finv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EDCF4D-7362-4728-B243-25D3E7EFFD31}"/>
              </a:ext>
            </a:extLst>
          </p:cNvPr>
          <p:cNvCxnSpPr>
            <a:stCxn id="80" idx="2"/>
            <a:endCxn id="241" idx="0"/>
          </p:cNvCxnSpPr>
          <p:nvPr/>
        </p:nvCxnSpPr>
        <p:spPr>
          <a:xfrm>
            <a:off x="964307" y="8467071"/>
            <a:ext cx="964307" cy="32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76BB9-10E2-4BC3-A9C2-590045E1CE7E}"/>
              </a:ext>
            </a:extLst>
          </p:cNvPr>
          <p:cNvGrpSpPr/>
          <p:nvPr/>
        </p:nvGrpSpPr>
        <p:grpSpPr>
          <a:xfrm>
            <a:off x="2336668" y="3549223"/>
            <a:ext cx="1632586" cy="1158444"/>
            <a:chOff x="2464030" y="1621255"/>
            <a:chExt cx="1632586" cy="115844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E7241EE-8B26-4D47-9FEE-0C89787B85DA}"/>
                </a:ext>
              </a:extLst>
            </p:cNvPr>
            <p:cNvSpPr/>
            <p:nvPr/>
          </p:nvSpPr>
          <p:spPr>
            <a:xfrm>
              <a:off x="2464030" y="1621255"/>
              <a:ext cx="1632586" cy="9164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Event Likelihoods</a:t>
              </a:r>
            </a:p>
            <a:p>
              <a:pPr algn="ctr"/>
              <a:r>
                <a:rPr lang="en-US" sz="800" dirty="0"/>
                <a:t>For each event loaded in the WSL sampler (</a:t>
              </a:r>
              <a:r>
                <a:rPr lang="en-US" sz="800" dirty="0" err="1"/>
                <a:t>event_name_set</a:t>
              </a:r>
              <a:r>
                <a:rPr lang="en-US" sz="800" i="1" dirty="0">
                  <a:solidFill>
                    <a:srgbClr val="FF0000"/>
                  </a:solidFill>
                </a:rPr>
                <a:t> </a:t>
              </a:r>
              <a:r>
                <a:rPr lang="en-US" sz="800" dirty="0"/>
                <a:t>variable), ask the user to specify the likelihood as </a:t>
              </a:r>
              <a:r>
                <a:rPr lang="en-US" sz="800" dirty="0" err="1"/>
                <a:t>aep</a:t>
              </a:r>
              <a:r>
                <a:rPr lang="en-US" sz="800" dirty="0"/>
                <a:t> or </a:t>
              </a:r>
              <a:r>
                <a:rPr lang="en-US" sz="800" dirty="0" err="1"/>
                <a:t>ari</a:t>
              </a:r>
              <a:endParaRPr lang="en-US" sz="800" dirty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8B7BDEA-C78F-443C-80E5-6AC00DFEC7DB}"/>
                </a:ext>
              </a:extLst>
            </p:cNvPr>
            <p:cNvSpPr txBox="1"/>
            <p:nvPr/>
          </p:nvSpPr>
          <p:spPr>
            <a:xfrm>
              <a:off x="2795103" y="2379589"/>
              <a:ext cx="883139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Event AEPs</a:t>
              </a:r>
            </a:p>
            <a:p>
              <a:r>
                <a:rPr lang="en-US" i="1" dirty="0" err="1">
                  <a:solidFill>
                    <a:srgbClr val="FF0000"/>
                  </a:solidFill>
                </a:rPr>
                <a:t>eaep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AD43985-A836-423F-BA04-0B3A1D433C29}"/>
              </a:ext>
            </a:extLst>
          </p:cNvPr>
          <p:cNvSpPr txBox="1"/>
          <p:nvPr/>
        </p:nvSpPr>
        <p:spPr>
          <a:xfrm>
            <a:off x="2752756" y="2904029"/>
            <a:ext cx="8831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err="1"/>
              <a:t>event_name_set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A8936A-4CEE-4A3E-9B25-828ED2F84D27}"/>
              </a:ext>
            </a:extLst>
          </p:cNvPr>
          <p:cNvCxnSpPr>
            <a:cxnSpLocks/>
            <a:stCxn id="214" idx="3"/>
            <a:endCxn id="104" idx="1"/>
          </p:cNvCxnSpPr>
          <p:nvPr/>
        </p:nvCxnSpPr>
        <p:spPr>
          <a:xfrm flipV="1">
            <a:off x="1849383" y="3104084"/>
            <a:ext cx="903373" cy="15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EA9ADF2-A47C-48A8-B22D-DA87223DE8C4}"/>
              </a:ext>
            </a:extLst>
          </p:cNvPr>
          <p:cNvCxnSpPr>
            <a:stCxn id="104" idx="2"/>
            <a:endCxn id="88" idx="0"/>
          </p:cNvCxnSpPr>
          <p:nvPr/>
        </p:nvCxnSpPr>
        <p:spPr>
          <a:xfrm flipH="1">
            <a:off x="3152961" y="3304139"/>
            <a:ext cx="41365" cy="24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3FA3031-A4EF-44EC-973C-5BF05EC18F37}"/>
              </a:ext>
            </a:extLst>
          </p:cNvPr>
          <p:cNvCxnSpPr>
            <a:cxnSpLocks/>
            <a:stCxn id="104" idx="3"/>
            <a:endCxn id="220" idx="1"/>
          </p:cNvCxnSpPr>
          <p:nvPr/>
        </p:nvCxnSpPr>
        <p:spPr>
          <a:xfrm>
            <a:off x="3635895" y="3104084"/>
            <a:ext cx="744216" cy="45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EA9361E-24CE-4214-ACDE-E3714278059F}"/>
              </a:ext>
            </a:extLst>
          </p:cNvPr>
          <p:cNvGrpSpPr/>
          <p:nvPr/>
        </p:nvGrpSpPr>
        <p:grpSpPr>
          <a:xfrm>
            <a:off x="7176194" y="3067368"/>
            <a:ext cx="1470162" cy="1102051"/>
            <a:chOff x="7358843" y="3812439"/>
            <a:chExt cx="1470162" cy="1102051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F9348E73-6F0C-4ECC-BAE6-C4DF03B20F27}"/>
                </a:ext>
              </a:extLst>
            </p:cNvPr>
            <p:cNvSpPr/>
            <p:nvPr/>
          </p:nvSpPr>
          <p:spPr>
            <a:xfrm>
              <a:off x="7358843" y="3812439"/>
              <a:ext cx="1470162" cy="77164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DTM Sampler</a:t>
              </a:r>
            </a:p>
            <a:p>
              <a:pPr algn="ctr"/>
              <a:r>
                <a:rPr lang="en-US" sz="800" dirty="0"/>
                <a:t>Sample DTM at each inventory feature</a:t>
              </a:r>
            </a:p>
            <a:p>
              <a:pPr algn="ctr"/>
              <a:r>
                <a:rPr lang="en-US" sz="800" dirty="0"/>
                <a:t>(only required when </a:t>
              </a:r>
              <a:r>
                <a:rPr lang="en-US" sz="800" dirty="0" err="1"/>
                <a:t>felv</a:t>
              </a:r>
              <a:r>
                <a:rPr lang="en-US" sz="800" dirty="0"/>
                <a:t>=‘height’)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E207DC7-A569-4FDF-B817-920702F05124}"/>
                </a:ext>
              </a:extLst>
            </p:cNvPr>
            <p:cNvSpPr txBox="1"/>
            <p:nvPr/>
          </p:nvSpPr>
          <p:spPr>
            <a:xfrm>
              <a:off x="7553759" y="4514380"/>
              <a:ext cx="1042395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Ground Values</a:t>
              </a:r>
            </a:p>
            <a:p>
              <a:r>
                <a:rPr lang="en-US" i="1" dirty="0">
                  <a:solidFill>
                    <a:srgbClr val="FF0000"/>
                  </a:solidFill>
                </a:rPr>
                <a:t>gels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887A188-DFF1-4438-BBB7-D129C476423C}"/>
              </a:ext>
            </a:extLst>
          </p:cNvPr>
          <p:cNvCxnSpPr>
            <a:stCxn id="76" idx="2"/>
            <a:endCxn id="228" idx="1"/>
          </p:cNvCxnSpPr>
          <p:nvPr/>
        </p:nvCxnSpPr>
        <p:spPr>
          <a:xfrm>
            <a:off x="3109311" y="4707667"/>
            <a:ext cx="901579" cy="110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B3B8E41-6415-4694-A3FC-1E33AEA641A7}"/>
              </a:ext>
            </a:extLst>
          </p:cNvPr>
          <p:cNvSpPr txBox="1"/>
          <p:nvPr/>
        </p:nvSpPr>
        <p:spPr>
          <a:xfrm>
            <a:off x="5643475" y="2459616"/>
            <a:ext cx="883139" cy="246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err="1"/>
              <a:t>project_aoi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24C568-510F-4D55-8555-149D5BB74707}"/>
              </a:ext>
            </a:extLst>
          </p:cNvPr>
          <p:cNvSpPr/>
          <p:nvPr/>
        </p:nvSpPr>
        <p:spPr>
          <a:xfrm>
            <a:off x="2604744" y="847987"/>
            <a:ext cx="1632586" cy="639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Legacy inventory converter (optional)</a:t>
            </a:r>
          </a:p>
          <a:p>
            <a:pPr algn="ctr"/>
            <a:r>
              <a:rPr lang="en-US" sz="800" dirty="0"/>
              <a:t>Convert other inventories (</a:t>
            </a:r>
            <a:r>
              <a:rPr lang="en-US" sz="800" dirty="0" err="1"/>
              <a:t>rfda</a:t>
            </a:r>
            <a:r>
              <a:rPr lang="en-US" sz="800" dirty="0"/>
              <a:t>, HAZUS </a:t>
            </a:r>
            <a:r>
              <a:rPr lang="en-US" sz="800" dirty="0" err="1"/>
              <a:t>canada</a:t>
            </a:r>
            <a:r>
              <a:rPr lang="en-US" sz="800" dirty="0"/>
              <a:t>) into </a:t>
            </a:r>
            <a:r>
              <a:rPr lang="en-US" sz="800" dirty="0" err="1"/>
              <a:t>CanFlood</a:t>
            </a:r>
            <a:r>
              <a:rPr lang="en-US" sz="800" dirty="0"/>
              <a:t> format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9206CB-F6CA-4365-BA26-62F36BA6C646}"/>
              </a:ext>
            </a:extLst>
          </p:cNvPr>
          <p:cNvCxnSpPr>
            <a:stCxn id="68" idx="3"/>
            <a:endCxn id="206" idx="1"/>
          </p:cNvCxnSpPr>
          <p:nvPr/>
        </p:nvCxnSpPr>
        <p:spPr>
          <a:xfrm>
            <a:off x="4237330" y="1167755"/>
            <a:ext cx="284084" cy="26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C80C93A-93A2-4987-9230-B50455E74781}"/>
              </a:ext>
            </a:extLst>
          </p:cNvPr>
          <p:cNvGrpSpPr/>
          <p:nvPr/>
        </p:nvGrpSpPr>
        <p:grpSpPr>
          <a:xfrm>
            <a:off x="190499" y="6580623"/>
            <a:ext cx="1821073" cy="1130400"/>
            <a:chOff x="6760511" y="5147403"/>
            <a:chExt cx="2120874" cy="11304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4361140-2ED8-4322-BC22-95A738E5E043}"/>
                </a:ext>
              </a:extLst>
            </p:cNvPr>
            <p:cNvSpPr/>
            <p:nvPr/>
          </p:nvSpPr>
          <p:spPr>
            <a:xfrm>
              <a:off x="6760511" y="5147403"/>
              <a:ext cx="2120874" cy="98858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L1 Risk Model (risk1.py)</a:t>
              </a:r>
            </a:p>
            <a:p>
              <a:pPr algn="ctr"/>
              <a:r>
                <a:rPr lang="en-US" sz="800" dirty="0"/>
                <a:t>Calculate total annualized impact (by group)</a:t>
              </a:r>
            </a:p>
            <a:p>
              <a:pPr algn="ctr"/>
              <a:r>
                <a:rPr lang="en-US" sz="800" dirty="0"/>
                <a:t>Calc inundation likelihood per asset (by group)</a:t>
              </a:r>
            </a:p>
            <a:p>
              <a:pPr algn="ctr"/>
              <a:r>
                <a:rPr lang="en-US" sz="800" dirty="0"/>
                <a:t>Generate summary plot</a:t>
              </a:r>
              <a:endParaRPr 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48D34AB-A420-42C7-B52D-A739F0C86490}"/>
                </a:ext>
              </a:extLst>
            </p:cNvPr>
            <p:cNvSpPr txBox="1"/>
            <p:nvPr/>
          </p:nvSpPr>
          <p:spPr>
            <a:xfrm>
              <a:off x="7110247" y="6031582"/>
              <a:ext cx="1042395" cy="2462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Risk1 Results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6313A-422D-419D-886D-72CB15D91560}"/>
              </a:ext>
            </a:extLst>
          </p:cNvPr>
          <p:cNvCxnSpPr>
            <a:cxnSpLocks/>
            <a:stCxn id="228" idx="2"/>
            <a:endCxn id="71" idx="0"/>
          </p:cNvCxnSpPr>
          <p:nvPr/>
        </p:nvCxnSpPr>
        <p:spPr>
          <a:xfrm flipH="1">
            <a:off x="1101036" y="6181855"/>
            <a:ext cx="3726147" cy="39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2280E-FF37-431D-9044-93EBDCD7083D}"/>
              </a:ext>
            </a:extLst>
          </p:cNvPr>
          <p:cNvCxnSpPr>
            <a:stCxn id="72" idx="2"/>
            <a:endCxn id="241" idx="0"/>
          </p:cNvCxnSpPr>
          <p:nvPr/>
        </p:nvCxnSpPr>
        <p:spPr>
          <a:xfrm>
            <a:off x="938320" y="7711023"/>
            <a:ext cx="990294" cy="10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823FC98-4F03-4DEE-9608-25A391D4B8C5}"/>
              </a:ext>
            </a:extLst>
          </p:cNvPr>
          <p:cNvSpPr txBox="1"/>
          <p:nvPr/>
        </p:nvSpPr>
        <p:spPr>
          <a:xfrm>
            <a:off x="7558061" y="70362"/>
            <a:ext cx="85544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Input (external)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245F09-F559-4ADC-9499-5B6D598E2165}"/>
              </a:ext>
            </a:extLst>
          </p:cNvPr>
          <p:cNvSpPr txBox="1"/>
          <p:nvPr/>
        </p:nvSpPr>
        <p:spPr>
          <a:xfrm>
            <a:off x="6461350" y="70362"/>
            <a:ext cx="8831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Inter-tool Variable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84BD86-1A68-4A63-AECD-3812D09099F8}"/>
              </a:ext>
            </a:extLst>
          </p:cNvPr>
          <p:cNvSpPr txBox="1"/>
          <p:nvPr/>
        </p:nvSpPr>
        <p:spPr>
          <a:xfrm>
            <a:off x="5113114" y="70362"/>
            <a:ext cx="1134664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Internal Data Set</a:t>
            </a:r>
          </a:p>
          <a:p>
            <a:r>
              <a:rPr lang="en-US" i="1" dirty="0">
                <a:solidFill>
                  <a:srgbClr val="FF0000"/>
                </a:solidFill>
              </a:rPr>
              <a:t>Variable name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0C3FFE-3B9F-4214-AD0E-006E725A5EF4}"/>
              </a:ext>
            </a:extLst>
          </p:cNvPr>
          <p:cNvSpPr/>
          <p:nvPr/>
        </p:nvSpPr>
        <p:spPr>
          <a:xfrm>
            <a:off x="3544088" y="58056"/>
            <a:ext cx="1355454" cy="4247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Tool (</a:t>
            </a:r>
            <a:r>
              <a:rPr lang="en-US" sz="1000" dirty="0"/>
              <a:t>script name</a:t>
            </a:r>
            <a:r>
              <a:rPr lang="en-US" sz="1000" b="1" dirty="0"/>
              <a:t>)</a:t>
            </a:r>
          </a:p>
          <a:p>
            <a:pPr algn="ctr"/>
            <a:r>
              <a:rPr lang="en-US" sz="800" dirty="0"/>
              <a:t>Tool description. Alpha complete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63DAC7-69DE-4E04-8D29-372D15FA1F3F}"/>
              </a:ext>
            </a:extLst>
          </p:cNvPr>
          <p:cNvSpPr/>
          <p:nvPr/>
        </p:nvSpPr>
        <p:spPr>
          <a:xfrm>
            <a:off x="1975062" y="58056"/>
            <a:ext cx="1355454" cy="4247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Tool (</a:t>
            </a:r>
            <a:r>
              <a:rPr lang="en-US" sz="1000" dirty="0"/>
              <a:t>script name</a:t>
            </a:r>
            <a:r>
              <a:rPr lang="en-US" sz="1000" b="1" dirty="0"/>
              <a:t>)</a:t>
            </a:r>
          </a:p>
          <a:p>
            <a:pPr algn="ctr"/>
            <a:r>
              <a:rPr lang="en-US" sz="800" dirty="0"/>
              <a:t>Tool description. planned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C72F51-1F6B-4E78-94BC-86B4FD14D24C}"/>
              </a:ext>
            </a:extLst>
          </p:cNvPr>
          <p:cNvSpPr/>
          <p:nvPr/>
        </p:nvSpPr>
        <p:spPr>
          <a:xfrm>
            <a:off x="190500" y="26299"/>
            <a:ext cx="9826691" cy="6755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Legend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CCB8A49-2357-4DAF-8A33-4A947BB3D9D8}"/>
              </a:ext>
            </a:extLst>
          </p:cNvPr>
          <p:cNvGrpSpPr/>
          <p:nvPr/>
        </p:nvGrpSpPr>
        <p:grpSpPr>
          <a:xfrm>
            <a:off x="7602747" y="6632845"/>
            <a:ext cx="1821073" cy="1250743"/>
            <a:chOff x="6760511" y="5147403"/>
            <a:chExt cx="2120874" cy="12507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123CF0-7325-41FE-9078-D9AF01096C77}"/>
                </a:ext>
              </a:extLst>
            </p:cNvPr>
            <p:cNvSpPr/>
            <p:nvPr/>
          </p:nvSpPr>
          <p:spPr>
            <a:xfrm>
              <a:off x="6760511" y="5147403"/>
              <a:ext cx="2120874" cy="98858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L3 Risk Model (SOFDA.py)</a:t>
              </a:r>
            </a:p>
            <a:p>
              <a:pPr algn="ctr"/>
              <a:r>
                <a:rPr lang="en-US" sz="800" dirty="0"/>
                <a:t>Execute SOFDA from a SOFDA control file</a:t>
              </a:r>
              <a:endParaRPr lang="en-US" sz="1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410B75-E563-4DA1-9308-18F21DD739DC}"/>
                </a:ext>
              </a:extLst>
            </p:cNvPr>
            <p:cNvSpPr txBox="1"/>
            <p:nvPr/>
          </p:nvSpPr>
          <p:spPr>
            <a:xfrm>
              <a:off x="7299749" y="5998036"/>
              <a:ext cx="1042395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SOFDA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25735</TotalTime>
  <Words>512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Bryant</dc:creator>
  <cp:lastModifiedBy>Seth Bryant</cp:lastModifiedBy>
  <cp:revision>271</cp:revision>
  <dcterms:created xsi:type="dcterms:W3CDTF">2019-12-18T16:56:57Z</dcterms:created>
  <dcterms:modified xsi:type="dcterms:W3CDTF">2020-02-19T19:50:46Z</dcterms:modified>
</cp:coreProperties>
</file>