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Apply logical techniques to describe, condense, recap and evaluate Data and illustrate information.</a:t>
            </a:r>
            <a:endParaRPr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Discover useful information.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Provide insights.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Suggest conclusions.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Support decision Making.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alf-blank area">
  <p:cSld name="title, half-blank area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228600" y="201169"/>
            <a:ext cx="4114800" cy="4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(with page contents)">
  <p:cSld name="Divider (with page contents)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28600" y="201168"/>
            <a:ext cx="4114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00600" y="1123950"/>
            <a:ext cx="4114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8600" y="201169"/>
            <a:ext cx="51876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)">
  <p:cSld name="title, text (two columns)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28600" y="201168"/>
            <a:ext cx="4114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8600" y="1124713"/>
            <a:ext cx="41148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00600" y="1124713"/>
            <a:ext cx="41148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two columns, different text sizes)">
  <p:cSld name="title, text (two columns, different text sizes)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28600" y="201168"/>
            <a:ext cx="41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28600" y="995519"/>
            <a:ext cx="41148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00600" y="1116649"/>
            <a:ext cx="41148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 (four columns)">
  <p:cSld name="section, title, text (four columns)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28600" y="411480"/>
            <a:ext cx="6400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800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28600" y="201169"/>
            <a:ext cx="411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228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2514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5" type="body"/>
          </p:nvPr>
        </p:nvSpPr>
        <p:spPr>
          <a:xfrm>
            <a:off x="7086600" y="1093469"/>
            <a:ext cx="18288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, title, text, half-image">
  <p:cSld name="section, title, text, half-image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28600" y="411480"/>
            <a:ext cx="411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8600" y="1097280"/>
            <a:ext cx="41148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mage">
  <p:cSld name="title, image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28600" y="201169"/>
            <a:ext cx="4114800" cy="4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(black box) over image(s)">
  <p:cSld name="1_text (black box) over image(s)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0" y="2857500"/>
            <a:ext cx="2286000" cy="22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">
  <p:cSld name="graph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28600" y="201168"/>
            <a:ext cx="41148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28600" y="1097281"/>
            <a:ext cx="18288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8600" y="192025"/>
            <a:ext cx="1828800" cy="4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(black box) over image(s)">
  <p:cSld name="text (black box) over image(s)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514600" y="4826480"/>
            <a:ext cx="4178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251" y="4692269"/>
            <a:ext cx="700669" cy="3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28600" y="201168"/>
            <a:ext cx="4114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8600" y="1143000"/>
            <a:ext cx="4114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bm sign-off">
  <p:cSld name="ibm sign-off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bm_gry.png" id="139" name="Shape 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2775" y="2187701"/>
            <a:ext cx="1303020" cy="52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divider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0" y="17410"/>
            <a:ext cx="4695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0" y="1871830"/>
            <a:ext cx="4695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5046" y="1531416"/>
            <a:ext cx="3336548" cy="162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(with footer)">
  <p:cSld name="1_blank (with footer)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071154" y="4826480"/>
            <a:ext cx="5558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lank">
  <p:cSld name="title, blank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28600" y="201168"/>
            <a:ext cx="411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(1/4), blank (3/4)">
  <p:cSld name="title, text (1/4), blank (3/4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228600" y="201168"/>
            <a:ext cx="41148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28600" y="1116488"/>
            <a:ext cx="18288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71154" y="4826480"/>
            <a:ext cx="55581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1" l="2" r="2" t="1"/>
          <a:stretch/>
        </p:blipFill>
        <p:spPr>
          <a:xfrm>
            <a:off x="228600" y="4690872"/>
            <a:ext cx="722377" cy="33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ight, text, boxes">
  <p:cSld name="insight, text, boxes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1" y="2571750"/>
            <a:ext cx="45720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228600" y="182881"/>
            <a:ext cx="411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228600" y="1097281"/>
            <a:ext cx="41148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4" type="body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5" type="body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rgbClr val="008B88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with footer)">
  <p:cSld name="blank (with footer)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950976" y="337931"/>
            <a:ext cx="72975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(black box) over image(s)">
  <p:cSld name="title (black box) over image(s)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">
  <p:cSld name="Cover Slide">
    <p:bg>
      <p:bgPr>
        <a:solidFill>
          <a:schemeClr val="l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28600" y="203782"/>
            <a:ext cx="4114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3812" y="241301"/>
            <a:ext cx="521589" cy="21145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28600" y="1630653"/>
            <a:ext cx="4114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lang="en-GB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0"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046" y="1531416"/>
            <a:ext cx="3336548" cy="162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28600" y="201168"/>
            <a:ext cx="4114800" cy="4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24" y="4690872"/>
            <a:ext cx="694527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28600" y="201169"/>
            <a:ext cx="41148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800600" y="192025"/>
            <a:ext cx="4114800" cy="4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B2B2B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858000" y="4826480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113520" y="4826480"/>
            <a:ext cx="5579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972">
          <p15:clr>
            <a:srgbClr val="F26B43"/>
          </p15:clr>
        </p15:guide>
        <p15:guide id="2" orient="horz" pos="1214">
          <p15:clr>
            <a:srgbClr val="F26B43"/>
          </p15:clr>
        </p15:guide>
        <p15:guide id="3" orient="horz" pos="912">
          <p15:clr>
            <a:srgbClr val="F26B43"/>
          </p15:clr>
        </p15:guide>
        <p15:guide id="4" orient="horz" pos="610">
          <p15:clr>
            <a:srgbClr val="F26B43"/>
          </p15:clr>
        </p15:guide>
        <p15:guide id="5" orient="horz" pos="1517">
          <p15:clr>
            <a:srgbClr val="F26B43"/>
          </p15:clr>
        </p15:guide>
        <p15:guide id="6" orient="horz" pos="1819">
          <p15:clr>
            <a:srgbClr val="F26B43"/>
          </p15:clr>
        </p15:guide>
        <p15:guide id="7" orient="horz" pos="2122">
          <p15:clr>
            <a:srgbClr val="F26B43"/>
          </p15:clr>
        </p15:guide>
        <p15:guide id="8" pos="2160">
          <p15:clr>
            <a:srgbClr val="F26B43"/>
          </p15:clr>
        </p15:guide>
        <p15:guide id="9" pos="2052">
          <p15:clr>
            <a:srgbClr val="F26B43"/>
          </p15:clr>
        </p15:guide>
        <p15:guide id="10" pos="1188">
          <p15:clr>
            <a:srgbClr val="F26B43"/>
          </p15:clr>
        </p15:guide>
        <p15:guide id="11" pos="1080">
          <p15:clr>
            <a:srgbClr val="F26B43"/>
          </p15:clr>
        </p15:guide>
        <p15:guide id="12" pos="2268">
          <p15:clr>
            <a:srgbClr val="F26B43"/>
          </p15:clr>
        </p15:guide>
        <p15:guide id="13" pos="3240">
          <p15:clr>
            <a:srgbClr val="F26B43"/>
          </p15:clr>
        </p15:guide>
        <p15:guide id="14" pos="108">
          <p15:clr>
            <a:srgbClr val="F26B43"/>
          </p15:clr>
        </p15:guide>
        <p15:guide id="15" pos="4212">
          <p15:clr>
            <a:srgbClr val="F26B43"/>
          </p15:clr>
        </p15:guide>
        <p15:guide id="16" orient="horz" pos="107">
          <p15:clr>
            <a:srgbClr val="F26B43"/>
          </p15:clr>
        </p15:guide>
        <p15:guide id="17" pos="3132">
          <p15:clr>
            <a:srgbClr val="F26B43"/>
          </p15:clr>
        </p15:guide>
        <p15:guide id="18" pos="3348">
          <p15:clr>
            <a:srgbClr val="F26B43"/>
          </p15:clr>
        </p15:guide>
        <p15:guide id="19" orient="horz" pos="2323">
          <p15:clr>
            <a:srgbClr val="F26B43"/>
          </p15:clr>
        </p15:guide>
        <p15:guide id="20" orient="horz" pos="315">
          <p15:clr>
            <a:srgbClr val="F26B43"/>
          </p15:clr>
        </p15:guide>
        <p15:guide id="21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yadi.sk/d/TfhJdE2k3EyAL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yadi.sk/d/po_usmXT3ExwzV" TargetMode="External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andas.pydata.org/pandas-docs/stable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0" y="17410"/>
            <a:ext cx="4695600" cy="1773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 To Data Analysis Using Pandas on Watson Studio</a:t>
            </a:r>
            <a:endParaRPr sz="3000"/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0" y="1871830"/>
            <a:ext cx="4695600" cy="122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Kunal Malhotra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kunal.malhotra1@ibm.com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@kunal_forever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Operation On Pandas Series Continued ..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74450" y="1361225"/>
            <a:ext cx="7595100" cy="104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Labels (index)</a:t>
            </a:r>
            <a:r>
              <a:rPr lang="en-GB" sz="1800"/>
              <a:t> can be provided explicitly.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Elements can be retrieved by the provided </a:t>
            </a:r>
            <a:r>
              <a:rPr b="1" lang="en-GB" sz="1800"/>
              <a:t>labels(index)</a:t>
            </a:r>
            <a:r>
              <a:rPr lang="en-GB" sz="1800"/>
              <a:t>.</a:t>
            </a:r>
            <a:endParaRPr sz="1800"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7450"/>
            <a:ext cx="8839199" cy="221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 On Pandas Series Continued ..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74500" y="1373225"/>
            <a:ext cx="7595100" cy="93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is easy to retrieve several elements by their indexes or make group assignment.</a:t>
            </a:r>
            <a:endParaRPr sz="180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390050"/>
            <a:ext cx="8839203" cy="2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Operation On Pandas Series Continued 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74500" y="1515507"/>
            <a:ext cx="7595100" cy="728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Filtering and Maths operations are easy </a:t>
            </a:r>
            <a:r>
              <a:rPr lang="en-GB" sz="1800"/>
              <a:t>as well</a:t>
            </a:r>
            <a:r>
              <a:rPr lang="en-GB" sz="1800"/>
              <a:t>.</a:t>
            </a:r>
            <a:endParaRPr sz="180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4175"/>
            <a:ext cx="8839203" cy="212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 On Pandas Series Continued ..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774450" y="1403130"/>
            <a:ext cx="7595100" cy="137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Series is very similar to dictionary, where key is an index and value is an element. Hence, we have generated a pandas series with python </a:t>
            </a:r>
            <a:r>
              <a:rPr lang="en-GB" sz="1800"/>
              <a:t>dictionary.</a:t>
            </a:r>
            <a:endParaRPr sz="18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80225"/>
            <a:ext cx="8839199" cy="175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DataFrame in Pandas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DataFrame in pandas is a two-dimensional data structure, i.e., data is aligned in a tabular fashion. It has rows and columns. Each column in a DataFrame is a series object, rows consist of elements in Series.</a:t>
            </a:r>
            <a:endParaRPr sz="1800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DataFrame can be constructed using built-in Python </a:t>
            </a:r>
            <a:r>
              <a:rPr lang="en-GB" sz="1800"/>
              <a:t>dictionary.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 in Pandas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600"/>
            <a:ext cx="9144002" cy="355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DataFrame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DataFrame</a:t>
            </a:r>
            <a:r>
              <a:rPr lang="en-GB" sz="1800"/>
              <a:t> object has </a:t>
            </a:r>
            <a:r>
              <a:rPr b="1" lang="en-GB" sz="1800"/>
              <a:t>2</a:t>
            </a:r>
            <a:r>
              <a:rPr b="1" lang="en-GB" sz="1800"/>
              <a:t> indexes</a:t>
            </a:r>
            <a:r>
              <a:rPr lang="en-GB" sz="1800"/>
              <a:t>: column index and row index.</a:t>
            </a:r>
            <a:endParaRPr sz="1800"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208913"/>
            <a:ext cx="8839199" cy="1763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" type="body"/>
          </p:nvPr>
        </p:nvSpPr>
        <p:spPr>
          <a:xfrm>
            <a:off x="304850" y="4018725"/>
            <a:ext cx="8686800" cy="92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/>
              <a:t>In the above image the </a:t>
            </a:r>
            <a:r>
              <a:rPr b="1" lang="en-GB" sz="1800"/>
              <a:t>DataFrame</a:t>
            </a:r>
            <a:r>
              <a:rPr lang="en-GB" sz="1800"/>
              <a:t> has 5 elements from 0 to 4.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Operation On Pandas DataFrame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774450" y="1447806"/>
            <a:ext cx="7595100" cy="1207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There are numerous ways to provide row index explicitly, for example you can provide index when creating a DataFrame or do it “on the fly” during runtime.</a:t>
            </a:r>
            <a:endParaRPr sz="1800"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5" y="2715375"/>
            <a:ext cx="8839198" cy="221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Operation On Pandas DataFrame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774450" y="1345855"/>
            <a:ext cx="7595100" cy="1491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Row access using index can be performed in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several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ways. The two most important ones are:-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using </a:t>
            </a:r>
            <a:r>
              <a:rPr b="1" lang="en-GB" sz="1800">
                <a:solidFill>
                  <a:schemeClr val="lt1"/>
                </a:solidFill>
              </a:rPr>
              <a:t>.loc</a:t>
            </a:r>
            <a:r>
              <a:rPr lang="en-GB" sz="1800">
                <a:solidFill>
                  <a:schemeClr val="lt1"/>
                </a:solidFill>
              </a:rPr>
              <a:t> and providing index label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using </a:t>
            </a:r>
            <a:r>
              <a:rPr b="1" lang="en-GB" sz="1800">
                <a:solidFill>
                  <a:schemeClr val="lt1"/>
                </a:solidFill>
              </a:rPr>
              <a:t>.iloc</a:t>
            </a:r>
            <a:r>
              <a:rPr lang="en-GB" sz="1800">
                <a:solidFill>
                  <a:schemeClr val="lt1"/>
                </a:solidFill>
              </a:rPr>
              <a:t> and providing index number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1146"/>
            <a:ext cx="9143999" cy="239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Operation On Pandas DataFrame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04800" y="1482051"/>
            <a:ext cx="7595100" cy="52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Selection of particular rows and columns</a:t>
            </a:r>
            <a:endParaRPr sz="180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3575"/>
            <a:ext cx="8839198" cy="7477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1" type="body"/>
          </p:nvPr>
        </p:nvSpPr>
        <p:spPr>
          <a:xfrm>
            <a:off x="228600" y="2725375"/>
            <a:ext cx="8686800" cy="829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.loc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takes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2 arguments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: index list and column list,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slicing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operation is supported</a:t>
            </a:r>
            <a:endParaRPr sz="1800"/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634300"/>
            <a:ext cx="8839199" cy="96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28600" y="411475"/>
            <a:ext cx="8686800" cy="64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Agenda</a:t>
            </a:r>
            <a:endParaRPr sz="2800"/>
          </a:p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228600" y="1093475"/>
            <a:ext cx="6787200" cy="2177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11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is Data Analysis 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Introduction to Pandas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Advantages of Pandas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Introduction to Watson Studio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How to perform data analysis with pandas</a:t>
            </a:r>
            <a:endParaRPr sz="24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800" y="1196575"/>
            <a:ext cx="1823400" cy="164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901" y="3368300"/>
            <a:ext cx="2286549" cy="14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Operation On Pandas DataFrame Continued ..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774500" y="1515501"/>
            <a:ext cx="7595100" cy="678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Filtering can be performed using Boolean arrays.</a:t>
            </a:r>
            <a:endParaRPr sz="1800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7438"/>
            <a:ext cx="8839203" cy="169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Operation On Pandas DataFrame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774500" y="1515500"/>
            <a:ext cx="7595100" cy="796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Adding a new column, for example adding population density column.</a:t>
            </a:r>
            <a:endParaRPr sz="1800"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407450"/>
            <a:ext cx="8839203" cy="235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Operation On Pandas DataFrame Continued ..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774500" y="1515507"/>
            <a:ext cx="7595100" cy="738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Deleting a column.</a:t>
            </a:r>
            <a:endParaRPr sz="1800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3975"/>
            <a:ext cx="8839198" cy="212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Reading and Writing Files </a:t>
            </a:r>
            <a:r>
              <a:rPr lang="en-GB">
                <a:solidFill>
                  <a:srgbClr val="FFFFFF"/>
                </a:solidFill>
              </a:rPr>
              <a:t>in Pandas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774450" y="1290599"/>
            <a:ext cx="7595100" cy="117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Pandas support many popular file formats including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CSV, XML, HTML, Excel, SQL, JSON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many more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For example, writing a dataframe to a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CSV file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and then reading it. 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407450"/>
            <a:ext cx="8686796" cy="26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And Writing Files in Pandas Continued ..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to_csv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method takes many arguments for example,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separator character.</a:t>
            </a:r>
            <a:endParaRPr b="1"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As shown on the previous slides, named argument 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sep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points to a separator character in CSV file called 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filename.csv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There are many different ways to construct DataFrame from external sources, for example using 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read_sql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method pandas can perform SQL query and store results inside a new DataFrame instance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Aggregating and Grouping in Pandas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Grouping is probably one of the most popular methods in data analysis. If you want to group data in pandas you have to use </a:t>
            </a:r>
            <a:r>
              <a:rPr b="1"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.groupby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method.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In order to demonstrate aggregates and grouping in pandas I decided to choose popular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Titanic dataset (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https://yadi.sk/d/TfhJdE2k3EyALt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-32117" l="0" r="0" t="0"/>
          <a:stretch/>
        </p:blipFill>
        <p:spPr>
          <a:xfrm>
            <a:off x="0" y="6850"/>
            <a:ext cx="9144003" cy="50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Aggregating and Grouping in Pandas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65800" y="1415275"/>
            <a:ext cx="8549700" cy="890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Let’s calculate how many passengers (women and men) survived and how many did not, we will use </a:t>
            </a:r>
            <a:r>
              <a:rPr b="1"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.groupby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as stated above.</a:t>
            </a:r>
            <a:endParaRPr sz="1800"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4079200"/>
            <a:ext cx="8686798" cy="93725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idx="1" type="body"/>
          </p:nvPr>
        </p:nvSpPr>
        <p:spPr>
          <a:xfrm>
            <a:off x="365800" y="3403100"/>
            <a:ext cx="8686800" cy="57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Now, let’s analyze the same data by cabin class</a:t>
            </a:r>
            <a:endParaRPr sz="1800"/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50" y="2260102"/>
            <a:ext cx="8549701" cy="125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analysis using Pandas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9325" y="1310825"/>
            <a:ext cx="8763000" cy="89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Pandas was created to analyze time series data. In order to illustrate how easy it is, We will use Apple’s last 5 year stock prices (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https://yadi.sk/d/po_usmXT3ExwzV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).</a:t>
            </a:r>
            <a:endParaRPr sz="1800"/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472" y="2125400"/>
            <a:ext cx="7658576" cy="29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Time series analysis using Pandas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774500" y="1290605"/>
            <a:ext cx="7595100" cy="1414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The image on the previous slide shows a sorted DataFrame with 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DatetimeIndex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by 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Date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column. If datetime column is different from ISO8601 format, then you have to use built-in pandas function </a:t>
            </a:r>
            <a:r>
              <a:rPr b="1"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pandas.to_datetime</a:t>
            </a:r>
            <a:r>
              <a:rPr i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to format it.</a:t>
            </a:r>
            <a:endParaRPr sz="1800"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228600" y="2581300"/>
            <a:ext cx="8686800" cy="46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Let’s now calculate mean closing price.</a:t>
            </a:r>
            <a:endParaRPr sz="1800"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3209988"/>
            <a:ext cx="8839204" cy="5171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idx="1" type="body"/>
          </p:nvPr>
        </p:nvSpPr>
        <p:spPr>
          <a:xfrm>
            <a:off x="228600" y="3625925"/>
            <a:ext cx="8686800" cy="46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But what about specific time period?</a:t>
            </a:r>
            <a:endParaRPr sz="1800"/>
          </a:p>
        </p:txBody>
      </p:sp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50" y="4193150"/>
            <a:ext cx="8839199" cy="51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pic"/>
          </p:nvPr>
        </p:nvSpPr>
        <p:spPr>
          <a:xfrm>
            <a:off x="950976" y="337931"/>
            <a:ext cx="7297500" cy="41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4800"/>
              <a:t>What is </a:t>
            </a:r>
            <a:r>
              <a:rPr lang="en-GB" sz="4800">
                <a:solidFill>
                  <a:srgbClr val="3EB8B5"/>
                </a:solidFill>
              </a:rPr>
              <a:t>Data Analysis ?</a:t>
            </a:r>
            <a:endParaRPr sz="4800">
              <a:solidFill>
                <a:srgbClr val="3EB8B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Time series analysis using Pandas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24925" y="1415257"/>
            <a:ext cx="7595100" cy="72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Let’s calculate mean of closing price by weeks.</a:t>
            </a:r>
            <a:endParaRPr sz="1800"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88" y="2136150"/>
            <a:ext cx="7093421" cy="27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Time series analysis using Pandas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Resampling is a very powerful tool when it comes to time series analysis.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chemeClr val="lt2"/>
                </a:highlight>
              </a:rPr>
              <a:t>Resampling can be defined as 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 number of string aliases, given to useful common time series frequencies. In the above image, I am using “W”.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For more information on resampling, refer pandas official documentation (http://pandas.pydata.org/pandas-docs/stable/timeseries.html#offset-aliases)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Visualization in Pandas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28600" y="1338132"/>
            <a:ext cx="7595100" cy="6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/>
              <a:t>For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visualization pandas use library called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</a:rPr>
              <a:t>matplotlib.</a:t>
            </a:r>
            <a:endParaRPr sz="1800"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228600" y="1777250"/>
            <a:ext cx="8686800" cy="789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Let’s see how Apple stock prices change over time on a graph: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Taking Closing price between Feb, 2012 and Feb, 2017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772449"/>
            <a:ext cx="8839200" cy="22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Visualization in Pandas Continued 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Values of X-axis are represented by index values of DataFrame (by default if not provide explicitly), Y-axis 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represents the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</a:rPr>
              <a:t> closing price.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Of Pandas </a:t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sz="1800"/>
              <a:t>Pandas have several advantages over other solutions such as NumPy, Statsmodels, SciPy etc.</a:t>
            </a:r>
            <a:endParaRPr sz="1800"/>
          </a:p>
          <a:p>
            <a:pPr indent="-342900" lvl="0" marL="457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 Pandas DataFrame can have non-homogeneous data i.e you can have different data types(int, float, string, datetime etc.) all in one place.</a:t>
            </a:r>
            <a:endParaRPr sz="1800"/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Good IO capabilities.</a:t>
            </a:r>
            <a:endParaRPr sz="1800"/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Pandas have built in functionality for a lot of common data-processing applications, for example:- easy group by syntax, easy joins (which is </a:t>
            </a:r>
            <a:r>
              <a:rPr lang="en-GB" sz="1800"/>
              <a:t>extremely</a:t>
            </a:r>
            <a:r>
              <a:rPr lang="en-GB" sz="1800"/>
              <a:t> efficient in pandas), rolling windows.</a:t>
            </a:r>
            <a:endParaRPr sz="1800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IBM Watson Studio</a:t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663" y="555747"/>
            <a:ext cx="7115321" cy="403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IBM Watson Studio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Watson Studio is a cloud based development and deployment environment for Machine Learning, Deep Learning, Data Governance and Data Exploration. 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 platform build for business analyst, data engineer, data scientist and developer to simplify their tasks with an intuitive UI and provide massive computing power. 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 platform where insights can be traced back to models, projects, notebooks and data sources and where model can evolve and automatically update themselves.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IBM Watson Studio For Data Analysis. </a:t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sz="1800"/>
              <a:t>IBM Watson Studio is an IDE (Integrated Development Environment),</a:t>
            </a:r>
            <a:r>
              <a:rPr lang="en-GB" sz="1800"/>
              <a:t> available</a:t>
            </a:r>
            <a:r>
              <a:rPr lang="en-GB" sz="1800"/>
              <a:t> on IBM Cloud, with many advantages such as:-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Offering easier access to large amounts of data while decreasing the total time of analysis.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Rapid development experience with access to tools and utilities that break down language barriers.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Ability to integrate and connect to multiple data sources, allows refining, and accessing big data engines.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ctrTitle"/>
          </p:nvPr>
        </p:nvSpPr>
        <p:spPr>
          <a:xfrm>
            <a:off x="90225" y="1685111"/>
            <a:ext cx="4695600" cy="1773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the force of Pandas Be With You :)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pic"/>
          </p:nvPr>
        </p:nvSpPr>
        <p:spPr>
          <a:xfrm>
            <a:off x="950976" y="337931"/>
            <a:ext cx="7297500" cy="41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4800"/>
              <a:t>What is </a:t>
            </a:r>
            <a:r>
              <a:rPr lang="en-GB" sz="4800">
                <a:solidFill>
                  <a:srgbClr val="3EB8B5"/>
                </a:solidFill>
              </a:rPr>
              <a:t>Goal</a:t>
            </a:r>
            <a:r>
              <a:rPr lang="en-GB" sz="4800"/>
              <a:t> </a:t>
            </a:r>
            <a:r>
              <a:rPr lang="en-GB" sz="4800">
                <a:solidFill>
                  <a:srgbClr val="3EB8B5"/>
                </a:solidFill>
              </a:rPr>
              <a:t>Data Analysis ?</a:t>
            </a:r>
            <a:endParaRPr sz="4800">
              <a:solidFill>
                <a:srgbClr val="3EB8B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Pandas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1450" y="13454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Pandas</a:t>
            </a:r>
            <a:r>
              <a:rPr lang="en-GB" sz="1800"/>
              <a:t> is a python package for </a:t>
            </a:r>
            <a:r>
              <a:rPr b="1" lang="en-GB" sz="1800"/>
              <a:t>data analysis.</a:t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Provides built-in data structures which simplify the manipulation and analysis of data set.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Pandas is easy to use and powerful, but “with great power comes great responsibility”.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http://pandas.pydata.org/pandas-docs/stable/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600" y="1724025"/>
            <a:ext cx="1695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Pandas: Essential Concepts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74500" y="1515509"/>
            <a:ext cx="75951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>
              <a:spcBef>
                <a:spcPts val="110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Series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DataFrame</a:t>
            </a:r>
            <a:endParaRPr b="1" sz="2400"/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Reading and Writing Files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Aggregating and Grouping in Pandas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Time Series analysis using pandas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>
                <a:solidFill>
                  <a:schemeClr val="lt1"/>
                </a:solidFill>
              </a:rPr>
              <a:t>Visualization in pandas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Series In Pandas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82225" y="1492375"/>
            <a:ext cx="35748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800"/>
              <a:t>Series </a:t>
            </a:r>
            <a:r>
              <a:rPr lang="en-GB" sz="1800"/>
              <a:t>in pandas is an object which is similar to python </a:t>
            </a:r>
            <a:r>
              <a:rPr lang="en-GB" sz="1800"/>
              <a:t>built</a:t>
            </a:r>
            <a:r>
              <a:rPr lang="en-GB" sz="1800"/>
              <a:t>-in list data structure, but differs from it because it has associated label with each </a:t>
            </a:r>
            <a:r>
              <a:rPr b="1" lang="en-GB" sz="1800"/>
              <a:t>element</a:t>
            </a:r>
            <a:r>
              <a:rPr lang="en-GB" sz="1800"/>
              <a:t> or better know as </a:t>
            </a:r>
            <a:r>
              <a:rPr b="1" lang="en-GB" sz="1800"/>
              <a:t>index</a:t>
            </a:r>
            <a:r>
              <a:rPr lang="en-GB" sz="1800"/>
              <a:t>.</a:t>
            </a:r>
            <a:endParaRPr sz="18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537488"/>
            <a:ext cx="3600451" cy="327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Understanding Series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74500" y="1515500"/>
            <a:ext cx="37983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Index</a:t>
            </a:r>
            <a:r>
              <a:rPr lang="en-GB" sz="1800"/>
              <a:t> is </a:t>
            </a:r>
            <a:r>
              <a:rPr lang="en-GB" sz="1800"/>
              <a:t>leftward</a:t>
            </a:r>
            <a:r>
              <a:rPr lang="en-GB" sz="1800"/>
              <a:t> and </a:t>
            </a:r>
            <a:r>
              <a:rPr b="1" lang="en-GB" sz="1800"/>
              <a:t>V</a:t>
            </a:r>
            <a:r>
              <a:rPr b="1" lang="en-GB" sz="1800"/>
              <a:t>alues</a:t>
            </a:r>
            <a:r>
              <a:rPr lang="en-GB" sz="1800"/>
              <a:t> are to the right. (Note:- If </a:t>
            </a:r>
            <a:r>
              <a:rPr b="1" lang="en-GB" sz="1800"/>
              <a:t>Index</a:t>
            </a:r>
            <a:r>
              <a:rPr lang="en-GB" sz="1800"/>
              <a:t> is not provided explicitly, then pandas creates </a:t>
            </a:r>
            <a:r>
              <a:rPr b="1" lang="en-GB" sz="1800"/>
              <a:t>RangeIndex</a:t>
            </a:r>
            <a:r>
              <a:rPr lang="en-GB" sz="1800"/>
              <a:t> starting from </a:t>
            </a:r>
            <a:r>
              <a:rPr b="1" lang="en-GB" sz="1800"/>
              <a:t>0 to N - 1</a:t>
            </a:r>
            <a:r>
              <a:rPr lang="en-GB" sz="1800"/>
              <a:t>, where N is the total number of elements.)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series object has a data type (</a:t>
            </a:r>
            <a:r>
              <a:rPr b="1" lang="en-GB" sz="1800"/>
              <a:t>dtype</a:t>
            </a:r>
            <a:r>
              <a:rPr lang="en-GB" sz="1800"/>
              <a:t>), in the example on the right data type is </a:t>
            </a:r>
            <a:r>
              <a:rPr b="1" lang="en-GB" sz="1800"/>
              <a:t>int64.</a:t>
            </a:r>
            <a:r>
              <a:rPr lang="en-GB" sz="1800"/>
              <a:t> </a:t>
            </a:r>
            <a:endParaRPr sz="18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400" y="1699675"/>
            <a:ext cx="3671676" cy="33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1" y="-1"/>
            <a:ext cx="9144000" cy="1290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 On Pandas Series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74500" y="1515500"/>
            <a:ext cx="3739200" cy="30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Pandas series have attributes to extract it’s </a:t>
            </a:r>
            <a:r>
              <a:rPr b="1" lang="en-GB" sz="1800"/>
              <a:t>values</a:t>
            </a:r>
            <a:r>
              <a:rPr lang="en-GB" sz="1800"/>
              <a:t> and </a:t>
            </a:r>
            <a:r>
              <a:rPr b="1" lang="en-GB" sz="1800"/>
              <a:t>labels.</a:t>
            </a:r>
            <a:endParaRPr b="1" sz="1800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Elements can be retrieved by their </a:t>
            </a:r>
            <a:r>
              <a:rPr b="1" lang="en-GB" sz="1800"/>
              <a:t>labels(index)</a:t>
            </a:r>
            <a:r>
              <a:rPr lang="en-GB" sz="1800"/>
              <a:t>.</a:t>
            </a:r>
            <a:endParaRPr sz="18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013" y="1520688"/>
            <a:ext cx="3427074" cy="18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013" y="3583299"/>
            <a:ext cx="3485174" cy="89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