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2" r:id="rId3"/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0" y="23214"/>
            <a:ext cx="6260951" cy="23643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0" y="2495773"/>
            <a:ext cx="6260951" cy="1639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0594" y="2495773"/>
            <a:ext cx="4163834" cy="72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, title, text (four columns)">
  <p:cSld name="section, title, text (four columns)">
    <p:bg>
      <p:bgPr>
        <a:solidFill>
          <a:srgbClr val="2B2B2B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04800" y="548640"/>
            <a:ext cx="8534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400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304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x="3352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5" type="body"/>
          </p:nvPr>
        </p:nvSpPr>
        <p:spPr>
          <a:xfrm>
            <a:off x="9448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, title, text, half-image">
  <p:cSld name="section, title, text, half-image">
    <p:bg>
      <p:bgPr>
        <a:solidFill>
          <a:srgbClr val="2B2B2B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04800" y="548640"/>
            <a:ext cx="5486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04800" y="1463040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mage">
  <p:cSld name="title, image">
    <p:bg>
      <p:bgPr>
        <a:solidFill>
          <a:srgbClr val="2B2B2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04800" y="268225"/>
            <a:ext cx="5486400" cy="587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alf-blank area">
  <p:cSld name="title, half-blank area">
    <p:bg>
      <p:bgPr>
        <a:solidFill>
          <a:srgbClr val="2B2B2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04800" y="268225"/>
            <a:ext cx="5486400" cy="587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lank">
  <p:cSld name="title, blank">
    <p:bg>
      <p:bgPr>
        <a:solidFill>
          <a:srgbClr val="2B2B2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04800" y="268224"/>
            <a:ext cx="5486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ight, text, boxes">
  <p:cSld name="insight, text, boxes">
    <p:bg>
      <p:bgPr>
        <a:solidFill>
          <a:srgbClr val="2B2B2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304800" y="243841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304800" y="1463041"/>
            <a:ext cx="5486400" cy="4651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28600" spcFirstLastPara="1" rIns="228600" wrap="square" tIns="19200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5" type="body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solidFill>
            <a:srgbClr val="008B88"/>
          </a:solidFill>
          <a:ln>
            <a:noFill/>
          </a:ln>
        </p:spPr>
        <p:txBody>
          <a:bodyPr anchorCtr="0" anchor="t" bIns="228600" lIns="228600" spcFirstLastPara="1" rIns="228600" wrap="square" tIns="19200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(black box) over image(s)">
  <p:cSld name="title (black box) over image(s)">
    <p:bg>
      <p:bgPr>
        <a:solidFill>
          <a:srgbClr val="2B2B2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-1" y="-1"/>
            <a:ext cx="12191999" cy="17208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2011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032667" y="2020679"/>
            <a:ext cx="101266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(black box) over image(s)">
  <p:cSld name="text (black box) over image(s)">
    <p:bg>
      <p:bgPr>
        <a:solidFill>
          <a:srgbClr val="2B2B2B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0" y="3810000"/>
            <a:ext cx="3048000" cy="30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55425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3245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3245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3245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3245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»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">
  <p:cSld name="graph">
    <p:bg>
      <p:bgPr>
        <a:solidFill>
          <a:srgbClr val="2B2B2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04800" y="1463041"/>
            <a:ext cx="2438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bg>
      <p:bgPr>
        <a:solidFill>
          <a:srgbClr val="2B2B2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04800" y="256033"/>
            <a:ext cx="2438400" cy="587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bg>
      <p:bgPr>
        <a:solidFill>
          <a:srgbClr val="2B2B2B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04800" y="268224"/>
            <a:ext cx="5486400" cy="5991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ith footer)">
  <p:cSld name="blank (with footer)">
    <p:bg>
      <p:bgPr>
        <a:solidFill>
          <a:srgbClr val="2B2B2B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1161950" y="437323"/>
            <a:ext cx="9730040" cy="5473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9" name="Shape 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bg>
      <p:bgPr>
        <a:solidFill>
          <a:srgbClr val="2B2B2B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04800" y="268224"/>
            <a:ext cx="5486400" cy="11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04800" y="15240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5" name="Shape 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">
  <p:cSld name="big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04800" y="353569"/>
            <a:ext cx="11582400" cy="5964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0"/>
              <a:buFont typeface="Arial"/>
              <a:buNone/>
              <a:defRPr b="1" i="0" sz="1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alf-blank area">
  <p:cSld name="title, half-blank area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04800" y="268225"/>
            <a:ext cx="5486400" cy="587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0" name="Shape 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(black box) over image(s)">
  <p:cSld name="text (black box) over image(s)"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0" y="3810000"/>
            <a:ext cx="3048000" cy="30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55425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3245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3245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3245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3245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»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3352800" y="6435307"/>
            <a:ext cx="557127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6" name="Shape 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lank">
  <p:cSld name="title, blank"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04800" y="268224"/>
            <a:ext cx="5486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1" name="Shape 1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1/4), blank (3/4)">
  <p:cSld name="title, text (1/4), blank (3/4)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04800" y="1488651"/>
            <a:ext cx="2438400" cy="4605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7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7" name="Shape 1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ight, text, boxes">
  <p:cSld name="insight, text, boxes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28600" spcFirstLastPara="1" rIns="228600" wrap="square" tIns="19200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304800" y="243841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3" type="body"/>
          </p:nvPr>
        </p:nvSpPr>
        <p:spPr>
          <a:xfrm>
            <a:off x="304800" y="1463041"/>
            <a:ext cx="5486400" cy="4651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4" type="body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28600" spcFirstLastPara="1" rIns="228600" wrap="square" tIns="19200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5" type="body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solidFill>
            <a:srgbClr val="008B88"/>
          </a:solidFill>
          <a:ln>
            <a:noFill/>
          </a:ln>
        </p:spPr>
        <p:txBody>
          <a:bodyPr anchorCtr="0" anchor="t" bIns="228600" lIns="228600" spcFirstLastPara="1" rIns="228600" wrap="square" tIns="19200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6" name="Shape 1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ith footer)">
  <p:cSld name="blank (with footer)"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1267968" y="450575"/>
            <a:ext cx="9730040" cy="5473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1" name="Shape 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(black box) over image(s)">
  <p:cSld name="title (black box) over image(s)"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-1" y="-1"/>
            <a:ext cx="12191999" cy="17208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2011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032667" y="2020679"/>
            <a:ext cx="101266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7" name="Shape 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(black box) over image(s)">
  <p:cSld name="1_text (black box) over image(s)">
    <p:bg>
      <p:bgPr>
        <a:solidFill>
          <a:srgbClr val="2B2B2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144000" y="3810000"/>
            <a:ext cx="3048000" cy="30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55425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3245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3245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3245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3245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»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">
  <p:cSld name="Cover Slide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04800" y="271709"/>
            <a:ext cx="5486401" cy="1902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91749" y="321734"/>
            <a:ext cx="695452" cy="281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04800" y="2174204"/>
            <a:ext cx="5486401" cy="1902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04800" y="268224"/>
            <a:ext cx="5486400" cy="5991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8" name="Shape 2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71652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(with page contents)">
  <p:cSld name="Divider (with page contents)"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04800" y="268224"/>
            <a:ext cx="5486400" cy="11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04800" y="14986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6400800" y="14986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04800" y="268225"/>
            <a:ext cx="6916616" cy="602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0" name="Shape 2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two columns)">
  <p:cSld name="title, text (two columns)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04800" y="268224"/>
            <a:ext cx="5486400" cy="1279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04800" y="1499617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6400800" y="1499617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7" name="Shape 2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two columns, different text sizes)">
  <p:cSld name="title, text (two columns, different text sizes)">
    <p:bg>
      <p:bgPr>
        <a:solidFill>
          <a:schemeClr val="l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04800" y="268224"/>
            <a:ext cx="5486400" cy="669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04800" y="1327358"/>
            <a:ext cx="5486400" cy="4916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6400800" y="1488865"/>
            <a:ext cx="5486400" cy="4755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4" name="Shape 2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, title, text (four columns)">
  <p:cSld name="section, title, text (four columns)"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04800" y="548640"/>
            <a:ext cx="8534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400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304800" y="268225"/>
            <a:ext cx="54864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3" type="body"/>
          </p:nvPr>
        </p:nvSpPr>
        <p:spPr>
          <a:xfrm>
            <a:off x="304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4" type="body"/>
          </p:nvPr>
        </p:nvSpPr>
        <p:spPr>
          <a:xfrm>
            <a:off x="3352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5" type="body"/>
          </p:nvPr>
        </p:nvSpPr>
        <p:spPr>
          <a:xfrm>
            <a:off x="9448800" y="1457959"/>
            <a:ext cx="2438400" cy="47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, title, text, half-image">
  <p:cSld name="section, title, text, half-image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04800" y="548640"/>
            <a:ext cx="54864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04800" y="1463040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1" name="Shape 2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mage">
  <p:cSld name="title, image"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304800" y="268225"/>
            <a:ext cx="5486400" cy="587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Shape 256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7" name="Shape 2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(black box) over image(s)">
  <p:cSld name="1_text (black box) over image(s)">
    <p:bg>
      <p:bgPr>
        <a:solidFill>
          <a:schemeClr val="l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9144000" y="3810000"/>
            <a:ext cx="3048000" cy="30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600" lIns="228600" spcFirstLastPara="1" rIns="228600" wrap="square" tIns="155425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3245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3245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3245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3245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Arial"/>
              <a:buChar char="»"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Shape 262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3" name="Shape 2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bm sign-off">
  <p:cSld name="ibm sign-off">
    <p:bg>
      <p:bgPr>
        <a:solidFill>
          <a:srgbClr val="2B2B2B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0368" y="2914867"/>
            <a:ext cx="1722792" cy="70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">
  <p:cSld name="graph">
    <p:bg>
      <p:bgPr>
        <a:solidFill>
          <a:schemeClr val="l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04800" y="1463041"/>
            <a:ext cx="2438400" cy="4668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9" name="Shape 2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bg>
      <p:bgPr>
        <a:solidFill>
          <a:schemeClr val="l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04800" y="256033"/>
            <a:ext cx="2438400" cy="587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4" name="Shape 2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bg>
      <p:bgPr>
        <a:solidFill>
          <a:schemeClr val="l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04800" y="268224"/>
            <a:ext cx="5486400" cy="11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04800" y="15240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0" name="Shape 2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bm sign-off">
  <p:cSld name="ibm sign-off"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Shape 283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bm_gry.png" id="284" name="Shape 2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0367" y="2916935"/>
            <a:ext cx="1737360" cy="70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 (with footer)">
  <p:cSld name="1_blank (with footer)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Shape 288"/>
          <p:cNvSpPr txBox="1"/>
          <p:nvPr>
            <p:ph idx="11" type="ftr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9" name="Shape 2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39753"/>
            <a:ext cx="843516" cy="14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">
  <p:cSld name="Cover Slide">
    <p:bg>
      <p:bgPr>
        <a:solidFill>
          <a:srgbClr val="2B2B2B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04800" y="271709"/>
            <a:ext cx="5486401" cy="1902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91749" y="321734"/>
            <a:ext cx="695452" cy="28194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304800" y="2174204"/>
            <a:ext cx="5486401" cy="1902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1917" y="2783767"/>
            <a:ext cx="3933752" cy="68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(with page contents)">
  <p:cSld name="Divider (with page contents)">
    <p:bg>
      <p:bgPr>
        <a:solidFill>
          <a:srgbClr val="2B2B2B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04800" y="268224"/>
            <a:ext cx="5486400" cy="11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04800" y="14986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400800" y="1498600"/>
            <a:ext cx="5486400" cy="477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2B2B2B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04800" y="268225"/>
            <a:ext cx="6916616" cy="602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two columns)">
  <p:cSld name="title, text (two columns)">
    <p:bg>
      <p:bgPr>
        <a:solidFill>
          <a:srgbClr val="2B2B2B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04800" y="268224"/>
            <a:ext cx="5486400" cy="1279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04800" y="1499617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400800" y="1499617"/>
            <a:ext cx="54864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two columns, different text sizes)">
  <p:cSld name="title, text (two columns, different text sizes)">
    <p:bg>
      <p:bgPr>
        <a:solidFill>
          <a:srgbClr val="2B2B2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04800" y="268224"/>
            <a:ext cx="5486400" cy="669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04800" y="1327358"/>
            <a:ext cx="5486400" cy="4916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400800" y="1488865"/>
            <a:ext cx="5486400" cy="4755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6450093"/>
            <a:ext cx="882502" cy="1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B2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4" orient="horz" pos="813">
          <p15:clr>
            <a:srgbClr val="F26B43"/>
          </p15:clr>
        </p15:guide>
        <p15:guide id="5" orient="horz" pos="2022">
          <p15:clr>
            <a:srgbClr val="F26B43"/>
          </p15:clr>
        </p15:guide>
        <p15:guide id="6" orient="horz" pos="2426">
          <p15:clr>
            <a:srgbClr val="F26B43"/>
          </p15:clr>
        </p15:guide>
        <p15:guide id="7" orient="horz" pos="2829">
          <p15:clr>
            <a:srgbClr val="F26B43"/>
          </p15:clr>
        </p15:guide>
        <p15:guide id="8" pos="2880">
          <p15:clr>
            <a:srgbClr val="F26B43"/>
          </p15:clr>
        </p15:guide>
        <p15:guide id="9" pos="2736">
          <p15:clr>
            <a:srgbClr val="F26B43"/>
          </p15:clr>
        </p15:guide>
        <p15:guide id="10" pos="1584">
          <p15:clr>
            <a:srgbClr val="F26B43"/>
          </p15:clr>
        </p15:guide>
        <p15:guide id="11" pos="1440">
          <p15:clr>
            <a:srgbClr val="F26B43"/>
          </p15:clr>
        </p15:guide>
        <p15:guide id="12" pos="3024">
          <p15:clr>
            <a:srgbClr val="F26B43"/>
          </p15:clr>
        </p15:guide>
        <p15:guide id="13" pos="4320">
          <p15:clr>
            <a:srgbClr val="F26B43"/>
          </p15:clr>
        </p15:guide>
        <p15:guide id="14" pos="144">
          <p15:clr>
            <a:srgbClr val="F26B43"/>
          </p15:clr>
        </p15:guide>
        <p15:guide id="15" pos="5616">
          <p15:clr>
            <a:srgbClr val="F26B43"/>
          </p15:clr>
        </p15:guide>
        <p15:guide id="16" orient="horz" pos="142">
          <p15:clr>
            <a:srgbClr val="F26B43"/>
          </p15:clr>
        </p15:guide>
        <p15:guide id="17" pos="4176">
          <p15:clr>
            <a:srgbClr val="F26B43"/>
          </p15:clr>
        </p15:guide>
        <p15:guide id="18" pos="4464">
          <p15:clr>
            <a:srgbClr val="F26B43"/>
          </p15:clr>
        </p15:guide>
        <p15:guide id="19" orient="horz" pos="3098">
          <p15:clr>
            <a:srgbClr val="F26B43"/>
          </p15:clr>
        </p15:guide>
        <p15:guide id="20" orient="horz" pos="420">
          <p15:clr>
            <a:srgbClr val="F26B43"/>
          </p15:clr>
        </p15:guide>
        <p15:guide id="21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154" lvl="2" marL="13716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2B2B2B"/>
              </a:buClr>
              <a:buSzPts val="1867"/>
              <a:buFont typeface="Arial"/>
              <a:buChar char="»"/>
              <a:defRPr b="0" i="0" sz="1867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4" orient="horz" pos="813">
          <p15:clr>
            <a:srgbClr val="F26B43"/>
          </p15:clr>
        </p15:guide>
        <p15:guide id="5" orient="horz" pos="2022">
          <p15:clr>
            <a:srgbClr val="F26B43"/>
          </p15:clr>
        </p15:guide>
        <p15:guide id="6" orient="horz" pos="2426">
          <p15:clr>
            <a:srgbClr val="F26B43"/>
          </p15:clr>
        </p15:guide>
        <p15:guide id="7" orient="horz" pos="2829">
          <p15:clr>
            <a:srgbClr val="F26B43"/>
          </p15:clr>
        </p15:guide>
        <p15:guide id="8" pos="2880">
          <p15:clr>
            <a:srgbClr val="F26B43"/>
          </p15:clr>
        </p15:guide>
        <p15:guide id="9" pos="2736">
          <p15:clr>
            <a:srgbClr val="F26B43"/>
          </p15:clr>
        </p15:guide>
        <p15:guide id="10" pos="1584">
          <p15:clr>
            <a:srgbClr val="F26B43"/>
          </p15:clr>
        </p15:guide>
        <p15:guide id="11" pos="1440">
          <p15:clr>
            <a:srgbClr val="F26B43"/>
          </p15:clr>
        </p15:guide>
        <p15:guide id="12" pos="3024">
          <p15:clr>
            <a:srgbClr val="F26B43"/>
          </p15:clr>
        </p15:guide>
        <p15:guide id="13" pos="4320">
          <p15:clr>
            <a:srgbClr val="F26B43"/>
          </p15:clr>
        </p15:guide>
        <p15:guide id="14" pos="144">
          <p15:clr>
            <a:srgbClr val="F26B43"/>
          </p15:clr>
        </p15:guide>
        <p15:guide id="15" pos="5616">
          <p15:clr>
            <a:srgbClr val="F26B43"/>
          </p15:clr>
        </p15:guide>
        <p15:guide id="16" orient="horz" pos="142">
          <p15:clr>
            <a:srgbClr val="F26B43"/>
          </p15:clr>
        </p15:guide>
        <p15:guide id="17" pos="4176">
          <p15:clr>
            <a:srgbClr val="F26B43"/>
          </p15:clr>
        </p15:guide>
        <p15:guide id="18" pos="4464">
          <p15:clr>
            <a:srgbClr val="F26B43"/>
          </p15:clr>
        </p15:guide>
        <p15:guide id="19" orient="horz" pos="3098">
          <p15:clr>
            <a:srgbClr val="F26B43"/>
          </p15:clr>
        </p15:guide>
        <p15:guide id="20" orient="horz" pos="420">
          <p15:clr>
            <a:srgbClr val="F26B43"/>
          </p15:clr>
        </p15:guide>
        <p15:guide id="21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ctrTitle"/>
          </p:nvPr>
        </p:nvSpPr>
        <p:spPr>
          <a:xfrm>
            <a:off x="0" y="0"/>
            <a:ext cx="6260951" cy="29125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</a:pPr>
            <a:r>
              <a:rPr lang="en-US"/>
              <a:t>Introduction to RxJava for Android</a:t>
            </a:r>
            <a:endParaRPr b="0" i="0" sz="6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>
            <p:ph idx="1" type="subTitle"/>
          </p:nvPr>
        </p:nvSpPr>
        <p:spPr>
          <a:xfrm>
            <a:off x="0" y="3139254"/>
            <a:ext cx="62610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Kunal Malhotra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kunal.malhotra1@ibm.com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@kunal_forever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DOC ID / Month XX, 2018 / © 2018 IBM Corporation</a:t>
            </a:r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04800" y="268225"/>
            <a:ext cx="11526300" cy="11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Rx?</a:t>
            </a:r>
            <a:endParaRPr/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04800" y="1498600"/>
            <a:ext cx="11526300" cy="47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Because multithreading is hard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Execution context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Powerful operators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Composable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 Callback Hell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Etc ...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04800" y="268225"/>
            <a:ext cx="11526300" cy="11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</a:t>
            </a:r>
            <a:endParaRPr/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04800" y="1498600"/>
            <a:ext cx="11526300" cy="47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basic building blocks of reactive code are Observables and Subscribers. An Observable emits items; a Subscriber consumes those items.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smallest building block is actually an Observer, but in practice you are most often using Subscriber because that's how you hook up to Observables.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04800" y="268225"/>
            <a:ext cx="11582400" cy="11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Basic</a:t>
            </a:r>
            <a:endParaRPr/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04800" y="1498600"/>
            <a:ext cx="11582400" cy="47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Observables often don't start emitting items until someone explicitly subscribes to them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04800" y="1498600"/>
            <a:ext cx="11582400" cy="477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Enough talk, let’s see some code ...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DOC ID / Month XX, 2018 / © 2018 IBM Corporation</a:t>
            </a:r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04800" y="268225"/>
            <a:ext cx="11582400" cy="11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04800" y="1498600"/>
            <a:ext cx="11582400" cy="47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is RxJava ?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Problem</a:t>
            </a:r>
            <a:r>
              <a:rPr lang="en-US" sz="2400"/>
              <a:t>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Why Rx ?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Basic</a:t>
            </a:r>
            <a:r>
              <a:rPr lang="en-US" sz="2400"/>
              <a:t>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Let’s CODE.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3" y="1093850"/>
            <a:ext cx="4676150" cy="46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04800" y="268225"/>
            <a:ext cx="11582400" cy="58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67"/>
              <a:buFont typeface="Arial"/>
              <a:buNone/>
            </a:pPr>
            <a:r>
              <a:rPr lang="en-US"/>
              <a:t>WHAT IS RxJAVA ?</a:t>
            </a:r>
            <a:endParaRPr b="0" i="0" sz="3200" u="none" cap="none" strike="noStrike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DOC ID / Month XX, 2018 / © 2018 IBM Corporation</a:t>
            </a:r>
            <a:endParaRPr b="0" i="0" sz="800" u="none" cap="none" strike="noStrike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2" type="sldNum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Shape 318"/>
          <p:cNvSpPr txBox="1"/>
          <p:nvPr>
            <p:ph idx="11" type="ftr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DOC ID / Month XX, 2018 / © 2018 IBM Corporation</a:t>
            </a:r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304800" y="268224"/>
            <a:ext cx="5486400" cy="11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RxJava?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04800" y="1498600"/>
            <a:ext cx="11582400" cy="477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RxJava</a:t>
            </a:r>
            <a:r>
              <a:rPr lang="en-US" sz="2400"/>
              <a:t> is a Java VM implementation of ReactiveX (Reactive Extensions): a library for composing asynchronous and event-based programs by using observable sequences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04800" y="268225"/>
            <a:ext cx="11582400" cy="58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67"/>
              <a:buFont typeface="Arial"/>
              <a:buNone/>
            </a:pPr>
            <a:r>
              <a:rPr lang="en-US"/>
              <a:t>The Problem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67"/>
              <a:buFont typeface="Arial"/>
              <a:buNone/>
            </a:pPr>
            <a:r>
              <a:rPr lang="en-US"/>
              <a:t>How to deal with execution context ?</a:t>
            </a:r>
            <a:endParaRPr b="0" i="0" sz="3200" u="none" cap="none" strike="noStrike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>
            <p:ph idx="11" type="ftr"/>
          </p:nvPr>
        </p:nvSpPr>
        <p:spPr>
          <a:xfrm>
            <a:off x="1484693" y="6435307"/>
            <a:ext cx="74394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DOC ID / Month XX, 2018 / © 2018 IBM Corporation</a:t>
            </a:r>
            <a:endParaRPr b="0" i="0" sz="800" u="none" cap="none" strike="noStrike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Shape 333"/>
          <p:cNvSpPr txBox="1"/>
          <p:nvPr>
            <p:ph idx="11" type="ftr"/>
          </p:nvPr>
        </p:nvSpPr>
        <p:spPr>
          <a:xfrm>
            <a:off x="1484693" y="6435307"/>
            <a:ext cx="74394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DOC ID / Month XX, 2018 / © 2018 IBM Corporation</a:t>
            </a:r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304800" y="268224"/>
            <a:ext cx="5486400" cy="11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04800" y="1498600"/>
            <a:ext cx="11582400" cy="47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Handler handler = new Handler(Looper.getMainLooper()); 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new Thread(){ 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@Override 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public void run() { </a:t>
            </a:r>
            <a:endParaRPr sz="24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final String result = doHeavyTask(); </a:t>
            </a:r>
            <a:endParaRPr sz="24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handler.post(new Runnable() { </a:t>
            </a:r>
            <a:endParaRPr sz="2400"/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// or runUIThread on Activity </a:t>
            </a:r>
            <a:endParaRPr sz="2400"/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@Override public void run() { </a:t>
            </a:r>
            <a:endParaRPr sz="2400"/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showResult(result); </a:t>
            </a:r>
            <a:endParaRPr sz="2400"/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} </a:t>
            </a:r>
            <a:endParaRPr sz="2400"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}); </a:t>
            </a:r>
            <a:endParaRPr sz="24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}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}.start();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04800" y="268225"/>
            <a:ext cx="11582400" cy="11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</a:t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04800" y="1498600"/>
            <a:ext cx="11582400" cy="47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Pros:  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Simple </a:t>
            </a:r>
            <a:endParaRPr sz="2400"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Cons: 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Hard way to deliver results in UI thread 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Pyramid of Doom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04800" y="268225"/>
            <a:ext cx="11582400" cy="11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AsyncTask</a:t>
            </a:r>
            <a:endParaRPr/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04800" y="1498600"/>
            <a:ext cx="11582400" cy="47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AsyncTask(){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@Override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protected String doInBackground(Void... params)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</a:t>
            </a:r>
            <a:endParaRPr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doHeavyTask();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@Override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protected void onPostExecute(String s)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</a:t>
            </a:r>
            <a:endParaRPr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showResult(s); 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}.execute();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04800" y="268225"/>
            <a:ext cx="11582400" cy="11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AsyncTask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9144000" y="6435307"/>
            <a:ext cx="27432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04800" y="1498600"/>
            <a:ext cx="11582400" cy="47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Pros:  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Deal with main thread </a:t>
            </a:r>
            <a:endParaRPr sz="2400"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Cons: 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Hard way to handling error 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 bound to activity/fragment lifecycle 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 composable 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Nested AsyncTask 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“Antek Async”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