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5" r:id="rId4"/>
    <p:sldId id="276" r:id="rId5"/>
    <p:sldId id="281" r:id="rId6"/>
    <p:sldId id="282" r:id="rId7"/>
    <p:sldId id="258" r:id="rId8"/>
    <p:sldId id="28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1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A73-A535-DC46-B8C5-F4A02902A52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A45B-3187-FD47-9D90-B1E4315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B97-3BD1-B141-9152-CEDA376B6996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A97A-0638-E840-8C03-5D0B62C6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.F._Jeff_Wu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ata_science#cite_note-cfjwu01-12" TargetMode="External"/><Relationship Id="rId5" Type="http://schemas.openxmlformats.org/officeDocument/2006/relationships/hyperlink" Target="https://en.wikipedia.org/wiki/University_of_Michigan" TargetMode="External"/><Relationship Id="rId4" Type="http://schemas.openxmlformats.org/officeDocument/2006/relationships/hyperlink" Target="https://en.wikipedia.org/wiki/Data_science#cite_note-cfjwutk-11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.F._Jeff_W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ata_science#cite_note-cfjwu01-12" TargetMode="External"/><Relationship Id="rId5" Type="http://schemas.openxmlformats.org/officeDocument/2006/relationships/hyperlink" Target="https://en.wikipedia.org/wiki/University_of_Michigan" TargetMode="External"/><Relationship Id="rId4" Type="http://schemas.openxmlformats.org/officeDocument/2006/relationships/hyperlink" Target="https://en.wikipedia.org/wiki/Data_science#cite_note-cfjwutk-11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.F._Jeff_Wu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ata_science#cite_note-cfjwu01-12" TargetMode="External"/><Relationship Id="rId5" Type="http://schemas.openxmlformats.org/officeDocument/2006/relationships/hyperlink" Target="https://en.wikipedia.org/wiki/University_of_Michigan" TargetMode="External"/><Relationship Id="rId4" Type="http://schemas.openxmlformats.org/officeDocument/2006/relationships/hyperlink" Target="https://en.wikipedia.org/wiki/Data_science#cite_note-cfjwutk-11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.F._Jeff_Wu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ata_science#cite_note-cfjwu01-12" TargetMode="External"/><Relationship Id="rId5" Type="http://schemas.openxmlformats.org/officeDocument/2006/relationships/hyperlink" Target="https://en.wikipedia.org/wiki/University_of_Michigan" TargetMode="External"/><Relationship Id="rId4" Type="http://schemas.openxmlformats.org/officeDocument/2006/relationships/hyperlink" Target="https://en.wikipedia.org/wiki/Data_science#cite_note-cfjwutk-11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.F._Jeff_Wu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ata_science#cite_note-cfjwu01-12" TargetMode="External"/><Relationship Id="rId5" Type="http://schemas.openxmlformats.org/officeDocument/2006/relationships/hyperlink" Target="https://en.wikipedia.org/wiki/University_of_Michigan" TargetMode="External"/><Relationship Id="rId4" Type="http://schemas.openxmlformats.org/officeDocument/2006/relationships/hyperlink" Target="https://en.wikipedia.org/wiki/Data_science#cite_note-cfjwutk-1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latin typeface="IBM Plex Sans" charset="0"/>
                <a:ea typeface="IBM Plex Sans" charset="0"/>
                <a:cs typeface="IBM Plex Sans" charset="0"/>
              </a:rPr>
              <a:t>A little history:</a:t>
            </a:r>
            <a:endParaRPr lang="en-US" sz="2000" b="1" i="0" kern="1200" dirty="0">
              <a:solidFill>
                <a:schemeClr val="tx1"/>
              </a:solidFill>
              <a:effectLst/>
              <a:latin typeface="IBM Plex Sans" charset="0"/>
              <a:ea typeface="IBM Plex Sans" charset="0"/>
              <a:cs typeface="IBM Plex Sans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November 1997,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.F. Jeff Wu"/>
              </a:rPr>
              <a:t>C.F. Jeff Wu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gave the inaugural lecture entitled "Statistics = Data Science?"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[11]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his appointment to the H. C. Carver Professorship at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University of Michigan"/>
              </a:rPr>
              <a:t>University of Michigan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this lecture, he characterized statistical work as a trilogy of data collection, data modeling and analysis, and decision making. In his conclusion, he initiated the modern, non-computer science, usage of the term "data science" and advocated that statistics be renamed data science and statisticians data scientists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latin typeface="IBM Plex Sans" charset="0"/>
                <a:ea typeface="IBM Plex Sans" charset="0"/>
                <a:cs typeface="IBM Plex Sans" charset="0"/>
              </a:rPr>
              <a:t>A little history:</a:t>
            </a:r>
            <a:endParaRPr lang="en-US" sz="2000" b="1" i="0" kern="1200" dirty="0">
              <a:solidFill>
                <a:schemeClr val="tx1"/>
              </a:solidFill>
              <a:effectLst/>
              <a:latin typeface="IBM Plex Sans" charset="0"/>
              <a:ea typeface="IBM Plex Sans" charset="0"/>
              <a:cs typeface="IBM Plex Sans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November 1997,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.F. Jeff Wu"/>
              </a:rPr>
              <a:t>C.F. Jeff Wu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gave the inaugural lecture entitled "Statistics = Data Science?"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[11]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his appointment to the H. C. Carver Professorship at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University of Michigan"/>
              </a:rPr>
              <a:t>University of Michigan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this lecture, he characterized statistical work as a trilogy of data collection, data modeling and analysis, and decision making. In his conclusion, he initiated the modern, non-computer science, usage of the term "data science" and advocated that statistics be renamed data science and statisticians data scientists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latin typeface="IBM Plex Sans" charset="0"/>
                <a:ea typeface="IBM Plex Sans" charset="0"/>
                <a:cs typeface="IBM Plex Sans" charset="0"/>
              </a:rPr>
              <a:t>A little history:</a:t>
            </a:r>
            <a:endParaRPr lang="en-US" sz="2000" b="1" i="0" kern="1200" dirty="0">
              <a:solidFill>
                <a:schemeClr val="tx1"/>
              </a:solidFill>
              <a:effectLst/>
              <a:latin typeface="IBM Plex Sans" charset="0"/>
              <a:ea typeface="IBM Plex Sans" charset="0"/>
              <a:cs typeface="IBM Plex Sans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November 1997,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.F. Jeff Wu"/>
              </a:rPr>
              <a:t>C.F. Jeff Wu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gave the inaugural lecture entitled "Statistics = Data Science?"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[11]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his appointment to the H. C. Carver Professorship at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University of Michigan"/>
              </a:rPr>
              <a:t>University of Michigan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this lecture, he characterized statistical work as a trilogy of data collection, data modeling and analysis, and decision making. In his conclusion, he initiated the modern, non-computer science, usage of the term "data science" and advocated that statistics be renamed data science and statisticians data scientists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6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latin typeface="IBM Plex Sans" charset="0"/>
                <a:ea typeface="IBM Plex Sans" charset="0"/>
                <a:cs typeface="IBM Plex Sans" charset="0"/>
              </a:rPr>
              <a:t>A little history:</a:t>
            </a:r>
            <a:endParaRPr lang="en-US" sz="2000" b="1" i="0" kern="1200" dirty="0">
              <a:solidFill>
                <a:schemeClr val="tx1"/>
              </a:solidFill>
              <a:effectLst/>
              <a:latin typeface="IBM Plex Sans" charset="0"/>
              <a:ea typeface="IBM Plex Sans" charset="0"/>
              <a:cs typeface="IBM Plex Sans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November 1997,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.F. Jeff Wu"/>
              </a:rPr>
              <a:t>C.F. Jeff Wu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gave the inaugural lecture entitled "Statistics = Data Science?"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[11]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his appointment to the H. C. Carver Professorship at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University of Michigan"/>
              </a:rPr>
              <a:t>University of Michigan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this lecture, he characterized statistical work as a trilogy of data collection, data modeling and analysis, and decision making. In his conclusion, he initiated the modern, non-computer science, usage of the term "data science" and advocated that statistics be renamed data science and statisticians data scientists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latin typeface="IBM Plex Sans" charset="0"/>
                <a:ea typeface="IBM Plex Sans" charset="0"/>
                <a:cs typeface="IBM Plex Sans" charset="0"/>
              </a:rPr>
              <a:t>A little history:</a:t>
            </a:r>
            <a:endParaRPr lang="en-US" sz="2000" b="1" i="0" kern="1200" dirty="0">
              <a:solidFill>
                <a:schemeClr val="tx1"/>
              </a:solidFill>
              <a:effectLst/>
              <a:latin typeface="IBM Plex Sans" charset="0"/>
              <a:ea typeface="IBM Plex Sans" charset="0"/>
              <a:cs typeface="IBM Plex Sans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November 1997,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.F. Jeff Wu"/>
              </a:rPr>
              <a:t>C.F. Jeff Wu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gave the inaugural lecture entitled "Statistics = Data Science?"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[11]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his appointment to the H. C. Carver Professorship at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University of Michigan"/>
              </a:rPr>
              <a:t>University of Michigan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this lecture, he characterized statistical work as a trilogy of data collection, data modeling and analysis, and decision making. In his conclusion, he initiated the modern, non-computer science, usage of the term "data science" and advocated that statistics be renamed data science and statisticians data scientists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9356" y="2174204"/>
            <a:ext cx="4449426" cy="216746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9356" y="2174204"/>
            <a:ext cx="4449426" cy="21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06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1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0061" y="2041888"/>
            <a:ext cx="4448730" cy="2167128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3352800" y="6435307"/>
            <a:ext cx="5571270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0061" y="2041888"/>
            <a:ext cx="4448730" cy="2167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3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  <p:sldLayoutId id="2147483672" r:id="rId6"/>
    <p:sldLayoutId id="2147483673" r:id="rId7"/>
    <p:sldLayoutId id="2147483674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99" r:id="rId15"/>
    <p:sldLayoutId id="2147483687" r:id="rId16"/>
    <p:sldLayoutId id="2147483692" r:id="rId17"/>
    <p:sldLayoutId id="2147483694" r:id="rId18"/>
    <p:sldLayoutId id="2147483696" r:id="rId19"/>
    <p:sldLayoutId id="2147483698" r:id="rId20"/>
    <p:sldLayoutId id="2147483697" r:id="rId21"/>
    <p:sldLayoutId id="2147483722" r:id="rId2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DOC ID / Month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3" r:id="rId2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8.png"/><Relationship Id="rId4" Type="http://schemas.openxmlformats.org/officeDocument/2006/relationships/hyperlink" Target="https://github.com/node-red/node-r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platforms/dock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Relationship Id="rId5" Type="http://schemas.openxmlformats.org/officeDocument/2006/relationships/hyperlink" Target="https://nodered.org/docs/writing-functions.html" TargetMode="External"/><Relationship Id="rId4" Type="http://schemas.openxmlformats.org/officeDocument/2006/relationships/hyperlink" Target="https://nodered.org/docs/embedd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39"/>
            <a:ext cx="5806911" cy="2535461"/>
          </a:xfrm>
        </p:spPr>
        <p:txBody>
          <a:bodyPr/>
          <a:lstStyle/>
          <a:p>
            <a:r>
              <a:rPr lang="en-US" sz="4800" dirty="0"/>
              <a:t>Introduction to Node-Red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@ </a:t>
            </a:r>
            <a:r>
              <a:rPr lang="en-US" dirty="0" err="1"/>
              <a:t>Astrolabs</a:t>
            </a:r>
            <a:r>
              <a:rPr lang="en-US" dirty="0"/>
              <a:t> / Month 06, 2018 / © 2018 IBM Corporation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DBC228-1D00-4BEB-B61D-D3F3A3FD4D67}"/>
              </a:ext>
            </a:extLst>
          </p:cNvPr>
          <p:cNvSpPr txBox="1">
            <a:spLocks/>
          </p:cNvSpPr>
          <p:nvPr/>
        </p:nvSpPr>
        <p:spPr>
          <a:xfrm>
            <a:off x="0" y="4317401"/>
            <a:ext cx="6260951" cy="16396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2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None/>
              <a:defRPr sz="20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914400" indent="0" algn="ctr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None/>
              <a:defRPr sz="18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1371600" indent="0" algn="ctr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286000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Mehak Manwani</a:t>
            </a:r>
            <a:br>
              <a:rPr lang="en-US" dirty="0"/>
            </a:br>
            <a:r>
              <a:rPr lang="en-US" dirty="0"/>
              <a:t>Cloud Developer Advocate Advocate/mehak.manwani@ae.ibm.com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1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@ </a:t>
            </a:r>
            <a:r>
              <a:rPr lang="en-US" dirty="0" err="1"/>
              <a:t>Astrolabs</a:t>
            </a:r>
            <a:r>
              <a:rPr lang="en-US" dirty="0"/>
              <a:t> / Month 06, 2018 / © 2018 IBM Corporation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5030D1-A1B4-4FDF-B60B-922FCEF652C3}"/>
              </a:ext>
            </a:extLst>
          </p:cNvPr>
          <p:cNvSpPr txBox="1"/>
          <p:nvPr/>
        </p:nvSpPr>
        <p:spPr>
          <a:xfrm>
            <a:off x="645616" y="1997839"/>
            <a:ext cx="6048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 Programming Tool</a:t>
            </a:r>
          </a:p>
          <a:p>
            <a:r>
              <a:rPr lang="en-GB" dirty="0"/>
              <a:t>Flow Based Programming</a:t>
            </a:r>
          </a:p>
          <a:p>
            <a:r>
              <a:rPr lang="en-GB" dirty="0"/>
              <a:t>Built on NodeJS</a:t>
            </a:r>
          </a:p>
          <a:p>
            <a:r>
              <a:rPr lang="en-GB" dirty="0"/>
              <a:t>Open Source</a:t>
            </a:r>
          </a:p>
          <a:p>
            <a:r>
              <a:rPr lang="en-GB" dirty="0"/>
              <a:t>Multi-Platform Deployments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More details on:</a:t>
            </a:r>
          </a:p>
          <a:p>
            <a:r>
              <a:rPr lang="en-GB" dirty="0">
                <a:hlinkClick r:id="rId3"/>
              </a:rPr>
              <a:t>https://nodered.org/</a:t>
            </a:r>
            <a:endParaRPr lang="en-GB" dirty="0"/>
          </a:p>
          <a:p>
            <a:r>
              <a:rPr lang="en-GB" dirty="0">
                <a:hlinkClick r:id="rId4"/>
              </a:rPr>
              <a:t>https://github.com/node-red/node-red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9C983-D804-4EBA-BB64-276FE4C1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16" y="554222"/>
            <a:ext cx="7945988" cy="508000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Node-Red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0AE26-CE76-435F-A2AF-8A53939A6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600" y="178334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@ </a:t>
            </a:r>
            <a:r>
              <a:rPr lang="en-US" dirty="0" err="1"/>
              <a:t>Astrolabs</a:t>
            </a:r>
            <a:r>
              <a:rPr lang="en-US" dirty="0"/>
              <a:t> / Month 06, 2018 / © 2018 IBM Corporation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215AEA2B-7664-45EB-8299-569EAF80A152}"/>
              </a:ext>
            </a:extLst>
          </p:cNvPr>
          <p:cNvSpPr txBox="1">
            <a:spLocks/>
          </p:cNvSpPr>
          <p:nvPr/>
        </p:nvSpPr>
        <p:spPr>
          <a:xfrm>
            <a:off x="519282" y="1068423"/>
            <a:ext cx="11027102" cy="21515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6000" dirty="0">
              <a:latin typeface="IBM Plex Sans" panose="020B0503050000000000" pitchFamily="34" charset="0"/>
            </a:endParaRPr>
          </a:p>
          <a:p>
            <a:r>
              <a:rPr lang="en-GB" sz="4400" dirty="0">
                <a:latin typeface="IBM Plex Sans" panose="020B0503050000000000" pitchFamily="34" charset="0"/>
              </a:rPr>
              <a:t>Use Cases</a:t>
            </a:r>
            <a:endParaRPr lang="en-US" sz="3600" dirty="0">
              <a:latin typeface="IBM Plex Sans" panose="020B0503050000000000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5030D1-A1B4-4FDF-B60B-922FCEF652C3}"/>
              </a:ext>
            </a:extLst>
          </p:cNvPr>
          <p:cNvSpPr txBox="1"/>
          <p:nvPr/>
        </p:nvSpPr>
        <p:spPr>
          <a:xfrm>
            <a:off x="455564" y="2758335"/>
            <a:ext cx="10288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Applications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applications that can easily interface with MQTT, TCP, UDP, </a:t>
            </a:r>
            <a:r>
              <a:rPr lang="en-US" dirty="0" err="1"/>
              <a:t>MQLight</a:t>
            </a:r>
            <a:r>
              <a:rPr lang="en-US" dirty="0"/>
              <a:t>, and Watson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dashboards to visualize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on </a:t>
            </a:r>
            <a:r>
              <a:rPr lang="en-US" dirty="0" err="1"/>
              <a:t>RaspberryPi</a:t>
            </a:r>
            <a:r>
              <a:rPr lang="en-US" dirty="0"/>
              <a:t> and gateways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9C983-D804-4EBA-BB64-276FE4C1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2" y="554222"/>
            <a:ext cx="7945988" cy="508000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Node-Red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789F09-860E-4AEB-A9C1-0CC92D0F0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96" y="3814013"/>
            <a:ext cx="4727173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7322B-01D4-4465-9B16-8D277ED95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80" y="4235663"/>
            <a:ext cx="153684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0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@ </a:t>
            </a:r>
            <a:r>
              <a:rPr lang="en-US" dirty="0" err="1"/>
              <a:t>Astrolabs</a:t>
            </a:r>
            <a:r>
              <a:rPr lang="en-US" dirty="0"/>
              <a:t> / Month 06, 2018 / © 2018 IBM Corporation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215AEA2B-7664-45EB-8299-569EAF80A152}"/>
              </a:ext>
            </a:extLst>
          </p:cNvPr>
          <p:cNvSpPr txBox="1">
            <a:spLocks/>
          </p:cNvSpPr>
          <p:nvPr/>
        </p:nvSpPr>
        <p:spPr>
          <a:xfrm>
            <a:off x="519282" y="1068423"/>
            <a:ext cx="11027102" cy="21515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6000" dirty="0">
              <a:latin typeface="IBM Plex Sans" panose="020B0503050000000000" pitchFamily="34" charset="0"/>
            </a:endParaRPr>
          </a:p>
          <a:p>
            <a:r>
              <a:rPr lang="en-GB" sz="4400" dirty="0">
                <a:latin typeface="IBM Plex Sans" panose="020B0503050000000000" pitchFamily="34" charset="0"/>
              </a:rPr>
              <a:t>Use Cases</a:t>
            </a:r>
            <a:endParaRPr lang="en-US" sz="3600" dirty="0">
              <a:latin typeface="IBM Plex Sans" panose="020B0503050000000000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5030D1-A1B4-4FDF-B60B-922FCEF652C3}"/>
              </a:ext>
            </a:extLst>
          </p:cNvPr>
          <p:cNvSpPr txBox="1"/>
          <p:nvPr/>
        </p:nvSpPr>
        <p:spPr>
          <a:xfrm>
            <a:off x="455564" y="2758335"/>
            <a:ext cx="10288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Applications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Deploy on a server or on the cloud (IBM Cloud, AWS, Azure)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100s of available 3</a:t>
            </a:r>
            <a:r>
              <a:rPr lang="en-GB" baseline="30000" dirty="0"/>
              <a:t>rd</a:t>
            </a:r>
            <a:r>
              <a:rPr lang="en-GB" dirty="0"/>
              <a:t> part integrations and addons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Connect to IBM Watson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Build routes and connect to databases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9C983-D804-4EBA-BB64-276FE4C1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2" y="554222"/>
            <a:ext cx="7945988" cy="508000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Node-Red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635A0-1762-4E4A-B8FD-D57C263E5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608" y="3635498"/>
            <a:ext cx="44515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@ </a:t>
            </a:r>
            <a:r>
              <a:rPr lang="en-US" dirty="0" err="1"/>
              <a:t>Astrolabs</a:t>
            </a:r>
            <a:r>
              <a:rPr lang="en-US" dirty="0"/>
              <a:t> / Month 06, 2018 / © 2018 IBM Corporation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9C983-D804-4EBA-BB64-276FE4C1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2" y="554222"/>
            <a:ext cx="7945988" cy="508000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Node-Red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40CD65E8-6F4C-4BEE-BEE2-F08B2231B85E}"/>
              </a:ext>
            </a:extLst>
          </p:cNvPr>
          <p:cNvSpPr txBox="1">
            <a:spLocks/>
          </p:cNvSpPr>
          <p:nvPr/>
        </p:nvSpPr>
        <p:spPr>
          <a:xfrm>
            <a:off x="519282" y="2343105"/>
            <a:ext cx="11027102" cy="5731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Other Cool Stuff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D3F9CA6-CB99-4946-9020-C01FFA694779}"/>
              </a:ext>
            </a:extLst>
          </p:cNvPr>
          <p:cNvSpPr txBox="1">
            <a:spLocks/>
          </p:cNvSpPr>
          <p:nvPr/>
        </p:nvSpPr>
        <p:spPr>
          <a:xfrm>
            <a:off x="519282" y="3220190"/>
            <a:ext cx="11027102" cy="4854575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Run Node Red in Docker - </a:t>
            </a:r>
            <a:r>
              <a:rPr lang="en-GB" dirty="0">
                <a:hlinkClick r:id="rId3"/>
              </a:rPr>
              <a:t>https://nodered.org/docs/platforms/docker</a:t>
            </a:r>
            <a:endParaRPr lang="en-GB" dirty="0"/>
          </a:p>
          <a:p>
            <a:r>
              <a:rPr lang="en-GB" dirty="0"/>
              <a:t>Embed into Existing NodeJS App - </a:t>
            </a:r>
            <a:r>
              <a:rPr lang="en-GB" dirty="0">
                <a:hlinkClick r:id="rId4"/>
              </a:rPr>
              <a:t>https://nodered.org/docs/embedding</a:t>
            </a:r>
            <a:endParaRPr lang="en-GB" dirty="0"/>
          </a:p>
          <a:p>
            <a:r>
              <a:rPr lang="en-GB" dirty="0"/>
              <a:t>Importing NodeJS Libraries - </a:t>
            </a:r>
            <a:r>
              <a:rPr lang="en-GB" dirty="0">
                <a:hlinkClick r:id="rId5"/>
              </a:rPr>
              <a:t>https://nodered.org/docs/writing-functions.html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0938" y="0"/>
            <a:ext cx="12222938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@ </a:t>
            </a:r>
            <a:r>
              <a:rPr lang="en-US" dirty="0" err="1"/>
              <a:t>Astrolabs</a:t>
            </a:r>
            <a:r>
              <a:rPr lang="en-US" dirty="0"/>
              <a:t> / Month 06, 2018 / © 2018 IBM Corporation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256359"/>
            <a:ext cx="959962" cy="4550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38C42C-7C5D-473B-9F92-B2F8EC10A6DB}"/>
              </a:ext>
            </a:extLst>
          </p:cNvPr>
          <p:cNvSpPr/>
          <p:nvPr/>
        </p:nvSpPr>
        <p:spPr>
          <a:xfrm>
            <a:off x="0" y="1828800"/>
            <a:ext cx="12192000" cy="4036741"/>
          </a:xfrm>
          <a:prstGeom prst="rect">
            <a:avLst/>
          </a:prstGeom>
          <a:solidFill>
            <a:srgbClr val="27272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BM Plex Sans" panose="020B0503050000000000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66520F-BDCE-448F-BCCD-95B17C1297D1}"/>
              </a:ext>
            </a:extLst>
          </p:cNvPr>
          <p:cNvSpPr/>
          <p:nvPr/>
        </p:nvSpPr>
        <p:spPr>
          <a:xfrm>
            <a:off x="1101854" y="2296480"/>
            <a:ext cx="73953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prstClr val="white"/>
                </a:solidFill>
                <a:latin typeface="IBM Plex Sans" panose="020B0503050000000000" pitchFamily="34" charset="0"/>
                <a:ea typeface="HelvNeue Bold for IBM"/>
                <a:cs typeface="HelvNeue Bold for IBM"/>
                <a:sym typeface="HelvNeue Bold for IBM"/>
              </a:rPr>
              <a:t>Useful Links</a:t>
            </a:r>
          </a:p>
          <a:p>
            <a:r>
              <a:rPr lang="en-GB" sz="1600" dirty="0">
                <a:solidFill>
                  <a:prstClr val="white"/>
                </a:solidFill>
                <a:latin typeface="IBM Plex Sans" panose="020B0503050000000000" pitchFamily="34" charset="0"/>
              </a:rPr>
              <a:t>Learn – develop – connect</a:t>
            </a:r>
          </a:p>
          <a:p>
            <a:endParaRPr lang="en-GB" sz="2000" dirty="0">
              <a:solidFill>
                <a:prstClr val="white"/>
              </a:solidFill>
              <a:latin typeface="IBM Plex Sans" panose="020B0503050000000000" pitchFamily="34" charset="0"/>
            </a:endParaRPr>
          </a:p>
          <a:p>
            <a:r>
              <a:rPr lang="en-GB" sz="2000" b="1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IBM Code</a:t>
            </a:r>
            <a:r>
              <a:rPr lang="en-GB" sz="20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 </a:t>
            </a:r>
            <a:r>
              <a:rPr lang="en-GB" sz="16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(</a:t>
            </a:r>
            <a:r>
              <a:rPr lang="en-GB" sz="1600" u="sng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developer.ibm.com/code</a:t>
            </a:r>
            <a:r>
              <a:rPr lang="en-GB" sz="16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)</a:t>
            </a:r>
          </a:p>
          <a:p>
            <a:r>
              <a:rPr lang="en-GB" sz="2000" b="1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IBM Developer Works </a:t>
            </a:r>
            <a:r>
              <a:rPr lang="en-GB" sz="16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(ibm.com/</a:t>
            </a:r>
            <a:r>
              <a:rPr lang="en-GB" sz="1600" dirty="0" err="1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developerworks</a:t>
            </a:r>
            <a:r>
              <a:rPr lang="en-GB" sz="16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)</a:t>
            </a:r>
            <a:endParaRPr lang="en-GB" sz="2000" dirty="0">
              <a:solidFill>
                <a:schemeClr val="bg2"/>
              </a:solidFill>
              <a:latin typeface="IBM Plex Sans" panose="020B0503050000000000" pitchFamily="34" charset="0"/>
              <a:sym typeface="HelvNeue Bold for IBM"/>
            </a:endParaRPr>
          </a:p>
          <a:p>
            <a:r>
              <a:rPr lang="en-GB" sz="2000" b="1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GitHub</a:t>
            </a:r>
            <a:r>
              <a:rPr lang="en-GB" sz="20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 </a:t>
            </a:r>
            <a:r>
              <a:rPr lang="en-GB" sz="16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(</a:t>
            </a:r>
            <a:r>
              <a:rPr lang="en-GB" sz="1600" u="sng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github.com/</a:t>
            </a:r>
            <a:r>
              <a:rPr lang="en-GB" sz="1600" u="sng" dirty="0" err="1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watson</a:t>
            </a:r>
            <a:r>
              <a:rPr lang="en-GB" sz="1600" u="sng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-developer-cloud</a:t>
            </a:r>
          </a:p>
          <a:p>
            <a:r>
              <a:rPr lang="en-GB" sz="16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	 </a:t>
            </a:r>
            <a:r>
              <a:rPr lang="en-GB" sz="1600" u="sng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github.com/IBM-Cloud</a:t>
            </a:r>
          </a:p>
          <a:p>
            <a:r>
              <a:rPr lang="en-GB" sz="16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	 </a:t>
            </a:r>
            <a:r>
              <a:rPr lang="en-GB" sz="1600" u="sng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github.com/IBM</a:t>
            </a:r>
            <a:r>
              <a:rPr lang="en-GB" sz="16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)</a:t>
            </a:r>
          </a:p>
          <a:p>
            <a:endParaRPr lang="en-GB" sz="2000" dirty="0">
              <a:solidFill>
                <a:schemeClr val="bg2"/>
              </a:solidFill>
              <a:latin typeface="IBM Plex Sans" panose="020B0503050000000000" pitchFamily="34" charset="0"/>
              <a:sym typeface="HelvNeue Bold for IBM"/>
            </a:endParaRPr>
          </a:p>
          <a:p>
            <a:r>
              <a:rPr lang="en-GB" sz="2000" dirty="0">
                <a:solidFill>
                  <a:schemeClr val="bg2"/>
                </a:solidFill>
                <a:latin typeface="IBM Plex Sans" panose="020B0503050000000000" pitchFamily="34" charset="0"/>
                <a:sym typeface="HelvNeue Bold for IBM"/>
              </a:rPr>
              <a:t>Learning Lab - </a:t>
            </a:r>
            <a:r>
              <a:rPr lang="en-GB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Coursera - Udacity - more</a:t>
            </a:r>
          </a:p>
        </p:txBody>
      </p:sp>
    </p:spTree>
    <p:extLst>
      <p:ext uri="{BB962C8B-B14F-4D97-AF65-F5344CB8AC3E}">
        <p14:creationId xmlns:p14="http://schemas.microsoft.com/office/powerpoint/2010/main" val="188195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@ </a:t>
            </a:r>
            <a:r>
              <a:rPr lang="en-US" dirty="0" err="1"/>
              <a:t>Astrolabs</a:t>
            </a:r>
            <a:r>
              <a:rPr lang="en-US" dirty="0"/>
              <a:t> / Month 06, 2018 / © 2018 IBM Corporation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215AEA2B-7664-45EB-8299-569EAF80A152}"/>
              </a:ext>
            </a:extLst>
          </p:cNvPr>
          <p:cNvSpPr txBox="1">
            <a:spLocks/>
          </p:cNvSpPr>
          <p:nvPr/>
        </p:nvSpPr>
        <p:spPr>
          <a:xfrm>
            <a:off x="519282" y="1068423"/>
            <a:ext cx="11027102" cy="21515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6000" dirty="0">
              <a:latin typeface="IBM Plex Sans" panose="020B0503050000000000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5030D1-A1B4-4FDF-B60B-922FCEF652C3}"/>
              </a:ext>
            </a:extLst>
          </p:cNvPr>
          <p:cNvSpPr txBox="1"/>
          <p:nvPr/>
        </p:nvSpPr>
        <p:spPr>
          <a:xfrm>
            <a:off x="455563" y="2144211"/>
            <a:ext cx="119406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Sign-up for IBM Cloud: </a:t>
            </a:r>
            <a:r>
              <a:rPr lang="en-US" sz="2400" dirty="0"/>
              <a:t>http://ibm.biz/devfest</a:t>
            </a:r>
          </a:p>
          <a:p>
            <a:endParaRPr lang="en-US" sz="2400" u="sng" dirty="0"/>
          </a:p>
          <a:p>
            <a:r>
              <a:rPr lang="en-US" sz="2400" dirty="0" err="1">
                <a:solidFill>
                  <a:schemeClr val="accent3"/>
                </a:solidFill>
              </a:rPr>
              <a:t>Github</a:t>
            </a:r>
            <a:r>
              <a:rPr lang="en-US" sz="2400" dirty="0">
                <a:solidFill>
                  <a:schemeClr val="accent3"/>
                </a:solidFill>
              </a:rPr>
              <a:t> Repository: </a:t>
            </a:r>
            <a:r>
              <a:rPr lang="en-US" sz="2400" dirty="0">
                <a:solidFill>
                  <a:schemeClr val="bg1"/>
                </a:solidFill>
              </a:rPr>
              <a:t>https://github.com/Kuroi-Yuki/Simple-Exercises-In-NodeRED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9C983-D804-4EBA-BB64-276FE4C1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2" y="554222"/>
            <a:ext cx="7945988" cy="5080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Code Lab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0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@ </a:t>
            </a:r>
            <a:r>
              <a:rPr lang="en-US" dirty="0" err="1"/>
              <a:t>Astrolabs</a:t>
            </a:r>
            <a:r>
              <a:rPr lang="en-US" dirty="0"/>
              <a:t> / Month 06,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04078624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6371</TotalTime>
  <Words>316</Words>
  <Application>Microsoft Office PowerPoint</Application>
  <PresentationFormat>Widescreen</PresentationFormat>
  <Paragraphs>83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HelvNeue Bold for IBM</vt:lpstr>
      <vt:lpstr>IBM Plex Sans</vt:lpstr>
      <vt:lpstr>blk_background_2017</vt:lpstr>
      <vt:lpstr>1_blk_background_2017</vt:lpstr>
      <vt:lpstr>Introduction to Node-Red</vt:lpstr>
      <vt:lpstr>Node-Red </vt:lpstr>
      <vt:lpstr>Node-Red </vt:lpstr>
      <vt:lpstr>Node-Red </vt:lpstr>
      <vt:lpstr>Node-Red </vt:lpstr>
      <vt:lpstr>PowerPoint Presentation</vt:lpstr>
      <vt:lpstr>Code Lab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Ovens</dc:creator>
  <cp:lastModifiedBy>Mehak Manwani</cp:lastModifiedBy>
  <cp:revision>36</cp:revision>
  <dcterms:created xsi:type="dcterms:W3CDTF">2018-02-27T17:50:26Z</dcterms:created>
  <dcterms:modified xsi:type="dcterms:W3CDTF">2018-07-02T10:11:17Z</dcterms:modified>
</cp:coreProperties>
</file>