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21" r:id="rId1"/>
  </p:sldMasterIdLst>
  <p:notesMasterIdLst>
    <p:notesMasterId r:id="rId7"/>
  </p:notesMasterIdLst>
  <p:sldIdLst>
    <p:sldId id="265" r:id="rId2"/>
    <p:sldId id="261" r:id="rId3"/>
    <p:sldId id="262" r:id="rId4"/>
    <p:sldId id="263" r:id="rId5"/>
    <p:sldId id="264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FCA3C5-BB3E-4B7A-840D-F121C844B327}">
  <a:tblStyle styleId="{6BFCA3C5-BB3E-4B7A-840D-F121C844B3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234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473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7261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80394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8656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66849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2860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3571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4417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45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6767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65553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36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010549-E449-96DA-59DF-A5567EE3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 b="1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lang="en-IN" sz="4400" spc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23E95-088B-182B-2785-FF0CD44AC6E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79966" y="1303021"/>
            <a:ext cx="7984067" cy="3506046"/>
          </a:xfrm>
        </p:spPr>
        <p:txBody>
          <a:bodyPr>
            <a:normAutofit/>
          </a:bodyPr>
          <a:lstStyle/>
          <a:p>
            <a:pPr algn="ctr">
              <a:lnSpc>
                <a:spcPct val="16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ADHIYAMAAN COLLEGE OF ENGINEERING</a:t>
            </a:r>
          </a:p>
          <a:p>
            <a:pPr algn="ctr">
              <a:lnSpc>
                <a:spcPct val="12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TECHNOLOGY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TEAM ID	        : PNT2022TMID08244</a:t>
            </a:r>
            <a:endParaRPr lang="en-IN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TEAM LEAD           : NIRANJAN  V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TEAM MEMBERS  : ASHWAK  A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  ROGAN ARAVINTH  V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  SUNIL  A</a:t>
            </a:r>
          </a:p>
          <a:p>
            <a:pPr marL="0" indent="0" algn="ctr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5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16FFE5-FC65-BF0E-C4A3-B155F3CBE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390494"/>
              </p:ext>
            </p:extLst>
          </p:nvPr>
        </p:nvGraphicFramePr>
        <p:xfrm>
          <a:off x="0" y="0"/>
          <a:ext cx="9144025" cy="4749214"/>
        </p:xfrm>
        <a:graphic>
          <a:graphicData uri="http://schemas.openxmlformats.org/drawingml/2006/table">
            <a:tbl>
              <a:tblPr>
                <a:noFill/>
                <a:tableStyleId>{6BFCA3C5-BB3E-4B7A-840D-F121C844B327}</a:tableStyleId>
              </a:tblPr>
              <a:tblGrid>
                <a:gridCol w="618050">
                  <a:extLst>
                    <a:ext uri="{9D8B030D-6E8A-4147-A177-3AD203B41FA5}">
                      <a16:colId xmlns:a16="http://schemas.microsoft.com/office/drawing/2014/main" val="3822868794"/>
                    </a:ext>
                  </a:extLst>
                </a:gridCol>
                <a:gridCol w="1780125">
                  <a:extLst>
                    <a:ext uri="{9D8B030D-6E8A-4147-A177-3AD203B41FA5}">
                      <a16:colId xmlns:a16="http://schemas.microsoft.com/office/drawing/2014/main" val="98178293"/>
                    </a:ext>
                  </a:extLst>
                </a:gridCol>
                <a:gridCol w="1755475">
                  <a:extLst>
                    <a:ext uri="{9D8B030D-6E8A-4147-A177-3AD203B41FA5}">
                      <a16:colId xmlns:a16="http://schemas.microsoft.com/office/drawing/2014/main" val="3669214068"/>
                    </a:ext>
                  </a:extLst>
                </a:gridCol>
                <a:gridCol w="1526325">
                  <a:extLst>
                    <a:ext uri="{9D8B030D-6E8A-4147-A177-3AD203B41FA5}">
                      <a16:colId xmlns:a16="http://schemas.microsoft.com/office/drawing/2014/main" val="494949485"/>
                    </a:ext>
                  </a:extLst>
                </a:gridCol>
                <a:gridCol w="1594925">
                  <a:extLst>
                    <a:ext uri="{9D8B030D-6E8A-4147-A177-3AD203B41FA5}">
                      <a16:colId xmlns:a16="http://schemas.microsoft.com/office/drawing/2014/main" val="2941148849"/>
                    </a:ext>
                  </a:extLst>
                </a:gridCol>
                <a:gridCol w="1869125">
                  <a:extLst>
                    <a:ext uri="{9D8B030D-6E8A-4147-A177-3AD203B41FA5}">
                      <a16:colId xmlns:a16="http://schemas.microsoft.com/office/drawing/2014/main" val="3158823507"/>
                    </a:ext>
                  </a:extLst>
                </a:gridCol>
              </a:tblGrid>
              <a:tr h="83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SNO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PROPOSED WORK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TOOLS USED / ALGORITHM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TECHNOLOGY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ADVANTAGES / DISADVANTAGES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213103696"/>
                  </a:ext>
                </a:extLst>
              </a:tr>
              <a:tr h="205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Plant Disease Detection using Deep Learning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Proposed model has achieved 98.3% testing accuracy.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Convolutional Neural Network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learning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Though this system is trained on Plant Village dataset with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only 38 classes it could tell if the plant has a disease or not as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somehow symptoms are same in all kinds of plants.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886845575"/>
                  </a:ext>
                </a:extLst>
              </a:tr>
              <a:tr h="1866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PlantBuddy: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 Android Based Mobile Application for Plant Disease Detection using Deep Convolutional Neural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Network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 android based mobile application has been developed to detect and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identify plant diseases using deep CNN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89999" lvl="0" indent="-17889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Char char="●"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Convolutional   Neural Network</a:t>
                      </a:r>
                      <a:endParaRPr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89999" lvl="0" indent="-17889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-GB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 Pre-processing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80000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learning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dataset images used in the study are captured in indoor lighting and environment. 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370279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20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68B138-4003-E47C-DFFD-2895E295F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895077"/>
              </p:ext>
            </p:extLst>
          </p:nvPr>
        </p:nvGraphicFramePr>
        <p:xfrm>
          <a:off x="-25" y="1"/>
          <a:ext cx="9144025" cy="4744188"/>
        </p:xfrm>
        <a:graphic>
          <a:graphicData uri="http://schemas.openxmlformats.org/drawingml/2006/table">
            <a:tbl>
              <a:tblPr>
                <a:noFill/>
                <a:tableStyleId>{6BFCA3C5-BB3E-4B7A-840D-F121C844B327}</a:tableStyleId>
              </a:tblPr>
              <a:tblGrid>
                <a:gridCol w="618050">
                  <a:extLst>
                    <a:ext uri="{9D8B030D-6E8A-4147-A177-3AD203B41FA5}">
                      <a16:colId xmlns:a16="http://schemas.microsoft.com/office/drawing/2014/main" val="1923126872"/>
                    </a:ext>
                  </a:extLst>
                </a:gridCol>
                <a:gridCol w="1780125">
                  <a:extLst>
                    <a:ext uri="{9D8B030D-6E8A-4147-A177-3AD203B41FA5}">
                      <a16:colId xmlns:a16="http://schemas.microsoft.com/office/drawing/2014/main" val="1438583854"/>
                    </a:ext>
                  </a:extLst>
                </a:gridCol>
                <a:gridCol w="1755475">
                  <a:extLst>
                    <a:ext uri="{9D8B030D-6E8A-4147-A177-3AD203B41FA5}">
                      <a16:colId xmlns:a16="http://schemas.microsoft.com/office/drawing/2014/main" val="230676830"/>
                    </a:ext>
                  </a:extLst>
                </a:gridCol>
                <a:gridCol w="1526325">
                  <a:extLst>
                    <a:ext uri="{9D8B030D-6E8A-4147-A177-3AD203B41FA5}">
                      <a16:colId xmlns:a16="http://schemas.microsoft.com/office/drawing/2014/main" val="1030765259"/>
                    </a:ext>
                  </a:extLst>
                </a:gridCol>
                <a:gridCol w="1594925">
                  <a:extLst>
                    <a:ext uri="{9D8B030D-6E8A-4147-A177-3AD203B41FA5}">
                      <a16:colId xmlns:a16="http://schemas.microsoft.com/office/drawing/2014/main" val="3990525709"/>
                    </a:ext>
                  </a:extLst>
                </a:gridCol>
                <a:gridCol w="1869125">
                  <a:extLst>
                    <a:ext uri="{9D8B030D-6E8A-4147-A177-3AD203B41FA5}">
                      <a16:colId xmlns:a16="http://schemas.microsoft.com/office/drawing/2014/main" val="120203402"/>
                    </a:ext>
                  </a:extLst>
                </a:gridCol>
              </a:tblGrid>
              <a:tr h="8011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SNO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PROPOSED WORK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TOOLS USED / ALGORITHM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TECHNOLOGY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ADVANTAGES / DISADVANTAGES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452445012"/>
                  </a:ext>
                </a:extLst>
              </a:tr>
              <a:tr h="19792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Some Plant Disease Identification and Prevention using Machine Learning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Identification of plant diseases and what kind of prevention and remedies they should take to prevent their crops from the disease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79999" lvl="0" indent="-17462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 Processing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9999" lvl="0" indent="-17462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Plant Disease Identification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9999" lvl="0" indent="-17462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 Processing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farmers will be able to accurately detect the type of disease a particular plant is having using the image of the plant the proposed system is based on these modules 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829249307"/>
                  </a:ext>
                </a:extLst>
              </a:tr>
              <a:tr h="19638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Plant Disease Detection and Suggestions using Mobile Application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system proposed is a web and mobile portal that aims to improve the overall productivity and efficiency of the agriculture industry.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79999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RGB image acquisition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9999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 Vector Machine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9999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KNN algorithm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system achieved an accuracy rate of 96.77 % . The training model was saved for further use using pickle.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719761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89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EFCBD8-A33F-EA9C-A34A-BD08AB1AC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194919"/>
              </p:ext>
            </p:extLst>
          </p:nvPr>
        </p:nvGraphicFramePr>
        <p:xfrm>
          <a:off x="24" y="1"/>
          <a:ext cx="9143976" cy="4765298"/>
        </p:xfrm>
        <a:graphic>
          <a:graphicData uri="http://schemas.openxmlformats.org/drawingml/2006/table">
            <a:tbl>
              <a:tblPr>
                <a:noFill/>
                <a:tableStyleId>{6BFCA3C5-BB3E-4B7A-840D-F121C844B327}</a:tableStyleId>
              </a:tblPr>
              <a:tblGrid>
                <a:gridCol w="618047">
                  <a:extLst>
                    <a:ext uri="{9D8B030D-6E8A-4147-A177-3AD203B41FA5}">
                      <a16:colId xmlns:a16="http://schemas.microsoft.com/office/drawing/2014/main" val="3123489463"/>
                    </a:ext>
                  </a:extLst>
                </a:gridCol>
                <a:gridCol w="1572235">
                  <a:extLst>
                    <a:ext uri="{9D8B030D-6E8A-4147-A177-3AD203B41FA5}">
                      <a16:colId xmlns:a16="http://schemas.microsoft.com/office/drawing/2014/main" val="3919280747"/>
                    </a:ext>
                  </a:extLst>
                </a:gridCol>
                <a:gridCol w="1899094">
                  <a:extLst>
                    <a:ext uri="{9D8B030D-6E8A-4147-A177-3AD203B41FA5}">
                      <a16:colId xmlns:a16="http://schemas.microsoft.com/office/drawing/2014/main" val="698604524"/>
                    </a:ext>
                  </a:extLst>
                </a:gridCol>
                <a:gridCol w="1464733">
                  <a:extLst>
                    <a:ext uri="{9D8B030D-6E8A-4147-A177-3AD203B41FA5}">
                      <a16:colId xmlns:a16="http://schemas.microsoft.com/office/drawing/2014/main" val="2650416976"/>
                    </a:ext>
                  </a:extLst>
                </a:gridCol>
                <a:gridCol w="1456267">
                  <a:extLst>
                    <a:ext uri="{9D8B030D-6E8A-4147-A177-3AD203B41FA5}">
                      <a16:colId xmlns:a16="http://schemas.microsoft.com/office/drawing/2014/main" val="106818903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600174079"/>
                    </a:ext>
                  </a:extLst>
                </a:gridCol>
              </a:tblGrid>
              <a:tr h="5793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SNO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PROPOSED WORK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TOOLS USED / ALGORITHM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TECHNOLOGY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ADVANTAGES / DISADVANTAGES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792253891"/>
                  </a:ext>
                </a:extLst>
              </a:tr>
              <a:tr h="198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Smart Plant Disease Detection System 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Mobile based design for leaf disease detection using Gabor wavelet transom (GWT). In this system firstly color conversion from the device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dependent to color space model.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79999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Preprocessing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9999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 Algorithm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learning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 Processing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 very less computational efforts the optimum results were obtained which also shows the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efficiency of algorithm in recognition and classification of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leaf diseases.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292031758"/>
                  </a:ext>
                </a:extLst>
              </a:tr>
              <a:tr h="21364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Crop and Fertilizer Recommendation System using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The system comes with a model to be precise and accurate in predicting crop yield and deliver the end user with proper recommendations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79999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Pre-processing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9999" lvl="0" indent="-184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●"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 Vector Machine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Support Vector Machine Used in this project gives</a:t>
                      </a: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accuracy over 90.01%, Besides the accuracy of the</a:t>
                      </a: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 is (mean accuracy=0.950; mean AUC=0.934; mean</a:t>
                      </a: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 score=0.903)</a:t>
                      </a: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73177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5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1AA42C-9187-86F5-5AAC-56B49D015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2184400"/>
            <a:ext cx="7543800" cy="1059434"/>
          </a:xfrm>
        </p:spPr>
        <p:txBody>
          <a:bodyPr/>
          <a:lstStyle/>
          <a:p>
            <a:pPr algn="ctr"/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18653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</TotalTime>
  <Words>484</Words>
  <Application>Microsoft Office PowerPoint</Application>
  <PresentationFormat>On-screen Show (16:9)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Retrospect</vt:lpstr>
      <vt:lpstr>LITERATURE SURVEY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</dc:title>
  <dc:creator>NIRANJAN REDDY</dc:creator>
  <cp:lastModifiedBy>NIRANJAN REDDY</cp:lastModifiedBy>
  <cp:revision>6</cp:revision>
  <dcterms:modified xsi:type="dcterms:W3CDTF">2022-09-13T14:06:25Z</dcterms:modified>
</cp:coreProperties>
</file>