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CF3-5C0F-672E-D6AA-6D522BB1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28FB8-9C6F-3D0E-4888-C0BE3931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146A-62BC-F44C-534B-E5FDCF8D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DAC6-52FA-4574-00C7-43E72788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0006-FC88-5726-BB0B-065892C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3B8-794D-0B48-96D3-05EF660E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7D2C-BCBE-B7AC-2614-8A3E3CE7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6159-8A7C-F446-BF01-ABA9C455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F81C-CC3A-13C0-B721-F0E03B2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95EB-4FFD-64C5-09E0-7B105F76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76976-D67F-53B6-C2C6-A22632D5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6AF33-B759-676C-11DA-A8DD08EA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80FF-334D-28F6-BF2D-440F66D7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36D6-CBAE-9592-85DA-B419CEAA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B076-8E35-A67C-EC9F-8FEC1391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D69-D40B-2D4F-5323-FD8845F5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8E0A-E703-BB6B-8D2A-3BFB9B38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BB8D-FB57-4F55-BEA9-D04BF326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E8EF-0F37-27AE-19C3-330B49F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B862-27CD-6567-DAA5-C79138B1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E720-0081-0417-C0FB-ED495DC3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7708-D9A1-4D09-972A-D6730AAB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83D8-9EB7-5C91-3F0C-98B2FDC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9700-6E66-17CE-845F-4E05748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66B9-7BE7-2536-BDFF-5EF4D9D7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D6A7-AF5F-2C96-29B9-6C9F1480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AC77-4C3C-080E-BC11-AB171627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C5F2-E241-9F1C-DD1A-C8FF160DB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5991-A1BC-F882-6F98-B4BDF241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0D91-28CB-248E-57C8-A240CDAB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A916-7D51-6780-C6F4-48AC6F3B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19E3-E426-5F12-69E6-809AAA47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4F-5B70-982C-250E-757D653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E8F4-3AA1-1998-297F-562A7AB8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8DB5D-CE9B-CB70-E761-D2259B9B3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122D-AB9E-5D7E-D2C7-615ACC02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CCF0B-E8B2-F1C5-0FFE-95347F8D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489AA-FECE-C0C7-3541-1C6A4202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C5A6E-6AD6-4C18-2932-7079EE09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7CA5-01A4-BFD6-6044-AB036547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1FC6F-F882-A724-7C8E-AF1E97D3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160C-133D-4E71-B60C-96ADE3A0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48C4-CD14-8545-570E-F9BAFD47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7DCA-BA15-498F-080D-45A82C96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0E372-ECB3-EE6F-74D1-9F8EEBC0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46046-55FA-CEAE-12BF-7B4A219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2592-4DEB-03B0-AECB-EA923A02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9D48-329A-E23C-5C26-EBD432C1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FB4-596C-9A50-EFEA-BDF12F6B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B5CA-3CBF-BCE3-B9D1-AAED75E7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702BC-D6BD-DF6D-5504-EC82E7DD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ADA92-EE9D-F7D3-27F1-CA259D16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0B58-5538-9F4A-9FED-D26F02E8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916B-132A-145F-55D4-A29A74687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5B97-4721-6025-E3AD-903BB994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E7DD-2B2D-AC88-7F26-253E40C9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D5DEE-8582-24D0-4AFD-913D48BC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3B3DF-0397-4E38-CD85-A957BD04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8647D-48D5-1C02-967A-6932AD5E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EC8F-4B2F-466C-D894-C9586F43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10E-4162-4C18-180C-6E8163D48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7E20-1D11-4F7D-BAC7-04E21627CD24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AEF3-26D4-B629-FBC6-4348F60D5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3021-980F-9F10-3A5D-1742199D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FC3-303D-4E55-AC1E-20F69EB9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BEA5-0182-5834-89E2-F24382AB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TIME COMMUNICATION POWERED BY AI FOR SPECIALLY ABLED PEOPLE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39795-0023-21C1-AD26-302802C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722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A.K.RENUHA NIVETHA</a:t>
            </a:r>
          </a:p>
          <a:p>
            <a:r>
              <a:rPr lang="en-US" dirty="0"/>
              <a:t>S.SAFIYA</a:t>
            </a:r>
          </a:p>
          <a:p>
            <a:r>
              <a:rPr lang="en-IN" dirty="0"/>
              <a:t>M.KARTHIKA</a:t>
            </a:r>
          </a:p>
          <a:p>
            <a:r>
              <a:rPr lang="en-IN" dirty="0"/>
              <a:t>A.HARYVARSINE</a:t>
            </a:r>
          </a:p>
        </p:txBody>
      </p:sp>
    </p:spTree>
    <p:extLst>
      <p:ext uri="{BB962C8B-B14F-4D97-AF65-F5344CB8AC3E}">
        <p14:creationId xmlns:p14="http://schemas.microsoft.com/office/powerpoint/2010/main" val="36923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7312-C20C-596C-E83B-55E3BA1D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"/>
            <a:ext cx="11170920" cy="933650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LITERATURE SURVEY</a:t>
            </a:r>
            <a:endParaRPr lang="en-IN" dirty="0">
              <a:latin typeface="Bodoni MT" panose="020706030806060202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FA9A12-5B91-5344-10EF-8EEFD876A57A}"/>
              </a:ext>
            </a:extLst>
          </p:cNvPr>
          <p:cNvGraphicFramePr>
            <a:graphicFrameLocks noGrp="1"/>
          </p:cNvGraphicFramePr>
          <p:nvPr/>
        </p:nvGraphicFramePr>
        <p:xfrm>
          <a:off x="96254" y="933651"/>
          <a:ext cx="12012330" cy="582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613">
                  <a:extLst>
                    <a:ext uri="{9D8B030D-6E8A-4147-A177-3AD203B41FA5}">
                      <a16:colId xmlns:a16="http://schemas.microsoft.com/office/drawing/2014/main" val="2529403608"/>
                    </a:ext>
                  </a:extLst>
                </a:gridCol>
                <a:gridCol w="1629699">
                  <a:extLst>
                    <a:ext uri="{9D8B030D-6E8A-4147-A177-3AD203B41FA5}">
                      <a16:colId xmlns:a16="http://schemas.microsoft.com/office/drawing/2014/main" val="141142343"/>
                    </a:ext>
                  </a:extLst>
                </a:gridCol>
                <a:gridCol w="918767">
                  <a:extLst>
                    <a:ext uri="{9D8B030D-6E8A-4147-A177-3AD203B41FA5}">
                      <a16:colId xmlns:a16="http://schemas.microsoft.com/office/drawing/2014/main" val="4035468566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409957359"/>
                    </a:ext>
                  </a:extLst>
                </a:gridCol>
                <a:gridCol w="2222099">
                  <a:extLst>
                    <a:ext uri="{9D8B030D-6E8A-4147-A177-3AD203B41FA5}">
                      <a16:colId xmlns:a16="http://schemas.microsoft.com/office/drawing/2014/main" val="2425866395"/>
                    </a:ext>
                  </a:extLst>
                </a:gridCol>
                <a:gridCol w="1554034">
                  <a:extLst>
                    <a:ext uri="{9D8B030D-6E8A-4147-A177-3AD203B41FA5}">
                      <a16:colId xmlns:a16="http://schemas.microsoft.com/office/drawing/2014/main" val="1110258531"/>
                    </a:ext>
                  </a:extLst>
                </a:gridCol>
                <a:gridCol w="1487549">
                  <a:extLst>
                    <a:ext uri="{9D8B030D-6E8A-4147-A177-3AD203B41FA5}">
                      <a16:colId xmlns:a16="http://schemas.microsoft.com/office/drawing/2014/main" val="3682171299"/>
                    </a:ext>
                  </a:extLst>
                </a:gridCol>
                <a:gridCol w="1790302">
                  <a:extLst>
                    <a:ext uri="{9D8B030D-6E8A-4147-A177-3AD203B41FA5}">
                      <a16:colId xmlns:a16="http://schemas.microsoft.com/office/drawing/2014/main" val="1121054777"/>
                    </a:ext>
                  </a:extLst>
                </a:gridCol>
              </a:tblGrid>
              <a:tr h="69301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DISADVANATGE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07227"/>
                  </a:ext>
                </a:extLst>
              </a:tr>
              <a:tr h="174859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“Indian Sign Language recognition”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Divya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Deora</a:t>
                      </a:r>
                      <a:r>
                        <a:rPr lang="en-US" dirty="0"/>
                        <a:t> ,Nikesh </a:t>
                      </a:r>
                      <a:r>
                        <a:rPr lang="en-US" dirty="0" err="1"/>
                        <a:t>bajaj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represents a framework for a human –laptop interface able to spot gestures from the ISL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  <a:p>
                      <a:r>
                        <a:rPr lang="en-US" dirty="0"/>
                        <a:t>PCA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Viola-Jones face detection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Alphabets and numbers were identified successfully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not practical as sign language is a flow or sequence of alphabets or phrases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56551"/>
                  </a:ext>
                </a:extLst>
              </a:tr>
              <a:tr h="174859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“On the challenge of classifying 52 hand movements from surface electromyography”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Ilja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Kuzborskij</a:t>
                      </a:r>
                      <a:r>
                        <a:rPr lang="en-US" dirty="0"/>
                        <a:t> , Arjan </a:t>
                      </a:r>
                      <a:r>
                        <a:rPr lang="en-US" dirty="0" err="1"/>
                        <a:t>Gijsberts</a:t>
                      </a:r>
                      <a:r>
                        <a:rPr lang="en-US" dirty="0"/>
                        <a:t>, Barbara Caputo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stage of dexterity of myoelectric hand prostheses relies volume at the characteristics illustration and next category of floor electromyographic signals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recurrence plots (CRPs)</a:t>
                      </a:r>
                    </a:p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recurrence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quantification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(CRQA)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provides a contrast of diverse characteristics extraction and category strategies on huge –scale floor electromyography database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Inability to accurately distinguish the synchronization from methodological effects related to a rectification artifact and variation in the signal-to-noise ratio.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3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D04AAC-8E17-F222-2B95-FFBC784FC973}"/>
              </a:ext>
            </a:extLst>
          </p:cNvPr>
          <p:cNvGraphicFramePr>
            <a:graphicFrameLocks noGrp="1"/>
          </p:cNvGraphicFramePr>
          <p:nvPr/>
        </p:nvGraphicFramePr>
        <p:xfrm>
          <a:off x="228599" y="126999"/>
          <a:ext cx="11795973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3257872626"/>
                    </a:ext>
                  </a:extLst>
                </a:gridCol>
                <a:gridCol w="2573866">
                  <a:extLst>
                    <a:ext uri="{9D8B030D-6E8A-4147-A177-3AD203B41FA5}">
                      <a16:colId xmlns:a16="http://schemas.microsoft.com/office/drawing/2014/main" val="1140221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8011533"/>
                    </a:ext>
                  </a:extLst>
                </a:gridCol>
                <a:gridCol w="1818430">
                  <a:extLst>
                    <a:ext uri="{9D8B030D-6E8A-4147-A177-3AD203B41FA5}">
                      <a16:colId xmlns:a16="http://schemas.microsoft.com/office/drawing/2014/main" val="4144331608"/>
                    </a:ext>
                  </a:extLst>
                </a:gridCol>
                <a:gridCol w="1826471">
                  <a:extLst>
                    <a:ext uri="{9D8B030D-6E8A-4147-A177-3AD203B41FA5}">
                      <a16:colId xmlns:a16="http://schemas.microsoft.com/office/drawing/2014/main" val="478974918"/>
                    </a:ext>
                  </a:extLst>
                </a:gridCol>
                <a:gridCol w="1468967">
                  <a:extLst>
                    <a:ext uri="{9D8B030D-6E8A-4147-A177-3AD203B41FA5}">
                      <a16:colId xmlns:a16="http://schemas.microsoft.com/office/drawing/2014/main" val="3558813682"/>
                    </a:ext>
                  </a:extLst>
                </a:gridCol>
                <a:gridCol w="1098762">
                  <a:extLst>
                    <a:ext uri="{9D8B030D-6E8A-4147-A177-3AD203B41FA5}">
                      <a16:colId xmlns:a16="http://schemas.microsoft.com/office/drawing/2014/main" val="1531010911"/>
                    </a:ext>
                  </a:extLst>
                </a:gridCol>
                <a:gridCol w="1839172">
                  <a:extLst>
                    <a:ext uri="{9D8B030D-6E8A-4147-A177-3AD203B41FA5}">
                      <a16:colId xmlns:a16="http://schemas.microsoft.com/office/drawing/2014/main" val="118056430"/>
                    </a:ext>
                  </a:extLst>
                </a:gridCol>
              </a:tblGrid>
              <a:tr h="284056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“Real time Hand gesture recognition using the </a:t>
                      </a:r>
                      <a:r>
                        <a:rPr lang="en-US" dirty="0" err="1"/>
                        <a:t>Myo</a:t>
                      </a:r>
                      <a:r>
                        <a:rPr lang="en-US" dirty="0"/>
                        <a:t> armband and muscle activity detection”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</a:t>
                      </a:r>
                      <a:r>
                        <a:rPr lang="en-US" dirty="0" err="1"/>
                        <a:t>E.benalcazar</a:t>
                      </a:r>
                      <a:r>
                        <a:rPr lang="en-US" dirty="0"/>
                        <a:t> ,</a:t>
                      </a:r>
                      <a:r>
                        <a:rPr lang="en-US" dirty="0" err="1"/>
                        <a:t>Cristhian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Motoche</a:t>
                      </a:r>
                      <a:r>
                        <a:rPr lang="en-US" dirty="0"/>
                        <a:t> , Jonathan </a:t>
                      </a:r>
                      <a:r>
                        <a:rPr lang="en-US" dirty="0" err="1"/>
                        <a:t>A.zea</a:t>
                      </a:r>
                      <a:r>
                        <a:rPr lang="en-US" dirty="0"/>
                        <a:t> ,</a:t>
                      </a:r>
                    </a:p>
                    <a:p>
                      <a:r>
                        <a:rPr lang="en-US" dirty="0"/>
                        <a:t>Andres G </a:t>
                      </a:r>
                      <a:r>
                        <a:rPr lang="en-US" dirty="0" err="1"/>
                        <a:t>Jarmillo</a:t>
                      </a:r>
                      <a:r>
                        <a:rPr lang="en-US" dirty="0"/>
                        <a:t> ,</a:t>
                      </a:r>
                      <a:r>
                        <a:rPr lang="en-US" dirty="0" err="1"/>
                        <a:t>carlo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present hand gesture reputation in actual time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version takes as enter the floor electromyography (EMG) measure at the muscle groups of forearm through </a:t>
                      </a:r>
                      <a:r>
                        <a:rPr lang="en-US" dirty="0" err="1"/>
                        <a:t>myo</a:t>
                      </a:r>
                      <a:r>
                        <a:rPr lang="en-US" dirty="0"/>
                        <a:t> armband.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 is obtained.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proposed version can discover ways to approach any gesture of the hand thorough an education process.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36348"/>
                  </a:ext>
                </a:extLst>
              </a:tr>
              <a:tr h="284056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“Dynamic Hand Gesture </a:t>
                      </a:r>
                      <a:r>
                        <a:rPr lang="en-US" dirty="0" err="1"/>
                        <a:t>Recogntion</a:t>
                      </a:r>
                      <a:r>
                        <a:rPr lang="en-US" dirty="0"/>
                        <a:t> Using 3D CNN”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Mithun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Channayanamath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 err="1"/>
                        <a:t>Akshay</a:t>
                      </a:r>
                      <a:r>
                        <a:rPr lang="en-US" dirty="0"/>
                        <a:t> Math ,Venkat </a:t>
                      </a:r>
                      <a:r>
                        <a:rPr lang="en-US" dirty="0" err="1"/>
                        <a:t>Pedigari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Shilpa </a:t>
                      </a:r>
                      <a:r>
                        <a:rPr lang="en-US" dirty="0" err="1"/>
                        <a:t>Kmath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Kavita </a:t>
                      </a:r>
                      <a:r>
                        <a:rPr lang="en-US" dirty="0" err="1"/>
                        <a:t>Chachadi</a:t>
                      </a:r>
                      <a:r>
                        <a:rPr lang="en-US" dirty="0"/>
                        <a:t> ,</a:t>
                      </a:r>
                    </a:p>
                    <a:p>
                      <a:r>
                        <a:rPr lang="en-US" dirty="0"/>
                        <a:t>Faisal </a:t>
                      </a:r>
                      <a:r>
                        <a:rPr lang="en-US" dirty="0" err="1"/>
                        <a:t>Sabeeh</a:t>
                      </a:r>
                      <a:r>
                        <a:rPr lang="en-US" dirty="0"/>
                        <a:t> Ameen Attar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discover Hand gestures and to gift a quick and green set of rules for classifying exceptional dynamic hand gestures in the usage of 3D – convolutional neural networks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  <a:p>
                      <a:r>
                        <a:rPr lang="en-US" dirty="0"/>
                        <a:t>Vision based Approaches (3D model based)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Discover hand gestures 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current conventional Answers aren’t sturdy to discover hand gestures with excessive accuracy withinside the presence of complicated styles in acting Hand gestures.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30AE68-68AC-8DCA-458D-66A31BF18919}"/>
              </a:ext>
            </a:extLst>
          </p:cNvPr>
          <p:cNvGraphicFramePr>
            <a:graphicFrameLocks noGrp="1"/>
          </p:cNvGraphicFramePr>
          <p:nvPr/>
        </p:nvGraphicFramePr>
        <p:xfrm>
          <a:off x="169333" y="228600"/>
          <a:ext cx="11844864" cy="5698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267">
                  <a:extLst>
                    <a:ext uri="{9D8B030D-6E8A-4147-A177-3AD203B41FA5}">
                      <a16:colId xmlns:a16="http://schemas.microsoft.com/office/drawing/2014/main" val="1393745081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1457663729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5367998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199489665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668909361"/>
                    </a:ext>
                  </a:extLst>
                </a:gridCol>
                <a:gridCol w="2711448">
                  <a:extLst>
                    <a:ext uri="{9D8B030D-6E8A-4147-A177-3AD203B41FA5}">
                      <a16:colId xmlns:a16="http://schemas.microsoft.com/office/drawing/2014/main" val="3299388194"/>
                    </a:ext>
                  </a:extLst>
                </a:gridCol>
                <a:gridCol w="1480608">
                  <a:extLst>
                    <a:ext uri="{9D8B030D-6E8A-4147-A177-3AD203B41FA5}">
                      <a16:colId xmlns:a16="http://schemas.microsoft.com/office/drawing/2014/main" val="1751055330"/>
                    </a:ext>
                  </a:extLst>
                </a:gridCol>
                <a:gridCol w="1480608">
                  <a:extLst>
                    <a:ext uri="{9D8B030D-6E8A-4147-A177-3AD203B41FA5}">
                      <a16:colId xmlns:a16="http://schemas.microsoft.com/office/drawing/2014/main" val="1713509895"/>
                    </a:ext>
                  </a:extLst>
                </a:gridCol>
              </a:tblGrid>
              <a:tr h="2849034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“Deep Gesture : Static Hand Gesture recognition 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Aparna Mohanty , Sai </a:t>
                      </a:r>
                      <a:r>
                        <a:rPr lang="en-US" dirty="0" err="1"/>
                        <a:t>Saketh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Rambhatla</a:t>
                      </a:r>
                      <a:r>
                        <a:rPr lang="en-US" dirty="0"/>
                        <a:t> , Rajiv Ranjan Sahay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presents modern day strategies challenged because of muddling withinside the background.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to discover Hand postures 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know the Framework to discover hand gestures accurately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not proper </a:t>
                      </a:r>
                    </a:p>
                    <a:p>
                      <a:r>
                        <a:rPr lang="en-US" dirty="0"/>
                        <a:t>segmentation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91097"/>
                  </a:ext>
                </a:extLst>
              </a:tr>
              <a:tr h="2849034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“Good vibes”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Cheil</a:t>
                      </a:r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Two-way communication tool for the deaf.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 can take ‘tactile input’ and transmit it as ‘tactile output.’ The app has no visible UI, and works on a set of hand gestures and taps, helping the deaf-blind to connect and chat with each other from wherever they are.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results are obtained and the accuracy is high.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Non-intuitive and difficult to navigate within and between applications.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ED0904-3233-BEAB-40BC-F9A5DB7AA61A}"/>
              </a:ext>
            </a:extLst>
          </p:cNvPr>
          <p:cNvGraphicFramePr>
            <a:graphicFrameLocks noGrp="1"/>
          </p:cNvGraphicFramePr>
          <p:nvPr/>
        </p:nvGraphicFramePr>
        <p:xfrm>
          <a:off x="279400" y="448732"/>
          <a:ext cx="11795972" cy="562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3000712473"/>
                    </a:ext>
                  </a:extLst>
                </a:gridCol>
                <a:gridCol w="1481667">
                  <a:extLst>
                    <a:ext uri="{9D8B030D-6E8A-4147-A177-3AD203B41FA5}">
                      <a16:colId xmlns:a16="http://schemas.microsoft.com/office/drawing/2014/main" val="485547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381335614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3908359349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47704216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154001440"/>
                    </a:ext>
                  </a:extLst>
                </a:gridCol>
                <a:gridCol w="2175934">
                  <a:extLst>
                    <a:ext uri="{9D8B030D-6E8A-4147-A177-3AD203B41FA5}">
                      <a16:colId xmlns:a16="http://schemas.microsoft.com/office/drawing/2014/main" val="3634729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689003486"/>
                    </a:ext>
                  </a:extLst>
                </a:gridCol>
              </a:tblGrid>
              <a:tr h="2810934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Practikality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Chopra, Keshav Maheshwari , Aryaman Agrawal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“To build a practical sound solution “ to a problem in our society and to enhance the communication for specially abled people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</a:t>
                      </a:r>
                    </a:p>
                    <a:p>
                      <a:r>
                        <a:rPr lang="en-US" dirty="0"/>
                        <a:t>Self  Trained Convolutional 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 has been obtained. system has produced a better accuracy that is somewhat higher than existing systems it is capable of converting the  text ,sign to voice.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developed app for specially abled people( deaf ,mute, blind)</a:t>
                      </a:r>
                    </a:p>
                    <a:p>
                      <a:r>
                        <a:rPr lang="en-US" dirty="0"/>
                        <a:t>But they mostly concentrated on sound which is not that much user-friendly to deaf people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8689"/>
                  </a:ext>
                </a:extLst>
              </a:tr>
              <a:tr h="2810934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“Lose Hand Gesture Recognition using CNN”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Chen-Ming &amp; Din-</a:t>
                      </a:r>
                      <a:r>
                        <a:rPr lang="en-US" dirty="0" err="1"/>
                        <a:t>chang</a:t>
                      </a:r>
                      <a:r>
                        <a:rPr lang="en-US" dirty="0"/>
                        <a:t> Tseng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represents a framework for a Human –Laptop Interface able to spot gestures from Indian Sign Language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Convolutional Neural Network</a:t>
                      </a:r>
                    </a:p>
                    <a:p>
                      <a:r>
                        <a:rPr lang="en-US" dirty="0"/>
                        <a:t>Principal Component Analysis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Alphabets and numbers were Identified Successfully . It additionally proposes reputation with neural networks.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complexity of Indian Sign Language reputation</a:t>
                      </a:r>
                    </a:p>
                    <a:p>
                      <a:r>
                        <a:rPr lang="en-US" dirty="0"/>
                        <a:t>Device will increase because of the involvement of each palms and additionally the overlapping of palms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4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336AACA-52CF-97E7-31D7-0F95D7552427}"/>
              </a:ext>
            </a:extLst>
          </p:cNvPr>
          <p:cNvGraphicFramePr>
            <a:graphicFrameLocks noGrp="1"/>
          </p:cNvGraphicFramePr>
          <p:nvPr/>
        </p:nvGraphicFramePr>
        <p:xfrm>
          <a:off x="211667" y="1676398"/>
          <a:ext cx="1115059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466">
                  <a:extLst>
                    <a:ext uri="{9D8B030D-6E8A-4147-A177-3AD203B41FA5}">
                      <a16:colId xmlns:a16="http://schemas.microsoft.com/office/drawing/2014/main" val="2862401213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3854256425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1446370685"/>
                    </a:ext>
                  </a:extLst>
                </a:gridCol>
                <a:gridCol w="3299176">
                  <a:extLst>
                    <a:ext uri="{9D8B030D-6E8A-4147-A177-3AD203B41FA5}">
                      <a16:colId xmlns:a16="http://schemas.microsoft.com/office/drawing/2014/main" val="1088512962"/>
                    </a:ext>
                  </a:extLst>
                </a:gridCol>
                <a:gridCol w="1238955">
                  <a:extLst>
                    <a:ext uri="{9D8B030D-6E8A-4147-A177-3AD203B41FA5}">
                      <a16:colId xmlns:a16="http://schemas.microsoft.com/office/drawing/2014/main" val="989743289"/>
                    </a:ext>
                  </a:extLst>
                </a:gridCol>
                <a:gridCol w="1238955">
                  <a:extLst>
                    <a:ext uri="{9D8B030D-6E8A-4147-A177-3AD203B41FA5}">
                      <a16:colId xmlns:a16="http://schemas.microsoft.com/office/drawing/2014/main" val="1945347931"/>
                    </a:ext>
                  </a:extLst>
                </a:gridCol>
                <a:gridCol w="1238955">
                  <a:extLst>
                    <a:ext uri="{9D8B030D-6E8A-4147-A177-3AD203B41FA5}">
                      <a16:colId xmlns:a16="http://schemas.microsoft.com/office/drawing/2014/main" val="211969098"/>
                    </a:ext>
                  </a:extLst>
                </a:gridCol>
                <a:gridCol w="1238955">
                  <a:extLst>
                    <a:ext uri="{9D8B030D-6E8A-4147-A177-3AD203B41FA5}">
                      <a16:colId xmlns:a16="http://schemas.microsoft.com/office/drawing/2014/main" val="151811949"/>
                    </a:ext>
                  </a:extLst>
                </a:gridCol>
              </a:tblGrid>
              <a:tr h="3132667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“Hand Gesture Recognition Using CNN”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Preetha</a:t>
                      </a:r>
                      <a:r>
                        <a:rPr lang="en-US" dirty="0"/>
                        <a:t> Lakshmi ,Aparna ,</a:t>
                      </a:r>
                      <a:r>
                        <a:rPr lang="en-US" dirty="0" err="1"/>
                        <a:t>Gokila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Prithviraj</a:t>
                      </a:r>
                      <a:r>
                        <a:rPr lang="en-US" dirty="0"/>
                        <a:t> Rajalakshmi.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website helps to know the strategies and CNN to understand and classify hand gestures lively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  <a:p>
                      <a:r>
                        <a:rPr lang="en-US" dirty="0"/>
                        <a:t>Hand Gesture Recognition based on Static Gesture set and HSI and CIELAB color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Able to discover and classify the gesture into one of the described categories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Notwithstanding</a:t>
                      </a:r>
                    </a:p>
                    <a:p>
                      <a:r>
                        <a:rPr lang="en-US" dirty="0"/>
                        <a:t>Versions in hand sizes and spatial functions withinside of photograph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9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</vt:lpstr>
      <vt:lpstr>Calibri</vt:lpstr>
      <vt:lpstr>Calibri Light</vt:lpstr>
      <vt:lpstr>Office Theme</vt:lpstr>
      <vt:lpstr>REAL TIME COMMUNICATION POWERED BY AI FOR SPECIALLY ABLED PEOPLE</vt:lpstr>
      <vt:lpstr>LITERATURE SURVEY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COMMUNICATION POWERED BY AI FOR SPECIALLY ABLED PEOPLE</dc:title>
  <dc:creator>Renu Alwar</dc:creator>
  <cp:lastModifiedBy>Renu Alwar</cp:lastModifiedBy>
  <cp:revision>1</cp:revision>
  <dcterms:created xsi:type="dcterms:W3CDTF">2022-09-25T10:25:14Z</dcterms:created>
  <dcterms:modified xsi:type="dcterms:W3CDTF">2022-09-25T10:25:14Z</dcterms:modified>
</cp:coreProperties>
</file>