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61" r:id="rId5"/>
    <p:sldId id="262" r:id="rId6"/>
    <p:sldId id="267" r:id="rId7"/>
    <p:sldId id="268" r:id="rId8"/>
    <p:sldId id="272" r:id="rId9"/>
    <p:sldId id="273" r:id="rId10"/>
    <p:sldId id="27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AA827-B0C5-4302-9277-4A9719A1262B}" v="1406" dt="2022-09-10T06:27:58.598"/>
    <p1510:client id="{AD47EBFE-C74E-48C0-AE2E-D744DA26DF50}" v="1365" dt="2022-09-05T16:48:26.407"/>
    <p1510:client id="{D5473C50-27C2-4AAB-AECF-EFBB5C16B2E3}" v="220" dt="2022-09-06T15:27:50.0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F67E-C92E-4B50-B229-1E1FCEC911EF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0E798-1B3C-4AFB-AEAC-6B8C153B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0E798-1B3C-4AFB-AEAC-6B8C153BB8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0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660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1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6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9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9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66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0" y="0"/>
            <a:ext cx="9149080" cy="6863080"/>
            <a:chOff x="0" y="0"/>
            <a:chExt cx="9149080" cy="6863080"/>
          </a:xfrm>
        </p:grpSpPr>
        <p:sp>
          <p:nvSpPr>
            <p:cNvPr id="1048587" name="object 3"/>
            <p:cNvSpPr/>
            <p:nvPr/>
          </p:nvSpPr>
          <p:spPr>
            <a:xfrm>
              <a:off x="0" y="0"/>
              <a:ext cx="2786056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t"/>
            <a:lstStyle/>
            <a:p>
              <a:r>
                <a:rPr lang="en-US" dirty="0">
                  <a:cs typeface="Calibri"/>
                </a:rPr>
                <a:t>  </a:t>
              </a:r>
              <a:endParaRPr dirty="0"/>
            </a:p>
          </p:txBody>
        </p:sp>
        <p:sp>
          <p:nvSpPr>
            <p:cNvPr id="1048588" name="object 4"/>
            <p:cNvSpPr/>
            <p:nvPr/>
          </p:nvSpPr>
          <p:spPr>
            <a:xfrm>
              <a:off x="2786044" y="0"/>
              <a:ext cx="6358255" cy="2357755"/>
            </a:xfrm>
            <a:custGeom>
              <a:avLst/>
              <a:gdLst/>
              <a:ahLst/>
              <a:cxnLst/>
              <a:rect l="l" t="t" r="r" b="b"/>
              <a:pathLst>
                <a:path w="6358255" h="2357755">
                  <a:moveTo>
                    <a:pt x="0" y="0"/>
                  </a:moveTo>
                  <a:lnTo>
                    <a:pt x="6357937" y="0"/>
                  </a:lnTo>
                  <a:lnTo>
                    <a:pt x="6357937" y="2357432"/>
                  </a:lnTo>
                  <a:lnTo>
                    <a:pt x="0" y="23574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9" name="object 6"/>
          <p:cNvSpPr/>
          <p:nvPr/>
        </p:nvSpPr>
        <p:spPr>
          <a:xfrm>
            <a:off x="3200393" y="3643292"/>
            <a:ext cx="5514975" cy="3215005"/>
          </a:xfrm>
          <a:custGeom>
            <a:avLst/>
            <a:gdLst/>
            <a:ahLst/>
            <a:cxnLst/>
            <a:rect l="l" t="t" r="r" b="b"/>
            <a:pathLst>
              <a:path w="5514975" h="3215004">
                <a:moveTo>
                  <a:pt x="0" y="0"/>
                </a:moveTo>
                <a:lnTo>
                  <a:pt x="5514963" y="0"/>
                </a:lnTo>
                <a:lnTo>
                  <a:pt x="5514963" y="3214693"/>
                </a:lnTo>
                <a:lnTo>
                  <a:pt x="0" y="32146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7"/>
          <p:cNvSpPr txBox="1">
            <a:spLocks noGrp="1"/>
          </p:cNvSpPr>
          <p:nvPr>
            <p:ph type="body" idx="1"/>
          </p:nvPr>
        </p:nvSpPr>
        <p:spPr>
          <a:xfrm>
            <a:off x="1412906" y="2438400"/>
            <a:ext cx="7640307" cy="36086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2402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 THE GUIDANCE</a:t>
            </a:r>
            <a:r>
              <a:rPr spc="-20" dirty="0"/>
              <a:t> </a:t>
            </a:r>
            <a:r>
              <a:rPr spc="-5" dirty="0"/>
              <a:t>OF:</a:t>
            </a:r>
          </a:p>
          <a:p>
            <a:pPr marL="2430780"/>
            <a:r>
              <a:rPr lang="en-US" spc="-5" dirty="0"/>
              <a:t>               Mr. K. MURALIDHARAN M.E.,</a:t>
            </a:r>
            <a:endParaRPr spc="-5" dirty="0"/>
          </a:p>
          <a:p>
            <a:pPr marL="2197735">
              <a:lnSpc>
                <a:spcPct val="100000"/>
              </a:lnSpc>
            </a:pPr>
            <a:endParaRPr sz="2200" dirty="0"/>
          </a:p>
          <a:p>
            <a:pPr marL="2273300">
              <a:lnSpc>
                <a:spcPct val="100000"/>
              </a:lnSpc>
              <a:spcBef>
                <a:spcPts val="1670"/>
              </a:spcBef>
            </a:pPr>
            <a:r>
              <a:rPr spc="-5" dirty="0"/>
              <a:t>PROJECT</a:t>
            </a:r>
            <a:r>
              <a:rPr spc="-10" dirty="0"/>
              <a:t> </a:t>
            </a:r>
            <a:r>
              <a:rPr spc="-5" dirty="0"/>
              <a:t>STUDENTS:</a:t>
            </a:r>
          </a:p>
          <a:p>
            <a:pPr marL="2211070">
              <a:spcBef>
                <a:spcPts val="850"/>
              </a:spcBef>
            </a:pPr>
            <a:r>
              <a:rPr lang="en-IN" spc="-5" dirty="0"/>
              <a:t>        </a:t>
            </a:r>
            <a:r>
              <a:rPr lang="en-IN" b="0" spc="-5" dirty="0"/>
              <a:t>SHIRANJEEVI A                    2004207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  SHARJEEL AMIN                  1904111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        PRANEETH S                         1904101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    SANJAY R                              1904108</a:t>
            </a:r>
          </a:p>
          <a:p>
            <a:pPr marL="2211070">
              <a:spcBef>
                <a:spcPts val="850"/>
              </a:spcBef>
            </a:pPr>
            <a:r>
              <a:rPr lang="en-IN" b="0" spc="-5" dirty="0"/>
              <a:t>        PRAVEEN BHARATHI K     1904102</a:t>
            </a:r>
          </a:p>
        </p:txBody>
      </p:sp>
      <p:sp>
        <p:nvSpPr>
          <p:cNvPr id="1048591" name="Title 7"/>
          <p:cNvSpPr>
            <a:spLocks noGrp="1"/>
          </p:cNvSpPr>
          <p:nvPr>
            <p:ph type="title"/>
          </p:nvPr>
        </p:nvSpPr>
        <p:spPr>
          <a:xfrm>
            <a:off x="3682789" y="592126"/>
            <a:ext cx="5036127" cy="1107996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/>
              <a:t>REAL-TIME RIVER WATER QUALITY MONITORING AND CONTROL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B5C5-11A6-6A0F-17F7-28BD09A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F093-AB85-3EEF-7F52-7C6B3BE7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6993876" cy="470898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-Manu, C.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Tapparello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Heinzelman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Katsriku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J.-D.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Abdulai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"Water quality monitoring using wireless sensor networks: Current trends and future research directions",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 Trans. Sens.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pp. 4, 2017.</a:t>
            </a:r>
          </a:p>
          <a:p>
            <a:pPr marL="342900" indent="-3429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Salunke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 Kate, "Advanced smart sensor interface in Internet of Things for water quality monitoring",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Int. Conf. Data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Anal.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(ICDMAI)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298-302, 2017, 2017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Behmel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Damour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Ludwig and M. J. Rodriguez, "Water quality monitoring strategies—A review and future perspectives",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Sci. Total Environ.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571, pp. 1312-1329, Nov. 2016.</a:t>
            </a:r>
          </a:p>
          <a:p>
            <a:pPr marL="457200" indent="-457200">
              <a:buFont typeface="+mj-lt"/>
              <a:buAutoNum type="arabicParenR"/>
            </a:pP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I. Salim, H. S.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Pratama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A. F.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Anto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Munandar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"Portable and online water quality monitoring system using wireless sensor network", 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2nd Int. Conf.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 Opt. Micro Electro </a:t>
            </a:r>
            <a:r>
              <a:rPr lang="en-US" sz="17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Syst. Inf. Technol. (ICACOMIT)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2018, pp. 34-40, Jan. 2018.</a:t>
            </a:r>
          </a:p>
          <a:p>
            <a:pPr marL="342900" indent="-342900">
              <a:buFont typeface="+mj-lt"/>
              <a:buAutoNum type="arabicParenR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F6F-7CA7-B555-84C2-4618957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A888-4A85-0A8C-72F4-BEBFE340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</a:t>
            </a:r>
            <a:r>
              <a:rPr lang="en-US" sz="2800" b="0" dirty="0"/>
              <a:t>to detect the quality of river water and quantity of pollutants present in water and so that river water quality is monitored and effective measures can be taken accordingly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045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865C-C1E6-A3FA-DA9B-911AFF7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30263"/>
            <a:ext cx="5333999" cy="430887"/>
          </a:xfrm>
        </p:spPr>
        <p:txBody>
          <a:bodyPr/>
          <a:lstStyle/>
          <a:p>
            <a:pPr algn="ctr"/>
            <a:r>
              <a:rPr lang="en-US" dirty="0"/>
              <a:t>NEED FOR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A0FD-431B-2ED5-6C6A-C691B808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76401"/>
            <a:ext cx="7543800" cy="4739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As per increase in water pollution there is need of controlling pollution in water is finished by monitoring water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Our system consists of various sensors which will compute the standard values of water in real time for effective action and is accurate and only less manpower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To collect data from various sensor nodes and send it to cloud by IoT and to measure critical chemical and physical  parameters of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System must be a low-cost, most efficient as well as processing, sending and viewing data on cloud through web and mobile.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7557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5276"/>
              </p:ext>
            </p:extLst>
          </p:nvPr>
        </p:nvGraphicFramePr>
        <p:xfrm>
          <a:off x="228600" y="1371600"/>
          <a:ext cx="8769467" cy="5190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Wang, I. W. -H. Ho, Y. Chen, Y. Wang and Y. Lin, "</a:t>
                      </a:r>
                      <a:r>
                        <a:rPr lang="en-US" sz="160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Water Quality Monitoring and Estimation in A IoT for Freshwater Biodiversity Conservation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IEEE Internet of Things Journal, vol. 9, no. 16, pp. 14366-14374, 15 Aug.15, 2022</a:t>
                      </a:r>
                      <a:br>
                        <a:rPr lang="en-US" sz="1600" i="0" dirty="0">
                          <a:latin typeface="Times New Roman"/>
                          <a:cs typeface="Times New Roman"/>
                        </a:rPr>
                      </a:br>
                      <a:endParaRPr lang="en-US" sz="1600" i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Internet of things.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Prediction error is less than 0.2mg/L.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IN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Limited sensors only available in market.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Monitor water quality for conserving freshwater biodiversity.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11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Chopade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H. P. Gupta, R. Mishra, P. Kumari and T. Dutta,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Energy-Efficient River Water Pollution Monitoring System in Internet of Things,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in IEEE Transactions on Green Communications and Networking, vol. 5, no. 2, pp. 693-702, June 2021.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Accuracy is higher.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Demerit</a:t>
                      </a:r>
                      <a:r>
                        <a:rPr lang="en-US" sz="1600" b="0" i="0" u="none" strike="noStrike" baseline="0" noProof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/>
                          <a:cs typeface="Times New Roman"/>
                        </a:rPr>
                        <a:t>Less reliable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/>
                          <a:cs typeface="Times New Roman"/>
                        </a:rPr>
                        <a:t>Estimate and transfer pollution data from river consuming minimum energy.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3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48614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90137"/>
              </p:ext>
            </p:extLst>
          </p:nvPr>
        </p:nvGraphicFramePr>
        <p:xfrm>
          <a:off x="304800" y="1203960"/>
          <a:ext cx="8632272" cy="5482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sz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Vijayakumar and R. Ramya,(2015)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real time monitoring of water quality in IoT environment, "International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Conference on Circuits, Power and Computing Technologies [ICCPCT-2015]</a:t>
                      </a:r>
                      <a:r>
                        <a:rPr lang="en-US" sz="16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vol. 9, no. 16, pp. 14366-14374, 15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Modular array of sensors.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Interactive reports.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u="sng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is required.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collected in sites considered critical and crucial from an environmental point of view.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Qiu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H. </a:t>
                      </a:r>
                      <a:r>
                        <a:rPr lang="en-IN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Sun and H. Duan, "</a:t>
                      </a:r>
                      <a:r>
                        <a:rPr lang="en-IN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Spatiotemporal Data Model for River Water Quality Visualization and Analysis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 </a:t>
                      </a:r>
                      <a:r>
                        <a:rPr lang="en-IN" sz="1600" b="0" i="1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IN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vol. 7, pp. 155455-155461, 2019.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Expanding a point of line segment. </a:t>
                      </a:r>
                      <a:endParaRPr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Merit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points are arranged at equal intervals in the proposed data model.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u="sng" baseline="0" dirty="0">
                          <a:latin typeface="Times New Roman" pitchFamily="18" charset="0"/>
                          <a:cs typeface="Times New Roman" pitchFamily="18" charset="0"/>
                        </a:rPr>
                        <a:t>Demerit: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 of water quality is uneven</a:t>
                      </a:r>
                      <a:endParaRPr lang="en-US" sz="1600" b="0" u="non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visualization and advanced analysis of RWQ data. 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1103"/>
              </p:ext>
            </p:extLst>
          </p:nvPr>
        </p:nvGraphicFramePr>
        <p:xfrm>
          <a:off x="304800" y="1203961"/>
          <a:ext cx="8632272" cy="542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L. </a:t>
                      </a:r>
                      <a:r>
                        <a:rPr lang="en-US" sz="1600" b="0" i="0" u="none" strike="noStrike" noProof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Yasruddin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Amir Hakim Ismail, Z. Husin and W. K. Tan, "</a:t>
                      </a:r>
                      <a:r>
                        <a:rPr lang="en-US" sz="1600" b="1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Automated Real-Time Water Quality Monitoring and Controlling System in Aquarium,</a:t>
                      </a: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 (2022) IEEE 12th Symposium on Computer Applications &amp; Industrial Electronics (ISCAIE), 2022.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Merits: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collected data.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 real-time performance and high practicability.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Kumar Koditala and P. Shekar Pandey,(2018) "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Quality Monitoring System Using IoT and Machine Learning</a:t>
                      </a: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International Conference on Research in Intelligent and Computing in Engineering (RICE), , pp. 1-5,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of Things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Cloud Azure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economically affordable for common people. Accuracy in measurement. Email alert  is sent to user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measure various chemical&amp; physical properties of water  and particle density of water using sensor.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16999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9702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94850"/>
              </p:ext>
            </p:extLst>
          </p:nvPr>
        </p:nvGraphicFramePr>
        <p:xfrm>
          <a:off x="304800" y="1203961"/>
          <a:ext cx="8632272" cy="3683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8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S.N</a:t>
                      </a:r>
                      <a:r>
                        <a:rPr lang="en-US" sz="1600" b="1" spc="-5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sz="1600" b="1" dirty="0">
                          <a:latin typeface="Times New Roman" pitchFamily="18" charset="0"/>
                          <a:cs typeface="Times New Roman" pitchFamily="18" charset="0"/>
                        </a:rPr>
                        <a:t>/  </a:t>
                      </a: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TECHNIQUES  USED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MERITS/  DEMERITS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i="0" dirty="0">
                          <a:latin typeface="Times New Roman"/>
                        </a:rPr>
                        <a:t>H. H. </a:t>
                      </a:r>
                      <a:r>
                        <a:rPr lang="en-US" sz="1600" i="0" dirty="0" err="1">
                          <a:latin typeface="Times New Roman"/>
                        </a:rPr>
                        <a:t>Kenchannavar</a:t>
                      </a:r>
                      <a:r>
                        <a:rPr lang="en-US" sz="1600" i="0" dirty="0">
                          <a:latin typeface="Times New Roman"/>
                        </a:rPr>
                        <a:t>, P. M. </a:t>
                      </a:r>
                      <a:r>
                        <a:rPr lang="en-US" sz="1600" i="0" dirty="0" err="1">
                          <a:latin typeface="Times New Roman"/>
                        </a:rPr>
                        <a:t>Pujar</a:t>
                      </a:r>
                      <a:r>
                        <a:rPr lang="en-US" sz="1600" i="0" dirty="0">
                          <a:latin typeface="Times New Roman"/>
                        </a:rPr>
                        <a:t>, R. M. Kulkarni and U. P. Kulkarni, (2022)</a:t>
                      </a:r>
                      <a:r>
                        <a:rPr lang="en-US" sz="1600" b="1" i="0" dirty="0">
                          <a:latin typeface="Times New Roman"/>
                        </a:rPr>
                        <a:t>"Evaluation and Analysis of Goodness of Fit for Water Quality Parameters Using Linear Regression Through the Internet-of-Things-Based Water Quality Monitoring System,” </a:t>
                      </a:r>
                      <a:r>
                        <a:rPr lang="en-US" sz="1600" i="0" dirty="0">
                          <a:latin typeface="Times New Roman"/>
                        </a:rPr>
                        <a:t>in IEEE Internet of Things Journal, vol. 9, no. 16, pp. 14400-14407, </a:t>
                      </a:r>
                      <a:r>
                        <a:rPr lang="en-US" sz="1600" i="0" dirty="0" err="1">
                          <a:latin typeface="Times New Roman"/>
                        </a:rPr>
                        <a:t>doi</a:t>
                      </a:r>
                      <a:r>
                        <a:rPr lang="en-US" sz="1600" i="0" dirty="0">
                          <a:latin typeface="Times New Roman"/>
                        </a:rPr>
                        <a:t>: 10.1109/JIOT.2021.3094724.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Internet of things.</a:t>
                      </a:r>
                    </a:p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/>
                          <a:cs typeface="Times New Roman"/>
                        </a:rPr>
                        <a:t>GSM/GPRS board(SIM800A)is interfaced with ESP32 using UART interface.</a:t>
                      </a: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  <a:p>
                      <a:pPr marL="285750" marR="0" lvl="0" indent="-285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</a:pPr>
                      <a:endParaRPr lang="en-US" sz="160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High accurate and  conventional water quality testing techniques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To measure various chemical and physical properties of water like pH, temperature and particle density of water using sensors.</a:t>
                      </a:r>
                      <a:endParaRPr sz="16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61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48616" name="object 3"/>
          <p:cNvSpPr txBox="1">
            <a:spLocks noGrp="1"/>
          </p:cNvSpPr>
          <p:nvPr>
            <p:ph type="title"/>
          </p:nvPr>
        </p:nvSpPr>
        <p:spPr>
          <a:xfrm>
            <a:off x="2608327" y="330263"/>
            <a:ext cx="39273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03823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D5-2B82-BE25-0662-9D1D85C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EF16-D91F-21D9-6940-A64E2068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010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Existing method, the system which are semi-automated or manually controlled device which are handle by the person responsible of monitoring the water quality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existing water quality monitoring system and scenario of water stay that proposed system is more suitable to monitor the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more techniques are blooming has to improve its techniques and it requires lot of cost.</a:t>
            </a:r>
          </a:p>
        </p:txBody>
      </p:sp>
    </p:spTree>
    <p:extLst>
      <p:ext uri="{BB962C8B-B14F-4D97-AF65-F5344CB8AC3E}">
        <p14:creationId xmlns:p14="http://schemas.microsoft.com/office/powerpoint/2010/main" val="236113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4E2-421B-F9D4-2165-01F51A1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27" y="353961"/>
            <a:ext cx="3927344" cy="430887"/>
          </a:xfrm>
        </p:spPr>
        <p:txBody>
          <a:bodyPr/>
          <a:lstStyle/>
          <a:p>
            <a:pPr algn="ctr"/>
            <a:r>
              <a:rPr lang="en-I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B5E8-2851-D51C-FD0C-C6EA4D5F5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3476-07B5-CB19-EF45-98B24FD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121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1204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REAL-TIME RIVER WATER QUALITY MONITORING AND CONTROL SYSTEM</vt:lpstr>
      <vt:lpstr>OBJECTIVE</vt:lpstr>
      <vt:lpstr>NEED FOR THE PROJECT</vt:lpstr>
      <vt:lpstr>LITERATURE SURVEY</vt:lpstr>
      <vt:lpstr>LITERATURE SURVEY</vt:lpstr>
      <vt:lpstr>LITERATURE SURVEY</vt:lpstr>
      <vt:lpstr>LITERATURE SURVEY</vt:lpstr>
      <vt:lpstr>INFERENCE</vt:lpstr>
      <vt:lpstr>PROPOSED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MINI PROJECT</dc:title>
  <dc:creator>Administrator</dc:creator>
  <cp:lastModifiedBy>Shiranjeevi A</cp:lastModifiedBy>
  <cp:revision>654</cp:revision>
  <dcterms:created xsi:type="dcterms:W3CDTF">2022-04-10T17:06:01Z</dcterms:created>
  <dcterms:modified xsi:type="dcterms:W3CDTF">2022-09-12T17:48:56Z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2022-04-11T00:00:00Z</vt:filetime>
  </property>
  <property fmtid="{D5CDD505-2E9C-101B-9397-08002B2CF9AE}" pid="4" name="ICV">
    <vt:lpwstr>39488582594f49c5acf32bad9f1c1ed5</vt:lpwstr>
  </property>
</Properties>
</file>