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4DD4-3EF9-2094-FF98-D3DEE4770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3DA4-A3FB-AE97-045B-C8F13ECF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500E-C2C4-8349-8FCD-99A10FFF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EB324-EC75-4527-F4E1-B2A6A40D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097D-B3D7-BEBA-69C7-4C492A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1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2ADB-351D-1A10-D41C-3941E53C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304CB-1AA7-DCDD-2DC7-7CFDAC1D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316A-3EAC-7618-C76E-FF475E22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2135-529A-7DF1-B2B3-BB8EA1B0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8950-1FCF-F9EB-7075-CB712D53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0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D1D1B-C64B-F278-E247-A354754F1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7F59-43E6-E1AD-AEFD-D31637F6A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EBD6-2F23-2EDA-127D-9B0E6D5F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CC03-BD71-9269-7A74-B20E6BE7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4BE8-92ED-E55F-7DCC-775375B6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2208-AD3D-F2BE-1E0C-87912EC5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0E3D-6351-0BE3-7BEC-95209C4D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602A-CAA5-D5E6-3D44-17C3C341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E9CC-E6B5-5A19-4189-DEEEB726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7F83-A9E3-1813-5030-18BB6E83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224D-26DA-9A67-8973-9FB0C258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1BB8F-F0A6-7458-B63A-06AEC9B4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A073-DBA4-EF9D-3576-E9A29A8C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F06E-48AF-EE7C-297C-BAABB143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37EE-8B50-2FB2-2DC7-8D3A3695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4942-EAAC-C508-F036-EAA5AE79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ED41-7E3A-7397-929E-DFDD983C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7CD7B-EEA5-261B-95B7-DFE1BA05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F5EC7-7A7C-DBE3-B8DF-5A1B05F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3F4D9-A0D5-F633-8EAC-393EDC00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E593A-4E55-151D-4D6C-91FECE03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5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1B7-E5AA-ADCD-0EB4-DBB21A86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554D-4F47-F9B1-FE2B-2610D34F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CB8E6-3FAB-2A42-7161-C23B9CC6E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DF4AF-18F1-288E-4B49-7A87BEEDD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E1C3-EA78-402D-8A39-FB78058D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F0856-6504-E7CC-53BD-47571F88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0C59-0F48-1FC3-8F7E-AAA89C38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B48A-F701-A5D1-8C30-20390BD6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8952-C7FD-1F2C-D8B6-9F1AAB6A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FFB79-E864-E2EE-DAC0-6DBA3962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2AB67-5366-2B5A-B78B-92E8D4D8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6EF20-4B1E-8FA5-1011-A1F22797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D9710-A696-02AB-9CBC-44BEA310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88921-E35D-00D8-B75E-4092A2D3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0DD76-CE41-A703-5EF1-4F0FF4BD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3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2E53-F995-79DC-A017-28CD3196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1B736-77D9-BD92-02FB-1D9C45D6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2B7E2-E782-047A-593F-FDF2974D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4EE42-945A-C641-6868-EEC4A352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E47B0-4B16-2F5A-DB01-8C9CAC53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A027-8D61-52A3-ED69-83276A6D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6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8A5D-9E61-CED0-C2AA-0EF7A016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A15EF-E87D-C456-64D5-0881CD5F9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7AA02-4EDC-BBC1-4C49-30FDE0BEC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B6AD-8339-4A7D-7CA8-CF724F24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953F0-71CF-E51E-A2D6-2D2232F9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9E70B-0DA4-F3C1-3F97-F6E252FA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13941-5514-746A-109D-D3CB8712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A46F-172A-3342-BFA9-FEB70FEF9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E770-F390-9E75-0B8D-777608F69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7354-AE61-437E-B610-6AF7BD96CFDA}" type="datetimeFigureOut">
              <a:rPr lang="en-IN" smtClean="0"/>
              <a:t>10-09-2022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61AC3-BF87-FD2C-481E-36B4EF24F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1BDD-7A43-B6C3-1B43-2331BAF2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A255-5650-4DC8-8090-1FCC85417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85AC15-8438-6F0B-8CEE-513F40F5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34817"/>
              </p:ext>
            </p:extLst>
          </p:nvPr>
        </p:nvGraphicFramePr>
        <p:xfrm>
          <a:off x="279620" y="110725"/>
          <a:ext cx="1163276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592">
                  <a:extLst>
                    <a:ext uri="{9D8B030D-6E8A-4147-A177-3AD203B41FA5}">
                      <a16:colId xmlns:a16="http://schemas.microsoft.com/office/drawing/2014/main" val="3742473013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val="3315774541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3334595831"/>
                    </a:ext>
                  </a:extLst>
                </a:gridCol>
                <a:gridCol w="2187019">
                  <a:extLst>
                    <a:ext uri="{9D8B030D-6E8A-4147-A177-3AD203B41FA5}">
                      <a16:colId xmlns:a16="http://schemas.microsoft.com/office/drawing/2014/main" val="3713823422"/>
                    </a:ext>
                  </a:extLst>
                </a:gridCol>
                <a:gridCol w="3074615">
                  <a:extLst>
                    <a:ext uri="{9D8B030D-6E8A-4147-A177-3AD203B41FA5}">
                      <a16:colId xmlns:a16="http://schemas.microsoft.com/office/drawing/2014/main" val="1620018797"/>
                    </a:ext>
                  </a:extLst>
                </a:gridCol>
              </a:tblGrid>
              <a:tr h="544900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MODEL / TECHNIQUES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USED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MERITS/ DEMERITS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OUTCOMES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951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Gianvecchio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Z. Wu and H. Wang, "</a:t>
                      </a:r>
                      <a:r>
                        <a:rPr lang="en-I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Humans and Bots in Internet Chat: Measurement, Analysis, and Automated Classification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 in IEEE/ACM Transactions on Networking, vol. 19, no. 5, pp. 1557-1571, Oct. 2011,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10.1109/TNET.2011.2126591.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Log-Based Classification, Entropy Classifier, Bayesian Classifier</a:t>
                      </a:r>
                      <a:endParaRPr lang="en-IN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 bots exhibit certain regularities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either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intermessage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delay or message size.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Statistical analysis on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intermessage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delay and message size for both chat bots and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humans found that chat bots behave very differently from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users.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classification tests and corresponding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 are organized by chat bot type and are ordered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by increasing detection difficulty: periodic, random, responder,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replay, advanced responder, and replay-responder. After the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botrelated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results, the human results are presented.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8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44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85AC15-8438-6F0B-8CEE-513F40F5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3341"/>
              </p:ext>
            </p:extLst>
          </p:nvPr>
        </p:nvGraphicFramePr>
        <p:xfrm>
          <a:off x="199357" y="72224"/>
          <a:ext cx="11812972" cy="310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55">
                  <a:extLst>
                    <a:ext uri="{9D8B030D-6E8A-4147-A177-3AD203B41FA5}">
                      <a16:colId xmlns:a16="http://schemas.microsoft.com/office/drawing/2014/main" val="3742473013"/>
                    </a:ext>
                  </a:extLst>
                </a:gridCol>
                <a:gridCol w="3259226">
                  <a:extLst>
                    <a:ext uri="{9D8B030D-6E8A-4147-A177-3AD203B41FA5}">
                      <a16:colId xmlns:a16="http://schemas.microsoft.com/office/drawing/2014/main" val="3315774541"/>
                    </a:ext>
                  </a:extLst>
                </a:gridCol>
                <a:gridCol w="1516130">
                  <a:extLst>
                    <a:ext uri="{9D8B030D-6E8A-4147-A177-3AD203B41FA5}">
                      <a16:colId xmlns:a16="http://schemas.microsoft.com/office/drawing/2014/main" val="3334595831"/>
                    </a:ext>
                  </a:extLst>
                </a:gridCol>
                <a:gridCol w="3269907">
                  <a:extLst>
                    <a:ext uri="{9D8B030D-6E8A-4147-A177-3AD203B41FA5}">
                      <a16:colId xmlns:a16="http://schemas.microsoft.com/office/drawing/2014/main" val="3713823422"/>
                    </a:ext>
                  </a:extLst>
                </a:gridCol>
                <a:gridCol w="2961054">
                  <a:extLst>
                    <a:ext uri="{9D8B030D-6E8A-4147-A177-3AD203B41FA5}">
                      <a16:colId xmlns:a16="http://schemas.microsoft.com/office/drawing/2014/main" val="1620018797"/>
                    </a:ext>
                  </a:extLst>
                </a:gridCol>
              </a:tblGrid>
              <a:tr h="3108959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Abdellatif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Badran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D. E. Costa and E. Shihab,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"A Comparison of Natural Language Understanding Platforms for Chatbots in Software Engineering,"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IEEE Transactions on Software Engineering, vol. 48, no. 8, pp. 3087-3102, 1 Aug. 2022,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10.1109/TSE.2021.3078384.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IBM Watson,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Google</a:t>
                      </a:r>
                    </a:p>
                    <a:p>
                      <a:r>
                        <a:rPr lang="en-IN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Dialogflow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Rasa, and Microsoft LUIS.</a:t>
                      </a:r>
                      <a:endParaRPr lang="en-IN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 affect the NLUs’ performance in intents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classification</a:t>
                      </a:r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NLU’s performance differs based </a:t>
                      </a: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 its intended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Set of actionable recommendations,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 on our findings and experience in conducting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study, for chatbot practitioners to improve their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NLU’s performance was provided.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81809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71D081E-507A-1DBE-3E4E-C00E03597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74204"/>
              </p:ext>
            </p:extLst>
          </p:nvPr>
        </p:nvGraphicFramePr>
        <p:xfrm>
          <a:off x="199357" y="3181185"/>
          <a:ext cx="1181297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55">
                  <a:extLst>
                    <a:ext uri="{9D8B030D-6E8A-4147-A177-3AD203B41FA5}">
                      <a16:colId xmlns:a16="http://schemas.microsoft.com/office/drawing/2014/main" val="3742473013"/>
                    </a:ext>
                  </a:extLst>
                </a:gridCol>
                <a:gridCol w="3259226">
                  <a:extLst>
                    <a:ext uri="{9D8B030D-6E8A-4147-A177-3AD203B41FA5}">
                      <a16:colId xmlns:a16="http://schemas.microsoft.com/office/drawing/2014/main" val="3315774541"/>
                    </a:ext>
                  </a:extLst>
                </a:gridCol>
                <a:gridCol w="1516130">
                  <a:extLst>
                    <a:ext uri="{9D8B030D-6E8A-4147-A177-3AD203B41FA5}">
                      <a16:colId xmlns:a16="http://schemas.microsoft.com/office/drawing/2014/main" val="3334595831"/>
                    </a:ext>
                  </a:extLst>
                </a:gridCol>
                <a:gridCol w="3269907">
                  <a:extLst>
                    <a:ext uri="{9D8B030D-6E8A-4147-A177-3AD203B41FA5}">
                      <a16:colId xmlns:a16="http://schemas.microsoft.com/office/drawing/2014/main" val="3713823422"/>
                    </a:ext>
                  </a:extLst>
                </a:gridCol>
                <a:gridCol w="2961054">
                  <a:extLst>
                    <a:ext uri="{9D8B030D-6E8A-4147-A177-3AD203B41FA5}">
                      <a16:colId xmlns:a16="http://schemas.microsoft.com/office/drawing/2014/main" val="1620018797"/>
                    </a:ext>
                  </a:extLst>
                </a:gridCol>
              </a:tblGrid>
              <a:tr h="81743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Terzidou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Tsiatsos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Miliou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Sourvinou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 Supported Serious Game Environment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IEEE Transactions on Learning Technologies, vol. 9, no. 3, pp. 217-230, 1 July-Sept. 2016,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10.1109/TLT.2016.2521649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Cronbach’s alpha statistics, ARCS model, ANCOVA analysis</a:t>
                      </a:r>
                      <a:endParaRPr lang="en-IN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Evaluated the efficacy of an AI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supported serious game environment by providing different kinds of agents</a:t>
                      </a: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Game characteristics, such as a limited time duration or an immersive 3D environment, are major factors that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could create anxiety</a:t>
                      </a:r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agents and the additional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intelligent interface were designed to accomplish specific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pedagogical roles, namely: motivator, navigator, collaboration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assistant, game facilitator and to transform the game</a:t>
                      </a:r>
                    </a:p>
                    <a:p>
                      <a:pPr algn="just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space into an intelligent virtual learning environment.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8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2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85AC15-8438-6F0B-8CEE-513F40F5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44030"/>
              </p:ext>
            </p:extLst>
          </p:nvPr>
        </p:nvGraphicFramePr>
        <p:xfrm>
          <a:off x="165450" y="110727"/>
          <a:ext cx="11861100" cy="357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42">
                  <a:extLst>
                    <a:ext uri="{9D8B030D-6E8A-4147-A177-3AD203B41FA5}">
                      <a16:colId xmlns:a16="http://schemas.microsoft.com/office/drawing/2014/main" val="3742473013"/>
                    </a:ext>
                  </a:extLst>
                </a:gridCol>
                <a:gridCol w="3272505">
                  <a:extLst>
                    <a:ext uri="{9D8B030D-6E8A-4147-A177-3AD203B41FA5}">
                      <a16:colId xmlns:a16="http://schemas.microsoft.com/office/drawing/2014/main" val="3315774541"/>
                    </a:ext>
                  </a:extLst>
                </a:gridCol>
                <a:gridCol w="1522307">
                  <a:extLst>
                    <a:ext uri="{9D8B030D-6E8A-4147-A177-3AD203B41FA5}">
                      <a16:colId xmlns:a16="http://schemas.microsoft.com/office/drawing/2014/main" val="3334595831"/>
                    </a:ext>
                  </a:extLst>
                </a:gridCol>
                <a:gridCol w="3283229">
                  <a:extLst>
                    <a:ext uri="{9D8B030D-6E8A-4147-A177-3AD203B41FA5}">
                      <a16:colId xmlns:a16="http://schemas.microsoft.com/office/drawing/2014/main" val="3713823422"/>
                    </a:ext>
                  </a:extLst>
                </a:gridCol>
                <a:gridCol w="2973117">
                  <a:extLst>
                    <a:ext uri="{9D8B030D-6E8A-4147-A177-3AD203B41FA5}">
                      <a16:colId xmlns:a16="http://schemas.microsoft.com/office/drawing/2014/main" val="1620018797"/>
                    </a:ext>
                  </a:extLst>
                </a:gridCol>
              </a:tblGrid>
              <a:tr h="357341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García-Méndez, F. De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Arriba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-Pérez, F. J. González-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Castaño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J. A.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Regueiro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-Janeiro and F. Gil-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Castiñeira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"Entertainment Chatbot for the Digital Inclusion of Elderly People Without Abstraction Capabilities,"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 </a:t>
                      </a: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vol. 9, pp. 75878-75891, 2021,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10.1109/ACCESS.2021.3080837.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NLG MODULE,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SA-module, AIML</a:t>
                      </a:r>
                      <a:endParaRPr lang="en-IN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Newscaster functionality, chatbot-human likeliness was good.</a:t>
                      </a: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Chatbot interruptions passed for too long.</a:t>
                      </a: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``Intelligent radio'' by augmenting an information channel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elderly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familiar -background news- with interactions by voice dialogues. The system allows accessing digital content of interest, by combining words extracted from user answers to chatbot questions with keywords extracted</a:t>
                      </a:r>
                    </a:p>
                    <a:p>
                      <a:pPr algn="just"/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the news items</a:t>
                      </a: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818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BD627D-7BBD-0787-817B-95A404376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59547"/>
              </p:ext>
            </p:extLst>
          </p:nvPr>
        </p:nvGraphicFramePr>
        <p:xfrm>
          <a:off x="165450" y="3684137"/>
          <a:ext cx="1186110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942">
                  <a:extLst>
                    <a:ext uri="{9D8B030D-6E8A-4147-A177-3AD203B41FA5}">
                      <a16:colId xmlns:a16="http://schemas.microsoft.com/office/drawing/2014/main" val="1533696107"/>
                    </a:ext>
                  </a:extLst>
                </a:gridCol>
                <a:gridCol w="3272505">
                  <a:extLst>
                    <a:ext uri="{9D8B030D-6E8A-4147-A177-3AD203B41FA5}">
                      <a16:colId xmlns:a16="http://schemas.microsoft.com/office/drawing/2014/main" val="3295830164"/>
                    </a:ext>
                  </a:extLst>
                </a:gridCol>
                <a:gridCol w="1522307">
                  <a:extLst>
                    <a:ext uri="{9D8B030D-6E8A-4147-A177-3AD203B41FA5}">
                      <a16:colId xmlns:a16="http://schemas.microsoft.com/office/drawing/2014/main" val="1232929718"/>
                    </a:ext>
                  </a:extLst>
                </a:gridCol>
                <a:gridCol w="3283229">
                  <a:extLst>
                    <a:ext uri="{9D8B030D-6E8A-4147-A177-3AD203B41FA5}">
                      <a16:colId xmlns:a16="http://schemas.microsoft.com/office/drawing/2014/main" val="2454903830"/>
                    </a:ext>
                  </a:extLst>
                </a:gridCol>
                <a:gridCol w="2973118">
                  <a:extLst>
                    <a:ext uri="{9D8B030D-6E8A-4147-A177-3AD203B41FA5}">
                      <a16:colId xmlns:a16="http://schemas.microsoft.com/office/drawing/2014/main" val="3131368278"/>
                    </a:ext>
                  </a:extLst>
                </a:gridCol>
              </a:tblGrid>
              <a:tr h="274797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Denecke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Vaaheesan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A.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Arulnathan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"A Mental Health Chatbot for Regulating Emotions (SERMO) - Concept and Usability Test,"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IEEE Transactions on Emerging Topics in Computing, vol. 9, no. 3, pp. 1170-1182, 1 July-Sept. 2021,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10.1109/TETC.2020.2974478.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Syn.Bot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framework,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SIML (Synthetic Intelligence Markup Language),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OSCOVA</a:t>
                      </a:r>
                      <a:endParaRPr lang="en-IN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algorithm well recognizes the emotions even though it is still simple</a:t>
                      </a: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implemented emotion recognition method still has potentials for improvement.</a:t>
                      </a:r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Chatbot suggests activities and exercises for regulating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emotions,creates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entry for an event, stores the mood of the user on a daily basis, stores specified goals of a user, reminds user on appointments.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0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3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714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Manshi Thanaraj</dc:creator>
  <cp:lastModifiedBy>Manshi Thanaraj</cp:lastModifiedBy>
  <cp:revision>2</cp:revision>
  <dcterms:created xsi:type="dcterms:W3CDTF">2022-09-10T06:36:12Z</dcterms:created>
  <dcterms:modified xsi:type="dcterms:W3CDTF">2022-09-10T07:03:53Z</dcterms:modified>
</cp:coreProperties>
</file>