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89dc1991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89dc1991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89ae35552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89ae3555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a1e1ac73c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a1e1ac73c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89dc1991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489dc1991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a1e1ac7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a1e1ac7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a1e1ac73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a1e1ac73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a1ef2d9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a1ef2d9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89ae3555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89ae3555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researchgate.net/publication/325116849_IoT_based_smart_traffic_signal_monitoring_system_using_vehicles_coun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ietresearch.onlinelibrary.wiley.com/doi/full/10.1049/iet-net.2018.5127" TargetMode="External"/><Relationship Id="rId4" Type="http://schemas.openxmlformats.org/officeDocument/2006/relationships/hyperlink" Target="https://ietresearch.onlinelibrary.wiley.com/doi/full/10.1049/iet-net.2018.5127" TargetMode="External"/><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ventornado.com/submission/smart-self-enforcing-road-signs?s=1#ideas"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53700" y="1673100"/>
            <a:ext cx="8520600" cy="963600"/>
          </a:xfrm>
          <a:prstGeom prst="rect">
            <a:avLst/>
          </a:prstGeom>
        </p:spPr>
        <p:txBody>
          <a:bodyPr anchorCtr="0" anchor="b" bIns="91425" lIns="91425" spcFirstLastPara="1" rIns="91425" wrap="square" tIns="91425">
            <a:normAutofit fontScale="90000"/>
          </a:bodyPr>
          <a:lstStyle/>
          <a:p>
            <a:pPr indent="0" lvl="0" marL="0" rtl="0" algn="ctr">
              <a:lnSpc>
                <a:spcPct val="219230"/>
              </a:lnSpc>
              <a:spcBef>
                <a:spcPts val="1500"/>
              </a:spcBef>
              <a:spcAft>
                <a:spcPts val="0"/>
              </a:spcAft>
              <a:buClr>
                <a:schemeClr val="dk1"/>
              </a:buClr>
              <a:buSzPct val="44000"/>
              <a:buFont typeface="Arial"/>
              <a:buNone/>
            </a:pPr>
            <a:r>
              <a:t/>
            </a:r>
            <a:endParaRPr b="1" sz="2500">
              <a:solidFill>
                <a:srgbClr val="35475C"/>
              </a:solidFill>
              <a:highlight>
                <a:srgbClr val="FFFFFF"/>
              </a:highlight>
            </a:endParaRPr>
          </a:p>
          <a:p>
            <a:pPr indent="0" lvl="0" marL="0" rtl="0" algn="l">
              <a:lnSpc>
                <a:spcPct val="219230"/>
              </a:lnSpc>
              <a:spcBef>
                <a:spcPts val="1500"/>
              </a:spcBef>
              <a:spcAft>
                <a:spcPts val="0"/>
              </a:spcAft>
              <a:buNone/>
            </a:pPr>
            <a:r>
              <a:t/>
            </a:r>
            <a:endParaRPr b="1" sz="2500">
              <a:solidFill>
                <a:srgbClr val="35475C"/>
              </a:solidFill>
              <a:highlight>
                <a:srgbClr val="FFFFFF"/>
              </a:highlight>
            </a:endParaRPr>
          </a:p>
          <a:p>
            <a:pPr indent="0" lvl="0" marL="0" rtl="0" algn="ctr">
              <a:lnSpc>
                <a:spcPct val="219230"/>
              </a:lnSpc>
              <a:spcBef>
                <a:spcPts val="1500"/>
              </a:spcBef>
              <a:spcAft>
                <a:spcPts val="0"/>
              </a:spcAft>
              <a:buClr>
                <a:schemeClr val="dk1"/>
              </a:buClr>
              <a:buSzPct val="44000"/>
              <a:buFont typeface="Arial"/>
              <a:buNone/>
            </a:pPr>
            <a:r>
              <a:rPr b="1" lang="en-GB" sz="2500">
                <a:solidFill>
                  <a:srgbClr val="35475C"/>
                </a:solidFill>
                <a:highlight>
                  <a:srgbClr val="FFFFFF"/>
                </a:highlight>
              </a:rPr>
              <a:t>IBM Literature Survey</a:t>
            </a:r>
            <a:endParaRPr b="1" sz="2500">
              <a:solidFill>
                <a:srgbClr val="35475C"/>
              </a:solidFill>
              <a:highlight>
                <a:srgbClr val="FFFFFF"/>
              </a:highlight>
            </a:endParaRPr>
          </a:p>
          <a:p>
            <a:pPr indent="0" lvl="0" marL="0" rtl="0" algn="ctr">
              <a:lnSpc>
                <a:spcPct val="219230"/>
              </a:lnSpc>
              <a:spcBef>
                <a:spcPts val="1500"/>
              </a:spcBef>
              <a:spcAft>
                <a:spcPts val="0"/>
              </a:spcAft>
              <a:buClr>
                <a:schemeClr val="dk1"/>
              </a:buClr>
              <a:buSzPct val="44000"/>
              <a:buFont typeface="Arial"/>
              <a:buNone/>
            </a:pPr>
            <a:r>
              <a:rPr b="1" lang="en-GB" sz="2500">
                <a:solidFill>
                  <a:srgbClr val="35475C"/>
                </a:solidFill>
                <a:highlight>
                  <a:srgbClr val="FFFFFF"/>
                </a:highlight>
              </a:rPr>
              <a:t>Signs With Smart Connectivity For Better Road Safety</a:t>
            </a:r>
            <a:endParaRPr b="1" sz="2500">
              <a:solidFill>
                <a:srgbClr val="35475C"/>
              </a:solidFill>
              <a:highlight>
                <a:srgbClr val="FFFFFF"/>
              </a:highlight>
            </a:endParaRPr>
          </a:p>
          <a:p>
            <a:pPr indent="0" lvl="0" marL="0" rtl="0" algn="ctr">
              <a:spcBef>
                <a:spcPts val="800"/>
              </a:spcBef>
              <a:spcAft>
                <a:spcPts val="0"/>
              </a:spcAft>
              <a:buNone/>
            </a:pPr>
            <a:r>
              <a:rPr lang="en-GB" sz="2466"/>
              <a:t>DOMAIN:  Internet of things</a:t>
            </a:r>
            <a:endParaRPr sz="2466"/>
          </a:p>
        </p:txBody>
      </p:sp>
      <p:sp>
        <p:nvSpPr>
          <p:cNvPr id="55" name="Google Shape;55;p13"/>
          <p:cNvSpPr txBox="1"/>
          <p:nvPr>
            <p:ph idx="1" type="subTitle"/>
          </p:nvPr>
        </p:nvSpPr>
        <p:spPr>
          <a:xfrm>
            <a:off x="3551400" y="2681700"/>
            <a:ext cx="2041200" cy="1962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GB" sz="2778"/>
              <a:t>By</a:t>
            </a:r>
            <a:endParaRPr sz="2778"/>
          </a:p>
          <a:p>
            <a:pPr indent="0" lvl="0" marL="0" rtl="0" algn="l">
              <a:spcBef>
                <a:spcPts val="0"/>
              </a:spcBef>
              <a:spcAft>
                <a:spcPts val="0"/>
              </a:spcAft>
              <a:buNone/>
            </a:pPr>
            <a:r>
              <a:rPr lang="en-GB" sz="2778"/>
              <a:t>Anusuya SLK</a:t>
            </a:r>
            <a:endParaRPr sz="2778"/>
          </a:p>
          <a:p>
            <a:pPr indent="0" lvl="0" marL="0" rtl="0" algn="l">
              <a:spcBef>
                <a:spcPts val="0"/>
              </a:spcBef>
              <a:spcAft>
                <a:spcPts val="0"/>
              </a:spcAft>
              <a:buNone/>
            </a:pPr>
            <a:r>
              <a:rPr lang="en-GB" sz="2778"/>
              <a:t>Hemananthini R</a:t>
            </a:r>
            <a:endParaRPr sz="2778"/>
          </a:p>
          <a:p>
            <a:pPr indent="0" lvl="0" marL="0" rtl="0" algn="l">
              <a:spcBef>
                <a:spcPts val="0"/>
              </a:spcBef>
              <a:spcAft>
                <a:spcPts val="0"/>
              </a:spcAft>
              <a:buNone/>
            </a:pPr>
            <a:r>
              <a:rPr lang="en-GB" sz="2778"/>
              <a:t>Meghaa N</a:t>
            </a:r>
            <a:endParaRPr sz="2778"/>
          </a:p>
          <a:p>
            <a:pPr indent="0" lvl="0" marL="0" rtl="0" algn="l">
              <a:spcBef>
                <a:spcPts val="0"/>
              </a:spcBef>
              <a:spcAft>
                <a:spcPts val="0"/>
              </a:spcAft>
              <a:buNone/>
            </a:pPr>
            <a:r>
              <a:rPr lang="en-GB" sz="2778"/>
              <a:t>Pragathii AU</a:t>
            </a:r>
            <a:endParaRPr sz="2778"/>
          </a:p>
          <a:p>
            <a:pPr indent="0" lvl="0" marL="0" rtl="0" algn="r">
              <a:spcBef>
                <a:spcPts val="0"/>
              </a:spcBef>
              <a:spcAft>
                <a:spcPts val="0"/>
              </a:spcAft>
              <a:buNone/>
            </a:pPr>
            <a:r>
              <a:t/>
            </a:r>
            <a:endParaRPr sz="2778"/>
          </a:p>
          <a:p>
            <a:pPr indent="0" lvl="0" marL="0" rtl="0" algn="ctr">
              <a:spcBef>
                <a:spcPts val="0"/>
              </a:spcBef>
              <a:spcAft>
                <a:spcPts val="0"/>
              </a:spcAft>
              <a:buNone/>
            </a:pPr>
            <a:r>
              <a:t/>
            </a:r>
            <a:endParaRPr sz="2778"/>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19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020"/>
              <a:t>                 Smart Traffic Sign Boards (STSB) for Smart Cities</a:t>
            </a:r>
            <a:endParaRPr b="1" sz="2020"/>
          </a:p>
          <a:p>
            <a:pPr indent="0" lvl="0" marL="0" rtl="0" algn="l">
              <a:spcBef>
                <a:spcPts val="0"/>
              </a:spcBef>
              <a:spcAft>
                <a:spcPts val="0"/>
              </a:spcAft>
              <a:buSzPts val="990"/>
              <a:buNone/>
            </a:pPr>
            <a:r>
              <a:t/>
            </a:r>
            <a:endParaRPr sz="2020"/>
          </a:p>
          <a:p>
            <a:pPr indent="0" lvl="0" marL="0" rtl="0" algn="l">
              <a:spcBef>
                <a:spcPts val="0"/>
              </a:spcBef>
              <a:spcAft>
                <a:spcPts val="0"/>
              </a:spcAft>
              <a:buSzPts val="990"/>
              <a:buNone/>
            </a:pPr>
            <a:r>
              <a:rPr lang="en-GB" sz="1120"/>
              <a:t>Link: </a:t>
            </a:r>
            <a:r>
              <a:rPr lang="en-GB" sz="1120">
                <a:solidFill>
                  <a:srgbClr val="3D85C6"/>
                </a:solidFill>
              </a:rPr>
              <a:t>https://ieeexplore.ieee.org/stamp/stamp.jsp?tp=&amp;arnumber=9124950</a:t>
            </a:r>
            <a:endParaRPr sz="1120">
              <a:solidFill>
                <a:srgbClr val="3D85C6"/>
              </a:solidFill>
            </a:endParaRPr>
          </a:p>
        </p:txBody>
      </p:sp>
      <p:sp>
        <p:nvSpPr>
          <p:cNvPr id="61" name="Google Shape;61;p14"/>
          <p:cNvSpPr txBox="1"/>
          <p:nvPr>
            <p:ph idx="1" type="body"/>
          </p:nvPr>
        </p:nvSpPr>
        <p:spPr>
          <a:xfrm>
            <a:off x="385175" y="1341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Introduction:</a:t>
            </a:r>
            <a:endParaRPr b="1"/>
          </a:p>
          <a:p>
            <a:pPr indent="0" lvl="0" marL="0" rtl="0" algn="l">
              <a:spcBef>
                <a:spcPts val="1200"/>
              </a:spcBef>
              <a:spcAft>
                <a:spcPts val="0"/>
              </a:spcAft>
              <a:buNone/>
            </a:pPr>
            <a:r>
              <a:rPr lang="en-GB" sz="1300"/>
              <a:t>At the same time, the infrastructure needs to be created to cater to the requirements of autonomous vehicles. For enabling smart transportation, the infrastructure may include roadside infrastructure, adaptive traffic signals, electronic toll collection etc. Some of the major applications of the V2I communication may be </a:t>
            </a:r>
            <a:endParaRPr sz="1300"/>
          </a:p>
          <a:p>
            <a:pPr indent="0" lvl="0" marL="0" rtl="0" algn="l">
              <a:spcBef>
                <a:spcPts val="1200"/>
              </a:spcBef>
              <a:spcAft>
                <a:spcPts val="1200"/>
              </a:spcAft>
              <a:buNone/>
            </a:pPr>
            <a:r>
              <a:rPr lang="en-GB" sz="1300"/>
              <a:t>-Smart traffic sign boards                                                                                                                                      -Over speed warning                                                                                                                                           -Curve warning                                                                                                                                                        -Toll Collection                                                                                                                                                             -Overload / oversize vehicle warning                                                                                                                       -Weather information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Proposed Framework</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lang="en-GB"/>
              <a:t>Proposed system converts the normal sign boards to</a:t>
            </a:r>
            <a:endParaRPr/>
          </a:p>
          <a:p>
            <a:pPr indent="0" lvl="0" marL="0" rtl="0" algn="l">
              <a:spcBef>
                <a:spcPts val="1200"/>
              </a:spcBef>
              <a:spcAft>
                <a:spcPts val="0"/>
              </a:spcAft>
              <a:buClr>
                <a:schemeClr val="dk1"/>
              </a:buClr>
              <a:buSzPct val="61111"/>
              <a:buFont typeface="Arial"/>
              <a:buNone/>
            </a:pPr>
            <a:r>
              <a:rPr lang="en-GB"/>
              <a:t>smart signboards which will send the data to the</a:t>
            </a:r>
            <a:endParaRPr/>
          </a:p>
          <a:p>
            <a:pPr indent="0" lvl="0" marL="0" rtl="0" algn="l">
              <a:spcBef>
                <a:spcPts val="1200"/>
              </a:spcBef>
              <a:spcAft>
                <a:spcPts val="0"/>
              </a:spcAft>
              <a:buClr>
                <a:schemeClr val="dk1"/>
              </a:buClr>
              <a:buSzPct val="61111"/>
              <a:buFont typeface="Arial"/>
              <a:buNone/>
            </a:pPr>
            <a:r>
              <a:rPr lang="en-GB"/>
              <a:t>installed system placed inside the vehicle and</a:t>
            </a:r>
            <a:endParaRPr/>
          </a:p>
          <a:p>
            <a:pPr indent="0" lvl="0" marL="0" rtl="0" algn="l">
              <a:spcBef>
                <a:spcPts val="1200"/>
              </a:spcBef>
              <a:spcAft>
                <a:spcPts val="0"/>
              </a:spcAft>
              <a:buClr>
                <a:schemeClr val="dk1"/>
              </a:buClr>
              <a:buSzPct val="61111"/>
              <a:buFont typeface="Arial"/>
              <a:buNone/>
            </a:pPr>
            <a:r>
              <a:rPr lang="en-GB"/>
              <a:t>generate a user friendly voice alert to prevent the</a:t>
            </a:r>
            <a:endParaRPr/>
          </a:p>
          <a:p>
            <a:pPr indent="0" lvl="0" marL="0" rtl="0" algn="l">
              <a:spcBef>
                <a:spcPts val="1200"/>
              </a:spcBef>
              <a:spcAft>
                <a:spcPts val="0"/>
              </a:spcAft>
              <a:buClr>
                <a:schemeClr val="dk1"/>
              </a:buClr>
              <a:buSzPct val="61111"/>
              <a:buFont typeface="Arial"/>
              <a:buNone/>
            </a:pPr>
            <a:r>
              <a:rPr lang="en-GB"/>
              <a:t>travellers from unexpected, hazardous or unusual</a:t>
            </a:r>
            <a:endParaRPr/>
          </a:p>
          <a:p>
            <a:pPr indent="0" lvl="0" marL="0" rtl="0" algn="l">
              <a:spcBef>
                <a:spcPts val="1200"/>
              </a:spcBef>
              <a:spcAft>
                <a:spcPts val="0"/>
              </a:spcAft>
              <a:buClr>
                <a:schemeClr val="dk1"/>
              </a:buClr>
              <a:buSzPct val="61111"/>
              <a:buFont typeface="Arial"/>
              <a:buNone/>
            </a:pPr>
            <a:r>
              <a:rPr lang="en-GB"/>
              <a:t>feature of the road, which may be missed by the</a:t>
            </a:r>
            <a:endParaRPr/>
          </a:p>
          <a:p>
            <a:pPr indent="0" lvl="0" marL="0" rtl="0" algn="l">
              <a:spcBef>
                <a:spcPts val="1200"/>
              </a:spcBef>
              <a:spcAft>
                <a:spcPts val="0"/>
              </a:spcAft>
              <a:buClr>
                <a:schemeClr val="dk1"/>
              </a:buClr>
              <a:buSzPct val="61111"/>
              <a:buFont typeface="Arial"/>
              <a:buNone/>
            </a:pPr>
            <a:r>
              <a:rPr lang="en-GB"/>
              <a:t>driver due to various reasons like night, fog, rain,</a:t>
            </a:r>
            <a:endParaRPr/>
          </a:p>
          <a:p>
            <a:pPr indent="0" lvl="0" marL="0" rtl="0" algn="l">
              <a:spcBef>
                <a:spcPts val="1200"/>
              </a:spcBef>
              <a:spcAft>
                <a:spcPts val="1200"/>
              </a:spcAft>
              <a:buNone/>
            </a:pPr>
            <a:r>
              <a:rPr lang="en-GB"/>
              <a:t>may leads to tragic accidents, smash, or life threatening situations. To avoid that, our proposed framework of the system will be communicating with the traffic signs automatically and it will give an advance alert to slow down the speed and related information on the screen, it also translates that information to a user friendly voice message.  </a:t>
            </a:r>
            <a:endParaRPr/>
          </a:p>
        </p:txBody>
      </p:sp>
      <p:pic>
        <p:nvPicPr>
          <p:cNvPr id="68" name="Google Shape;68;p15"/>
          <p:cNvPicPr preferRelativeResize="0"/>
          <p:nvPr/>
        </p:nvPicPr>
        <p:blipFill rotWithShape="1">
          <a:blip r:embed="rId3">
            <a:alphaModFix/>
          </a:blip>
          <a:srcRect b="3149" l="7259" r="-7260" t="-3150"/>
          <a:stretch/>
        </p:blipFill>
        <p:spPr>
          <a:xfrm>
            <a:off x="4793863" y="1152463"/>
            <a:ext cx="3057525" cy="233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Algorithm</a:t>
            </a:r>
            <a:endParaRPr b="1"/>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a:t>Step 0: Start </a:t>
            </a:r>
            <a:endParaRPr/>
          </a:p>
          <a:p>
            <a:pPr indent="0" lvl="0" marL="0" rtl="0" algn="l">
              <a:spcBef>
                <a:spcPts val="1200"/>
              </a:spcBef>
              <a:spcAft>
                <a:spcPts val="0"/>
              </a:spcAft>
              <a:buNone/>
            </a:pPr>
            <a:r>
              <a:rPr lang="en-GB"/>
              <a:t>Step 1: UHF RFID reader which is placed                                                                    on the car/vehicle will read the RFID tag                                                                                                               placed on traffic sign boards. </a:t>
            </a:r>
            <a:endParaRPr/>
          </a:p>
          <a:p>
            <a:pPr indent="0" lvl="0" marL="0" rtl="0" algn="l">
              <a:spcBef>
                <a:spcPts val="1200"/>
              </a:spcBef>
              <a:spcAft>
                <a:spcPts val="0"/>
              </a:spcAft>
              <a:buNone/>
            </a:pPr>
            <a:r>
              <a:rPr lang="en-GB"/>
              <a:t>Step 2: The connected Arduino board will                                                                               read the code from the RFID reader and                                                                                      will decrypt that code of RFID into a user                                                                                           friendly message describing the meaning                                                                                  of the Sign. </a:t>
            </a:r>
            <a:endParaRPr/>
          </a:p>
          <a:p>
            <a:pPr indent="0" lvl="0" marL="0" rtl="0" algn="l">
              <a:spcBef>
                <a:spcPts val="1200"/>
              </a:spcBef>
              <a:spcAft>
                <a:spcPts val="0"/>
              </a:spcAft>
              <a:buNone/>
            </a:pPr>
            <a:r>
              <a:rPr lang="en-GB"/>
              <a:t>Step 3: The message will be displayed on the                                                                                       connected screen which is placed near the driver                                                                                                                       in the vehicle.</a:t>
            </a:r>
            <a:endParaRPr/>
          </a:p>
          <a:p>
            <a:pPr indent="0" lvl="0" marL="0" rtl="0" algn="l">
              <a:spcBef>
                <a:spcPts val="1200"/>
              </a:spcBef>
              <a:spcAft>
                <a:spcPts val="0"/>
              </a:spcAft>
              <a:buNone/>
            </a:pPr>
            <a:r>
              <a:rPr lang="en-GB"/>
              <a:t> Step 4: The text message will be converted into a user                                                                                                                             friendly voice message in parallel.</a:t>
            </a:r>
            <a:endParaRPr/>
          </a:p>
          <a:p>
            <a:pPr indent="0" lvl="0" marL="0" rtl="0" algn="l">
              <a:spcBef>
                <a:spcPts val="1200"/>
              </a:spcBef>
              <a:spcAft>
                <a:spcPts val="1200"/>
              </a:spcAft>
              <a:buNone/>
            </a:pPr>
            <a:r>
              <a:rPr lang="en-GB"/>
              <a:t> Step 5: Stop</a:t>
            </a:r>
            <a:endParaRPr/>
          </a:p>
        </p:txBody>
      </p:sp>
      <p:pic>
        <p:nvPicPr>
          <p:cNvPr id="75" name="Google Shape;75;p16"/>
          <p:cNvPicPr preferRelativeResize="0"/>
          <p:nvPr/>
        </p:nvPicPr>
        <p:blipFill>
          <a:blip r:embed="rId3">
            <a:alphaModFix/>
          </a:blip>
          <a:stretch>
            <a:fillRect/>
          </a:stretch>
        </p:blipFill>
        <p:spPr>
          <a:xfrm>
            <a:off x="4781954" y="1321450"/>
            <a:ext cx="3838850" cy="2782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143225" y="1015525"/>
            <a:ext cx="87300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50" u="sng">
                <a:solidFill>
                  <a:srgbClr val="333333"/>
                </a:solidFill>
                <a:highlight>
                  <a:srgbClr val="FFFFFF"/>
                </a:highlight>
              </a:rPr>
              <a:t>INTRODUCTION</a:t>
            </a:r>
            <a:endParaRPr b="1" sz="1250" u="sng">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Traffic signal management is one of the major problematic issues in the current situation.</a:t>
            </a:r>
            <a:endParaRPr sz="1250">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 Such scenarios, every signal are getting 60 seconds of timing on the road at a regular interval, even when traffic on that particular road is dense. </a:t>
            </a:r>
            <a:endParaRPr sz="1250">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As per this proposed model in this article, which will be optimized the timing interval of the traffic signal purely depends on the number of vehicles on that particular roadside</a:t>
            </a:r>
            <a:endParaRPr sz="1250">
              <a:solidFill>
                <a:srgbClr val="333333"/>
              </a:solidFill>
              <a:highlight>
                <a:srgbClr val="FFFFFF"/>
              </a:highlight>
            </a:endParaRPr>
          </a:p>
          <a:p>
            <a:pPr indent="0" lvl="0" marL="0" rtl="0" algn="l">
              <a:spcBef>
                <a:spcPts val="0"/>
              </a:spcBef>
              <a:spcAft>
                <a:spcPts val="0"/>
              </a:spcAft>
              <a:buNone/>
            </a:pPr>
            <a:r>
              <a:rPr b="1" lang="en-GB" sz="1250" u="sng">
                <a:solidFill>
                  <a:srgbClr val="333333"/>
                </a:solidFill>
                <a:highlight>
                  <a:srgbClr val="FFFFFF"/>
                </a:highlight>
              </a:rPr>
              <a:t>ADVANTAGE:</a:t>
            </a:r>
            <a:endParaRPr b="1" sz="1250" u="sng">
              <a:solidFill>
                <a:srgbClr val="333333"/>
              </a:solidFill>
              <a:highlight>
                <a:srgbClr val="FFFFFF"/>
              </a:highlight>
            </a:endParaRPr>
          </a:p>
          <a:p>
            <a:pPr indent="0" lvl="0" marL="0" rtl="0" algn="l">
              <a:spcBef>
                <a:spcPts val="0"/>
              </a:spcBef>
              <a:spcAft>
                <a:spcPts val="0"/>
              </a:spcAft>
              <a:buNone/>
            </a:pPr>
            <a:r>
              <a:t/>
            </a:r>
            <a:endParaRPr b="1" sz="1250" u="sng">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The major advantage of this system is that it can able to decrease the more waiting time for the drivers to cross road signal.</a:t>
            </a:r>
            <a:endParaRPr sz="1250">
              <a:solidFill>
                <a:srgbClr val="333333"/>
              </a:solidFill>
              <a:highlight>
                <a:srgbClr val="FFFFFF"/>
              </a:highlight>
            </a:endParaRPr>
          </a:p>
          <a:p>
            <a:pPr indent="0" lvl="0" marL="0" rtl="0" algn="l">
              <a:spcBef>
                <a:spcPts val="0"/>
              </a:spcBef>
              <a:spcAft>
                <a:spcPts val="0"/>
              </a:spcAft>
              <a:buNone/>
            </a:pPr>
            <a:r>
              <a:rPr b="1" lang="en-GB" sz="1250" u="sng">
                <a:solidFill>
                  <a:srgbClr val="333333"/>
                </a:solidFill>
                <a:highlight>
                  <a:srgbClr val="FFFFFF"/>
                </a:highlight>
              </a:rPr>
              <a:t>ALGORITHM:</a:t>
            </a:r>
            <a:endParaRPr b="1" sz="1250" u="sng">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 In this model, we are using the clustering algorithms model which is based on KNN algorithm.</a:t>
            </a:r>
            <a:endParaRPr sz="1250">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 Using this algorithm new model will be liable to determine expected required timing as per provided inputs to the signal which is vehicles count. </a:t>
            </a:r>
            <a:endParaRPr sz="1250">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The input of these systems is vehicles counts on each side of the road from crossing signal. And this input will be determined on much time is to be provided.</a:t>
            </a:r>
            <a:endParaRPr sz="1250">
              <a:solidFill>
                <a:srgbClr val="333333"/>
              </a:solidFill>
              <a:highlight>
                <a:srgbClr val="FFFFFF"/>
              </a:highlight>
            </a:endParaRPr>
          </a:p>
        </p:txBody>
      </p:sp>
      <p:sp>
        <p:nvSpPr>
          <p:cNvPr id="81" name="Google Shape;81;p17"/>
          <p:cNvSpPr txBox="1"/>
          <p:nvPr/>
        </p:nvSpPr>
        <p:spPr>
          <a:xfrm>
            <a:off x="319700" y="235075"/>
            <a:ext cx="8293500" cy="8157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GB" sz="1500" u="sng">
                <a:solidFill>
                  <a:srgbClr val="111111"/>
                </a:solidFill>
                <a:highlight>
                  <a:srgbClr val="FFFFFF"/>
                </a:highlight>
                <a:latin typeface="Roboto"/>
                <a:ea typeface="Roboto"/>
                <a:cs typeface="Roboto"/>
                <a:sym typeface="Roboto"/>
              </a:rPr>
              <a:t>IoT based smart traffic signal monitoring system using vehicles counts </a:t>
            </a:r>
            <a:endParaRPr b="1" sz="1500" u="sng">
              <a:solidFill>
                <a:srgbClr val="111111"/>
              </a:solidFill>
              <a:highlight>
                <a:srgbClr val="FFFFFF"/>
              </a:highlight>
              <a:latin typeface="Roboto"/>
              <a:ea typeface="Roboto"/>
              <a:cs typeface="Roboto"/>
              <a:sym typeface="Roboto"/>
            </a:endParaRPr>
          </a:p>
          <a:p>
            <a:pPr indent="0" lvl="0" marL="0" rtl="0" algn="l">
              <a:lnSpc>
                <a:spcPct val="120000"/>
              </a:lnSpc>
              <a:spcBef>
                <a:spcPts val="0"/>
              </a:spcBef>
              <a:spcAft>
                <a:spcPts val="0"/>
              </a:spcAft>
              <a:buClr>
                <a:schemeClr val="dk1"/>
              </a:buClr>
              <a:buSzPts val="1100"/>
              <a:buFont typeface="Arial"/>
              <a:buNone/>
            </a:pPr>
            <a:r>
              <a:rPr b="1" lang="en-GB" sz="1500">
                <a:solidFill>
                  <a:srgbClr val="111111"/>
                </a:solidFill>
                <a:highlight>
                  <a:srgbClr val="FFFFFF"/>
                </a:highlight>
                <a:latin typeface="Roboto"/>
                <a:ea typeface="Roboto"/>
                <a:cs typeface="Roboto"/>
                <a:sym typeface="Roboto"/>
              </a:rPr>
              <a:t>Link: </a:t>
            </a:r>
            <a:r>
              <a:rPr lang="en-GB" sz="1000" u="sng">
                <a:solidFill>
                  <a:schemeClr val="hlink"/>
                </a:solidFill>
                <a:highlight>
                  <a:srgbClr val="FFFFFF"/>
                </a:highlight>
                <a:latin typeface="Roboto"/>
                <a:ea typeface="Roboto"/>
                <a:cs typeface="Roboto"/>
                <a:sym typeface="Roboto"/>
                <a:hlinkClick r:id="rId3"/>
              </a:rPr>
              <a:t>https://www.researchgate.net/publication/325116849_IoT_based_smart_traffic_signal_monitoring_system_using_vehicles_counts</a:t>
            </a:r>
            <a:endParaRPr sz="1000">
              <a:solidFill>
                <a:srgbClr val="11111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120550"/>
            <a:ext cx="8520600" cy="444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311700" y="120550"/>
            <a:ext cx="8520600" cy="483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432600"/>
          </a:xfrm>
          <a:prstGeom prst="rect">
            <a:avLst/>
          </a:prstGeom>
        </p:spPr>
        <p:txBody>
          <a:bodyPr anchorCtr="0" anchor="t" bIns="91425" lIns="91425" spcFirstLastPara="1" rIns="91425" wrap="square" tIns="91425">
            <a:noAutofit/>
          </a:bodyPr>
          <a:lstStyle/>
          <a:p>
            <a:pPr indent="0" lvl="0" marL="0" rtl="0" algn="ctr">
              <a:lnSpc>
                <a:spcPct val="115000"/>
              </a:lnSpc>
              <a:spcBef>
                <a:spcPts val="2400"/>
              </a:spcBef>
              <a:spcAft>
                <a:spcPts val="600"/>
              </a:spcAft>
              <a:buSzPts val="990"/>
              <a:buNone/>
            </a:pPr>
            <a:r>
              <a:rPr b="1" lang="en-GB" sz="1570">
                <a:solidFill>
                  <a:srgbClr val="1C1D1E"/>
                </a:solidFill>
                <a:highlight>
                  <a:srgbClr val="FFFFFF"/>
                </a:highlight>
              </a:rPr>
              <a:t>Wireless digital traffic signs of the future -</a:t>
            </a:r>
            <a:r>
              <a:rPr b="1" lang="en-GB" sz="469">
                <a:solidFill>
                  <a:srgbClr val="1C1D1E"/>
                </a:solidFill>
                <a:highlight>
                  <a:srgbClr val="FFFFFF"/>
                </a:highlight>
              </a:rPr>
              <a:t> </a:t>
            </a:r>
            <a:r>
              <a:rPr b="1" lang="en-GB" sz="469" u="sng">
                <a:solidFill>
                  <a:schemeClr val="hlink"/>
                </a:solidFill>
                <a:highlight>
                  <a:srgbClr val="FFFFFF"/>
                </a:highlight>
                <a:hlinkClick r:id="rId3"/>
              </a:rPr>
              <a:t> </a:t>
            </a:r>
            <a:r>
              <a:rPr lang="en-GB" sz="920" u="sng">
                <a:solidFill>
                  <a:schemeClr val="hlink"/>
                </a:solidFill>
                <a:hlinkClick r:id="rId4"/>
              </a:rPr>
              <a:t>https://ietresearch.onlinelibrary.wiley.com/doi/full/10.1049/iet-net.2018.5127</a:t>
            </a:r>
            <a:endParaRPr sz="920"/>
          </a:p>
        </p:txBody>
      </p:sp>
      <p:sp>
        <p:nvSpPr>
          <p:cNvPr id="93" name="Google Shape;93;p19"/>
          <p:cNvSpPr txBox="1"/>
          <p:nvPr>
            <p:ph idx="1" type="body"/>
          </p:nvPr>
        </p:nvSpPr>
        <p:spPr>
          <a:xfrm>
            <a:off x="311700" y="951600"/>
            <a:ext cx="8520600" cy="361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D</a:t>
            </a:r>
            <a:r>
              <a:rPr lang="en-GB" sz="1400"/>
              <a:t>igital traffic sign posts will be capable of transmitting the traffic sign information wirelessly to road users, and this will transform our roads into intelligent roads, where signs will appear promptly and automatically on in-vehicle displays to alert the driver.</a:t>
            </a:r>
            <a:endParaRPr sz="1400"/>
          </a:p>
        </p:txBody>
      </p:sp>
      <p:pic>
        <p:nvPicPr>
          <p:cNvPr id="94" name="Google Shape;94;p19"/>
          <p:cNvPicPr preferRelativeResize="0"/>
          <p:nvPr/>
        </p:nvPicPr>
        <p:blipFill>
          <a:blip r:embed="rId5">
            <a:alphaModFix/>
          </a:blip>
          <a:stretch>
            <a:fillRect/>
          </a:stretch>
        </p:blipFill>
        <p:spPr>
          <a:xfrm>
            <a:off x="5118619" y="1982689"/>
            <a:ext cx="2081200" cy="2381236"/>
          </a:xfrm>
          <a:prstGeom prst="rect">
            <a:avLst/>
          </a:prstGeom>
          <a:noFill/>
          <a:ln>
            <a:noFill/>
          </a:ln>
        </p:spPr>
      </p:pic>
      <p:sp>
        <p:nvSpPr>
          <p:cNvPr id="95" name="Google Shape;95;p19"/>
          <p:cNvSpPr txBox="1"/>
          <p:nvPr/>
        </p:nvSpPr>
        <p:spPr>
          <a:xfrm flipH="1">
            <a:off x="408366" y="2175438"/>
            <a:ext cx="3657600" cy="16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t>Future scope</a:t>
            </a:r>
            <a:r>
              <a:rPr lang="en-GB" sz="1300"/>
              <a:t>:</a:t>
            </a:r>
            <a:endParaRPr sz="1300"/>
          </a:p>
          <a:p>
            <a:pPr indent="0" lvl="0" marL="0" rtl="0" algn="l">
              <a:spcBef>
                <a:spcPts val="0"/>
              </a:spcBef>
              <a:spcAft>
                <a:spcPts val="0"/>
              </a:spcAft>
              <a:buNone/>
            </a:pPr>
            <a:r>
              <a:rPr lang="en-GB" sz="1300"/>
              <a:t>Spectrum</a:t>
            </a:r>
            <a:endParaRPr sz="1300"/>
          </a:p>
          <a:p>
            <a:pPr indent="0" lvl="0" marL="0" rtl="0" algn="l">
              <a:spcBef>
                <a:spcPts val="0"/>
              </a:spcBef>
              <a:spcAft>
                <a:spcPts val="0"/>
              </a:spcAft>
              <a:buNone/>
            </a:pPr>
            <a:r>
              <a:rPr lang="en-GB" sz="1300"/>
              <a:t>Power</a:t>
            </a:r>
            <a:endParaRPr sz="1300"/>
          </a:p>
          <a:p>
            <a:pPr indent="0" lvl="0" marL="0" rtl="0" algn="l">
              <a:spcBef>
                <a:spcPts val="0"/>
              </a:spcBef>
              <a:spcAft>
                <a:spcPts val="0"/>
              </a:spcAft>
              <a:buNone/>
            </a:pPr>
            <a:r>
              <a:rPr lang="en-GB" sz="1300"/>
              <a:t>Weather</a:t>
            </a:r>
            <a:endParaRPr sz="1300"/>
          </a:p>
          <a:p>
            <a:pPr indent="0" lvl="0" marL="0" rtl="0" algn="l">
              <a:spcBef>
                <a:spcPts val="0"/>
              </a:spcBef>
              <a:spcAft>
                <a:spcPts val="0"/>
              </a:spcAft>
              <a:buNone/>
            </a:pPr>
            <a:r>
              <a:rPr lang="en-GB" sz="1300"/>
              <a:t>Security</a:t>
            </a:r>
            <a:endParaRPr sz="1300"/>
          </a:p>
          <a:p>
            <a:pPr indent="0" lvl="0" marL="0" rtl="0" algn="l">
              <a:spcBef>
                <a:spcPts val="0"/>
              </a:spcBef>
              <a:spcAft>
                <a:spcPts val="0"/>
              </a:spcAft>
              <a:buNone/>
            </a:pPr>
            <a:r>
              <a:rPr lang="en-GB" sz="1300"/>
              <a:t>Regulations on hardware</a:t>
            </a:r>
            <a:endParaRPr sz="1300"/>
          </a:p>
          <a:p>
            <a:pPr indent="0" lvl="0" marL="0" rtl="0" algn="l">
              <a:spcBef>
                <a:spcPts val="0"/>
              </a:spcBef>
              <a:spcAft>
                <a:spcPts val="0"/>
              </a:spcAft>
              <a:buNone/>
            </a:pPr>
            <a:r>
              <a:rPr lang="en-GB" sz="1300"/>
              <a:t>Future traffic violation detection</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720"/>
              <a:t>Smart Self Enforcing Road  Signs- </a:t>
            </a:r>
            <a:r>
              <a:rPr lang="en-GB" sz="920" u="sng">
                <a:solidFill>
                  <a:schemeClr val="hlink"/>
                </a:solidFill>
                <a:hlinkClick r:id="rId3"/>
              </a:rPr>
              <a:t>https://eventornado.com/submission/smart-self-enforcing-road-signs?s=1#ideas</a:t>
            </a:r>
            <a:endParaRPr sz="920"/>
          </a:p>
        </p:txBody>
      </p:sp>
      <p:sp>
        <p:nvSpPr>
          <p:cNvPr id="101" name="Google Shape;101;p20"/>
          <p:cNvSpPr txBox="1"/>
          <p:nvPr>
            <p:ph idx="1" type="body"/>
          </p:nvPr>
        </p:nvSpPr>
        <p:spPr>
          <a:xfrm>
            <a:off x="311700" y="1403600"/>
            <a:ext cx="8520600" cy="3165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2857"/>
              <a:buFont typeface="Arial"/>
              <a:buNone/>
            </a:pPr>
            <a:r>
              <a:rPr lang="en-GB" sz="1750">
                <a:solidFill>
                  <a:srgbClr val="545454"/>
                </a:solidFill>
                <a:highlight>
                  <a:srgbClr val="FFFFFF"/>
                </a:highlight>
              </a:rPr>
              <a:t>The digital road sign warrants can be changed and updated dynamically.(i.e) enforce </a:t>
            </a:r>
            <a:r>
              <a:rPr lang="en-GB" sz="1750">
                <a:solidFill>
                  <a:srgbClr val="545454"/>
                </a:solidFill>
                <a:highlight>
                  <a:srgbClr val="FFFFFF"/>
                </a:highlight>
              </a:rPr>
              <a:t>speed</a:t>
            </a:r>
            <a:r>
              <a:rPr lang="en-GB" sz="1750">
                <a:solidFill>
                  <a:srgbClr val="545454"/>
                </a:solidFill>
                <a:highlight>
                  <a:srgbClr val="FFFFFF"/>
                </a:highlight>
              </a:rPr>
              <a:t> limit restrictions.</a:t>
            </a:r>
            <a:endParaRPr sz="1750">
              <a:solidFill>
                <a:srgbClr val="545454"/>
              </a:solidFill>
              <a:highlight>
                <a:srgbClr val="FFFFFF"/>
              </a:highlight>
            </a:endParaRPr>
          </a:p>
          <a:p>
            <a:pPr indent="0" lvl="0" marL="0" rtl="0" algn="l">
              <a:spcBef>
                <a:spcPts val="0"/>
              </a:spcBef>
              <a:spcAft>
                <a:spcPts val="0"/>
              </a:spcAft>
              <a:buNone/>
            </a:pPr>
            <a:r>
              <a:t/>
            </a:r>
            <a:endParaRPr sz="17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Future scope:</a:t>
            </a:r>
            <a:endParaRPr/>
          </a:p>
          <a:p>
            <a:pPr indent="0" lvl="0" marL="0" rtl="0" algn="l">
              <a:spcBef>
                <a:spcPts val="1200"/>
              </a:spcBef>
              <a:spcAft>
                <a:spcPts val="0"/>
              </a:spcAft>
              <a:buClr>
                <a:schemeClr val="dk1"/>
              </a:buClr>
              <a:buSzPct val="61111"/>
              <a:buFont typeface="Arial"/>
              <a:buNone/>
            </a:pPr>
            <a:r>
              <a:rPr lang="en-GB"/>
              <a:t>In Future Infrastructure should have the ability to exchange data with Self-Driving system</a:t>
            </a:r>
            <a:endParaRPr/>
          </a:p>
          <a:p>
            <a:pPr indent="0" lvl="0" marL="0" rtl="0" algn="l">
              <a:spcBef>
                <a:spcPts val="1200"/>
              </a:spcBef>
              <a:spcAft>
                <a:spcPts val="1200"/>
              </a:spcAft>
              <a:buNone/>
            </a:pPr>
            <a:r>
              <a:t/>
            </a:r>
            <a:endParaRPr/>
          </a:p>
        </p:txBody>
      </p:sp>
      <p:pic>
        <p:nvPicPr>
          <p:cNvPr id="102" name="Google Shape;102;p20"/>
          <p:cNvPicPr preferRelativeResize="0"/>
          <p:nvPr/>
        </p:nvPicPr>
        <p:blipFill>
          <a:blip r:embed="rId4">
            <a:alphaModFix/>
          </a:blip>
          <a:stretch>
            <a:fillRect/>
          </a:stretch>
        </p:blipFill>
        <p:spPr>
          <a:xfrm>
            <a:off x="2099575" y="1788175"/>
            <a:ext cx="4775100" cy="189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Idea</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09" name="Google Shape;109;p21"/>
          <p:cNvPicPr preferRelativeResize="0"/>
          <p:nvPr/>
        </p:nvPicPr>
        <p:blipFill>
          <a:blip r:embed="rId3">
            <a:alphaModFix/>
          </a:blip>
          <a:stretch>
            <a:fillRect/>
          </a:stretch>
        </p:blipFill>
        <p:spPr>
          <a:xfrm>
            <a:off x="864738" y="1773275"/>
            <a:ext cx="6924675" cy="240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