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esh sankar" userId="5f854d8a30927290" providerId="LiveId" clId="{12E4DDE8-17CA-4C31-A69C-6D9A18D115C4}"/>
    <pc:docChg chg="undo custSel addSld modSld">
      <pc:chgData name="yugesh sankar" userId="5f854d8a30927290" providerId="LiveId" clId="{12E4DDE8-17CA-4C31-A69C-6D9A18D115C4}" dt="2022-09-25T04:17:36.574" v="310" actId="27636"/>
      <pc:docMkLst>
        <pc:docMk/>
      </pc:docMkLst>
      <pc:sldChg chg="modSp mod">
        <pc:chgData name="yugesh sankar" userId="5f854d8a30927290" providerId="LiveId" clId="{12E4DDE8-17CA-4C31-A69C-6D9A18D115C4}" dt="2022-09-25T04:17:36.574" v="310" actId="27636"/>
        <pc:sldMkLst>
          <pc:docMk/>
          <pc:sldMk cId="2170042548" sldId="256"/>
        </pc:sldMkLst>
        <pc:spChg chg="mod">
          <ac:chgData name="yugesh sankar" userId="5f854d8a30927290" providerId="LiveId" clId="{12E4DDE8-17CA-4C31-A69C-6D9A18D115C4}" dt="2022-09-25T04:17:29.201" v="307" actId="1076"/>
          <ac:spMkLst>
            <pc:docMk/>
            <pc:sldMk cId="2170042548" sldId="256"/>
            <ac:spMk id="2" creationId="{944A710B-EA84-8643-7DAE-8CD50806D27C}"/>
          </ac:spMkLst>
        </pc:spChg>
        <pc:spChg chg="mod">
          <ac:chgData name="yugesh sankar" userId="5f854d8a30927290" providerId="LiveId" clId="{12E4DDE8-17CA-4C31-A69C-6D9A18D115C4}" dt="2022-09-25T04:17:36.574" v="310" actId="27636"/>
          <ac:spMkLst>
            <pc:docMk/>
            <pc:sldMk cId="2170042548" sldId="256"/>
            <ac:spMk id="3" creationId="{09EFD31D-9D0E-59A5-26E8-DD19FE54DB16}"/>
          </ac:spMkLst>
        </pc:spChg>
      </pc:sldChg>
      <pc:sldChg chg="addSp modSp mod">
        <pc:chgData name="yugesh sankar" userId="5f854d8a30927290" providerId="LiveId" clId="{12E4DDE8-17CA-4C31-A69C-6D9A18D115C4}" dt="2022-09-25T04:01:18.040" v="58" actId="1076"/>
        <pc:sldMkLst>
          <pc:docMk/>
          <pc:sldMk cId="487554883" sldId="260"/>
        </pc:sldMkLst>
        <pc:spChg chg="add mod">
          <ac:chgData name="yugesh sankar" userId="5f854d8a30927290" providerId="LiveId" clId="{12E4DDE8-17CA-4C31-A69C-6D9A18D115C4}" dt="2022-09-25T04:01:18.040" v="58" actId="1076"/>
          <ac:spMkLst>
            <pc:docMk/>
            <pc:sldMk cId="487554883" sldId="260"/>
            <ac:spMk id="3" creationId="{2B2C1ACC-6B02-ED01-4EA9-06EEC25424B3}"/>
          </ac:spMkLst>
        </pc:spChg>
      </pc:sldChg>
      <pc:sldChg chg="addSp modSp new mod">
        <pc:chgData name="yugesh sankar" userId="5f854d8a30927290" providerId="LiveId" clId="{12E4DDE8-17CA-4C31-A69C-6D9A18D115C4}" dt="2022-09-25T04:11:58.514" v="149" actId="12"/>
        <pc:sldMkLst>
          <pc:docMk/>
          <pc:sldMk cId="3978091471" sldId="261"/>
        </pc:sldMkLst>
        <pc:spChg chg="mod">
          <ac:chgData name="yugesh sankar" userId="5f854d8a30927290" providerId="LiveId" clId="{12E4DDE8-17CA-4C31-A69C-6D9A18D115C4}" dt="2022-09-25T04:03:04.478" v="97" actId="20577"/>
          <ac:spMkLst>
            <pc:docMk/>
            <pc:sldMk cId="3978091471" sldId="261"/>
            <ac:spMk id="2" creationId="{868F0A2C-88E2-C5FA-84D8-3492C6F5B528}"/>
          </ac:spMkLst>
        </pc:spChg>
        <pc:spChg chg="add mod">
          <ac:chgData name="yugesh sankar" userId="5f854d8a30927290" providerId="LiveId" clId="{12E4DDE8-17CA-4C31-A69C-6D9A18D115C4}" dt="2022-09-25T04:11:58.514" v="149" actId="12"/>
          <ac:spMkLst>
            <pc:docMk/>
            <pc:sldMk cId="3978091471" sldId="261"/>
            <ac:spMk id="3" creationId="{FB628F4F-9D25-05F2-38A5-5EDCA656DBBF}"/>
          </ac:spMkLst>
        </pc:spChg>
      </pc:sldChg>
      <pc:sldChg chg="addSp modSp new mod">
        <pc:chgData name="yugesh sankar" userId="5f854d8a30927290" providerId="LiveId" clId="{12E4DDE8-17CA-4C31-A69C-6D9A18D115C4}" dt="2022-09-25T04:15:13.856" v="180" actId="1076"/>
        <pc:sldMkLst>
          <pc:docMk/>
          <pc:sldMk cId="1619095744" sldId="262"/>
        </pc:sldMkLst>
        <pc:spChg chg="mod">
          <ac:chgData name="yugesh sankar" userId="5f854d8a30927290" providerId="LiveId" clId="{12E4DDE8-17CA-4C31-A69C-6D9A18D115C4}" dt="2022-09-25T04:12:16.319" v="163" actId="20577"/>
          <ac:spMkLst>
            <pc:docMk/>
            <pc:sldMk cId="1619095744" sldId="262"/>
            <ac:spMk id="2" creationId="{70D46A49-C046-87D8-83F0-673E73EE9DE8}"/>
          </ac:spMkLst>
        </pc:spChg>
        <pc:spChg chg="add mod">
          <ac:chgData name="yugesh sankar" userId="5f854d8a30927290" providerId="LiveId" clId="{12E4DDE8-17CA-4C31-A69C-6D9A18D115C4}" dt="2022-09-25T04:15:13.856" v="180" actId="1076"/>
          <ac:spMkLst>
            <pc:docMk/>
            <pc:sldMk cId="1619095744" sldId="262"/>
            <ac:spMk id="3" creationId="{BF630DC4-E77F-A490-7153-AA9AB813BD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AE2E-4D86-4788-8F7E-BC18296E9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5C6CD-146A-7B3F-58AB-EE25F63BD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327CC-9264-78A4-A9E8-2C71DEC51BDF}"/>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D8CF58C7-D570-673F-AADD-21BE031C7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5F119-E102-51E2-871C-2065067EE369}"/>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418654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0DCE-2D4B-6223-688D-AAB312B171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273A5-3565-B266-9562-EA3997CD2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281DE-DA65-B551-0E1E-7470DE2CD3CA}"/>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A0BD2C1E-A205-8991-3541-FB5D25FF7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7094D-E581-E252-99D2-8D027012CDD8}"/>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55597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55292-3DC8-D1C3-D763-F53DD1DABC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11DF4-F744-D4DC-DACE-3B2186A6A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E0428-9CC3-6A49-25B4-865281218292}"/>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013F789B-CF85-4909-7DA4-D6392E4EE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54742-D3E6-9449-6F7C-B2CDC1CD0DAE}"/>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115443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0A17-4E15-3C6B-8E23-C86ABA5E26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796DC-DFAC-41DA-714C-E72EE65F8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3BE50-400A-75F8-E22E-D7B9450F3F05}"/>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F8B4F0AF-B882-4DA3-D701-05CD61D368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04215-0806-43CD-5CD2-A2B8F54ED50D}"/>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199583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EBA7-AA64-ACBF-1DEA-470FC9309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3240A2-239E-8C4E-A008-B85408F8DD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E5CD4-8927-1A2A-CC2D-E6B6AC483A9D}"/>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05B9E1EB-E30D-2ED9-C163-12476D57C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62955-07B0-B88A-AA11-B19668F82EA6}"/>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28003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7C49-358F-2328-E057-14EF77666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6B4E6A-FFBE-01F5-A981-8768B9E35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71750-5A01-F7FF-CF4A-9B1429575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A6F51-4D8D-DDB8-FEF3-052F5A58780D}"/>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6" name="Footer Placeholder 5">
            <a:extLst>
              <a:ext uri="{FF2B5EF4-FFF2-40B4-BE49-F238E27FC236}">
                <a16:creationId xmlns:a16="http://schemas.microsoft.com/office/drawing/2014/main" id="{F98038F7-E708-DCBB-5FF9-F323CF7D41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198B6-B4D6-4DB7-6AA5-A6F5FCEE5582}"/>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121619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116A-93FC-B451-A2C2-68C923CEF7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FFC9E-4528-9663-7109-A8DF2A9BB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0A268-B7B5-2E03-24C0-967DC63DF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65433D-E631-3DE9-C7D7-17084F103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1860C-DA16-666F-F8FF-BAD3A1B06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7B9577-24C7-BA39-3CB5-F3029C13A836}"/>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8" name="Footer Placeholder 7">
            <a:extLst>
              <a:ext uri="{FF2B5EF4-FFF2-40B4-BE49-F238E27FC236}">
                <a16:creationId xmlns:a16="http://schemas.microsoft.com/office/drawing/2014/main" id="{EFE4FE7B-CDF8-3FEA-D833-8B628AD603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D9AC90-2B97-8D07-C421-07A4BF025235}"/>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358834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507C-A782-FD3B-8B09-3ADFCF1CE4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21F5B4-3134-6F02-802F-CC02999C6609}"/>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4" name="Footer Placeholder 3">
            <a:extLst>
              <a:ext uri="{FF2B5EF4-FFF2-40B4-BE49-F238E27FC236}">
                <a16:creationId xmlns:a16="http://schemas.microsoft.com/office/drawing/2014/main" id="{C0B6F9AD-5AB6-207E-2547-543589B62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60B80F-CBC9-AE24-0E9B-37C61CC97297}"/>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386466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51829D-9900-3FEA-DC00-A1E5547024AF}"/>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3" name="Footer Placeholder 2">
            <a:extLst>
              <a:ext uri="{FF2B5EF4-FFF2-40B4-BE49-F238E27FC236}">
                <a16:creationId xmlns:a16="http://schemas.microsoft.com/office/drawing/2014/main" id="{FC733342-BFBA-863C-18A4-838B0E6168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14DA76-EBDD-4EA5-21F2-31085804AE26}"/>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192104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335-5B2F-F4E0-016B-07A2A62BF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9297BF-435F-96F2-F074-0FAE15189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940E5E-DC9C-CE8B-B81C-E88474F40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C067F-8637-A4CC-74C3-3B2DD2808540}"/>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6" name="Footer Placeholder 5">
            <a:extLst>
              <a:ext uri="{FF2B5EF4-FFF2-40B4-BE49-F238E27FC236}">
                <a16:creationId xmlns:a16="http://schemas.microsoft.com/office/drawing/2014/main" id="{6532F354-9A84-A97D-CA5C-90875856D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7D451-9136-488B-D141-C07DE576CF3A}"/>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254784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E6FD-1BCD-0E27-FD68-0AC5C6542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87F756-5F97-3E90-AF7C-54BCEE832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462C6C-3D87-9041-0221-B4A3306DE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CDBFA-6F99-F72A-DE56-D7B60DE9E828}"/>
              </a:ext>
            </a:extLst>
          </p:cNvPr>
          <p:cNvSpPr>
            <a:spLocks noGrp="1"/>
          </p:cNvSpPr>
          <p:nvPr>
            <p:ph type="dt" sz="half" idx="10"/>
          </p:nvPr>
        </p:nvSpPr>
        <p:spPr/>
        <p:txBody>
          <a:bodyPr/>
          <a:lstStyle/>
          <a:p>
            <a:fld id="{3F429E16-AA69-4A81-826B-13D70E91E4F4}" type="datetimeFigureOut">
              <a:rPr lang="en-IN" smtClean="0"/>
              <a:t>25-09-2022</a:t>
            </a:fld>
            <a:endParaRPr lang="en-IN"/>
          </a:p>
        </p:txBody>
      </p:sp>
      <p:sp>
        <p:nvSpPr>
          <p:cNvPr id="6" name="Footer Placeholder 5">
            <a:extLst>
              <a:ext uri="{FF2B5EF4-FFF2-40B4-BE49-F238E27FC236}">
                <a16:creationId xmlns:a16="http://schemas.microsoft.com/office/drawing/2014/main" id="{A145A0E7-448B-85E5-9012-ADBD280EF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590AD1-E3BF-EF31-3092-002216A808BA}"/>
              </a:ext>
            </a:extLst>
          </p:cNvPr>
          <p:cNvSpPr>
            <a:spLocks noGrp="1"/>
          </p:cNvSpPr>
          <p:nvPr>
            <p:ph type="sldNum" sz="quarter" idx="12"/>
          </p:nvPr>
        </p:nvSpPr>
        <p:spPr/>
        <p:txBody>
          <a:bodyPr/>
          <a:lstStyle/>
          <a:p>
            <a:fld id="{E5E5F5C8-779A-4BC8-B94E-02A7A9828BF9}" type="slidenum">
              <a:rPr lang="en-IN" smtClean="0"/>
              <a:t>‹#›</a:t>
            </a:fld>
            <a:endParaRPr lang="en-IN"/>
          </a:p>
        </p:txBody>
      </p:sp>
    </p:spTree>
    <p:extLst>
      <p:ext uri="{BB962C8B-B14F-4D97-AF65-F5344CB8AC3E}">
        <p14:creationId xmlns:p14="http://schemas.microsoft.com/office/powerpoint/2010/main" val="333861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D3C9B-34EB-6EE6-76F9-371E39731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B4D10A-907A-4C54-DE5F-BA5092586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452D9-D9A7-CEAE-3AD8-1947B0A26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29E16-AA69-4A81-826B-13D70E91E4F4}" type="datetimeFigureOut">
              <a:rPr lang="en-IN" smtClean="0"/>
              <a:t>25-09-2022</a:t>
            </a:fld>
            <a:endParaRPr lang="en-IN"/>
          </a:p>
        </p:txBody>
      </p:sp>
      <p:sp>
        <p:nvSpPr>
          <p:cNvPr id="5" name="Footer Placeholder 4">
            <a:extLst>
              <a:ext uri="{FF2B5EF4-FFF2-40B4-BE49-F238E27FC236}">
                <a16:creationId xmlns:a16="http://schemas.microsoft.com/office/drawing/2014/main" id="{818C9788-FEA1-AB1C-F360-C6AE151E6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A4C4FC-8791-1347-AB91-85CE7FDFC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5F5C8-779A-4BC8-B94E-02A7A9828BF9}" type="slidenum">
              <a:rPr lang="en-IN" smtClean="0"/>
              <a:t>‹#›</a:t>
            </a:fld>
            <a:endParaRPr lang="en-IN"/>
          </a:p>
        </p:txBody>
      </p:sp>
    </p:spTree>
    <p:extLst>
      <p:ext uri="{BB962C8B-B14F-4D97-AF65-F5344CB8AC3E}">
        <p14:creationId xmlns:p14="http://schemas.microsoft.com/office/powerpoint/2010/main" val="365839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thenextscoop.com/guide-to-conversational-marketing/"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thenextscoop.com/ecommerce-trends-2018/"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710B-EA84-8643-7DAE-8CD50806D27C}"/>
              </a:ext>
            </a:extLst>
          </p:cNvPr>
          <p:cNvSpPr>
            <a:spLocks noGrp="1"/>
          </p:cNvSpPr>
          <p:nvPr>
            <p:ph type="ctrTitle"/>
          </p:nvPr>
        </p:nvSpPr>
        <p:spPr>
          <a:xfrm>
            <a:off x="895739" y="774440"/>
            <a:ext cx="10804849" cy="1095829"/>
          </a:xfrm>
        </p:spPr>
        <p:txBody>
          <a:bodyPr/>
          <a:lstStyle/>
          <a:p>
            <a:r>
              <a:rPr lang="en-US" dirty="0"/>
              <a:t>SMART FASHION RECOMMENDER</a:t>
            </a:r>
            <a:endParaRPr lang="en-IN" dirty="0"/>
          </a:p>
        </p:txBody>
      </p:sp>
      <p:sp>
        <p:nvSpPr>
          <p:cNvPr id="3" name="Subtitle 2">
            <a:extLst>
              <a:ext uri="{FF2B5EF4-FFF2-40B4-BE49-F238E27FC236}">
                <a16:creationId xmlns:a16="http://schemas.microsoft.com/office/drawing/2014/main" id="{09EFD31D-9D0E-59A5-26E8-DD19FE54DB16}"/>
              </a:ext>
            </a:extLst>
          </p:cNvPr>
          <p:cNvSpPr>
            <a:spLocks noGrp="1"/>
          </p:cNvSpPr>
          <p:nvPr>
            <p:ph type="subTitle" idx="1"/>
          </p:nvPr>
        </p:nvSpPr>
        <p:spPr>
          <a:xfrm>
            <a:off x="3397898" y="2881557"/>
            <a:ext cx="4439816" cy="2259610"/>
          </a:xfrm>
        </p:spPr>
        <p:txBody>
          <a:bodyPr>
            <a:normAutofit/>
          </a:bodyPr>
          <a:lstStyle/>
          <a:p>
            <a:r>
              <a:rPr lang="en-US" dirty="0"/>
              <a:t>SOBEKA T -19BEC037</a:t>
            </a:r>
          </a:p>
          <a:p>
            <a:r>
              <a:rPr lang="en-US" dirty="0"/>
              <a:t>YUGESH V S-19BEC038</a:t>
            </a:r>
          </a:p>
          <a:p>
            <a:r>
              <a:rPr lang="en-US" dirty="0"/>
              <a:t>ARAVINTHAN B -19BEC035</a:t>
            </a:r>
          </a:p>
          <a:p>
            <a:r>
              <a:rPr lang="en-US" dirty="0"/>
              <a:t>MUKIL K-19BEC032</a:t>
            </a:r>
            <a:endParaRPr lang="en-IN" dirty="0"/>
          </a:p>
        </p:txBody>
      </p:sp>
    </p:spTree>
    <p:extLst>
      <p:ext uri="{BB962C8B-B14F-4D97-AF65-F5344CB8AC3E}">
        <p14:creationId xmlns:p14="http://schemas.microsoft.com/office/powerpoint/2010/main" val="217004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83A5-F206-496D-8C6F-85F5DDC37D97}"/>
              </a:ext>
            </a:extLst>
          </p:cNvPr>
          <p:cNvSpPr>
            <a:spLocks noGrp="1"/>
          </p:cNvSpPr>
          <p:nvPr>
            <p:ph type="title"/>
          </p:nvPr>
        </p:nvSpPr>
        <p:spPr/>
        <p:txBody>
          <a:bodyPr/>
          <a:lstStyle/>
          <a:p>
            <a:r>
              <a:rPr lang="en-US" dirty="0"/>
              <a:t>                   PROBLEM STATEMENT</a:t>
            </a:r>
            <a:endParaRPr lang="en-IN" dirty="0"/>
          </a:p>
        </p:txBody>
      </p:sp>
      <p:sp>
        <p:nvSpPr>
          <p:cNvPr id="3" name="TextBox 2">
            <a:extLst>
              <a:ext uri="{FF2B5EF4-FFF2-40B4-BE49-F238E27FC236}">
                <a16:creationId xmlns:a16="http://schemas.microsoft.com/office/drawing/2014/main" id="{44FEF6FC-E0C0-B119-7526-096CFFEE0A98}"/>
              </a:ext>
            </a:extLst>
          </p:cNvPr>
          <p:cNvSpPr txBox="1"/>
          <p:nvPr/>
        </p:nvSpPr>
        <p:spPr>
          <a:xfrm>
            <a:off x="923731" y="1009609"/>
            <a:ext cx="10430069" cy="4715650"/>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rapid progress of computer vision, machine learning, and artificial intelligence combined with the current growing urge for online shopping systems opened an excellent opportunity for the fashion industry.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As a result, many studies worldwide are dedicated to modern fashion related applications such as virtual try-on and fashion synthesis. Fitting rooms are the heart of customary in-store apparel shopping, where the customers make the final decision about the purchase.</a:t>
            </a: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Virtual try-on and fashion synthesis systems are the solutions to this problem, preventing customers from buying unsuitable and unexpected items, making sure to provide the customers with an enjoyable experience. Moreover, they can decrease the refunding rate of online stores.</a:t>
            </a:r>
          </a:p>
          <a:p>
            <a:pPr marL="285750" indent="-285750">
              <a:lnSpc>
                <a:spcPct val="150000"/>
              </a:lnSpc>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Hence,here</a:t>
            </a:r>
            <a:r>
              <a:rPr lang="en-IN" dirty="0">
                <a:latin typeface="Times New Roman" panose="02020603050405020304" pitchFamily="18" charset="0"/>
                <a:cs typeface="Times New Roman" panose="02020603050405020304" pitchFamily="18" charset="0"/>
              </a:rPr>
              <a:t> we show how might we come up with a solution through which we can directly do our online shopping based on our choice without any search using the chatbot</a:t>
            </a:r>
          </a:p>
        </p:txBody>
      </p:sp>
    </p:spTree>
    <p:extLst>
      <p:ext uri="{BB962C8B-B14F-4D97-AF65-F5344CB8AC3E}">
        <p14:creationId xmlns:p14="http://schemas.microsoft.com/office/powerpoint/2010/main" val="199901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D990-81B3-E6DC-6916-90994533BE4B}"/>
              </a:ext>
            </a:extLst>
          </p:cNvPr>
          <p:cNvSpPr>
            <a:spLocks noGrp="1"/>
          </p:cNvSpPr>
          <p:nvPr>
            <p:ph type="title"/>
          </p:nvPr>
        </p:nvSpPr>
        <p:spPr/>
        <p:txBody>
          <a:bodyPr/>
          <a:lstStyle/>
          <a:p>
            <a:r>
              <a:rPr lang="en-US" dirty="0"/>
              <a:t>SOLUTION</a:t>
            </a:r>
            <a:endParaRPr lang="en-IN" dirty="0"/>
          </a:p>
        </p:txBody>
      </p:sp>
      <p:sp>
        <p:nvSpPr>
          <p:cNvPr id="3" name="TextBox 2">
            <a:extLst>
              <a:ext uri="{FF2B5EF4-FFF2-40B4-BE49-F238E27FC236}">
                <a16:creationId xmlns:a16="http://schemas.microsoft.com/office/drawing/2014/main" id="{8978BD67-FAA2-33A9-78F6-4A9108E649E2}"/>
              </a:ext>
            </a:extLst>
          </p:cNvPr>
          <p:cNvSpPr txBox="1"/>
          <p:nvPr/>
        </p:nvSpPr>
        <p:spPr>
          <a:xfrm>
            <a:off x="744892" y="2006081"/>
            <a:ext cx="9845352" cy="30027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sz="1600" b="0" i="0" dirty="0">
                <a:solidFill>
                  <a:srgbClr val="24292F"/>
                </a:solidFill>
                <a:effectLst/>
                <a:latin typeface="Times New Roman" panose="02020603050405020304" pitchFamily="18" charset="0"/>
                <a:cs typeface="Times New Roman" panose="02020603050405020304" pitchFamily="18" charset="0"/>
              </a:rPr>
              <a:t>Smart Fashion Recommender is an e-commerce website project that we developed .</a:t>
            </a:r>
          </a:p>
          <a:p>
            <a:pPr marL="285750" indent="-285750" algn="just">
              <a:lnSpc>
                <a:spcPct val="150000"/>
              </a:lnSpc>
              <a:buFont typeface="Wingdings" panose="05000000000000000000" pitchFamily="2" charset="2"/>
              <a:buChar char="ü"/>
            </a:pPr>
            <a:r>
              <a:rPr lang="en-IN" sz="1600" b="0" i="0" dirty="0">
                <a:solidFill>
                  <a:srgbClr val="24292F"/>
                </a:solidFill>
                <a:effectLst/>
                <a:latin typeface="Times New Roman" panose="02020603050405020304" pitchFamily="18" charset="0"/>
                <a:cs typeface="Times New Roman" panose="02020603050405020304" pitchFamily="18" charset="0"/>
              </a:rPr>
              <a:t>The backend was written by Flask (Python) and the frontend used Bootstrap. </a:t>
            </a:r>
          </a:p>
          <a:p>
            <a:pPr marL="285750" indent="-285750" algn="just">
              <a:lnSpc>
                <a:spcPct val="150000"/>
              </a:lnSpc>
              <a:buFont typeface="Wingdings" panose="05000000000000000000" pitchFamily="2" charset="2"/>
              <a:buChar char="ü"/>
            </a:pPr>
            <a:r>
              <a:rPr lang="en-IN" sz="1600" b="0" i="0" dirty="0">
                <a:solidFill>
                  <a:srgbClr val="24292F"/>
                </a:solidFill>
                <a:effectLst/>
                <a:latin typeface="Times New Roman" panose="02020603050405020304" pitchFamily="18" charset="0"/>
                <a:cs typeface="Times New Roman" panose="02020603050405020304" pitchFamily="18" charset="0"/>
              </a:rPr>
              <a:t>In addition to an easy-to-use and robust web interface, </a:t>
            </a:r>
            <a:r>
              <a:rPr lang="en-IN" sz="1600" dirty="0">
                <a:solidFill>
                  <a:srgbClr val="24292F"/>
                </a:solidFill>
                <a:latin typeface="Times New Roman" panose="02020603050405020304" pitchFamily="18" charset="0"/>
                <a:cs typeface="Times New Roman" panose="02020603050405020304" pitchFamily="18" charset="0"/>
              </a:rPr>
              <a:t>we </a:t>
            </a:r>
            <a:r>
              <a:rPr lang="en-IN" sz="1600" b="0" i="0" dirty="0">
                <a:solidFill>
                  <a:srgbClr val="24292F"/>
                </a:solidFill>
                <a:effectLst/>
                <a:latin typeface="Times New Roman" panose="02020603050405020304" pitchFamily="18" charset="0"/>
                <a:cs typeface="Times New Roman" panose="02020603050405020304" pitchFamily="18" charset="0"/>
              </a:rPr>
              <a:t>also integrated some AI technologies to make the project unique.</a:t>
            </a:r>
          </a:p>
          <a:p>
            <a:pPr marL="285750" indent="-285750" algn="just">
              <a:lnSpc>
                <a:spcPct val="150000"/>
              </a:lnSpc>
              <a:buFont typeface="Wingdings" panose="05000000000000000000" pitchFamily="2" charset="2"/>
              <a:buChar char="ü"/>
            </a:pPr>
            <a:r>
              <a:rPr lang="en-IN" sz="1600" b="0" i="0" dirty="0">
                <a:solidFill>
                  <a:srgbClr val="24292F"/>
                </a:solidFill>
                <a:effectLst/>
                <a:latin typeface="Times New Roman" panose="02020603050405020304" pitchFamily="18" charset="0"/>
                <a:cs typeface="Times New Roman" panose="02020603050405020304" pitchFamily="18" charset="0"/>
              </a:rPr>
              <a:t> For example, there is a recommendation system to provide useful feedback on what a user might potentially want to buy, based on their previous choices. A chatbot is also available to provide a sense of personalized shopping and seamless service. I plan to implement even more interesting features as future work. Scalable and adaptive, this website can be used by a wide range of e-commerce businesses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73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C52E-4016-83F5-A30B-EB3EFE5C5246}"/>
              </a:ext>
            </a:extLst>
          </p:cNvPr>
          <p:cNvSpPr>
            <a:spLocks noGrp="1"/>
          </p:cNvSpPr>
          <p:nvPr>
            <p:ph type="title"/>
          </p:nvPr>
        </p:nvSpPr>
        <p:spPr>
          <a:xfrm>
            <a:off x="838200" y="346463"/>
            <a:ext cx="10515600" cy="1325563"/>
          </a:xfrm>
        </p:spPr>
        <p:txBody>
          <a:bodyPr/>
          <a:lstStyle/>
          <a:p>
            <a:r>
              <a:rPr lang="en-US" dirty="0"/>
              <a:t>	        NOVELTY/UNIQUENESS</a:t>
            </a:r>
            <a:endParaRPr lang="en-IN" dirty="0"/>
          </a:p>
        </p:txBody>
      </p:sp>
      <p:sp>
        <p:nvSpPr>
          <p:cNvPr id="3" name="TextBox 2">
            <a:extLst>
              <a:ext uri="{FF2B5EF4-FFF2-40B4-BE49-F238E27FC236}">
                <a16:creationId xmlns:a16="http://schemas.microsoft.com/office/drawing/2014/main" id="{6D95DCAB-6385-4A89-3A18-050B7460F372}"/>
              </a:ext>
            </a:extLst>
          </p:cNvPr>
          <p:cNvSpPr txBox="1"/>
          <p:nvPr/>
        </p:nvSpPr>
        <p:spPr>
          <a:xfrm>
            <a:off x="1183429" y="1968762"/>
            <a:ext cx="9500118"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dirty="0"/>
              <a:t>SENTIMENT ANALYSIS</a:t>
            </a:r>
          </a:p>
          <a:p>
            <a:pPr marL="285750" indent="-285750">
              <a:lnSpc>
                <a:spcPct val="150000"/>
              </a:lnSpc>
              <a:buFont typeface="Wingdings" panose="05000000000000000000" pitchFamily="2" charset="2"/>
              <a:buChar char="ü"/>
            </a:pPr>
            <a:r>
              <a:rPr lang="en-IN" dirty="0"/>
              <a:t>MULTILINGUAL AI</a:t>
            </a:r>
          </a:p>
          <a:p>
            <a:pPr marL="285750" indent="-285750">
              <a:lnSpc>
                <a:spcPct val="150000"/>
              </a:lnSpc>
              <a:buFont typeface="Wingdings" panose="05000000000000000000" pitchFamily="2" charset="2"/>
              <a:buChar char="ü"/>
            </a:pPr>
            <a:r>
              <a:rPr lang="en-IN" dirty="0"/>
              <a:t>Tracking your orders more accurately</a:t>
            </a:r>
          </a:p>
          <a:p>
            <a:pPr marL="285750" indent="-285750">
              <a:lnSpc>
                <a:spcPct val="150000"/>
              </a:lnSpc>
              <a:buFont typeface="Wingdings" panose="05000000000000000000" pitchFamily="2" charset="2"/>
              <a:buChar char="ü"/>
            </a:pPr>
            <a:r>
              <a:rPr lang="en-IN" dirty="0"/>
              <a:t>Auto correction</a:t>
            </a:r>
          </a:p>
          <a:p>
            <a:pPr marL="285750" indent="-285750">
              <a:lnSpc>
                <a:spcPct val="150000"/>
              </a:lnSpc>
              <a:buFont typeface="Wingdings" panose="05000000000000000000" pitchFamily="2" charset="2"/>
              <a:buChar char="ü"/>
            </a:pPr>
            <a:r>
              <a:rPr lang="en-IN" dirty="0"/>
              <a:t>Suggestions based on previous searches</a:t>
            </a:r>
          </a:p>
          <a:p>
            <a:pPr marL="285750" indent="-285750">
              <a:lnSpc>
                <a:spcPct val="150000"/>
              </a:lnSpc>
              <a:buFont typeface="Wingdings" panose="05000000000000000000" pitchFamily="2" charset="2"/>
              <a:buChar char="ü"/>
            </a:pPr>
            <a:r>
              <a:rPr lang="en-IN" dirty="0"/>
              <a:t>Rich media messaging format</a:t>
            </a:r>
          </a:p>
          <a:p>
            <a:pPr marL="285750" indent="-285750">
              <a:lnSpc>
                <a:spcPct val="150000"/>
              </a:lnSpc>
              <a:buFont typeface="Wingdings" panose="05000000000000000000" pitchFamily="2" charset="2"/>
              <a:buChar char="ü"/>
            </a:pPr>
            <a:r>
              <a:rPr lang="en-IN" dirty="0"/>
              <a:t>Standard UI &amp; UX</a:t>
            </a:r>
          </a:p>
          <a:p>
            <a:pPr marL="285750" indent="-285750">
              <a:lnSpc>
                <a:spcPct val="150000"/>
              </a:lnSpc>
              <a:buFont typeface="Wingdings" panose="05000000000000000000" pitchFamily="2" charset="2"/>
              <a:buChar char="ü"/>
            </a:pPr>
            <a:r>
              <a:rPr lang="en-IN" dirty="0"/>
              <a:t>Voice assistant</a:t>
            </a:r>
          </a:p>
          <a:p>
            <a:pPr marL="285750" indent="-285750">
              <a:lnSpc>
                <a:spcPct val="150000"/>
              </a:lnSpc>
              <a:buFont typeface="Wingdings" panose="05000000000000000000" pitchFamily="2" charset="2"/>
              <a:buChar char="ü"/>
            </a:pPr>
            <a:r>
              <a:rPr lang="en-IN" dirty="0"/>
              <a:t>GDPR settings must be easy to handle</a:t>
            </a:r>
          </a:p>
        </p:txBody>
      </p:sp>
    </p:spTree>
    <p:extLst>
      <p:ext uri="{BB962C8B-B14F-4D97-AF65-F5344CB8AC3E}">
        <p14:creationId xmlns:p14="http://schemas.microsoft.com/office/powerpoint/2010/main" val="388309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F702-E4C0-B01F-2052-4E5EABFD003F}"/>
              </a:ext>
            </a:extLst>
          </p:cNvPr>
          <p:cNvSpPr>
            <a:spLocks noGrp="1"/>
          </p:cNvSpPr>
          <p:nvPr>
            <p:ph type="title"/>
          </p:nvPr>
        </p:nvSpPr>
        <p:spPr>
          <a:xfrm>
            <a:off x="838200" y="346464"/>
            <a:ext cx="10515600" cy="1325563"/>
          </a:xfrm>
        </p:spPr>
        <p:txBody>
          <a:bodyPr/>
          <a:lstStyle/>
          <a:p>
            <a:r>
              <a:rPr lang="en-US" dirty="0"/>
              <a:t>       Social Impact/Customer Satisfaction</a:t>
            </a:r>
            <a:endParaRPr lang="en-IN" dirty="0"/>
          </a:p>
        </p:txBody>
      </p:sp>
      <p:sp>
        <p:nvSpPr>
          <p:cNvPr id="3" name="TextBox 2">
            <a:extLst>
              <a:ext uri="{FF2B5EF4-FFF2-40B4-BE49-F238E27FC236}">
                <a16:creationId xmlns:a16="http://schemas.microsoft.com/office/drawing/2014/main" id="{2B2C1ACC-6B02-ED01-4EA9-06EEC25424B3}"/>
              </a:ext>
            </a:extLst>
          </p:cNvPr>
          <p:cNvSpPr txBox="1"/>
          <p:nvPr/>
        </p:nvSpPr>
        <p:spPr>
          <a:xfrm>
            <a:off x="996820" y="1371667"/>
            <a:ext cx="10198360" cy="5139869"/>
          </a:xfrm>
          <a:prstGeom prst="rect">
            <a:avLst/>
          </a:prstGeom>
          <a:noFill/>
        </p:spPr>
        <p:txBody>
          <a:bodyPr wrap="square" rtlCol="0" anchor="b">
            <a:spAutoFit/>
          </a:bodyPr>
          <a:lstStyle/>
          <a:p>
            <a:pPr marL="285750" indent="-285750">
              <a:spcBef>
                <a:spcPts val="600"/>
              </a:spcBef>
              <a:buFont typeface="Wingdings" panose="05000000000000000000" pitchFamily="2" charset="2"/>
              <a:buChar char="ü"/>
            </a:pPr>
            <a:r>
              <a:rPr lang="en-IN" b="0" i="0" dirty="0">
                <a:solidFill>
                  <a:srgbClr val="333333"/>
                </a:solidFill>
                <a:effectLst/>
                <a:latin typeface="Roboto" panose="02000000000000000000" pitchFamily="2" charset="0"/>
              </a:rPr>
              <a:t>Chatbots are emerging as an increasingly important area for the HCI community, as they provide a novel means for users to interact with service providers. Due to their conversational character, chatbots are potentially effective tools for engaging with customers, and are often developed with commercial interests at the core.</a:t>
            </a:r>
          </a:p>
          <a:p>
            <a:pPr marL="285750" indent="-285750">
              <a:spcBef>
                <a:spcPts val="600"/>
              </a:spcBef>
              <a:buFont typeface="Wingdings" panose="05000000000000000000" pitchFamily="2" charset="2"/>
              <a:buChar char="ü"/>
            </a:pPr>
            <a:endParaRPr lang="en-IN" b="0" i="0" dirty="0">
              <a:solidFill>
                <a:srgbClr val="333333"/>
              </a:solidFill>
              <a:effectLst/>
              <a:latin typeface="Roboto" panose="02000000000000000000" pitchFamily="2" charset="0"/>
            </a:endParaRPr>
          </a:p>
          <a:p>
            <a:pPr marL="285750" indent="-285750">
              <a:spcBef>
                <a:spcPts val="600"/>
              </a:spcBef>
              <a:buFont typeface="Wingdings" panose="05000000000000000000" pitchFamily="2" charset="2"/>
              <a:buChar char="ü"/>
            </a:pPr>
            <a:r>
              <a:rPr lang="en-IN" b="0" i="0" dirty="0">
                <a:solidFill>
                  <a:srgbClr val="333333"/>
                </a:solidFill>
                <a:effectLst/>
                <a:latin typeface="Roboto" panose="02000000000000000000" pitchFamily="2" charset="0"/>
              </a:rPr>
              <a:t>chatbots also represent opportunities for positive social impact. Chatbots can make needed services more accessible, available, and affordable. </a:t>
            </a:r>
          </a:p>
          <a:p>
            <a:pPr marL="285750" indent="-285750">
              <a:spcBef>
                <a:spcPts val="600"/>
              </a:spcBef>
              <a:buFont typeface="Wingdings" panose="05000000000000000000" pitchFamily="2" charset="2"/>
              <a:buChar char="ü"/>
            </a:pPr>
            <a:endParaRPr lang="en-IN" dirty="0">
              <a:solidFill>
                <a:srgbClr val="333333"/>
              </a:solidFill>
              <a:latin typeface="Roboto" panose="02000000000000000000" pitchFamily="2" charset="0"/>
            </a:endParaRPr>
          </a:p>
          <a:p>
            <a:pPr marL="285750" indent="-285750">
              <a:spcBef>
                <a:spcPts val="600"/>
              </a:spcBef>
              <a:buFont typeface="Wingdings" panose="05000000000000000000" pitchFamily="2" charset="2"/>
              <a:buChar char="ü"/>
            </a:pPr>
            <a:r>
              <a:rPr lang="en-IN" b="0" i="0" dirty="0">
                <a:solidFill>
                  <a:srgbClr val="333333"/>
                </a:solidFill>
                <a:effectLst/>
                <a:latin typeface="Roboto" panose="02000000000000000000" pitchFamily="2" charset="0"/>
              </a:rPr>
              <a:t>They can strengthen users' autonomy, competence, and (possibly counter-intuitively) social relatedness. </a:t>
            </a:r>
          </a:p>
          <a:p>
            <a:pPr marL="285750" indent="-285750">
              <a:spcBef>
                <a:spcPts val="600"/>
              </a:spcBef>
              <a:buFont typeface="Wingdings" panose="05000000000000000000" pitchFamily="2" charset="2"/>
              <a:buChar char="ü"/>
            </a:pPr>
            <a:endParaRPr lang="en-IN" b="0" i="0" dirty="0">
              <a:solidFill>
                <a:srgbClr val="333333"/>
              </a:solidFill>
              <a:effectLst/>
              <a:latin typeface="Roboto" panose="02000000000000000000" pitchFamily="2" charset="0"/>
            </a:endParaRPr>
          </a:p>
          <a:p>
            <a:pPr marL="285750" indent="-285750">
              <a:spcBef>
                <a:spcPts val="600"/>
              </a:spcBef>
              <a:buFont typeface="Wingdings" panose="05000000000000000000" pitchFamily="2" charset="2"/>
              <a:buChar char="ü"/>
            </a:pPr>
            <a:r>
              <a:rPr lang="en-IN" b="0" i="0" dirty="0">
                <a:solidFill>
                  <a:srgbClr val="121212"/>
                </a:solidFill>
                <a:effectLst/>
                <a:latin typeface="fira-sans-regular"/>
              </a:rPr>
              <a:t>It fills the gap between customers and online retailers and allows them to connect with each other.</a:t>
            </a:r>
          </a:p>
          <a:p>
            <a:pPr marL="285750" indent="-285750">
              <a:spcBef>
                <a:spcPts val="600"/>
              </a:spcBef>
              <a:buFont typeface="Wingdings" panose="05000000000000000000" pitchFamily="2" charset="2"/>
              <a:buChar char="ü"/>
            </a:pPr>
            <a:endParaRPr lang="en-IN" b="0" i="0" dirty="0">
              <a:solidFill>
                <a:srgbClr val="121212"/>
              </a:solidFill>
              <a:effectLst/>
              <a:latin typeface="fira-sans-regular"/>
            </a:endParaRPr>
          </a:p>
          <a:p>
            <a:pPr marL="285750" indent="-285750">
              <a:spcBef>
                <a:spcPts val="600"/>
              </a:spcBef>
              <a:buFont typeface="Wingdings" panose="05000000000000000000" pitchFamily="2" charset="2"/>
              <a:buChar char="ü"/>
            </a:pPr>
            <a:r>
              <a:rPr lang="en-IN" b="0" i="0" dirty="0">
                <a:solidFill>
                  <a:srgbClr val="121212"/>
                </a:solidFill>
                <a:effectLst/>
                <a:latin typeface="fira-sans-regular"/>
              </a:rPr>
              <a:t>As soon as you embed a chatbot on your website, it allows customers to talk with and convince them to shop your stuff. Chatbot greets your visitors and asks them “how can I help you”. </a:t>
            </a:r>
            <a:r>
              <a:rPr lang="en-IN" b="0" i="0" u="none" strike="noStrike" dirty="0">
                <a:solidFill>
                  <a:srgbClr val="0000FF"/>
                </a:solidFill>
                <a:effectLst/>
                <a:latin typeface="fira-sans-regular"/>
                <a:hlinkClick r:id="rId2"/>
              </a:rPr>
              <a:t>Users interact with your bot</a:t>
            </a:r>
            <a:r>
              <a:rPr lang="en-IN" b="0" i="0" dirty="0">
                <a:solidFill>
                  <a:srgbClr val="121212"/>
                </a:solidFill>
                <a:effectLst/>
                <a:latin typeface="fira-sans-regular"/>
              </a:rPr>
              <a:t> and tell about their desired needs. </a:t>
            </a:r>
            <a:endParaRPr lang="en-IN" dirty="0"/>
          </a:p>
        </p:txBody>
      </p:sp>
    </p:spTree>
    <p:extLst>
      <p:ext uri="{BB962C8B-B14F-4D97-AF65-F5344CB8AC3E}">
        <p14:creationId xmlns:p14="http://schemas.microsoft.com/office/powerpoint/2010/main" val="4875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0A2C-88E2-C5FA-84D8-3492C6F5B528}"/>
              </a:ext>
            </a:extLst>
          </p:cNvPr>
          <p:cNvSpPr>
            <a:spLocks noGrp="1"/>
          </p:cNvSpPr>
          <p:nvPr>
            <p:ph type="title"/>
          </p:nvPr>
        </p:nvSpPr>
        <p:spPr/>
        <p:txBody>
          <a:bodyPr/>
          <a:lstStyle/>
          <a:p>
            <a:r>
              <a:rPr lang="en-US" dirty="0"/>
              <a:t>FINANCIAL BENEFITS</a:t>
            </a:r>
            <a:endParaRPr lang="en-IN" dirty="0"/>
          </a:p>
        </p:txBody>
      </p:sp>
      <p:sp>
        <p:nvSpPr>
          <p:cNvPr id="3" name="TextBox 2">
            <a:extLst>
              <a:ext uri="{FF2B5EF4-FFF2-40B4-BE49-F238E27FC236}">
                <a16:creationId xmlns:a16="http://schemas.microsoft.com/office/drawing/2014/main" id="{FB628F4F-9D25-05F2-38A5-5EDCA656DBBF}"/>
              </a:ext>
            </a:extLst>
          </p:cNvPr>
          <p:cNvSpPr txBox="1"/>
          <p:nvPr/>
        </p:nvSpPr>
        <p:spPr>
          <a:xfrm>
            <a:off x="1054360" y="1414562"/>
            <a:ext cx="9601200" cy="5078313"/>
          </a:xfrm>
          <a:prstGeom prst="rect">
            <a:avLst/>
          </a:prstGeom>
          <a:noFill/>
        </p:spPr>
        <p:txBody>
          <a:bodyPr wrap="square" rtlCol="0">
            <a:spAutoFit/>
          </a:bodyPr>
          <a:lstStyle/>
          <a:p>
            <a:pPr marL="285750" indent="-285750">
              <a:buFont typeface="Wingdings" panose="05000000000000000000" pitchFamily="2" charset="2"/>
              <a:buChar char="Ø"/>
            </a:pPr>
            <a:r>
              <a:rPr lang="en-IN" b="0" i="0" dirty="0">
                <a:solidFill>
                  <a:srgbClr val="121212"/>
                </a:solidFill>
                <a:effectLst/>
                <a:latin typeface="fira-sans-regular"/>
              </a:rPr>
              <a:t>Chatbot picks what they need and shows them related products that will help consumers to select more and more. Besides this, chatbot tells “what they want to know about the product”. </a:t>
            </a:r>
          </a:p>
          <a:p>
            <a:pPr marL="285750" indent="-285750">
              <a:buFont typeface="Wingdings" panose="05000000000000000000" pitchFamily="2" charset="2"/>
              <a:buChar char="Ø"/>
            </a:pPr>
            <a:endParaRPr lang="en-IN" b="0" i="0" dirty="0">
              <a:solidFill>
                <a:srgbClr val="121212"/>
              </a:solidFill>
              <a:effectLst/>
              <a:latin typeface="fira-sans-regular"/>
            </a:endParaRPr>
          </a:p>
          <a:p>
            <a:pPr marL="285750" indent="-285750">
              <a:buFont typeface="Wingdings" panose="05000000000000000000" pitchFamily="2" charset="2"/>
              <a:buChar char="Ø"/>
            </a:pPr>
            <a:r>
              <a:rPr lang="en-IN" b="0" i="0" dirty="0">
                <a:solidFill>
                  <a:srgbClr val="121212"/>
                </a:solidFill>
                <a:effectLst/>
                <a:latin typeface="fira-sans-regular"/>
              </a:rPr>
              <a:t>All the queries even </a:t>
            </a:r>
            <a:r>
              <a:rPr lang="en-IN" b="0" i="0" dirty="0" err="1">
                <a:solidFill>
                  <a:srgbClr val="121212"/>
                </a:solidFill>
                <a:effectLst/>
                <a:latin typeface="fira-sans-regular"/>
              </a:rPr>
              <a:t>colors</a:t>
            </a:r>
            <a:r>
              <a:rPr lang="en-IN" b="0" i="0" dirty="0">
                <a:solidFill>
                  <a:srgbClr val="121212"/>
                </a:solidFill>
                <a:effectLst/>
                <a:latin typeface="fira-sans-regular"/>
              </a:rPr>
              <a:t>, size, other matching stuff, and till the price, the chatbot helps and suggests them in all stages without wasting a single minute. This is how the chatbot works for the online fashion industry to make it better and then better.</a:t>
            </a:r>
          </a:p>
          <a:p>
            <a:pPr marL="285750" indent="-285750">
              <a:buFont typeface="Wingdings" panose="05000000000000000000" pitchFamily="2" charset="2"/>
              <a:buChar char="Ø"/>
            </a:pPr>
            <a:endParaRPr lang="en-IN" dirty="0">
              <a:solidFill>
                <a:srgbClr val="121212"/>
              </a:solidFill>
              <a:latin typeface="fira-sans-regular"/>
            </a:endParaRPr>
          </a:p>
          <a:p>
            <a:pPr marL="285750" indent="-285750">
              <a:buFont typeface="Wingdings" panose="05000000000000000000" pitchFamily="2" charset="2"/>
              <a:buChar char="Ø"/>
            </a:pPr>
            <a:r>
              <a:rPr lang="en-IN" b="0" i="0" dirty="0">
                <a:solidFill>
                  <a:srgbClr val="121212"/>
                </a:solidFill>
                <a:effectLst/>
                <a:latin typeface="fira-sans-regular"/>
              </a:rPr>
              <a:t>Online fashion shopping is at the </a:t>
            </a:r>
            <a:r>
              <a:rPr lang="en-IN" b="0" i="0" u="none" strike="noStrike" dirty="0">
                <a:solidFill>
                  <a:srgbClr val="0000FF"/>
                </a:solidFill>
                <a:effectLst/>
                <a:latin typeface="fira-sans-regular"/>
                <a:hlinkClick r:id="rId2"/>
              </a:rPr>
              <a:t>biggest trend</a:t>
            </a:r>
            <a:r>
              <a:rPr lang="en-IN" b="0" i="0" dirty="0">
                <a:solidFill>
                  <a:srgbClr val="121212"/>
                </a:solidFill>
                <a:effectLst/>
                <a:latin typeface="fira-sans-regular"/>
              </a:rPr>
              <a:t> and people throw themselves in this benefited store. In the fashion industry, business insiders get more excited when they have useful tools that make their selling or their business operations more lenient and generate profit for them.</a:t>
            </a:r>
          </a:p>
          <a:p>
            <a:pPr marL="285750" indent="-285750">
              <a:buFont typeface="Wingdings" panose="05000000000000000000" pitchFamily="2" charset="2"/>
              <a:buChar char="Ø"/>
            </a:pPr>
            <a:endParaRPr lang="en-IN" dirty="0">
              <a:solidFill>
                <a:srgbClr val="121212"/>
              </a:solidFill>
              <a:latin typeface="fira-sans-regular"/>
            </a:endParaRPr>
          </a:p>
          <a:p>
            <a:pPr marL="285750" indent="-285750">
              <a:buFont typeface="Wingdings" panose="05000000000000000000" pitchFamily="2" charset="2"/>
              <a:buChar char="Ø"/>
            </a:pPr>
            <a:r>
              <a:rPr lang="en-IN" b="0" i="0" dirty="0">
                <a:solidFill>
                  <a:srgbClr val="292929"/>
                </a:solidFill>
                <a:effectLst/>
                <a:latin typeface="source-serif-pro"/>
              </a:rPr>
              <a:t>Bots never get tired, call in sick or have bad days that can rub off onto customers and tarnish brand image. On top of that, they are not susceptible to human error that can cost your businesses revenue and loyal customers.</a:t>
            </a:r>
          </a:p>
          <a:p>
            <a:r>
              <a:rPr lang="en-IN" u="sng" dirty="0">
                <a:solidFill>
                  <a:srgbClr val="121212"/>
                </a:solidFill>
                <a:latin typeface="fira-sans-regular"/>
              </a:rPr>
              <a:t>Other advantages:-</a:t>
            </a:r>
          </a:p>
          <a:p>
            <a:pPr marL="1657350" lvl="2" indent="-220663">
              <a:buFont typeface="Wingdings" panose="05000000000000000000" pitchFamily="2" charset="2"/>
              <a:buChar char="ü"/>
            </a:pPr>
            <a:r>
              <a:rPr lang="en-IN" b="1" i="0" dirty="0">
                <a:solidFill>
                  <a:srgbClr val="333333"/>
                </a:solidFill>
                <a:effectLst/>
                <a:latin typeface="inter"/>
              </a:rPr>
              <a:t>Enhanced customer experience</a:t>
            </a:r>
            <a:r>
              <a:rPr lang="en-IN" b="0" i="0" dirty="0">
                <a:solidFill>
                  <a:srgbClr val="333333"/>
                </a:solidFill>
                <a:effectLst/>
                <a:latin typeface="inter"/>
              </a:rPr>
              <a:t> </a:t>
            </a:r>
            <a:endParaRPr lang="en-IN" b="0" i="0" dirty="0">
              <a:solidFill>
                <a:srgbClr val="121212"/>
              </a:solidFill>
              <a:effectLst/>
              <a:latin typeface="fira-sans-regular"/>
            </a:endParaRPr>
          </a:p>
          <a:p>
            <a:pPr marL="1657350" lvl="3" indent="-220663">
              <a:buFont typeface="Wingdings" panose="05000000000000000000" pitchFamily="2" charset="2"/>
              <a:buChar char="ü"/>
            </a:pPr>
            <a:r>
              <a:rPr lang="en-IN" b="1" i="0" dirty="0">
                <a:solidFill>
                  <a:srgbClr val="333333"/>
                </a:solidFill>
                <a:effectLst/>
                <a:latin typeface="inter"/>
              </a:rPr>
              <a:t>Task automation</a:t>
            </a:r>
            <a:r>
              <a:rPr lang="en-IN" b="0" i="0" dirty="0">
                <a:solidFill>
                  <a:srgbClr val="333333"/>
                </a:solidFill>
                <a:effectLst/>
                <a:latin typeface="inter"/>
              </a:rPr>
              <a:t> </a:t>
            </a:r>
            <a:endParaRPr lang="en-IN" dirty="0">
              <a:solidFill>
                <a:srgbClr val="121212"/>
              </a:solidFill>
              <a:latin typeface="fira-sans-regular"/>
            </a:endParaRPr>
          </a:p>
          <a:p>
            <a:pPr marL="1657350" lvl="3" indent="-220663">
              <a:buFont typeface="Wingdings" panose="05000000000000000000" pitchFamily="2" charset="2"/>
              <a:buChar char="ü"/>
            </a:pPr>
            <a:r>
              <a:rPr lang="en-IN" b="1" i="0" dirty="0">
                <a:solidFill>
                  <a:srgbClr val="333333"/>
                </a:solidFill>
                <a:effectLst/>
                <a:latin typeface="inter"/>
              </a:rPr>
              <a:t>Reduction in support cost</a:t>
            </a:r>
            <a:r>
              <a:rPr lang="en-IN" b="0" i="0" dirty="0">
                <a:solidFill>
                  <a:srgbClr val="333333"/>
                </a:solidFill>
                <a:effectLst/>
                <a:latin typeface="inter"/>
              </a:rPr>
              <a:t> </a:t>
            </a:r>
            <a:endParaRPr lang="en-IN" dirty="0"/>
          </a:p>
        </p:txBody>
      </p:sp>
    </p:spTree>
    <p:extLst>
      <p:ext uri="{BB962C8B-B14F-4D97-AF65-F5344CB8AC3E}">
        <p14:creationId xmlns:p14="http://schemas.microsoft.com/office/powerpoint/2010/main" val="397809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6A49-C046-87D8-83F0-673E73EE9DE8}"/>
              </a:ext>
            </a:extLst>
          </p:cNvPr>
          <p:cNvSpPr>
            <a:spLocks noGrp="1"/>
          </p:cNvSpPr>
          <p:nvPr>
            <p:ph type="title"/>
          </p:nvPr>
        </p:nvSpPr>
        <p:spPr/>
        <p:txBody>
          <a:bodyPr/>
          <a:lstStyle/>
          <a:p>
            <a:r>
              <a:rPr lang="en-US" dirty="0"/>
              <a:t>SCALABLITY </a:t>
            </a:r>
            <a:endParaRPr lang="en-IN" dirty="0"/>
          </a:p>
        </p:txBody>
      </p:sp>
      <p:sp>
        <p:nvSpPr>
          <p:cNvPr id="3" name="TextBox 2">
            <a:extLst>
              <a:ext uri="{FF2B5EF4-FFF2-40B4-BE49-F238E27FC236}">
                <a16:creationId xmlns:a16="http://schemas.microsoft.com/office/drawing/2014/main" id="{BF630DC4-E77F-A490-7153-AA9AB813BD81}"/>
              </a:ext>
            </a:extLst>
          </p:cNvPr>
          <p:cNvSpPr txBox="1"/>
          <p:nvPr/>
        </p:nvSpPr>
        <p:spPr>
          <a:xfrm>
            <a:off x="1315616" y="1498944"/>
            <a:ext cx="8761445" cy="4993931"/>
          </a:xfrm>
          <a:prstGeom prst="rect">
            <a:avLst/>
          </a:prstGeom>
          <a:noFill/>
        </p:spPr>
        <p:txBody>
          <a:bodyPr wrap="square" rtlCol="0">
            <a:spAutoFit/>
          </a:bodyPr>
          <a:lstStyle/>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1. Fashion chatbot as a personal assistant and stylist</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2. Fast and relevant recommendations of fashion products</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3. Smooth checkout experience no need to fill long forms</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4. Round the clock virtual assistant for your fashion store</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5. Luxury experience of your fashion store via chatbot</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6. Catch up with your customers’ needs by taking feedbacks</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7. Aware your prospects and customers from all your exciting offers</a:t>
            </a:r>
          </a:p>
          <a:p>
            <a:pPr>
              <a:lnSpc>
                <a:spcPct val="200000"/>
              </a:lnSpc>
            </a:pPr>
            <a:r>
              <a:rPr lang="en-IN" i="0" dirty="0">
                <a:solidFill>
                  <a:srgbClr val="121212"/>
                </a:solidFill>
                <a:effectLst/>
                <a:latin typeface="Times New Roman" panose="02020603050405020304" pitchFamily="18" charset="0"/>
                <a:cs typeface="Times New Roman" panose="02020603050405020304" pitchFamily="18" charset="0"/>
              </a:rPr>
              <a:t>8. More channels to spread your words of your online fashion store</a:t>
            </a:r>
          </a:p>
          <a:p>
            <a:pPr>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09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784</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fira-sans-regular</vt:lpstr>
      <vt:lpstr>inter</vt:lpstr>
      <vt:lpstr>Roboto</vt:lpstr>
      <vt:lpstr>source-serif-pro</vt:lpstr>
      <vt:lpstr>Times New Roman</vt:lpstr>
      <vt:lpstr>Wingdings</vt:lpstr>
      <vt:lpstr>Office Theme</vt:lpstr>
      <vt:lpstr>SMART FASHION RECOMMENDER</vt:lpstr>
      <vt:lpstr>                   PROBLEM STATEMENT</vt:lpstr>
      <vt:lpstr>SOLUTION</vt:lpstr>
      <vt:lpstr>         NOVELTY/UNIQUENESS</vt:lpstr>
      <vt:lpstr>       Social Impact/Customer Satisfaction</vt:lpstr>
      <vt:lpstr>FINANCIAL BENEFITS</vt:lpstr>
      <vt:lpstr>SCALABLITY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yugesh sankar</dc:creator>
  <cp:lastModifiedBy>yugesh sankar</cp:lastModifiedBy>
  <cp:revision>1</cp:revision>
  <dcterms:created xsi:type="dcterms:W3CDTF">2022-09-24T17:58:08Z</dcterms:created>
  <dcterms:modified xsi:type="dcterms:W3CDTF">2022-09-25T04:18:02Z</dcterms:modified>
</cp:coreProperties>
</file>