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5"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644CCA-D58E-4193-BFBA-B127FC26A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A2BDF4D-9739-4DC9-9509-1E0D0ADE52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3DCA6B-08A7-4F2C-AFC3-C292DC886AC1}" type="datetimeFigureOut">
              <a:rPr lang="en-IN" smtClean="0"/>
              <a:t>16-09-2022</a:t>
            </a:fld>
            <a:endParaRPr lang="en-IN"/>
          </a:p>
        </p:txBody>
      </p:sp>
      <p:sp>
        <p:nvSpPr>
          <p:cNvPr id="4" name="Footer Placeholder 3">
            <a:extLst>
              <a:ext uri="{FF2B5EF4-FFF2-40B4-BE49-F238E27FC236}">
                <a16:creationId xmlns:a16="http://schemas.microsoft.com/office/drawing/2014/main" id="{7621A0DA-19EA-4E12-9B77-559499C468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123B640-D1A0-4C0B-9830-708148C001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551764-8436-4247-B368-12AD6A2A1DB8}" type="slidenum">
              <a:rPr lang="en-IN" smtClean="0"/>
              <a:t>‹#›</a:t>
            </a:fld>
            <a:endParaRPr lang="en-IN"/>
          </a:p>
        </p:txBody>
      </p:sp>
    </p:spTree>
    <p:extLst>
      <p:ext uri="{BB962C8B-B14F-4D97-AF65-F5344CB8AC3E}">
        <p14:creationId xmlns:p14="http://schemas.microsoft.com/office/powerpoint/2010/main" val="24179938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CC48-60AC-4D82-B195-EB6419754B62}" type="datetimeFigureOut">
              <a:rPr lang="en-IN" smtClean="0"/>
              <a:t>16-09-2022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43546-E374-47E0-A090-3140B41AC70F}" type="slidenum">
              <a:rPr lang="en-IN" smtClean="0"/>
              <a:t>‹#›</a:t>
            </a:fld>
            <a:endParaRPr lang="en-IN"/>
          </a:p>
        </p:txBody>
      </p:sp>
    </p:spTree>
    <p:extLst>
      <p:ext uri="{BB962C8B-B14F-4D97-AF65-F5344CB8AC3E}">
        <p14:creationId xmlns:p14="http://schemas.microsoft.com/office/powerpoint/2010/main" val="415895992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4401D-F6D8-49EF-A93E-6350661786A2}"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448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EAB7F-D129-4D90-A479-7A2D835FF502}"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7952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EAB7F-D129-4D90-A479-7A2D835FF502}"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395609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EAB7F-D129-4D90-A479-7A2D835FF502}"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2472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EAB7F-D129-4D90-A479-7A2D835FF502}"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5394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EAB7F-D129-4D90-A479-7A2D835FF502}"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4758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6961C-5AEB-45E3-8D43-B9D36ABB6873}"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881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1E430-D2D7-4B8B-86E2-C89374C2A8FD}"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05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55560-BE23-43F0-AD9A-449EC0611BA4}"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00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44DBE-EF0A-43D8-9754-ABD60D6A4E57}" type="datetime1">
              <a:rPr lang="en-US" smtClean="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44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778C4D-9B7E-469C-A4FC-97E09DCF8803}"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91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DC910-7A96-4E16-9D7F-DC45C9D6A230}" type="datetime1">
              <a:rPr lang="en-US" smtClean="0"/>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849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669A57-D9CE-4CB5-AF0A-908967BA3E8F}" type="datetime1">
              <a:rPr lang="en-US" smtClean="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2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0B3DA-803E-4FAF-B606-8A1BC66BE82F}" type="datetime1">
              <a:rPr lang="en-US" smtClean="0"/>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83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68B2C-5AC0-4E97-9A09-ACA2021664A0}"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11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2FC5E-523E-48AA-916F-50B300B089FD}" type="datetime1">
              <a:rPr lang="en-US" smtClean="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43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6EAB7F-D129-4D90-A479-7A2D835FF502}" type="datetime1">
              <a:rPr lang="en-US" smtClean="0"/>
              <a:t>9/16/2022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448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hyperlink" Target="https://how2electronics.com/wp-content/uploads/2020/08/DHT11-Humidity-Temperature-Sensor.jpg" TargetMode="Externa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D965-6272-4BCC-8A92-D1B55B0A1F51}"/>
              </a:ext>
            </a:extLst>
          </p:cNvPr>
          <p:cNvSpPr>
            <a:spLocks noGrp="1"/>
          </p:cNvSpPr>
          <p:nvPr>
            <p:ph type="ctrTitle"/>
          </p:nvPr>
        </p:nvSpPr>
        <p:spPr>
          <a:xfrm>
            <a:off x="1174376" y="1821827"/>
            <a:ext cx="8099627" cy="1646302"/>
          </a:xfrm>
        </p:spPr>
        <p:txBody>
          <a:bodyPr>
            <a:noAutofit/>
          </a:bodyPr>
          <a:lstStyle/>
          <a:p>
            <a:pPr algn="ctr"/>
            <a:r>
              <a:rPr lang="en-IN" sz="6600" dirty="0"/>
              <a:t>                                  </a:t>
            </a:r>
            <a:r>
              <a:rPr lang="en-IN" sz="6600" dirty="0">
                <a:latin typeface="Times New Roman" panose="02020603050405020304" pitchFamily="18" charset="0"/>
                <a:cs typeface="Times New Roman" panose="02020603050405020304" pitchFamily="18" charset="0"/>
              </a:rPr>
              <a:t>SMART IRRIGATION</a:t>
            </a:r>
          </a:p>
        </p:txBody>
      </p:sp>
      <p:sp>
        <p:nvSpPr>
          <p:cNvPr id="5" name="Subtitle 4">
            <a:extLst>
              <a:ext uri="{FF2B5EF4-FFF2-40B4-BE49-F238E27FC236}">
                <a16:creationId xmlns:a16="http://schemas.microsoft.com/office/drawing/2014/main" id="{B30CC029-C440-5442-94AE-4BE7EAEDB3C1}"/>
              </a:ext>
            </a:extLst>
          </p:cNvPr>
          <p:cNvSpPr>
            <a:spLocks noGrp="1"/>
          </p:cNvSpPr>
          <p:nvPr>
            <p:ph type="subTitle" idx="1"/>
          </p:nvPr>
        </p:nvSpPr>
        <p:spPr>
          <a:xfrm>
            <a:off x="1507066" y="3593630"/>
            <a:ext cx="8099627" cy="1758299"/>
          </a:xfrm>
        </p:spPr>
        <p:txBody>
          <a:bodyPr>
            <a:normAutofit fontScale="92500" lnSpcReduction="20000"/>
          </a:bodyPr>
          <a:lstStyle/>
          <a:p>
            <a:r>
              <a:rPr lang="en-IN" dirty="0">
                <a:solidFill>
                  <a:schemeClr val="tx1"/>
                </a:solidFill>
                <a:latin typeface="Times New Roman" panose="02020603050405020304" pitchFamily="18" charset="0"/>
                <a:cs typeface="Times New Roman" panose="02020603050405020304" pitchFamily="18" charset="0"/>
              </a:rPr>
              <a:t>-Dr. JOTHILAKSHMI (Mentor)</a:t>
            </a:r>
          </a:p>
          <a:p>
            <a:r>
              <a:rPr lang="en-IN" dirty="0">
                <a:solidFill>
                  <a:schemeClr val="tx1"/>
                </a:solidFill>
                <a:latin typeface="Times New Roman" panose="02020603050405020304" pitchFamily="18" charset="0"/>
                <a:cs typeface="Times New Roman" panose="02020603050405020304" pitchFamily="18" charset="0"/>
              </a:rPr>
              <a:t>- RITHIKAA K</a:t>
            </a:r>
          </a:p>
          <a:p>
            <a:r>
              <a:rPr lang="en-IN" dirty="0">
                <a:solidFill>
                  <a:schemeClr val="tx1"/>
                </a:solidFill>
                <a:latin typeface="Times New Roman" panose="02020603050405020304" pitchFamily="18" charset="0"/>
                <a:cs typeface="Times New Roman" panose="02020603050405020304" pitchFamily="18" charset="0"/>
              </a:rPr>
              <a:t>- RADHA G</a:t>
            </a:r>
          </a:p>
          <a:p>
            <a:r>
              <a:rPr lang="en-IN" dirty="0">
                <a:solidFill>
                  <a:schemeClr val="tx1"/>
                </a:solidFill>
                <a:latin typeface="Times New Roman" panose="02020603050405020304" pitchFamily="18" charset="0"/>
                <a:cs typeface="Times New Roman" panose="02020603050405020304" pitchFamily="18" charset="0"/>
              </a:rPr>
              <a:t>- PAVITHRA S</a:t>
            </a:r>
          </a:p>
          <a:p>
            <a:r>
              <a:rPr lang="en-IN" dirty="0">
                <a:solidFill>
                  <a:schemeClr val="tx1"/>
                </a:solidFill>
                <a:latin typeface="Times New Roman" panose="02020603050405020304" pitchFamily="18" charset="0"/>
                <a:cs typeface="Times New Roman" panose="02020603050405020304" pitchFamily="18" charset="0"/>
              </a:rPr>
              <a:t>- MAHALAKSHMI M </a:t>
            </a:r>
            <a:r>
              <a:rPr lang="en-IN" dirty="0" err="1">
                <a:solidFill>
                  <a:schemeClr val="tx1"/>
                </a:solidFill>
                <a:latin typeface="Times New Roman" panose="02020603050405020304" pitchFamily="18" charset="0"/>
                <a:cs typeface="Times New Roman" panose="02020603050405020304" pitchFamily="18" charset="0"/>
              </a:rPr>
              <a:t>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87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72420-ACBD-48B9-82B7-74F8B7EBFFF4}"/>
              </a:ext>
            </a:extLst>
          </p:cNvPr>
          <p:cNvSpPr txBox="1"/>
          <p:nvPr/>
        </p:nvSpPr>
        <p:spPr>
          <a:xfrm>
            <a:off x="190695" y="1211281"/>
            <a:ext cx="9311893" cy="4154984"/>
          </a:xfrm>
          <a:prstGeom prst="rect">
            <a:avLst/>
          </a:prstGeom>
          <a:noFill/>
        </p:spPr>
        <p:txBody>
          <a:bodyPr wrap="square" rtlCol="0">
            <a:spAutoFit/>
          </a:bodyPr>
          <a:lstStyle/>
          <a:p>
            <a:pPr algn="just"/>
            <a:r>
              <a:rPr lang="en-US" sz="2400" b="0" i="0" dirty="0">
                <a:solidFill>
                  <a:srgbClr val="202124"/>
                </a:solidFill>
                <a:effectLst/>
                <a:latin typeface="Times New Roman" panose="02020603050405020304" pitchFamily="18" charset="0"/>
                <a:cs typeface="Times New Roman" panose="02020603050405020304" pitchFamily="18" charset="0"/>
              </a:rPr>
              <a:t>The project presents the use of soil moisture sensors which helps to ease out the difficulty to monitor and keep record about the changes in soil moisture. Using the NodeMcu with a moisture sensor</a:t>
            </a:r>
            <a:r>
              <a:rPr lang="en-US" sz="2400" dirty="0">
                <a:solidFill>
                  <a:srgbClr val="202124"/>
                </a:solidFill>
                <a:latin typeface="Times New Roman" panose="02020603050405020304" pitchFamily="18" charset="0"/>
                <a:cs typeface="Times New Roman" panose="02020603050405020304" pitchFamily="18" charset="0"/>
              </a:rPr>
              <a:t>, t</a:t>
            </a:r>
            <a:r>
              <a:rPr lang="en-US" sz="2400" b="0" i="0" dirty="0">
                <a:solidFill>
                  <a:srgbClr val="202124"/>
                </a:solidFill>
                <a:effectLst/>
                <a:latin typeface="Times New Roman" panose="02020603050405020304" pitchFamily="18" charset="0"/>
                <a:cs typeface="Times New Roman" panose="02020603050405020304" pitchFamily="18" charset="0"/>
              </a:rPr>
              <a:t>emperature and humidity sensor, soil condition is measured and analyzed. The sensors provide information related to the moisture status of the soil. The NodeMcu will collect and process the data received from the Sensors. When a threshold moisture level of the soil is reached, the water will supply accordingly. This is essential because water must be provided to the plant at a particular time for a good yield. This project is highly useful for farmers, Nursery professionals by eradicating traditional or manual methods of irrigation systems.</a:t>
            </a:r>
          </a:p>
        </p:txBody>
      </p:sp>
      <p:sp>
        <p:nvSpPr>
          <p:cNvPr id="2" name="TextBox 1">
            <a:extLst>
              <a:ext uri="{FF2B5EF4-FFF2-40B4-BE49-F238E27FC236}">
                <a16:creationId xmlns:a16="http://schemas.microsoft.com/office/drawing/2014/main" id="{F0F78D44-F845-109A-CEDD-E1AC77D13432}"/>
              </a:ext>
            </a:extLst>
          </p:cNvPr>
          <p:cNvSpPr txBox="1"/>
          <p:nvPr/>
        </p:nvSpPr>
        <p:spPr>
          <a:xfrm>
            <a:off x="1748114" y="385488"/>
            <a:ext cx="4518212" cy="553998"/>
          </a:xfrm>
          <a:prstGeom prst="rect">
            <a:avLst/>
          </a:prstGeom>
          <a:noFill/>
        </p:spPr>
        <p:txBody>
          <a:bodyPr wrap="square" rtlCol="0">
            <a:spAutoFit/>
          </a:bodyPr>
          <a:lstStyle/>
          <a:p>
            <a:pPr algn="ctr"/>
            <a:r>
              <a:rPr lang="en-IN" dirty="0"/>
              <a:t>                         </a:t>
            </a:r>
            <a:r>
              <a:rPr lang="en-IN" b="1" dirty="0"/>
              <a:t> </a:t>
            </a:r>
            <a:r>
              <a:rPr lang="en-IN" sz="2800" b="1" dirty="0">
                <a:latin typeface="Times New Roman" panose="02020603050405020304" pitchFamily="18" charset="0"/>
                <a:cs typeface="Times New Roman" panose="02020603050405020304" pitchFamily="18" charset="0"/>
              </a:rPr>
              <a:t>OBJECTIVE</a:t>
            </a:r>
            <a:r>
              <a:rPr lang="en-IN" sz="3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880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201324-7C8E-43F7-9D0C-95B139C54F9C}"/>
              </a:ext>
            </a:extLst>
          </p:cNvPr>
          <p:cNvSpPr/>
          <p:nvPr/>
        </p:nvSpPr>
        <p:spPr>
          <a:xfrm>
            <a:off x="3608686" y="2040607"/>
            <a:ext cx="2648679" cy="3513338"/>
          </a:xfrm>
          <a:prstGeom prst="rect">
            <a:avLst/>
          </a:prstGeom>
          <a:solidFill>
            <a:schemeClr val="bg1"/>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AR</a:t>
            </a:r>
          </a:p>
        </p:txBody>
      </p:sp>
      <p:sp>
        <p:nvSpPr>
          <p:cNvPr id="3" name="TextBox 2">
            <a:extLst>
              <a:ext uri="{FF2B5EF4-FFF2-40B4-BE49-F238E27FC236}">
                <a16:creationId xmlns:a16="http://schemas.microsoft.com/office/drawing/2014/main" id="{9BF5BA18-30F8-470A-B74F-995FE31C67FC}"/>
              </a:ext>
            </a:extLst>
          </p:cNvPr>
          <p:cNvSpPr txBox="1"/>
          <p:nvPr/>
        </p:nvSpPr>
        <p:spPr>
          <a:xfrm>
            <a:off x="4500979" y="2882679"/>
            <a:ext cx="2370338" cy="1200329"/>
          </a:xfrm>
          <a:prstGeom prst="rect">
            <a:avLst/>
          </a:prstGeom>
          <a:noFill/>
        </p:spPr>
        <p:txBody>
          <a:bodyPr wrap="square" rtlCol="0">
            <a:spAutoFit/>
          </a:bodyPr>
          <a:lstStyle/>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35B3C2F4-9E7E-4A6D-9F73-3AC611D8301D}"/>
              </a:ext>
            </a:extLst>
          </p:cNvPr>
          <p:cNvSpPr txBox="1"/>
          <p:nvPr/>
        </p:nvSpPr>
        <p:spPr>
          <a:xfrm>
            <a:off x="3686932" y="2393496"/>
            <a:ext cx="2467992" cy="1508105"/>
          </a:xfrm>
          <a:prstGeom prst="rect">
            <a:avLst/>
          </a:prstGeom>
          <a:noFill/>
        </p:spPr>
        <p:txBody>
          <a:bodyPr wrap="square" rtlCol="0">
            <a:spAutoFit/>
          </a:bodyPr>
          <a:lstStyle/>
          <a:p>
            <a:endParaRPr lang="en-IN" dirty="0"/>
          </a:p>
          <a:p>
            <a:endParaRPr lang="en-IN" dirty="0"/>
          </a:p>
          <a:p>
            <a:r>
              <a:rPr lang="en-IN" dirty="0"/>
              <a:t>   </a:t>
            </a:r>
          </a:p>
          <a:p>
            <a:endParaRPr lang="en-IN" dirty="0"/>
          </a:p>
          <a:p>
            <a:pPr algn="ctr"/>
            <a:r>
              <a:rPr lang="en-IN" sz="2000" b="1" dirty="0">
                <a:solidFill>
                  <a:schemeClr val="dk1"/>
                </a:solidFill>
                <a:latin typeface="Times New Roman" panose="02020603050405020304" pitchFamily="18" charset="0"/>
                <a:cs typeface="Times New Roman" panose="02020603050405020304" pitchFamily="18" charset="0"/>
              </a:rPr>
              <a:t>NODEMCU</a:t>
            </a:r>
          </a:p>
        </p:txBody>
      </p:sp>
      <p:cxnSp>
        <p:nvCxnSpPr>
          <p:cNvPr id="11" name="Straight Arrow Connector 10">
            <a:extLst>
              <a:ext uri="{FF2B5EF4-FFF2-40B4-BE49-F238E27FC236}">
                <a16:creationId xmlns:a16="http://schemas.microsoft.com/office/drawing/2014/main" id="{87175440-EEA8-4978-A68B-CC799996E06A}"/>
              </a:ext>
            </a:extLst>
          </p:cNvPr>
          <p:cNvCxnSpPr>
            <a:cxnSpLocks/>
          </p:cNvCxnSpPr>
          <p:nvPr/>
        </p:nvCxnSpPr>
        <p:spPr>
          <a:xfrm>
            <a:off x="6257365" y="3562889"/>
            <a:ext cx="753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629DF77-0862-4970-870C-EC22B7D17D5A}"/>
              </a:ext>
            </a:extLst>
          </p:cNvPr>
          <p:cNvSpPr/>
          <p:nvPr/>
        </p:nvSpPr>
        <p:spPr>
          <a:xfrm>
            <a:off x="589840" y="1984984"/>
            <a:ext cx="1506985" cy="1112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036D293-A13D-4EBF-A0A0-B89BE81F7DCB}"/>
              </a:ext>
            </a:extLst>
          </p:cNvPr>
          <p:cNvSpPr/>
          <p:nvPr/>
        </p:nvSpPr>
        <p:spPr>
          <a:xfrm>
            <a:off x="597786" y="3779704"/>
            <a:ext cx="1509203" cy="1112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a:p>
            <a:pPr algn="ctr"/>
            <a:endParaRPr lang="en-IN" dirty="0"/>
          </a:p>
        </p:txBody>
      </p:sp>
      <p:sp>
        <p:nvSpPr>
          <p:cNvPr id="16" name="TextBox 15">
            <a:extLst>
              <a:ext uri="{FF2B5EF4-FFF2-40B4-BE49-F238E27FC236}">
                <a16:creationId xmlns:a16="http://schemas.microsoft.com/office/drawing/2014/main" id="{EC93C149-4E97-42E6-B6EC-C4058CC0CAB9}"/>
              </a:ext>
            </a:extLst>
          </p:cNvPr>
          <p:cNvSpPr txBox="1"/>
          <p:nvPr/>
        </p:nvSpPr>
        <p:spPr>
          <a:xfrm>
            <a:off x="286865" y="2375915"/>
            <a:ext cx="1819835" cy="338554"/>
          </a:xfrm>
          <a:prstGeom prst="rect">
            <a:avLst/>
          </a:prstGeom>
          <a:noFill/>
        </p:spPr>
        <p:txBody>
          <a:bodyPr wrap="square" rtlCol="0">
            <a:spAutoFit/>
          </a:bodyPr>
          <a:lstStyle/>
          <a:p>
            <a:r>
              <a:rPr lang="en-IN" sz="1200" dirty="0"/>
              <a:t>      </a:t>
            </a:r>
            <a:r>
              <a:rPr lang="en-IN" sz="1600" b="0" i="0" dirty="0">
                <a:solidFill>
                  <a:srgbClr val="000000"/>
                </a:solidFill>
                <a:effectLst/>
                <a:latin typeface="Times New Roman" panose="02020603050405020304" pitchFamily="18" charset="0"/>
                <a:cs typeface="Times New Roman" panose="02020603050405020304" pitchFamily="18" charset="0"/>
              </a:rPr>
              <a:t>Moisture Sensor</a:t>
            </a:r>
            <a:endParaRPr lang="en-IN"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1845F1E-339F-4143-A925-C46B8231DCBD}"/>
              </a:ext>
            </a:extLst>
          </p:cNvPr>
          <p:cNvSpPr txBox="1"/>
          <p:nvPr/>
        </p:nvSpPr>
        <p:spPr>
          <a:xfrm>
            <a:off x="578167" y="4144477"/>
            <a:ext cx="1329428" cy="615553"/>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cs typeface="Times New Roman" panose="02020603050405020304" pitchFamily="18" charset="0"/>
              </a:rPr>
              <a:t>DHT11</a:t>
            </a:r>
          </a:p>
          <a:p>
            <a:pPr algn="ctr"/>
            <a:endParaRPr lang="en-IN" dirty="0"/>
          </a:p>
        </p:txBody>
      </p:sp>
      <p:sp>
        <p:nvSpPr>
          <p:cNvPr id="19" name="Rectangle: Rounded Corners 18">
            <a:extLst>
              <a:ext uri="{FF2B5EF4-FFF2-40B4-BE49-F238E27FC236}">
                <a16:creationId xmlns:a16="http://schemas.microsoft.com/office/drawing/2014/main" id="{2D44D01A-CB34-428A-B5C8-EDC4D9C40787}"/>
              </a:ext>
            </a:extLst>
          </p:cNvPr>
          <p:cNvSpPr/>
          <p:nvPr/>
        </p:nvSpPr>
        <p:spPr>
          <a:xfrm>
            <a:off x="7011358" y="2882686"/>
            <a:ext cx="2155965" cy="1360406"/>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ON/</a:t>
            </a:r>
            <a:r>
              <a:rPr lang="en-IN" sz="2000" dirty="0">
                <a:solidFill>
                  <a:srgbClr val="000000"/>
                </a:solidFill>
                <a:latin typeface="Times New Roman" panose="02020603050405020304" pitchFamily="18" charset="0"/>
                <a:cs typeface="Times New Roman" panose="02020603050405020304" pitchFamily="18" charset="0"/>
              </a:rPr>
              <a:t>OFF</a:t>
            </a:r>
            <a:r>
              <a:rPr lang="en-IN" sz="2000" dirty="0"/>
              <a:t> </a:t>
            </a:r>
          </a:p>
        </p:txBody>
      </p:sp>
      <p:cxnSp>
        <p:nvCxnSpPr>
          <p:cNvPr id="27" name="Straight Arrow Connector 26">
            <a:extLst>
              <a:ext uri="{FF2B5EF4-FFF2-40B4-BE49-F238E27FC236}">
                <a16:creationId xmlns:a16="http://schemas.microsoft.com/office/drawing/2014/main" id="{2EFC70C9-9C50-4A90-9219-1A1FAB1FFE35}"/>
              </a:ext>
            </a:extLst>
          </p:cNvPr>
          <p:cNvCxnSpPr>
            <a:cxnSpLocks/>
          </p:cNvCxnSpPr>
          <p:nvPr/>
        </p:nvCxnSpPr>
        <p:spPr>
          <a:xfrm>
            <a:off x="2105789" y="2541338"/>
            <a:ext cx="1489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068001C-264F-4119-B8B1-31EECFDDBA89}"/>
              </a:ext>
            </a:extLst>
          </p:cNvPr>
          <p:cNvSpPr/>
          <p:nvPr/>
        </p:nvSpPr>
        <p:spPr>
          <a:xfrm>
            <a:off x="6432043" y="1274909"/>
            <a:ext cx="2155965" cy="407891"/>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r>
              <a:rPr lang="en-IN" sz="1200" dirty="0"/>
              <a:t>      </a:t>
            </a:r>
            <a:r>
              <a:rPr lang="en-IN" sz="1600" dirty="0">
                <a:solidFill>
                  <a:srgbClr val="000000"/>
                </a:solidFill>
                <a:latin typeface="Times New Roman" panose="02020603050405020304" pitchFamily="18" charset="0"/>
                <a:cs typeface="Times New Roman" panose="02020603050405020304" pitchFamily="18" charset="0"/>
              </a:rPr>
              <a:t>POWER</a:t>
            </a:r>
            <a:r>
              <a:rPr lang="en-IN" sz="1200" dirty="0">
                <a:solidFill>
                  <a:srgbClr val="000000"/>
                </a:solidFill>
                <a:latin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cs typeface="Times New Roman" panose="02020603050405020304" pitchFamily="18" charset="0"/>
              </a:rPr>
              <a:t>SUPPLY</a:t>
            </a:r>
          </a:p>
        </p:txBody>
      </p:sp>
      <p:cxnSp>
        <p:nvCxnSpPr>
          <p:cNvPr id="6" name="Straight Arrow Connector 5">
            <a:extLst>
              <a:ext uri="{FF2B5EF4-FFF2-40B4-BE49-F238E27FC236}">
                <a16:creationId xmlns:a16="http://schemas.microsoft.com/office/drawing/2014/main" id="{B0E39943-BF6F-E0A9-F971-B6848BD86BBE}"/>
              </a:ext>
            </a:extLst>
          </p:cNvPr>
          <p:cNvCxnSpPr>
            <a:cxnSpLocks/>
          </p:cNvCxnSpPr>
          <p:nvPr/>
        </p:nvCxnSpPr>
        <p:spPr>
          <a:xfrm>
            <a:off x="2087861" y="4316350"/>
            <a:ext cx="1489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7ED6C21-BC28-630B-B39E-7B30BA2384CA}"/>
              </a:ext>
            </a:extLst>
          </p:cNvPr>
          <p:cNvSpPr txBox="1"/>
          <p:nvPr/>
        </p:nvSpPr>
        <p:spPr>
          <a:xfrm>
            <a:off x="164234" y="537047"/>
            <a:ext cx="3675356"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BLOCK DIAGRAM :</a:t>
            </a:r>
          </a:p>
        </p:txBody>
      </p:sp>
      <p:cxnSp>
        <p:nvCxnSpPr>
          <p:cNvPr id="46" name="Straight Connector 45">
            <a:extLst>
              <a:ext uri="{FF2B5EF4-FFF2-40B4-BE49-F238E27FC236}">
                <a16:creationId xmlns:a16="http://schemas.microsoft.com/office/drawing/2014/main" id="{C839C894-AAB9-B913-C89C-7547DB5BA0FE}"/>
              </a:ext>
            </a:extLst>
          </p:cNvPr>
          <p:cNvCxnSpPr>
            <a:cxnSpLocks/>
            <a:stCxn id="41" idx="1"/>
          </p:cNvCxnSpPr>
          <p:nvPr/>
        </p:nvCxnSpPr>
        <p:spPr>
          <a:xfrm flipH="1">
            <a:off x="4920928" y="1478855"/>
            <a:ext cx="15111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1D17C5E-26D3-6877-2B1D-B77C86403DFD}"/>
              </a:ext>
            </a:extLst>
          </p:cNvPr>
          <p:cNvCxnSpPr>
            <a:cxnSpLocks/>
            <a:endCxn id="2" idx="0"/>
          </p:cNvCxnSpPr>
          <p:nvPr/>
        </p:nvCxnSpPr>
        <p:spPr>
          <a:xfrm>
            <a:off x="4920928" y="1478854"/>
            <a:ext cx="12098" cy="561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11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183203-8FBB-4FA8-ABA0-EFB43D192E7B}"/>
              </a:ext>
            </a:extLst>
          </p:cNvPr>
          <p:cNvSpPr txBox="1"/>
          <p:nvPr/>
        </p:nvSpPr>
        <p:spPr>
          <a:xfrm>
            <a:off x="3417816" y="949911"/>
            <a:ext cx="5897115"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NODE MCU:</a:t>
            </a:r>
          </a:p>
          <a:p>
            <a:pPr algn="just"/>
            <a:r>
              <a:rPr lang="en-IN" sz="1400" b="1" dirty="0"/>
              <a:t>         </a:t>
            </a:r>
            <a:r>
              <a:rPr lang="en-US" sz="1400" b="0" i="0" dirty="0">
                <a:solidFill>
                  <a:srgbClr val="434F54"/>
                </a:solidFill>
                <a:effectLst/>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NodeMCU</a:t>
            </a:r>
            <a:r>
              <a:rPr lang="en-US" sz="1600" dirty="0">
                <a:latin typeface="Times New Roman" panose="02020603050405020304" pitchFamily="18" charset="0"/>
                <a:cs typeface="Times New Roman" panose="02020603050405020304" pitchFamily="18" charset="0"/>
              </a:rPr>
              <a:t> is a low-cost open source IoT platform. It initially included firmware which runs on the ESP8266 Wi-Fi SoC from </a:t>
            </a:r>
            <a:r>
              <a:rPr lang="en-US" sz="1600" dirty="0" err="1">
                <a:latin typeface="Times New Roman" panose="02020603050405020304" pitchFamily="18" charset="0"/>
                <a:cs typeface="Times New Roman" panose="02020603050405020304" pitchFamily="18" charset="0"/>
              </a:rPr>
              <a:t>Espressif</a:t>
            </a:r>
            <a:r>
              <a:rPr lang="en-US" sz="1600" dirty="0">
                <a:latin typeface="Times New Roman" panose="02020603050405020304" pitchFamily="18" charset="0"/>
                <a:cs typeface="Times New Roman" panose="02020603050405020304" pitchFamily="18" charset="0"/>
              </a:rPr>
              <a:t> Systems, and hardware which was based on the ESP-12 module.</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3B11B03-5FBF-4D4D-B274-DDBFEB0E2C55}"/>
              </a:ext>
            </a:extLst>
          </p:cNvPr>
          <p:cNvSpPr txBox="1"/>
          <p:nvPr/>
        </p:nvSpPr>
        <p:spPr>
          <a:xfrm>
            <a:off x="132894" y="2716567"/>
            <a:ext cx="8794812" cy="1785104"/>
          </a:xfrm>
          <a:prstGeom prst="rect">
            <a:avLst/>
          </a:prstGeom>
          <a:noFill/>
        </p:spPr>
        <p:txBody>
          <a:bodyPr wrap="square" rtlCol="0">
            <a:spAutoFit/>
          </a:bodyPr>
          <a:lstStyle/>
          <a:p>
            <a:endParaRPr lang="en-IN" sz="14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MOISTURE SENSOR:</a:t>
            </a:r>
          </a:p>
          <a:p>
            <a:pPr algn="just"/>
            <a:r>
              <a:rPr lang="en-US" sz="1600" dirty="0">
                <a:latin typeface="Times New Roman" panose="02020603050405020304" pitchFamily="18" charset="0"/>
                <a:cs typeface="Times New Roman" panose="02020603050405020304" pitchFamily="18" charset="0"/>
              </a:rPr>
              <a:t>This is an analog capacitive soil moisture sensor which measures soil moisture levels by capacitive sensing. This means the capacitance is varied on the basis of water content present in the soil. You can convert the capacitance into voltage level basically from 1.2V minimum to 3.0V maximum. The advantage of Capacitive Soil Moisture Sensor is that they are made of a corrosion-resistant material giving it a long service life.</a:t>
            </a:r>
            <a:r>
              <a:rPr lang="en-IN" sz="16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93E08B02-EBE1-411D-8E56-CC3B46275B78}"/>
              </a:ext>
            </a:extLst>
          </p:cNvPr>
          <p:cNvSpPr txBox="1"/>
          <p:nvPr/>
        </p:nvSpPr>
        <p:spPr>
          <a:xfrm>
            <a:off x="3027285" y="4731798"/>
            <a:ext cx="5390574" cy="200054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DHT11: </a:t>
            </a:r>
          </a:p>
          <a:p>
            <a:pPr algn="just"/>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DHT11 is a basic, ultra low-cost digital temperature and humidity sensor. It uses a capacitive humidity sensor and a thermistor to measure the surrounding air. It gives a digital signal on the data pin.</a:t>
            </a:r>
          </a:p>
          <a:p>
            <a:br>
              <a:rPr lang="en-US" sz="1600" b="0" i="0" u="none" strike="noStrike" dirty="0">
                <a:solidFill>
                  <a:srgbClr val="0080D6"/>
                </a:solidFill>
                <a:effectLst/>
                <a:latin typeface="-apple-system"/>
                <a:hlinkClick r:id="rId2"/>
              </a:rPr>
            </a:br>
            <a:endParaRPr lang="en-US" sz="1400"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5DBF77-CBB6-56D9-8069-FFF0DB679C77}"/>
              </a:ext>
            </a:extLst>
          </p:cNvPr>
          <p:cNvPicPr>
            <a:picLocks noChangeAspect="1"/>
          </p:cNvPicPr>
          <p:nvPr/>
        </p:nvPicPr>
        <p:blipFill>
          <a:blip r:embed="rId3"/>
          <a:stretch>
            <a:fillRect/>
          </a:stretch>
        </p:blipFill>
        <p:spPr>
          <a:xfrm>
            <a:off x="242657" y="586119"/>
            <a:ext cx="3160954" cy="2107303"/>
          </a:xfrm>
          <a:prstGeom prst="rect">
            <a:avLst/>
          </a:prstGeom>
        </p:spPr>
      </p:pic>
      <p:pic>
        <p:nvPicPr>
          <p:cNvPr id="6" name="Picture 5">
            <a:extLst>
              <a:ext uri="{FF2B5EF4-FFF2-40B4-BE49-F238E27FC236}">
                <a16:creationId xmlns:a16="http://schemas.microsoft.com/office/drawing/2014/main" id="{9B60D342-5619-0C70-1603-851B7D76B48D}"/>
              </a:ext>
            </a:extLst>
          </p:cNvPr>
          <p:cNvPicPr>
            <a:picLocks noChangeAspect="1"/>
          </p:cNvPicPr>
          <p:nvPr/>
        </p:nvPicPr>
        <p:blipFill>
          <a:blip r:embed="rId4"/>
          <a:stretch>
            <a:fillRect/>
          </a:stretch>
        </p:blipFill>
        <p:spPr>
          <a:xfrm rot="5400000">
            <a:off x="8036720" y="3160608"/>
            <a:ext cx="2746136" cy="971620"/>
          </a:xfrm>
          <a:prstGeom prst="rect">
            <a:avLst/>
          </a:prstGeom>
        </p:spPr>
      </p:pic>
      <p:pic>
        <p:nvPicPr>
          <p:cNvPr id="9" name="Picture 8">
            <a:extLst>
              <a:ext uri="{FF2B5EF4-FFF2-40B4-BE49-F238E27FC236}">
                <a16:creationId xmlns:a16="http://schemas.microsoft.com/office/drawing/2014/main" id="{A88E6E62-8B7D-73AA-86D8-11B0C0DBE8F9}"/>
              </a:ext>
            </a:extLst>
          </p:cNvPr>
          <p:cNvPicPr>
            <a:picLocks noChangeAspect="1"/>
          </p:cNvPicPr>
          <p:nvPr/>
        </p:nvPicPr>
        <p:blipFill>
          <a:blip r:embed="rId5"/>
          <a:stretch>
            <a:fillRect/>
          </a:stretch>
        </p:blipFill>
        <p:spPr>
          <a:xfrm>
            <a:off x="583947" y="4659166"/>
            <a:ext cx="2150287" cy="1612715"/>
          </a:xfrm>
          <a:prstGeom prst="rect">
            <a:avLst/>
          </a:prstGeom>
        </p:spPr>
      </p:pic>
    </p:spTree>
    <p:extLst>
      <p:ext uri="{BB962C8B-B14F-4D97-AF65-F5344CB8AC3E}">
        <p14:creationId xmlns:p14="http://schemas.microsoft.com/office/powerpoint/2010/main" val="20538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D5B6C7-5C21-41D6-BE31-9D0BF18AB154}"/>
              </a:ext>
            </a:extLst>
          </p:cNvPr>
          <p:cNvSpPr txBox="1"/>
          <p:nvPr/>
        </p:nvSpPr>
        <p:spPr>
          <a:xfrm>
            <a:off x="170331" y="939326"/>
            <a:ext cx="4966446" cy="1815882"/>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RELAY:</a:t>
            </a:r>
          </a:p>
          <a:p>
            <a:pPr algn="just"/>
            <a:r>
              <a:rPr lang="en-IN" sz="14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Relay is one kind of electro-mechanical component that functions as a switch. The relay coil is energized by DC so that contact switches can be opened or closed. A single channel 5V relay module generally includes a coil, and two contacts like normally open (NO) and normally closed (NC).</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F52542D-E7C5-4C4E-A84E-F5D1841ADFDE}"/>
              </a:ext>
            </a:extLst>
          </p:cNvPr>
          <p:cNvSpPr txBox="1"/>
          <p:nvPr/>
        </p:nvSpPr>
        <p:spPr>
          <a:xfrm>
            <a:off x="3254274" y="4349013"/>
            <a:ext cx="6311067"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Water Pump:</a:t>
            </a:r>
          </a:p>
          <a:p>
            <a:pPr algn="just"/>
            <a:r>
              <a:rPr lang="en-IN" sz="14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Water Pump is a low-cost, small-size Submersible Pump Motor. It operates from a 2.5 ~ 6V power supply. It can take up to 120 liters per hour with a very low current consumption of 220mA. Just connect the tube pipe to the motor outlet, submerge it in water, and power it.</a:t>
            </a:r>
            <a:r>
              <a:rPr lang="en-IN" sz="16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12121856-A6E6-53DF-C61F-1BEF511EE962}"/>
              </a:ext>
            </a:extLst>
          </p:cNvPr>
          <p:cNvPicPr>
            <a:picLocks noChangeAspect="1"/>
          </p:cNvPicPr>
          <p:nvPr/>
        </p:nvPicPr>
        <p:blipFill>
          <a:blip r:embed="rId2"/>
          <a:stretch>
            <a:fillRect/>
          </a:stretch>
        </p:blipFill>
        <p:spPr>
          <a:xfrm>
            <a:off x="5602942" y="264996"/>
            <a:ext cx="3409371" cy="3409371"/>
          </a:xfrm>
          <a:prstGeom prst="rect">
            <a:avLst/>
          </a:prstGeom>
        </p:spPr>
      </p:pic>
      <p:pic>
        <p:nvPicPr>
          <p:cNvPr id="5" name="Picture 4">
            <a:extLst>
              <a:ext uri="{FF2B5EF4-FFF2-40B4-BE49-F238E27FC236}">
                <a16:creationId xmlns:a16="http://schemas.microsoft.com/office/drawing/2014/main" id="{4EDF49FE-C9B7-46C2-EB92-9203327D492F}"/>
              </a:ext>
            </a:extLst>
          </p:cNvPr>
          <p:cNvPicPr>
            <a:picLocks noChangeAspect="1"/>
          </p:cNvPicPr>
          <p:nvPr/>
        </p:nvPicPr>
        <p:blipFill>
          <a:blip r:embed="rId3"/>
          <a:stretch>
            <a:fillRect/>
          </a:stretch>
        </p:blipFill>
        <p:spPr>
          <a:xfrm>
            <a:off x="421344" y="4198003"/>
            <a:ext cx="2677228" cy="2368317"/>
          </a:xfrm>
          <a:prstGeom prst="rect">
            <a:avLst/>
          </a:prstGeom>
        </p:spPr>
      </p:pic>
    </p:spTree>
    <p:extLst>
      <p:ext uri="{BB962C8B-B14F-4D97-AF65-F5344CB8AC3E}">
        <p14:creationId xmlns:p14="http://schemas.microsoft.com/office/powerpoint/2010/main" val="377397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7DB040-0BA3-4ACA-AC66-26AB17D6F527}"/>
              </a:ext>
            </a:extLst>
          </p:cNvPr>
          <p:cNvSpPr txBox="1"/>
          <p:nvPr/>
        </p:nvSpPr>
        <p:spPr>
          <a:xfrm>
            <a:off x="741025" y="393489"/>
            <a:ext cx="7554898" cy="584775"/>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SCHEMATIC DIAGRAM</a:t>
            </a:r>
            <a:endParaRPr lang="en-IN"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0E88FFD-82FA-C1C4-005B-5D6922CEC010}"/>
              </a:ext>
            </a:extLst>
          </p:cNvPr>
          <p:cNvPicPr>
            <a:picLocks noChangeAspect="1"/>
          </p:cNvPicPr>
          <p:nvPr/>
        </p:nvPicPr>
        <p:blipFill>
          <a:blip r:embed="rId2"/>
          <a:stretch>
            <a:fillRect/>
          </a:stretch>
        </p:blipFill>
        <p:spPr>
          <a:xfrm>
            <a:off x="1052754" y="1057831"/>
            <a:ext cx="8024623" cy="5558118"/>
          </a:xfrm>
          <a:prstGeom prst="rect">
            <a:avLst/>
          </a:prstGeom>
        </p:spPr>
      </p:pic>
    </p:spTree>
    <p:extLst>
      <p:ext uri="{BB962C8B-B14F-4D97-AF65-F5344CB8AC3E}">
        <p14:creationId xmlns:p14="http://schemas.microsoft.com/office/powerpoint/2010/main" val="52678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36538-288B-BD44-A3D1-18E37D209233}"/>
              </a:ext>
            </a:extLst>
          </p:cNvPr>
          <p:cNvSpPr txBox="1"/>
          <p:nvPr/>
        </p:nvSpPr>
        <p:spPr>
          <a:xfrm>
            <a:off x="4276165" y="233083"/>
            <a:ext cx="363967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SOLUTION</a:t>
            </a:r>
          </a:p>
        </p:txBody>
      </p:sp>
      <p:pic>
        <p:nvPicPr>
          <p:cNvPr id="6" name="Picture 5">
            <a:extLst>
              <a:ext uri="{FF2B5EF4-FFF2-40B4-BE49-F238E27FC236}">
                <a16:creationId xmlns:a16="http://schemas.microsoft.com/office/drawing/2014/main" id="{C6806AAC-20E3-C45F-01FD-5190EA5BB858}"/>
              </a:ext>
            </a:extLst>
          </p:cNvPr>
          <p:cNvPicPr>
            <a:picLocks noChangeAspect="1"/>
          </p:cNvPicPr>
          <p:nvPr/>
        </p:nvPicPr>
        <p:blipFill>
          <a:blip r:embed="rId2"/>
          <a:stretch>
            <a:fillRect/>
          </a:stretch>
        </p:blipFill>
        <p:spPr>
          <a:xfrm>
            <a:off x="2011874" y="1434354"/>
            <a:ext cx="6464955" cy="3908612"/>
          </a:xfrm>
          <a:prstGeom prst="rect">
            <a:avLst/>
          </a:prstGeom>
        </p:spPr>
      </p:pic>
    </p:spTree>
    <p:extLst>
      <p:ext uri="{BB962C8B-B14F-4D97-AF65-F5344CB8AC3E}">
        <p14:creationId xmlns:p14="http://schemas.microsoft.com/office/powerpoint/2010/main" val="41742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F23EC-553A-5EE9-F24E-A2D394CCF730}"/>
              </a:ext>
            </a:extLst>
          </p:cNvPr>
          <p:cNvSpPr txBox="1"/>
          <p:nvPr/>
        </p:nvSpPr>
        <p:spPr>
          <a:xfrm>
            <a:off x="3451412" y="537882"/>
            <a:ext cx="68580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C84DB92-C3DB-CA9D-A40D-79848F3DC89B}"/>
              </a:ext>
            </a:extLst>
          </p:cNvPr>
          <p:cNvSpPr txBox="1"/>
          <p:nvPr/>
        </p:nvSpPr>
        <p:spPr>
          <a:xfrm>
            <a:off x="744071" y="1873624"/>
            <a:ext cx="8175811" cy="4801314"/>
          </a:xfrm>
          <a:prstGeom prst="rect">
            <a:avLst/>
          </a:prstGeom>
          <a:noFill/>
        </p:spPr>
        <p:txBody>
          <a:bodyPr wrap="square" rtlCol="0">
            <a:spAutoFit/>
          </a:bodyPr>
          <a:lstStyle/>
          <a:p>
            <a:r>
              <a:rPr lang="en-IN" dirty="0"/>
              <a:t> Shradha  Verma,  Anshul  Bhatia,  Anuradha  Chug  and Amit  Prakash  Singh,  “Recent  Advancements  in Multimedia Big Data Computing for IoT Applications in Precision  Agriculture:  Opportunities”,     Multimedia  Big Data  Computing  for  IoT  Applications:  Concepts, Paradigms  and  Solutions,  Volume  163,  pp  391-416, Springer Nature Singapore Pte Ltd. 2020</a:t>
            </a:r>
          </a:p>
          <a:p>
            <a:endParaRPr lang="en-IN" dirty="0"/>
          </a:p>
          <a:p>
            <a:endParaRPr lang="en-IN" dirty="0"/>
          </a:p>
          <a:p>
            <a:r>
              <a:rPr lang="en-IN" dirty="0"/>
              <a:t>Cloud and IoT based smart architecture for desalination water treatment: Mohammed </a:t>
            </a:r>
            <a:r>
              <a:rPr lang="en-IN" dirty="0" err="1"/>
              <a:t>Alshehri</a:t>
            </a:r>
            <a:r>
              <a:rPr lang="en-IN" dirty="0"/>
              <a:t>, Ph.D., </a:t>
            </a:r>
            <a:r>
              <a:rPr lang="en-IN" dirty="0" err="1"/>
              <a:t>Akashdeep</a:t>
            </a:r>
            <a:r>
              <a:rPr lang="en-IN" dirty="0"/>
              <a:t> Bhardwaj, Manoj Kumar, Ph.D., Shailendra </a:t>
            </a:r>
            <a:r>
              <a:rPr lang="en-IN" dirty="0" err="1"/>
              <a:t>Mishra,Jayadev</a:t>
            </a:r>
            <a:r>
              <a:rPr lang="en-IN" dirty="0"/>
              <a:t> Gyani https://doi.org/10.1016/j.envres.2021.110812/ Â© 2021 Elsevier Inc. All rights reserved.</a:t>
            </a:r>
          </a:p>
          <a:p>
            <a:endParaRPr lang="en-IN" dirty="0"/>
          </a:p>
          <a:p>
            <a:r>
              <a:rPr lang="en-IN" dirty="0"/>
              <a:t>Full smart sprinklers: Monitoring of sprinkler watering using </a:t>
            </a:r>
            <a:r>
              <a:rPr lang="en-IN" dirty="0" err="1"/>
              <a:t>IoT:M.V.B.T</a:t>
            </a:r>
            <a:r>
              <a:rPr lang="en-IN" dirty="0"/>
              <a:t>. </a:t>
            </a:r>
            <a:r>
              <a:rPr lang="en-IN" dirty="0" err="1"/>
              <a:t>Santhi</a:t>
            </a:r>
            <a:r>
              <a:rPr lang="en-IN" dirty="0"/>
              <a:t>, S. </a:t>
            </a:r>
            <a:r>
              <a:rPr lang="en-IN" dirty="0" err="1"/>
              <a:t>Hrushikesava</a:t>
            </a:r>
            <a:r>
              <a:rPr lang="en-IN" dirty="0"/>
              <a:t> Raju, P. Seetha Rama Krishna, </a:t>
            </a:r>
            <a:r>
              <a:rPr lang="en-IN" dirty="0" err="1"/>
              <a:t>AshokKoujalagihttps</a:t>
            </a:r>
            <a:r>
              <a:rPr lang="en-IN" dirty="0"/>
              <a:t>://doi.org/10.1016/j.matpr.2020.12.399/Â©2021 Elsevier Ltd. All rights reserved.</a:t>
            </a:r>
          </a:p>
        </p:txBody>
      </p:sp>
    </p:spTree>
    <p:extLst>
      <p:ext uri="{BB962C8B-B14F-4D97-AF65-F5344CB8AC3E}">
        <p14:creationId xmlns:p14="http://schemas.microsoft.com/office/powerpoint/2010/main" val="358005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6AD0C-0568-4C24-9ECE-83A000C9C640}"/>
              </a:ext>
            </a:extLst>
          </p:cNvPr>
          <p:cNvSpPr txBox="1"/>
          <p:nvPr/>
        </p:nvSpPr>
        <p:spPr>
          <a:xfrm>
            <a:off x="2057400" y="2847975"/>
            <a:ext cx="8096250" cy="1015663"/>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24541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704</TotalTime>
  <Words>632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Times New Roman</vt:lpstr>
      <vt:lpstr>Trebuchet MS</vt:lpstr>
      <vt:lpstr>Wingdings 3</vt:lpstr>
      <vt:lpstr>Facet</vt:lpstr>
      <vt:lpstr>                                  SMART IRRIGATION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TECHFOLKS</dc:title>
  <dc:creator>Jyosthna Revilla</dc:creator>
  <cp:lastModifiedBy>Muthukumar Nagappan</cp:lastModifiedBy>
  <cp:revision>33</cp:revision>
  <dcterms:created xsi:type="dcterms:W3CDTF">2021-01-28T05:06:00Z</dcterms:created>
  <dcterms:modified xsi:type="dcterms:W3CDTF">2022-09-16T06:30:35Z</dcterms:modified>
</cp:coreProperties>
</file>