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22"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65179A-319D-4001-AE40-A5EAF02159A9}"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411318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65179A-319D-4001-AE40-A5EAF02159A9}"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294363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65179A-319D-4001-AE40-A5EAF02159A9}"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21164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65179A-319D-4001-AE40-A5EAF02159A9}"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414884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5179A-319D-4001-AE40-A5EAF02159A9}"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396817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65179A-319D-4001-AE40-A5EAF02159A9}"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249973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65179A-319D-4001-AE40-A5EAF02159A9}" type="datetimeFigureOut">
              <a:rPr lang="en-IN" smtClean="0"/>
              <a:t>23-09-2022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178420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65179A-319D-4001-AE40-A5EAF02159A9}"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21477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5179A-319D-4001-AE40-A5EAF02159A9}" type="datetimeFigureOut">
              <a:rPr lang="en-IN" smtClean="0"/>
              <a:t>23-09-2022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78356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5179A-319D-4001-AE40-A5EAF02159A9}"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114170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5179A-319D-4001-AE40-A5EAF02159A9}"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838D3-C432-42B8-8B06-FB559FE3B0D8}" type="slidenum">
              <a:rPr lang="en-IN" smtClean="0"/>
              <a:t>‹#›</a:t>
            </a:fld>
            <a:endParaRPr lang="en-IN"/>
          </a:p>
        </p:txBody>
      </p:sp>
    </p:spTree>
    <p:extLst>
      <p:ext uri="{BB962C8B-B14F-4D97-AF65-F5344CB8AC3E}">
        <p14:creationId xmlns:p14="http://schemas.microsoft.com/office/powerpoint/2010/main" val="307724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5179A-319D-4001-AE40-A5EAF02159A9}" type="datetimeFigureOut">
              <a:rPr lang="en-IN" smtClean="0"/>
              <a:t>23-09-2022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838D3-C432-42B8-8B06-FB559FE3B0D8}" type="slidenum">
              <a:rPr lang="en-IN" smtClean="0"/>
              <a:t>‹#›</a:t>
            </a:fld>
            <a:endParaRPr lang="en-IN"/>
          </a:p>
        </p:txBody>
      </p:sp>
    </p:spTree>
    <p:extLst>
      <p:ext uri="{BB962C8B-B14F-4D97-AF65-F5344CB8AC3E}">
        <p14:creationId xmlns:p14="http://schemas.microsoft.com/office/powerpoint/2010/main" val="2769618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1953517"/>
              </p:ext>
            </p:extLst>
          </p:nvPr>
        </p:nvGraphicFramePr>
        <p:xfrm>
          <a:off x="179512" y="116632"/>
          <a:ext cx="8856983" cy="6645736"/>
        </p:xfrm>
        <a:graphic>
          <a:graphicData uri="http://schemas.openxmlformats.org/drawingml/2006/table">
            <a:tbl>
              <a:tblPr firstRow="1" bandRow="1">
                <a:tableStyleId>{5C22544A-7EE6-4342-B048-85BDC9FD1C3A}</a:tableStyleId>
              </a:tblPr>
              <a:tblGrid>
                <a:gridCol w="442849"/>
                <a:gridCol w="1771397"/>
                <a:gridCol w="2657095"/>
                <a:gridCol w="2361862"/>
                <a:gridCol w="1623780"/>
              </a:tblGrid>
              <a:tr h="792087">
                <a:tc>
                  <a:txBody>
                    <a:bodyPr/>
                    <a:lstStyle/>
                    <a:p>
                      <a:r>
                        <a:rPr lang="en-US" sz="1600" dirty="0" smtClean="0"/>
                        <a:t>S.N0</a:t>
                      </a:r>
                      <a:endParaRPr lang="en-IN" sz="1600" dirty="0"/>
                    </a:p>
                  </a:txBody>
                  <a:tcPr/>
                </a:tc>
                <a:tc>
                  <a:txBody>
                    <a:bodyPr/>
                    <a:lstStyle/>
                    <a:p>
                      <a:r>
                        <a:rPr lang="en-US" sz="1600" dirty="0" smtClean="0"/>
                        <a:t>TITLE</a:t>
                      </a:r>
                      <a:endParaRPr lang="en-IN" sz="1600" dirty="0"/>
                    </a:p>
                  </a:txBody>
                  <a:tcPr/>
                </a:tc>
                <a:tc>
                  <a:txBody>
                    <a:bodyPr/>
                    <a:lstStyle/>
                    <a:p>
                      <a:r>
                        <a:rPr lang="en-US" dirty="0" smtClean="0"/>
                        <a:t>PROPOSED</a:t>
                      </a:r>
                      <a:r>
                        <a:rPr lang="en-US" baseline="0" dirty="0" smtClean="0"/>
                        <a:t> WORK</a:t>
                      </a:r>
                      <a:endParaRPr lang="en-IN" dirty="0"/>
                    </a:p>
                  </a:txBody>
                  <a:tcPr/>
                </a:tc>
                <a:tc>
                  <a:txBody>
                    <a:bodyPr/>
                    <a:lstStyle/>
                    <a:p>
                      <a:r>
                        <a:rPr lang="en-US" dirty="0" smtClean="0"/>
                        <a:t>TOOLS USED</a:t>
                      </a:r>
                      <a:endParaRPr lang="en-IN" dirty="0"/>
                    </a:p>
                  </a:txBody>
                  <a:tcPr/>
                </a:tc>
                <a:tc>
                  <a:txBody>
                    <a:bodyPr/>
                    <a:lstStyle/>
                    <a:p>
                      <a:r>
                        <a:rPr lang="en-US" dirty="0" smtClean="0"/>
                        <a:t>TECHNOLOGY</a:t>
                      </a:r>
                      <a:endParaRPr lang="en-IN" dirty="0"/>
                    </a:p>
                  </a:txBody>
                  <a:tcPr/>
                </a:tc>
              </a:tr>
              <a:tr h="2592289">
                <a:tc>
                  <a:txBody>
                    <a:bodyPr/>
                    <a:lstStyle/>
                    <a:p>
                      <a:r>
                        <a:rPr lang="en-US" sz="1600" dirty="0" smtClean="0"/>
                        <a:t>1.</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Smart Farming using </a:t>
                      </a:r>
                      <a:r>
                        <a:rPr lang="en-US" sz="1600" b="0" i="0" kern="1200" dirty="0" err="1" smtClean="0">
                          <a:solidFill>
                            <a:schemeClr val="dk1"/>
                          </a:solidFill>
                          <a:effectLst/>
                          <a:latin typeface="+mn-lt"/>
                          <a:ea typeface="+mn-ea"/>
                          <a:cs typeface="+mn-cs"/>
                        </a:rPr>
                        <a:t>IoT</a:t>
                      </a:r>
                      <a:r>
                        <a:rPr lang="en-US" sz="1600" b="0" i="0" kern="1200" dirty="0" smtClean="0">
                          <a:solidFill>
                            <a:schemeClr val="dk1"/>
                          </a:solidFill>
                          <a:effectLst/>
                          <a:latin typeface="+mn-lt"/>
                          <a:ea typeface="+mn-ea"/>
                          <a:cs typeface="+mn-cs"/>
                        </a:rPr>
                        <a:t>, a solution for optimally monitoring farming conditions</a:t>
                      </a:r>
                    </a:p>
                    <a:p>
                      <a:endParaRPr lang="en-IN" sz="1600" dirty="0"/>
                    </a:p>
                  </a:txBody>
                  <a:tcPr/>
                </a:tc>
                <a:tc>
                  <a:txBody>
                    <a:bodyPr/>
                    <a:lstStyle/>
                    <a:p>
                      <a:r>
                        <a:rPr lang="en-US" sz="1600" dirty="0" smtClean="0"/>
                        <a:t>The product will assist farmers by getting live data (Temperature, humidity, soil moisture, UV index, IR) from the farmland to take necessary steps to enable them to do smart farming by also increasing their crop yields and saving resources (water, fertilizers).</a:t>
                      </a:r>
                      <a:endParaRPr lang="en-IN" sz="1600" dirty="0"/>
                    </a:p>
                  </a:txBody>
                  <a:tcPr/>
                </a:tc>
                <a:tc>
                  <a:txBody>
                    <a:bodyPr/>
                    <a:lstStyle/>
                    <a:p>
                      <a:r>
                        <a:rPr lang="en-IN" sz="1600" b="0" i="0" kern="1200" dirty="0" smtClean="0">
                          <a:solidFill>
                            <a:schemeClr val="dk1"/>
                          </a:solidFill>
                          <a:effectLst/>
                          <a:latin typeface="+mn-lt"/>
                          <a:ea typeface="+mn-ea"/>
                          <a:cs typeface="+mn-cs"/>
                        </a:rPr>
                        <a:t>ESP32s</a:t>
                      </a:r>
                    </a:p>
                    <a:p>
                      <a:r>
                        <a:rPr lang="en-IN" sz="1600" b="0" i="0" kern="1200" dirty="0" smtClean="0">
                          <a:solidFill>
                            <a:schemeClr val="dk1"/>
                          </a:solidFill>
                          <a:effectLst/>
                          <a:latin typeface="+mn-lt"/>
                          <a:ea typeface="+mn-ea"/>
                          <a:cs typeface="+mn-cs"/>
                        </a:rPr>
                        <a:t>DHT11 Temperature</a:t>
                      </a:r>
                    </a:p>
                    <a:p>
                      <a:r>
                        <a:rPr lang="en-IN" sz="1600" b="0" i="0" kern="1200" dirty="0" smtClean="0">
                          <a:solidFill>
                            <a:schemeClr val="dk1"/>
                          </a:solidFill>
                          <a:effectLst/>
                          <a:latin typeface="+mn-lt"/>
                          <a:ea typeface="+mn-ea"/>
                          <a:cs typeface="+mn-cs"/>
                        </a:rPr>
                        <a:t>Humidity Sensor</a:t>
                      </a:r>
                    </a:p>
                    <a:p>
                      <a:r>
                        <a:rPr lang="en-IN" sz="1600" b="0" i="0" kern="1200" dirty="0" smtClean="0">
                          <a:solidFill>
                            <a:schemeClr val="dk1"/>
                          </a:solidFill>
                          <a:effectLst/>
                          <a:latin typeface="+mn-lt"/>
                          <a:ea typeface="+mn-ea"/>
                          <a:cs typeface="+mn-cs"/>
                        </a:rPr>
                        <a:t>Soil Moisture Sensor</a:t>
                      </a:r>
                    </a:p>
                    <a:p>
                      <a:r>
                        <a:rPr lang="en-IN" sz="1600" b="0" i="0" kern="1200" dirty="0" smtClean="0">
                          <a:solidFill>
                            <a:schemeClr val="dk1"/>
                          </a:solidFill>
                          <a:effectLst/>
                          <a:latin typeface="+mn-lt"/>
                          <a:ea typeface="+mn-ea"/>
                          <a:cs typeface="+mn-cs"/>
                        </a:rPr>
                        <a:t>SI1145 Digital UV Index</a:t>
                      </a:r>
                    </a:p>
                    <a:p>
                      <a:r>
                        <a:rPr lang="en-IN" sz="1600" b="0" i="0" kern="1200" dirty="0" smtClean="0">
                          <a:solidFill>
                            <a:schemeClr val="dk1"/>
                          </a:solidFill>
                          <a:effectLst/>
                          <a:latin typeface="+mn-lt"/>
                          <a:ea typeface="+mn-ea"/>
                          <a:cs typeface="+mn-cs"/>
                        </a:rPr>
                        <a:t>IR</a:t>
                      </a:r>
                    </a:p>
                    <a:p>
                      <a:r>
                        <a:rPr lang="en-IN" sz="1600" b="0" i="0" kern="1200" dirty="0" smtClean="0">
                          <a:solidFill>
                            <a:schemeClr val="dk1"/>
                          </a:solidFill>
                          <a:effectLst/>
                          <a:latin typeface="+mn-lt"/>
                          <a:ea typeface="+mn-ea"/>
                          <a:cs typeface="+mn-cs"/>
                        </a:rPr>
                        <a:t>Visible Light Sensor</a:t>
                      </a:r>
                    </a:p>
                    <a:p>
                      <a:endParaRPr lang="en-IN" sz="1600" dirty="0"/>
                    </a:p>
                  </a:txBody>
                  <a:tcPr/>
                </a:tc>
                <a:tc>
                  <a:txBody>
                    <a:bodyPr/>
                    <a:lstStyle/>
                    <a:p>
                      <a:r>
                        <a:rPr lang="en-US" sz="1600" dirty="0" smtClean="0"/>
                        <a:t>Node</a:t>
                      </a:r>
                      <a:r>
                        <a:rPr lang="en-US" sz="1600" baseline="0" dirty="0" smtClean="0"/>
                        <a:t> MCU</a:t>
                      </a:r>
                      <a:endParaRPr lang="en-IN" sz="1600" dirty="0"/>
                    </a:p>
                  </a:txBody>
                  <a:tcPr/>
                </a:tc>
              </a:tr>
              <a:tr h="2952329">
                <a:tc>
                  <a:txBody>
                    <a:bodyPr/>
                    <a:lstStyle/>
                    <a:p>
                      <a:r>
                        <a:rPr lang="en-US" dirty="0" smtClean="0"/>
                        <a:t>2.</a:t>
                      </a:r>
                      <a:endParaRPr lang="en-IN" dirty="0"/>
                    </a:p>
                  </a:txBody>
                  <a:tcPr/>
                </a:tc>
                <a:tc>
                  <a:txBody>
                    <a:bodyPr/>
                    <a:lstStyle/>
                    <a:p>
                      <a:r>
                        <a:rPr lang="en-US" sz="1600" dirty="0" smtClean="0"/>
                        <a:t> 2020 IEEE International Students' Conference on </a:t>
                      </a:r>
                      <a:r>
                        <a:rPr lang="en-US" sz="1600" dirty="0" err="1" smtClean="0"/>
                        <a:t>Electrical,Electronics</a:t>
                      </a:r>
                      <a:r>
                        <a:rPr lang="en-US" sz="1600" dirty="0" smtClean="0"/>
                        <a:t> and Computer Science (SCEECS)</a:t>
                      </a:r>
                      <a:endParaRPr lang="en-IN" sz="1600" dirty="0"/>
                    </a:p>
                  </a:txBody>
                  <a:tcPr/>
                </a:tc>
                <a:tc>
                  <a:txBody>
                    <a:bodyPr/>
                    <a:lstStyle/>
                    <a:p>
                      <a:r>
                        <a:rPr lang="en-US" sz="1600" dirty="0" smtClean="0"/>
                        <a:t>An </a:t>
                      </a:r>
                      <a:r>
                        <a:rPr lang="en-US" sz="1600" dirty="0" err="1" smtClean="0"/>
                        <a:t>IoT</a:t>
                      </a:r>
                      <a:r>
                        <a:rPr lang="en-US" sz="1600" dirty="0" smtClean="0"/>
                        <a:t> based advanced solution for monitoring the soil conditions and atmosphere for efficient crop growth is presented. The developed system is capable of monitoring several sensors connected to it. Also, a notification in the form of SMS will be sent to farmer's phone using Wi-Fi about environmental condition of the field.</a:t>
                      </a:r>
                      <a:endParaRPr lang="en-IN" sz="1600" dirty="0"/>
                    </a:p>
                  </a:txBody>
                  <a:tcPr/>
                </a:tc>
                <a:tc>
                  <a:txBody>
                    <a:bodyPr/>
                    <a:lstStyle/>
                    <a:p>
                      <a:r>
                        <a:rPr lang="en-IN" sz="1600" dirty="0" smtClean="0"/>
                        <a:t>Temperature </a:t>
                      </a:r>
                      <a:r>
                        <a:rPr lang="en-IN" sz="1600" dirty="0" err="1" smtClean="0"/>
                        <a:t>sensors,humidity</a:t>
                      </a:r>
                      <a:r>
                        <a:rPr lang="en-IN" sz="1600" dirty="0" smtClean="0"/>
                        <a:t> </a:t>
                      </a:r>
                      <a:r>
                        <a:rPr lang="en-IN" sz="1600" dirty="0" err="1" smtClean="0"/>
                        <a:t>sensors,wireless</a:t>
                      </a:r>
                      <a:r>
                        <a:rPr lang="en-IN" sz="1600" dirty="0" smtClean="0"/>
                        <a:t> </a:t>
                      </a:r>
                      <a:r>
                        <a:rPr lang="en-IN" sz="1600" dirty="0" err="1" smtClean="0"/>
                        <a:t>LAN,soil</a:t>
                      </a:r>
                      <a:r>
                        <a:rPr lang="en-IN" sz="1600" dirty="0" smtClean="0"/>
                        <a:t> moisture level </a:t>
                      </a:r>
                      <a:r>
                        <a:rPr lang="en-IN" sz="1600" dirty="0" err="1" smtClean="0"/>
                        <a:t>monitoring,microcontrollers,microcontrollers,Smart</a:t>
                      </a:r>
                      <a:r>
                        <a:rPr lang="en-IN" sz="1600" dirty="0" smtClean="0"/>
                        <a:t> phones</a:t>
                      </a:r>
                      <a:endParaRPr lang="en-IN" sz="1600" dirty="0"/>
                    </a:p>
                  </a:txBody>
                  <a:tcPr/>
                </a:tc>
                <a:tc>
                  <a:txBody>
                    <a:bodyPr/>
                    <a:lstStyle/>
                    <a:p>
                      <a:r>
                        <a:rPr lang="en-US" sz="1600" dirty="0" smtClean="0"/>
                        <a:t>Node MCU</a:t>
                      </a:r>
                      <a:endParaRPr lang="en-IN" sz="1600" dirty="0"/>
                    </a:p>
                  </a:txBody>
                  <a:tcPr/>
                </a:tc>
              </a:tr>
            </a:tbl>
          </a:graphicData>
        </a:graphic>
      </p:graphicFrame>
    </p:spTree>
    <p:extLst>
      <p:ext uri="{BB962C8B-B14F-4D97-AF65-F5344CB8AC3E}">
        <p14:creationId xmlns:p14="http://schemas.microsoft.com/office/powerpoint/2010/main" val="283357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04490939"/>
              </p:ext>
            </p:extLst>
          </p:nvPr>
        </p:nvGraphicFramePr>
        <p:xfrm>
          <a:off x="251520" y="260648"/>
          <a:ext cx="8640960" cy="6363548"/>
        </p:xfrm>
        <a:graphic>
          <a:graphicData uri="http://schemas.openxmlformats.org/drawingml/2006/table">
            <a:tbl>
              <a:tblPr firstRow="1" bandRow="1">
                <a:tableStyleId>{5C22544A-7EE6-4342-B048-85BDC9FD1C3A}</a:tableStyleId>
              </a:tblPr>
              <a:tblGrid>
                <a:gridCol w="648072"/>
                <a:gridCol w="1512168"/>
                <a:gridCol w="2592288"/>
                <a:gridCol w="2304256"/>
                <a:gridCol w="1584176"/>
              </a:tblGrid>
              <a:tr h="144016">
                <a:tc>
                  <a:txBody>
                    <a:bodyPr/>
                    <a:lstStyle/>
                    <a:p>
                      <a:r>
                        <a:rPr lang="en-US" sz="1600" dirty="0" smtClean="0"/>
                        <a:t>S.NO</a:t>
                      </a:r>
                      <a:endParaRPr lang="en-IN" sz="1600" dirty="0"/>
                    </a:p>
                  </a:txBody>
                  <a:tcPr/>
                </a:tc>
                <a:tc>
                  <a:txBody>
                    <a:bodyPr/>
                    <a:lstStyle/>
                    <a:p>
                      <a:r>
                        <a:rPr lang="en-US" sz="1600" dirty="0" smtClean="0"/>
                        <a:t>TITLE</a:t>
                      </a:r>
                      <a:endParaRPr lang="en-IN" sz="1600" dirty="0"/>
                    </a:p>
                  </a:txBody>
                  <a:tcPr/>
                </a:tc>
                <a:tc>
                  <a:txBody>
                    <a:bodyPr/>
                    <a:lstStyle/>
                    <a:p>
                      <a:r>
                        <a:rPr lang="en-US" sz="1600" dirty="0" smtClean="0"/>
                        <a:t> </a:t>
                      </a:r>
                      <a:r>
                        <a:rPr lang="en-US" sz="1600" dirty="0" smtClean="0"/>
                        <a:t>PROPOSED</a:t>
                      </a:r>
                      <a:r>
                        <a:rPr lang="en-US" sz="1600" baseline="0" dirty="0" smtClean="0"/>
                        <a:t> WORK</a:t>
                      </a:r>
                      <a:endParaRPr lang="en-IN" sz="1600" dirty="0"/>
                    </a:p>
                  </a:txBody>
                  <a:tcPr/>
                </a:tc>
                <a:tc>
                  <a:txBody>
                    <a:bodyPr/>
                    <a:lstStyle/>
                    <a:p>
                      <a:r>
                        <a:rPr lang="en-US" sz="1600" dirty="0" smtClean="0"/>
                        <a:t>TOOLS</a:t>
                      </a:r>
                      <a:r>
                        <a:rPr lang="en-US" sz="1600" baseline="0" dirty="0" smtClean="0"/>
                        <a:t> USED</a:t>
                      </a:r>
                      <a:endParaRPr lang="en-IN" sz="1600" dirty="0"/>
                    </a:p>
                  </a:txBody>
                  <a:tcPr/>
                </a:tc>
                <a:tc>
                  <a:txBody>
                    <a:bodyPr/>
                    <a:lstStyle/>
                    <a:p>
                      <a:r>
                        <a:rPr lang="en-US" sz="1600" dirty="0" smtClean="0"/>
                        <a:t>TECHNOLOGY</a:t>
                      </a:r>
                      <a:endParaRPr lang="en-IN" sz="1600" dirty="0"/>
                    </a:p>
                  </a:txBody>
                  <a:tcPr/>
                </a:tc>
              </a:tr>
              <a:tr h="2814196">
                <a:tc>
                  <a:txBody>
                    <a:bodyPr/>
                    <a:lstStyle/>
                    <a:p>
                      <a:r>
                        <a:rPr lang="en-US" sz="1600" dirty="0" smtClean="0"/>
                        <a:t>3.</a:t>
                      </a:r>
                      <a:endParaRPr lang="en-IN" sz="1600" dirty="0"/>
                    </a:p>
                  </a:txBody>
                  <a:tcPr/>
                </a:tc>
                <a:tc>
                  <a:txBody>
                    <a:bodyPr/>
                    <a:lstStyle/>
                    <a:p>
                      <a:r>
                        <a:rPr lang="en-IN" sz="1600" dirty="0" smtClean="0"/>
                        <a:t>2018 IEEE/ACIS 17th International Conference on Computer and Information Science (ICIS) </a:t>
                      </a:r>
                      <a:endParaRPr lang="en-IN" sz="1600" dirty="0"/>
                    </a:p>
                  </a:txBody>
                  <a:tcPr/>
                </a:tc>
                <a:tc>
                  <a:txBody>
                    <a:bodyPr/>
                    <a:lstStyle/>
                    <a:p>
                      <a:r>
                        <a:rPr lang="en-US" sz="1600" dirty="0" smtClean="0"/>
                        <a:t> The aim of this research is to propose a traceability system, </a:t>
                      </a:r>
                      <a:r>
                        <a:rPr lang="en-US" sz="1600" dirty="0" err="1" smtClean="0"/>
                        <a:t>summarising</a:t>
                      </a:r>
                      <a:r>
                        <a:rPr lang="en-US" sz="1600" dirty="0" smtClean="0"/>
                        <a:t> and presenting observed data from the smart farm. The Internet of Things (</a:t>
                      </a:r>
                      <a:r>
                        <a:rPr lang="en-US" sz="1600" dirty="0" err="1" smtClean="0"/>
                        <a:t>IoT</a:t>
                      </a:r>
                      <a:r>
                        <a:rPr lang="en-US" sz="1600" dirty="0" smtClean="0"/>
                        <a:t>) has been introduced in this research, using several sensors to detect the environmental data in the smart farm. </a:t>
                      </a:r>
                      <a:endParaRPr lang="en-IN" sz="1600" dirty="0"/>
                    </a:p>
                  </a:txBody>
                  <a:tcPr/>
                </a:tc>
                <a:tc>
                  <a:txBody>
                    <a:bodyPr/>
                    <a:lstStyle/>
                    <a:p>
                      <a:r>
                        <a:rPr lang="en-IN" sz="1600" dirty="0" smtClean="0"/>
                        <a:t>Temperature </a:t>
                      </a:r>
                      <a:r>
                        <a:rPr lang="en-IN" sz="1600" dirty="0" err="1" smtClean="0"/>
                        <a:t>sensors,Agricultural</a:t>
                      </a:r>
                      <a:r>
                        <a:rPr lang="en-IN" sz="1600" dirty="0" smtClean="0"/>
                        <a:t> </a:t>
                      </a:r>
                      <a:r>
                        <a:rPr lang="en-IN" sz="1600" dirty="0" err="1" smtClean="0"/>
                        <a:t>products,Temperature</a:t>
                      </a:r>
                      <a:r>
                        <a:rPr lang="en-IN" sz="1600" dirty="0" smtClean="0"/>
                        <a:t> </a:t>
                      </a:r>
                      <a:r>
                        <a:rPr lang="en-IN" sz="1600" dirty="0" err="1" smtClean="0"/>
                        <a:t>measurement,Intelligent</a:t>
                      </a:r>
                      <a:r>
                        <a:rPr lang="en-IN" sz="1600" dirty="0" smtClean="0"/>
                        <a:t> </a:t>
                      </a:r>
                      <a:r>
                        <a:rPr lang="en-IN" sz="1600" dirty="0" err="1" smtClean="0"/>
                        <a:t>sensors,Humidity</a:t>
                      </a:r>
                      <a:r>
                        <a:rPr lang="en-IN" sz="1600" dirty="0" smtClean="0"/>
                        <a:t> </a:t>
                      </a:r>
                      <a:r>
                        <a:rPr lang="en-IN" sz="1600" dirty="0" err="1" smtClean="0"/>
                        <a:t>sensor,QR</a:t>
                      </a:r>
                      <a:r>
                        <a:rPr lang="en-IN" sz="1600" dirty="0" smtClean="0"/>
                        <a:t> codes</a:t>
                      </a:r>
                      <a:endParaRPr lang="en-IN" sz="1600" dirty="0"/>
                    </a:p>
                  </a:txBody>
                  <a:tcPr/>
                </a:tc>
                <a:tc>
                  <a:txBody>
                    <a:bodyPr/>
                    <a:lstStyle/>
                    <a:p>
                      <a:r>
                        <a:rPr lang="en-US" sz="1600" dirty="0" smtClean="0"/>
                        <a:t>Raspberry</a:t>
                      </a:r>
                      <a:r>
                        <a:rPr lang="en-US" sz="1600" baseline="0" dirty="0" smtClean="0"/>
                        <a:t> Pi</a:t>
                      </a:r>
                      <a:endParaRPr lang="en-IN" sz="1600" dirty="0"/>
                    </a:p>
                  </a:txBody>
                  <a:tcPr/>
                </a:tc>
              </a:tr>
              <a:tr h="3214072">
                <a:tc>
                  <a:txBody>
                    <a:bodyPr/>
                    <a:lstStyle/>
                    <a:p>
                      <a:r>
                        <a:rPr lang="en-US" sz="1600" dirty="0" smtClean="0"/>
                        <a:t>4.</a:t>
                      </a:r>
                      <a:endParaRPr lang="en-IN" sz="1600" dirty="0"/>
                    </a:p>
                  </a:txBody>
                  <a:tcPr/>
                </a:tc>
                <a:tc>
                  <a:txBody>
                    <a:bodyPr/>
                    <a:lstStyle/>
                    <a:p>
                      <a:r>
                        <a:rPr lang="en-US" sz="1600" dirty="0" smtClean="0"/>
                        <a:t>Smart Agriculture: IOT based smart sensors </a:t>
                      </a:r>
                      <a:r>
                        <a:rPr lang="en-US" sz="1600" dirty="0" err="1" smtClean="0"/>
                        <a:t>agricultureby</a:t>
                      </a:r>
                      <a:r>
                        <a:rPr lang="en-US" sz="1600" dirty="0" smtClean="0"/>
                        <a:t> </a:t>
                      </a:r>
                      <a:r>
                        <a:rPr lang="en-US" sz="1600" dirty="0" err="1" smtClean="0"/>
                        <a:t>Anand</a:t>
                      </a:r>
                      <a:r>
                        <a:rPr lang="en-US" sz="1600" dirty="0" smtClean="0"/>
                        <a:t> </a:t>
                      </a:r>
                      <a:r>
                        <a:rPr lang="en-US" sz="1600" dirty="0" err="1" smtClean="0"/>
                        <a:t>Nayyar</a:t>
                      </a:r>
                      <a:r>
                        <a:rPr lang="en-US" sz="1600" dirty="0" smtClean="0"/>
                        <a:t> and </a:t>
                      </a:r>
                      <a:r>
                        <a:rPr lang="en-US" sz="1600" dirty="0" err="1" smtClean="0"/>
                        <a:t>Er</a:t>
                      </a:r>
                      <a:r>
                        <a:rPr lang="en-US" sz="1600" dirty="0" smtClean="0"/>
                        <a:t>. </a:t>
                      </a:r>
                      <a:r>
                        <a:rPr lang="en-US" sz="1600" dirty="0" err="1" smtClean="0"/>
                        <a:t>Vikram</a:t>
                      </a:r>
                      <a:r>
                        <a:rPr lang="en-US" sz="1600" dirty="0" smtClean="0"/>
                        <a:t> </a:t>
                      </a:r>
                      <a:r>
                        <a:rPr lang="en-US" sz="1600" dirty="0" err="1" smtClean="0"/>
                        <a:t>Puri</a:t>
                      </a:r>
                      <a:r>
                        <a:rPr lang="en-US" sz="1600" dirty="0" smtClean="0"/>
                        <a:t>, November 2016</a:t>
                      </a:r>
                      <a:endParaRPr lang="en-IN" sz="1600" dirty="0"/>
                    </a:p>
                  </a:txBody>
                  <a:tcPr/>
                </a:tc>
                <a:tc>
                  <a:txBody>
                    <a:bodyPr/>
                    <a:lstStyle/>
                    <a:p>
                      <a:r>
                        <a:rPr lang="en-US" sz="1600" dirty="0" smtClean="0"/>
                        <a:t> a Novel Smart IOT </a:t>
                      </a:r>
                      <a:r>
                        <a:rPr lang="en-US" sz="1600" dirty="0" err="1" smtClean="0"/>
                        <a:t>basedAgriculture</a:t>
                      </a:r>
                      <a:r>
                        <a:rPr lang="en-US" sz="1600" dirty="0" smtClean="0"/>
                        <a:t> assisting farmers in getting Live Data(Temperature, Soil Moisture) for efficient </a:t>
                      </a:r>
                      <a:r>
                        <a:rPr lang="en-US" sz="1600" dirty="0" err="1" smtClean="0"/>
                        <a:t>environmentmonitoring</a:t>
                      </a:r>
                      <a:r>
                        <a:rPr lang="en-US" sz="1600" dirty="0" smtClean="0"/>
                        <a:t> which will enable them to do smart </a:t>
                      </a:r>
                      <a:r>
                        <a:rPr lang="en-US" sz="1600" dirty="0" err="1" smtClean="0"/>
                        <a:t>farmingand</a:t>
                      </a:r>
                      <a:r>
                        <a:rPr lang="en-US" sz="1600" dirty="0" smtClean="0"/>
                        <a:t> increase their overall yield and quality of products.</a:t>
                      </a:r>
                      <a:endParaRPr lang="en-IN" sz="1600" dirty="0"/>
                    </a:p>
                  </a:txBody>
                  <a:tcPr/>
                </a:tc>
                <a:tc>
                  <a:txBody>
                    <a:bodyPr/>
                    <a:lstStyle/>
                    <a:p>
                      <a:r>
                        <a:rPr lang="en-US" sz="1600" dirty="0" smtClean="0"/>
                        <a:t>Water</a:t>
                      </a:r>
                      <a:r>
                        <a:rPr lang="en-US" sz="1600" baseline="0" dirty="0" smtClean="0"/>
                        <a:t> level </a:t>
                      </a:r>
                      <a:r>
                        <a:rPr lang="en-US" sz="1600" baseline="0" dirty="0" err="1" smtClean="0"/>
                        <a:t>sensor,Buzzer,LCD</a:t>
                      </a:r>
                      <a:r>
                        <a:rPr lang="en-US" sz="1600" baseline="0" dirty="0" smtClean="0"/>
                        <a:t>,</a:t>
                      </a:r>
                    </a:p>
                    <a:p>
                      <a:r>
                        <a:rPr lang="en-US" sz="1600" baseline="0" dirty="0" smtClean="0"/>
                        <a:t>Moisture sensor</a:t>
                      </a:r>
                      <a:endParaRPr lang="en-IN" sz="1600" dirty="0"/>
                    </a:p>
                  </a:txBody>
                  <a:tcPr/>
                </a:tc>
                <a:tc>
                  <a:txBody>
                    <a:bodyPr/>
                    <a:lstStyle/>
                    <a:p>
                      <a:r>
                        <a:rPr lang="en-US" sz="1600" dirty="0" err="1" smtClean="0"/>
                        <a:t>Aurdino</a:t>
                      </a:r>
                      <a:r>
                        <a:rPr lang="en-US" sz="1600" dirty="0" smtClean="0"/>
                        <a:t>  UNO</a:t>
                      </a:r>
                      <a:endParaRPr lang="en-IN" sz="1600" dirty="0"/>
                    </a:p>
                  </a:txBody>
                  <a:tcPr/>
                </a:tc>
              </a:tr>
            </a:tbl>
          </a:graphicData>
        </a:graphic>
      </p:graphicFrame>
    </p:spTree>
    <p:extLst>
      <p:ext uri="{BB962C8B-B14F-4D97-AF65-F5344CB8AC3E}">
        <p14:creationId xmlns:p14="http://schemas.microsoft.com/office/powerpoint/2010/main" val="282855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318</Words>
  <Application>Microsoft Office PowerPoint</Application>
  <PresentationFormat>On-screen Show (4:3)</PresentationFormat>
  <Paragraphs>37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2022-09-23T04:33:42Z</dcterms:created>
  <dcterms:modified xsi:type="dcterms:W3CDTF">2022-09-23T05:35:51Z</dcterms:modified>
</cp:coreProperties>
</file>