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Montserra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penSans-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5ae5a81d1_4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5ae5a81d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5ae5a81d1_4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5ae5a81d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5ae5a81d1_5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5ae5a81d1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5ae5a81d1_5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5ae5a81d1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atlantis-press.com/journals/hcis/125965714/view" TargetMode="External"/><Relationship Id="rId4" Type="http://schemas.openxmlformats.org/officeDocument/2006/relationships/hyperlink" Target="https://www.datascience2000.in/2021/10/water-quality-prediction-using-machin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1684800" y="1041150"/>
            <a:ext cx="57744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a:t>
            </a:r>
            <a:endParaRPr/>
          </a:p>
          <a:p>
            <a:pPr indent="0" lvl="0" marL="0" rtl="0" algn="ctr">
              <a:spcBef>
                <a:spcPts val="0"/>
              </a:spcBef>
              <a:spcAft>
                <a:spcPts val="0"/>
              </a:spcAft>
              <a:buNone/>
            </a:pPr>
            <a:r>
              <a:t/>
            </a:r>
            <a:endParaRPr/>
          </a:p>
        </p:txBody>
      </p:sp>
      <p:sp>
        <p:nvSpPr>
          <p:cNvPr id="63" name="Google Shape;63;p13"/>
          <p:cNvSpPr txBox="1"/>
          <p:nvPr/>
        </p:nvSpPr>
        <p:spPr>
          <a:xfrm>
            <a:off x="3429000" y="2220850"/>
            <a:ext cx="2913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Vignesh.S</a:t>
            </a:r>
            <a:endParaRPr b="1"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Prassanna Ganesan</a:t>
            </a:r>
            <a:endParaRPr b="1"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Syed Fardeen Althaf S.K</a:t>
            </a:r>
            <a:endParaRPr b="1"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Sree Murari </a:t>
            </a:r>
            <a:endParaRPr b="1"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rPr>
              <a:t>THANK YOU </a:t>
            </a:r>
            <a:endParaRPr>
              <a:solidFill>
                <a:schemeClr val="lt2"/>
              </a:solidFill>
            </a:endParaRPr>
          </a:p>
        </p:txBody>
      </p:sp>
      <p:cxnSp>
        <p:nvCxnSpPr>
          <p:cNvPr id="125" name="Google Shape;125;p2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26" name="Google Shape;126;p22"/>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457200" rtl="0" algn="ctr">
              <a:lnSpc>
                <a:spcPct val="100000"/>
              </a:lnSpc>
              <a:spcBef>
                <a:spcPts val="0"/>
              </a:spcBef>
              <a:spcAft>
                <a:spcPts val="0"/>
              </a:spcAft>
              <a:buNone/>
            </a:pPr>
            <a:r>
              <a:rPr lang="en"/>
              <a:t>–-Team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2973650" y="1275480"/>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Nalaiya Thiran </a:t>
            </a:r>
            <a:endParaRPr/>
          </a:p>
        </p:txBody>
      </p:sp>
      <p:sp>
        <p:nvSpPr>
          <p:cNvPr id="69" name="Google Shape;69;p14"/>
          <p:cNvSpPr txBox="1"/>
          <p:nvPr>
            <p:ph idx="1" type="subTitle"/>
          </p:nvPr>
        </p:nvSpPr>
        <p:spPr>
          <a:xfrm>
            <a:off x="3044700" y="3116575"/>
            <a:ext cx="3054600" cy="996300"/>
          </a:xfrm>
          <a:prstGeom prst="rect">
            <a:avLst/>
          </a:prstGeom>
        </p:spPr>
        <p:txBody>
          <a:bodyPr anchorCtr="0" anchor="t" bIns="91425" lIns="91425" spcFirstLastPara="1" rIns="91425" wrap="square" tIns="91425">
            <a:noAutofit/>
          </a:bodyPr>
          <a:lstStyle/>
          <a:p>
            <a:pPr indent="0" lvl="0" marL="0" rtl="0" algn="l">
              <a:lnSpc>
                <a:spcPct val="219230"/>
              </a:lnSpc>
              <a:spcBef>
                <a:spcPts val="1500"/>
              </a:spcBef>
              <a:spcAft>
                <a:spcPts val="0"/>
              </a:spcAft>
              <a:buClr>
                <a:schemeClr val="dk1"/>
              </a:buClr>
              <a:buSzPts val="358"/>
              <a:buFont typeface="Arial"/>
              <a:buNone/>
            </a:pPr>
            <a:r>
              <a:rPr b="1" lang="en" sz="1317">
                <a:solidFill>
                  <a:srgbClr val="2D2828"/>
                </a:solidFill>
                <a:latin typeface="Open Sans"/>
                <a:ea typeface="Open Sans"/>
                <a:cs typeface="Open Sans"/>
                <a:sym typeface="Open Sans"/>
              </a:rPr>
              <a:t>Efficient Water Quality Analysis &amp; Prediction Using Machine Learning</a:t>
            </a:r>
            <a:endParaRPr b="1" sz="1317">
              <a:solidFill>
                <a:srgbClr val="2D2828"/>
              </a:solidFill>
              <a:latin typeface="Open Sans"/>
              <a:ea typeface="Open Sans"/>
              <a:cs typeface="Open Sans"/>
              <a:sym typeface="Open Sans"/>
            </a:endParaRPr>
          </a:p>
          <a:p>
            <a:pPr indent="0" lvl="0" marL="0" rtl="0" algn="ctr">
              <a:spcBef>
                <a:spcPts val="800"/>
              </a:spcBef>
              <a:spcAft>
                <a:spcPts val="0"/>
              </a:spcAft>
              <a:buSzPts val="358"/>
              <a:buNone/>
            </a:pPr>
            <a:r>
              <a:t/>
            </a:r>
            <a:endParaRPr sz="7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rgbClr val="FFFFFF"/>
                </a:highlight>
                <a:latin typeface="Montserrat"/>
                <a:ea typeface="Montserrat"/>
                <a:cs typeface="Montserrat"/>
                <a:sym typeface="Montserrat"/>
              </a:rPr>
              <a:t>Water is considered as a vital resource that affects various aspects of human health and lives. The quality of water is a major concern for people living in urban areas. The quality of water serves as a powerful environmental determinant and a foundation for the prevention and control of waterborne diseases. However predicting the urban water quality is a challenging task since the water quality varies in urban spaces non-linearly and depends on multiple factors, such as meteorology, water usage patterns, and land uses, so this project aims at building a Machine Learning (ML) model to Predict Water Quality by considering all water quality standard indicators.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81" name="Google Shape;81;p16"/>
          <p:cNvSpPr txBox="1"/>
          <p:nvPr>
            <p:ph idx="1" type="body"/>
          </p:nvPr>
        </p:nvSpPr>
        <p:spPr>
          <a:xfrm>
            <a:off x="311700" y="1225225"/>
            <a:ext cx="81987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u="sng">
                <a:solidFill>
                  <a:schemeClr val="hlink"/>
                </a:solidFill>
                <a:hlinkClick r:id="rId3"/>
              </a:rPr>
              <a:t>https://www.atlantis-press.com/journals/hcis/125965714/view</a:t>
            </a:r>
            <a:endParaRPr/>
          </a:p>
          <a:p>
            <a:pPr indent="0" lvl="0" marL="0" rtl="0" algn="l">
              <a:spcBef>
                <a:spcPts val="1200"/>
              </a:spcBef>
              <a:spcAft>
                <a:spcPts val="0"/>
              </a:spcAft>
              <a:buNone/>
            </a:pPr>
            <a:r>
              <a:rPr lang="en" u="sng">
                <a:solidFill>
                  <a:schemeClr val="hlink"/>
                </a:solidFill>
                <a:hlinkClick r:id="rId4"/>
              </a:rPr>
              <a:t>https://www.datascience2000.in/2021/10/water-quality-prediction-using-machine.html</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RESEARCH</a:t>
            </a:r>
            <a:r>
              <a:rPr lang="en"/>
              <a:t> BASED ON OUR PROJECT</a:t>
            </a:r>
            <a:endParaRPr/>
          </a:p>
          <a:p>
            <a:pPr indent="0" lvl="0" marL="0" rtl="0" algn="l">
              <a:spcBef>
                <a:spcPts val="1200"/>
              </a:spcBef>
              <a:spcAft>
                <a:spcPts val="0"/>
              </a:spcAft>
              <a:buClr>
                <a:schemeClr val="dk1"/>
              </a:buClr>
              <a:buSzPts val="1100"/>
              <a:buFont typeface="Arial"/>
              <a:buNone/>
            </a:pPr>
            <a:r>
              <a:rPr lang="en"/>
              <a:t>Cloud architecture patterns:Develop cloud native applications by BILL WILDER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55600"/>
            <a:ext cx="31083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pic>
        <p:nvPicPr>
          <p:cNvPr id="87" name="Google Shape;87;p17"/>
          <p:cNvPicPr preferRelativeResize="0"/>
          <p:nvPr/>
        </p:nvPicPr>
        <p:blipFill>
          <a:blip r:embed="rId3">
            <a:alphaModFix/>
          </a:blip>
          <a:stretch>
            <a:fillRect/>
          </a:stretch>
        </p:blipFill>
        <p:spPr>
          <a:xfrm>
            <a:off x="874425" y="1398450"/>
            <a:ext cx="6942950" cy="342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IMPORTING THE LIBRARIES</a:t>
            </a:r>
            <a:endParaRPr/>
          </a:p>
        </p:txBody>
      </p:sp>
      <p:sp>
        <p:nvSpPr>
          <p:cNvPr id="93" name="Google Shape;93;p18"/>
          <p:cNvSpPr txBox="1"/>
          <p:nvPr>
            <p:ph idx="1" type="body"/>
          </p:nvPr>
        </p:nvSpPr>
        <p:spPr>
          <a:xfrm>
            <a:off x="365025" y="1216350"/>
            <a:ext cx="47607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500">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ct val="100000"/>
              <a:buFont typeface="Arial"/>
              <a:buNone/>
            </a:pPr>
            <a:r>
              <a:rPr b="1" lang="en" sz="1100">
                <a:latin typeface="Montserrat"/>
                <a:ea typeface="Montserrat"/>
                <a:cs typeface="Montserrat"/>
                <a:sym typeface="Montserrat"/>
              </a:rPr>
              <a:t>It is important to import all the necessary libraries such as pandas, numpy, matplotlib.</a:t>
            </a:r>
            <a:endParaRPr b="1" sz="1100">
              <a:latin typeface="Montserrat"/>
              <a:ea typeface="Montserrat"/>
              <a:cs typeface="Montserrat"/>
              <a:sym typeface="Montserrat"/>
            </a:endParaRPr>
          </a:p>
          <a:p>
            <a:pPr indent="-290274" lvl="0" marL="457200" rtl="0" algn="l">
              <a:spcBef>
                <a:spcPts val="1200"/>
              </a:spcBef>
              <a:spcAft>
                <a:spcPts val="0"/>
              </a:spcAft>
              <a:buSzPct val="95454"/>
              <a:buChar char="●"/>
            </a:pPr>
            <a:r>
              <a:rPr b="1" lang="en" sz="1100">
                <a:latin typeface="Montserrat"/>
                <a:ea typeface="Montserrat"/>
                <a:cs typeface="Montserrat"/>
                <a:sym typeface="Montserrat"/>
              </a:rPr>
              <a:t>Numpy</a:t>
            </a:r>
            <a:r>
              <a:rPr lang="en" sz="1100">
                <a:latin typeface="Montserrat"/>
                <a:ea typeface="Montserrat"/>
                <a:cs typeface="Montserrat"/>
                <a:sym typeface="Montserrat"/>
              </a:rPr>
              <a:t>- It is an open-source numerical Python library. It contains a multi-dimensional array and matrix data structures. It can be used to perform mathematical operations on arrays such as trigonometric, statistical, and algebraic routines.</a:t>
            </a:r>
            <a:endParaRPr sz="1100">
              <a:latin typeface="Montserrat"/>
              <a:ea typeface="Montserrat"/>
              <a:cs typeface="Montserrat"/>
              <a:sym typeface="Montserrat"/>
            </a:endParaRPr>
          </a:p>
          <a:p>
            <a:pPr indent="-290274" lvl="0" marL="457200" rtl="0" algn="l">
              <a:spcBef>
                <a:spcPts val="0"/>
              </a:spcBef>
              <a:spcAft>
                <a:spcPts val="0"/>
              </a:spcAft>
              <a:buSzPct val="95454"/>
              <a:buChar char="●"/>
            </a:pPr>
            <a:r>
              <a:rPr b="1" lang="en" sz="1100">
                <a:latin typeface="Montserrat"/>
                <a:ea typeface="Montserrat"/>
                <a:cs typeface="Montserrat"/>
                <a:sym typeface="Montserrat"/>
              </a:rPr>
              <a:t>Pandas</a:t>
            </a:r>
            <a:r>
              <a:rPr lang="en" sz="1100">
                <a:latin typeface="Montserrat"/>
                <a:ea typeface="Montserrat"/>
                <a:cs typeface="Montserrat"/>
                <a:sym typeface="Montserrat"/>
              </a:rPr>
              <a:t>- It is a fast, powerful, flexible, and easy to use open-source data analysis and manipulation tool, built on top of the Python programming language.</a:t>
            </a:r>
            <a:endParaRPr sz="1100">
              <a:latin typeface="Montserrat"/>
              <a:ea typeface="Montserrat"/>
              <a:cs typeface="Montserrat"/>
              <a:sym typeface="Montserrat"/>
            </a:endParaRPr>
          </a:p>
          <a:p>
            <a:pPr indent="-290274" lvl="0" marL="457200" rtl="0" algn="l">
              <a:spcBef>
                <a:spcPts val="0"/>
              </a:spcBef>
              <a:spcAft>
                <a:spcPts val="0"/>
              </a:spcAft>
              <a:buSzPct val="95454"/>
              <a:buChar char="●"/>
            </a:pPr>
            <a:r>
              <a:rPr b="1" lang="en" sz="1100">
                <a:latin typeface="Montserrat"/>
                <a:ea typeface="Montserrat"/>
                <a:cs typeface="Montserrat"/>
                <a:sym typeface="Montserrat"/>
              </a:rPr>
              <a:t>Seaborn</a:t>
            </a:r>
            <a:r>
              <a:rPr lang="en" sz="1100">
                <a:latin typeface="Montserrat"/>
                <a:ea typeface="Montserrat"/>
                <a:cs typeface="Montserrat"/>
                <a:sym typeface="Montserrat"/>
              </a:rPr>
              <a:t>- Seaborn is a Python data visualization library based on matplotlib. It provides a high-level interface for drawing attractive and informative statistical graphics.</a:t>
            </a:r>
            <a:endParaRPr sz="1100">
              <a:latin typeface="Montserrat"/>
              <a:ea typeface="Montserrat"/>
              <a:cs typeface="Montserrat"/>
              <a:sym typeface="Montserrat"/>
            </a:endParaRPr>
          </a:p>
          <a:p>
            <a:pPr indent="-290274" lvl="0" marL="457200" rtl="0" algn="l">
              <a:spcBef>
                <a:spcPts val="0"/>
              </a:spcBef>
              <a:spcAft>
                <a:spcPts val="0"/>
              </a:spcAft>
              <a:buSzPct val="95454"/>
              <a:buChar char="●"/>
            </a:pPr>
            <a:r>
              <a:rPr b="1" lang="en" sz="1100">
                <a:latin typeface="Montserrat"/>
                <a:ea typeface="Montserrat"/>
                <a:cs typeface="Montserrat"/>
                <a:sym typeface="Montserrat"/>
              </a:rPr>
              <a:t>Matplotlib</a:t>
            </a:r>
            <a:r>
              <a:rPr lang="en" sz="1100">
                <a:latin typeface="Montserrat"/>
                <a:ea typeface="Montserrat"/>
                <a:cs typeface="Montserrat"/>
                <a:sym typeface="Montserrat"/>
              </a:rPr>
              <a:t>- Visualisation with python. It is a comprehensive library for creating static, animated, and interactive visualizations in Python</a:t>
            </a:r>
            <a:endParaRPr sz="1100">
              <a:latin typeface="Montserrat"/>
              <a:ea typeface="Montserrat"/>
              <a:cs typeface="Montserrat"/>
              <a:sym typeface="Montserrat"/>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pic>
        <p:nvPicPr>
          <p:cNvPr id="94" name="Google Shape;94;p18"/>
          <p:cNvPicPr preferRelativeResize="0"/>
          <p:nvPr/>
        </p:nvPicPr>
        <p:blipFill>
          <a:blip r:embed="rId3">
            <a:alphaModFix/>
          </a:blip>
          <a:stretch>
            <a:fillRect/>
          </a:stretch>
        </p:blipFill>
        <p:spPr>
          <a:xfrm>
            <a:off x="5385425" y="1510175"/>
            <a:ext cx="3378525" cy="255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1</a:t>
            </a:r>
            <a:endParaRPr/>
          </a:p>
        </p:txBody>
      </p:sp>
      <p:sp>
        <p:nvSpPr>
          <p:cNvPr id="100" name="Google Shape;100;p19"/>
          <p:cNvSpPr txBox="1"/>
          <p:nvPr>
            <p:ph idx="1" type="body"/>
          </p:nvPr>
        </p:nvSpPr>
        <p:spPr>
          <a:xfrm>
            <a:off x="231750" y="1147225"/>
            <a:ext cx="2797500" cy="75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384"/>
              </a:lnSpc>
              <a:spcBef>
                <a:spcPts val="1200"/>
              </a:spcBef>
              <a:spcAft>
                <a:spcPts val="0"/>
              </a:spcAft>
              <a:buClr>
                <a:schemeClr val="dk1"/>
              </a:buClr>
              <a:buSzPct val="57894"/>
              <a:buFont typeface="Arial"/>
              <a:buNone/>
            </a:pPr>
            <a:r>
              <a:rPr b="1" lang="en" sz="1900">
                <a:solidFill>
                  <a:srgbClr val="2D2828"/>
                </a:solidFill>
              </a:rPr>
              <a:t>Analyse The Data</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pic>
        <p:nvPicPr>
          <p:cNvPr id="101" name="Google Shape;101;p19"/>
          <p:cNvPicPr preferRelativeResize="0"/>
          <p:nvPr/>
        </p:nvPicPr>
        <p:blipFill>
          <a:blip r:embed="rId3">
            <a:alphaModFix/>
          </a:blip>
          <a:stretch>
            <a:fillRect/>
          </a:stretch>
        </p:blipFill>
        <p:spPr>
          <a:xfrm>
            <a:off x="138825" y="1777975"/>
            <a:ext cx="3143250" cy="2724150"/>
          </a:xfrm>
          <a:prstGeom prst="rect">
            <a:avLst/>
          </a:prstGeom>
          <a:noFill/>
          <a:ln>
            <a:noFill/>
          </a:ln>
        </p:spPr>
      </p:pic>
      <p:sp>
        <p:nvSpPr>
          <p:cNvPr id="102" name="Google Shape;102;p19"/>
          <p:cNvSpPr txBox="1"/>
          <p:nvPr>
            <p:ph idx="1" type="body"/>
          </p:nvPr>
        </p:nvSpPr>
        <p:spPr>
          <a:xfrm>
            <a:off x="4572000" y="1147225"/>
            <a:ext cx="2797500" cy="7557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384"/>
              </a:lnSpc>
              <a:spcBef>
                <a:spcPts val="1200"/>
              </a:spcBef>
              <a:spcAft>
                <a:spcPts val="0"/>
              </a:spcAft>
              <a:buNone/>
            </a:pPr>
            <a:r>
              <a:rPr b="1" lang="en" sz="6980">
                <a:solidFill>
                  <a:srgbClr val="2D2828"/>
                </a:solidFill>
              </a:rPr>
              <a:t>Data Visualization</a:t>
            </a:r>
            <a:endParaRPr b="1" sz="6980">
              <a:solidFill>
                <a:srgbClr val="2D2828"/>
              </a:solidFill>
            </a:endParaRPr>
          </a:p>
          <a:p>
            <a:pPr indent="0" lvl="0" marL="0" rtl="0" algn="l">
              <a:lnSpc>
                <a:spcPct val="115384"/>
              </a:lnSpc>
              <a:spcBef>
                <a:spcPts val="1200"/>
              </a:spcBef>
              <a:spcAft>
                <a:spcPts val="0"/>
              </a:spcAft>
              <a:buNone/>
            </a:pPr>
            <a:r>
              <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sp>
        <p:nvSpPr>
          <p:cNvPr id="103" name="Google Shape;103;p19"/>
          <p:cNvSpPr txBox="1"/>
          <p:nvPr/>
        </p:nvSpPr>
        <p:spPr>
          <a:xfrm>
            <a:off x="3917600" y="1777975"/>
            <a:ext cx="4281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To visualize the dataset we need libraries called </a:t>
            </a:r>
            <a:r>
              <a:rPr b="1" lang="en" sz="1100">
                <a:solidFill>
                  <a:schemeClr val="dk1"/>
                </a:solidFill>
                <a:latin typeface="Montserrat"/>
                <a:ea typeface="Montserrat"/>
                <a:cs typeface="Montserrat"/>
                <a:sym typeface="Montserrat"/>
              </a:rPr>
              <a:t>Matplotlib and Seaborn</a:t>
            </a:r>
            <a:r>
              <a:rPr lang="en" sz="1100">
                <a:solidFill>
                  <a:schemeClr val="dk1"/>
                </a:solidFill>
                <a:latin typeface="Montserrat"/>
                <a:ea typeface="Montserrat"/>
                <a:cs typeface="Montserrat"/>
                <a:sym typeface="Montserrat"/>
              </a:rPr>
              <a:t>. The Matplotlib library is a Python 2D plotting library that allows you to generate plots, scatter plots, histograms, bar charts etc.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Please refer to the link given to know  about the data visualization</a:t>
            </a:r>
            <a:endParaRPr sz="11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2</a:t>
            </a:r>
            <a:endParaRPr/>
          </a:p>
        </p:txBody>
      </p:sp>
      <p:sp>
        <p:nvSpPr>
          <p:cNvPr id="109" name="Google Shape;109;p20"/>
          <p:cNvSpPr txBox="1"/>
          <p:nvPr>
            <p:ph idx="1" type="body"/>
          </p:nvPr>
        </p:nvSpPr>
        <p:spPr>
          <a:xfrm>
            <a:off x="231750" y="1147225"/>
            <a:ext cx="2797500" cy="75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384"/>
              </a:lnSpc>
              <a:spcBef>
                <a:spcPts val="1200"/>
              </a:spcBef>
              <a:spcAft>
                <a:spcPts val="0"/>
              </a:spcAft>
              <a:buNone/>
            </a:pPr>
            <a:r>
              <a:rPr b="1" lang="en" sz="1900">
                <a:solidFill>
                  <a:srgbClr val="2D2828"/>
                </a:solidFill>
              </a:rPr>
              <a:t>Model Building</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sp>
        <p:nvSpPr>
          <p:cNvPr id="110" name="Google Shape;110;p20"/>
          <p:cNvSpPr txBox="1"/>
          <p:nvPr/>
        </p:nvSpPr>
        <p:spPr>
          <a:xfrm>
            <a:off x="311700" y="3670150"/>
            <a:ext cx="7648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Finally, we need to check to see how well our model is performing on the test data.</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You can refer to the link provided to know more about evaluation metrics for regression problems</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We calculated the values for Root mean square error, Mean Square Error, mean absolute error  for our model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p:txBody>
      </p:sp>
      <p:pic>
        <p:nvPicPr>
          <p:cNvPr id="111" name="Google Shape;111;p20"/>
          <p:cNvPicPr preferRelativeResize="0"/>
          <p:nvPr/>
        </p:nvPicPr>
        <p:blipFill>
          <a:blip r:embed="rId3">
            <a:alphaModFix/>
          </a:blip>
          <a:stretch>
            <a:fillRect/>
          </a:stretch>
        </p:blipFill>
        <p:spPr>
          <a:xfrm>
            <a:off x="852825" y="1600200"/>
            <a:ext cx="5391150"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3</a:t>
            </a:r>
            <a:endParaRPr/>
          </a:p>
        </p:txBody>
      </p:sp>
      <p:sp>
        <p:nvSpPr>
          <p:cNvPr id="117" name="Google Shape;117;p21"/>
          <p:cNvSpPr txBox="1"/>
          <p:nvPr>
            <p:ph idx="1" type="body"/>
          </p:nvPr>
        </p:nvSpPr>
        <p:spPr>
          <a:xfrm>
            <a:off x="231750" y="1147225"/>
            <a:ext cx="2797500" cy="75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384"/>
              </a:lnSpc>
              <a:spcBef>
                <a:spcPts val="1200"/>
              </a:spcBef>
              <a:spcAft>
                <a:spcPts val="0"/>
              </a:spcAft>
              <a:buNone/>
            </a:pPr>
            <a:r>
              <a:rPr b="1" lang="en" sz="1900">
                <a:solidFill>
                  <a:srgbClr val="2D2828"/>
                </a:solidFill>
              </a:rPr>
              <a:t>Model Building</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sp>
        <p:nvSpPr>
          <p:cNvPr id="118" name="Google Shape;118;p21"/>
          <p:cNvSpPr txBox="1"/>
          <p:nvPr/>
        </p:nvSpPr>
        <p:spPr>
          <a:xfrm>
            <a:off x="107375" y="1591425"/>
            <a:ext cx="3090600" cy="23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In this section, we will be building a web application that is integrated to the model we built. A UI is provided for the uses where he has to enter the values for predictions. The enter values are given to the saved model and prediction is showcased on the UI.</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This section has the following tasks</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295275" lvl="0" marL="457200" rtl="0" algn="l">
              <a:lnSpc>
                <a:spcPct val="115000"/>
              </a:lnSpc>
              <a:spcBef>
                <a:spcPts val="0"/>
              </a:spcBef>
              <a:spcAft>
                <a:spcPts val="0"/>
              </a:spcAft>
              <a:buClr>
                <a:schemeClr val="dk1"/>
              </a:buClr>
              <a:buSzPts val="1050"/>
              <a:buFont typeface="Open Sans"/>
              <a:buChar char="●"/>
            </a:pPr>
            <a:r>
              <a:rPr lang="en" sz="1100">
                <a:solidFill>
                  <a:schemeClr val="dk1"/>
                </a:solidFill>
                <a:latin typeface="Montserrat"/>
                <a:ea typeface="Montserrat"/>
                <a:cs typeface="Montserrat"/>
                <a:sym typeface="Montserrat"/>
              </a:rPr>
              <a:t>Building HTML Pages</a:t>
            </a:r>
            <a:endParaRPr sz="1100">
              <a:solidFill>
                <a:schemeClr val="dk1"/>
              </a:solidFill>
              <a:latin typeface="Montserrat"/>
              <a:ea typeface="Montserrat"/>
              <a:cs typeface="Montserrat"/>
              <a:sym typeface="Montserrat"/>
            </a:endParaRPr>
          </a:p>
          <a:p>
            <a:pPr indent="-295275" lvl="0" marL="457200" rtl="0" algn="l">
              <a:lnSpc>
                <a:spcPct val="115000"/>
              </a:lnSpc>
              <a:spcBef>
                <a:spcPts val="0"/>
              </a:spcBef>
              <a:spcAft>
                <a:spcPts val="0"/>
              </a:spcAft>
              <a:buClr>
                <a:schemeClr val="dk1"/>
              </a:buClr>
              <a:buSzPts val="1050"/>
              <a:buFont typeface="Open Sans"/>
              <a:buChar char="●"/>
            </a:pPr>
            <a:r>
              <a:rPr lang="en" sz="1100">
                <a:solidFill>
                  <a:schemeClr val="dk1"/>
                </a:solidFill>
                <a:latin typeface="Montserrat"/>
                <a:ea typeface="Montserrat"/>
                <a:cs typeface="Montserrat"/>
                <a:sym typeface="Montserrat"/>
              </a:rPr>
              <a:t>Building server-side script</a:t>
            </a:r>
            <a:endParaRPr sz="1050">
              <a:solidFill>
                <a:schemeClr val="dk1"/>
              </a:solidFill>
              <a:latin typeface="Open Sans"/>
              <a:ea typeface="Open Sans"/>
              <a:cs typeface="Open Sans"/>
              <a:sym typeface="Open Sans"/>
            </a:endParaRPr>
          </a:p>
          <a:p>
            <a:pPr indent="0" lvl="0" marL="0" rtl="0" algn="l">
              <a:spcBef>
                <a:spcPts val="800"/>
              </a:spcBef>
              <a:spcAft>
                <a:spcPts val="0"/>
              </a:spcAft>
              <a:buNone/>
            </a:pPr>
            <a:r>
              <a:t/>
            </a:r>
            <a:endParaRPr sz="1100">
              <a:solidFill>
                <a:schemeClr val="dk1"/>
              </a:solidFill>
              <a:latin typeface="Montserrat"/>
              <a:ea typeface="Montserrat"/>
              <a:cs typeface="Montserrat"/>
              <a:sym typeface="Montserrat"/>
            </a:endParaRPr>
          </a:p>
        </p:txBody>
      </p:sp>
      <p:pic>
        <p:nvPicPr>
          <p:cNvPr id="119" name="Google Shape;119;p21"/>
          <p:cNvPicPr preferRelativeResize="0"/>
          <p:nvPr/>
        </p:nvPicPr>
        <p:blipFill>
          <a:blip r:embed="rId3">
            <a:alphaModFix/>
          </a:blip>
          <a:stretch>
            <a:fillRect/>
          </a:stretch>
        </p:blipFill>
        <p:spPr>
          <a:xfrm>
            <a:off x="3197963" y="1079125"/>
            <a:ext cx="5724525" cy="396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