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conomica"/>
      <p:regular r:id="rId16"/>
      <p:bold r:id="rId17"/>
      <p:italic r:id="rId18"/>
      <p:boldItalic r:id="rId19"/>
    </p:embeddedFont>
    <p:embeddedFont>
      <p:font typeface="Montserrat"/>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OpenSans-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bold.fntdata"/><Relationship Id="rId16" Type="http://schemas.openxmlformats.org/officeDocument/2006/relationships/font" Target="fonts/Economica-regular.fntdata"/><Relationship Id="rId19" Type="http://schemas.openxmlformats.org/officeDocument/2006/relationships/font" Target="fonts/Economica-boldItalic.fntdata"/><Relationship Id="rId18" Type="http://schemas.openxmlformats.org/officeDocument/2006/relationships/font" Target="fonts/Economic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5ae5a81d1_4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5ae5a81d1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5ae5a81d1_4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5ae5a81d1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5ae5a81d1_5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55ae5a81d1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5ae5a81d1_5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5ae5a81d1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atlantis-press.com/journals/hcis/125965714/view" TargetMode="External"/><Relationship Id="rId4" Type="http://schemas.openxmlformats.org/officeDocument/2006/relationships/hyperlink" Target="https://www.datascience2000.in/2021/10/water-quality-prediction-using-machine.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1684800" y="1041150"/>
            <a:ext cx="57744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TEAM</a:t>
            </a:r>
            <a:endParaRPr/>
          </a:p>
          <a:p>
            <a:pPr indent="0" lvl="0" marL="0" rtl="0" algn="ctr">
              <a:spcBef>
                <a:spcPts val="0"/>
              </a:spcBef>
              <a:spcAft>
                <a:spcPts val="0"/>
              </a:spcAft>
              <a:buNone/>
            </a:pPr>
            <a:r>
              <a:t/>
            </a:r>
            <a:endParaRPr/>
          </a:p>
        </p:txBody>
      </p:sp>
      <p:sp>
        <p:nvSpPr>
          <p:cNvPr id="63" name="Google Shape;63;p13"/>
          <p:cNvSpPr txBox="1"/>
          <p:nvPr/>
        </p:nvSpPr>
        <p:spPr>
          <a:xfrm>
            <a:off x="3429000" y="2220850"/>
            <a:ext cx="29136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Open Sans"/>
                <a:ea typeface="Open Sans"/>
                <a:cs typeface="Open Sans"/>
                <a:sym typeface="Open Sans"/>
              </a:rPr>
              <a:t>Vignesh.S</a:t>
            </a:r>
            <a:endParaRPr b="1" sz="1600">
              <a:latin typeface="Open Sans"/>
              <a:ea typeface="Open Sans"/>
              <a:cs typeface="Open Sans"/>
              <a:sym typeface="Open Sans"/>
            </a:endParaRPr>
          </a:p>
          <a:p>
            <a:pPr indent="0" lvl="0" marL="0" rtl="0" algn="l">
              <a:spcBef>
                <a:spcPts val="0"/>
              </a:spcBef>
              <a:spcAft>
                <a:spcPts val="0"/>
              </a:spcAft>
              <a:buNone/>
            </a:pPr>
            <a:r>
              <a:rPr b="1" lang="en" sz="1600">
                <a:latin typeface="Open Sans"/>
                <a:ea typeface="Open Sans"/>
                <a:cs typeface="Open Sans"/>
                <a:sym typeface="Open Sans"/>
              </a:rPr>
              <a:t>Prassanna Ganesan</a:t>
            </a:r>
            <a:endParaRPr b="1" sz="1600">
              <a:latin typeface="Open Sans"/>
              <a:ea typeface="Open Sans"/>
              <a:cs typeface="Open Sans"/>
              <a:sym typeface="Open Sans"/>
            </a:endParaRPr>
          </a:p>
          <a:p>
            <a:pPr indent="0" lvl="0" marL="0" rtl="0" algn="l">
              <a:spcBef>
                <a:spcPts val="0"/>
              </a:spcBef>
              <a:spcAft>
                <a:spcPts val="0"/>
              </a:spcAft>
              <a:buNone/>
            </a:pPr>
            <a:r>
              <a:rPr b="1" lang="en" sz="1600">
                <a:latin typeface="Open Sans"/>
                <a:ea typeface="Open Sans"/>
                <a:cs typeface="Open Sans"/>
                <a:sym typeface="Open Sans"/>
              </a:rPr>
              <a:t>Syed Fardeen Althaf S.K</a:t>
            </a:r>
            <a:endParaRPr b="1" sz="1600">
              <a:latin typeface="Open Sans"/>
              <a:ea typeface="Open Sans"/>
              <a:cs typeface="Open Sans"/>
              <a:sym typeface="Open Sans"/>
            </a:endParaRPr>
          </a:p>
          <a:p>
            <a:pPr indent="0" lvl="0" marL="0" rtl="0" algn="l">
              <a:spcBef>
                <a:spcPts val="0"/>
              </a:spcBef>
              <a:spcAft>
                <a:spcPts val="0"/>
              </a:spcAft>
              <a:buNone/>
            </a:pPr>
            <a:r>
              <a:rPr b="1" lang="en" sz="1600">
                <a:latin typeface="Open Sans"/>
                <a:ea typeface="Open Sans"/>
                <a:cs typeface="Open Sans"/>
                <a:sym typeface="Open Sans"/>
              </a:rPr>
              <a:t>Sree Murari </a:t>
            </a:r>
            <a:endParaRPr b="1" sz="16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chemeClr val="lt2"/>
                </a:solidFill>
              </a:rPr>
              <a:t>THANK YOU </a:t>
            </a:r>
            <a:endParaRPr>
              <a:solidFill>
                <a:schemeClr val="lt2"/>
              </a:solidFill>
            </a:endParaRPr>
          </a:p>
        </p:txBody>
      </p:sp>
      <p:cxnSp>
        <p:nvCxnSpPr>
          <p:cNvPr id="125" name="Google Shape;125;p22"/>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sp>
        <p:nvSpPr>
          <p:cNvPr id="126" name="Google Shape;126;p22"/>
          <p:cNvSpPr txBox="1"/>
          <p:nvPr>
            <p:ph idx="4294967295" type="body"/>
          </p:nvPr>
        </p:nvSpPr>
        <p:spPr>
          <a:xfrm>
            <a:off x="773700" y="2961650"/>
            <a:ext cx="7596600" cy="518400"/>
          </a:xfrm>
          <a:prstGeom prst="rect">
            <a:avLst/>
          </a:prstGeom>
        </p:spPr>
        <p:txBody>
          <a:bodyPr anchorCtr="0" anchor="t" bIns="91425" lIns="91425" spcFirstLastPara="1" rIns="91425" wrap="square" tIns="91425">
            <a:normAutofit/>
          </a:bodyPr>
          <a:lstStyle/>
          <a:p>
            <a:pPr indent="0" lvl="0" marL="457200" rtl="0" algn="ctr">
              <a:lnSpc>
                <a:spcPct val="100000"/>
              </a:lnSpc>
              <a:spcBef>
                <a:spcPts val="0"/>
              </a:spcBef>
              <a:spcAft>
                <a:spcPts val="0"/>
              </a:spcAft>
              <a:buNone/>
            </a:pPr>
            <a:r>
              <a:rPr lang="en"/>
              <a:t>–-Team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ctrTitle"/>
          </p:nvPr>
        </p:nvSpPr>
        <p:spPr>
          <a:xfrm>
            <a:off x="2973650" y="1275480"/>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Nalaiya Thiran </a:t>
            </a:r>
            <a:endParaRPr/>
          </a:p>
        </p:txBody>
      </p:sp>
      <p:sp>
        <p:nvSpPr>
          <p:cNvPr id="69" name="Google Shape;69;p14"/>
          <p:cNvSpPr txBox="1"/>
          <p:nvPr>
            <p:ph idx="1" type="subTitle"/>
          </p:nvPr>
        </p:nvSpPr>
        <p:spPr>
          <a:xfrm>
            <a:off x="3044700" y="3116575"/>
            <a:ext cx="3054600" cy="996300"/>
          </a:xfrm>
          <a:prstGeom prst="rect">
            <a:avLst/>
          </a:prstGeom>
        </p:spPr>
        <p:txBody>
          <a:bodyPr anchorCtr="0" anchor="t" bIns="91425" lIns="91425" spcFirstLastPara="1" rIns="91425" wrap="square" tIns="91425">
            <a:noAutofit/>
          </a:bodyPr>
          <a:lstStyle/>
          <a:p>
            <a:pPr indent="0" lvl="0" marL="0" rtl="0" algn="l">
              <a:lnSpc>
                <a:spcPct val="219230"/>
              </a:lnSpc>
              <a:spcBef>
                <a:spcPts val="1500"/>
              </a:spcBef>
              <a:spcAft>
                <a:spcPts val="0"/>
              </a:spcAft>
              <a:buClr>
                <a:schemeClr val="dk1"/>
              </a:buClr>
              <a:buSzPts val="358"/>
              <a:buFont typeface="Arial"/>
              <a:buNone/>
            </a:pPr>
            <a:r>
              <a:rPr b="1" lang="en" sz="1317">
                <a:solidFill>
                  <a:srgbClr val="2D2828"/>
                </a:solidFill>
                <a:latin typeface="Open Sans"/>
                <a:ea typeface="Open Sans"/>
                <a:cs typeface="Open Sans"/>
                <a:sym typeface="Open Sans"/>
              </a:rPr>
              <a:t>Efficient Water Quality Analysis &amp; Prediction Using Machine Learning</a:t>
            </a:r>
            <a:endParaRPr b="1" sz="1317">
              <a:solidFill>
                <a:srgbClr val="2D2828"/>
              </a:solidFill>
              <a:latin typeface="Open Sans"/>
              <a:ea typeface="Open Sans"/>
              <a:cs typeface="Open Sans"/>
              <a:sym typeface="Open Sans"/>
            </a:endParaRPr>
          </a:p>
          <a:p>
            <a:pPr indent="0" lvl="0" marL="0" rtl="0" algn="ctr">
              <a:spcBef>
                <a:spcPts val="800"/>
              </a:spcBef>
              <a:spcAft>
                <a:spcPts val="0"/>
              </a:spcAft>
              <a:buSzPts val="358"/>
              <a:buNone/>
            </a:pPr>
            <a:r>
              <a:t/>
            </a:r>
            <a:endParaRPr sz="78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highlight>
                  <a:srgbClr val="FFFFFF"/>
                </a:highlight>
                <a:latin typeface="Montserrat"/>
                <a:ea typeface="Montserrat"/>
                <a:cs typeface="Montserrat"/>
                <a:sym typeface="Montserrat"/>
              </a:rPr>
              <a:t>Water is considered as a vital resource that affects various aspects of human health and lives. The quality of water is a major concern for people living in urban areas. The quality of water serves as a powerful environmental determinant and a foundation for the prevention and control of waterborne diseases. However predicting the urban water quality is a challenging task since the water quality varies in urban spaces non-linearly and depends on multiple factors, such as meteorology, water usage patterns, and land uses, so this project aims at building a Machine Learning (ML) model to Predict Water Quality by considering all water quality standard indicators.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Literature Survey</a:t>
            </a:r>
            <a:endParaRPr/>
          </a:p>
        </p:txBody>
      </p:sp>
      <p:sp>
        <p:nvSpPr>
          <p:cNvPr id="81" name="Google Shape;81;p16"/>
          <p:cNvSpPr txBox="1"/>
          <p:nvPr>
            <p:ph idx="1" type="body"/>
          </p:nvPr>
        </p:nvSpPr>
        <p:spPr>
          <a:xfrm>
            <a:off x="311700" y="1225225"/>
            <a:ext cx="81987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rPr lang="en" u="sng">
                <a:solidFill>
                  <a:schemeClr val="hlink"/>
                </a:solidFill>
                <a:hlinkClick r:id="rId3"/>
              </a:rPr>
              <a:t>https://www.atlantis-press.com/journals/hcis/125965714/view</a:t>
            </a:r>
            <a:endParaRPr/>
          </a:p>
          <a:p>
            <a:pPr indent="0" lvl="0" marL="0" rtl="0" algn="l">
              <a:spcBef>
                <a:spcPts val="1200"/>
              </a:spcBef>
              <a:spcAft>
                <a:spcPts val="0"/>
              </a:spcAft>
              <a:buNone/>
            </a:pPr>
            <a:r>
              <a:rPr lang="en" u="sng">
                <a:solidFill>
                  <a:schemeClr val="hlink"/>
                </a:solidFill>
                <a:hlinkClick r:id="rId4"/>
              </a:rPr>
              <a:t>https://www.datascience2000.in/2021/10/water-quality-prediction-using-machine.html</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RESEARCH</a:t>
            </a:r>
            <a:r>
              <a:rPr lang="en"/>
              <a:t> BASED ON OUR PROJECT</a:t>
            </a:r>
            <a:endParaRPr/>
          </a:p>
          <a:p>
            <a:pPr indent="0" lvl="0" marL="0" rtl="0" algn="l">
              <a:spcBef>
                <a:spcPts val="1200"/>
              </a:spcBef>
              <a:spcAft>
                <a:spcPts val="0"/>
              </a:spcAft>
              <a:buClr>
                <a:schemeClr val="dk1"/>
              </a:buClr>
              <a:buSzPts val="1100"/>
              <a:buFont typeface="Arial"/>
              <a:buNone/>
            </a:pPr>
            <a:r>
              <a:rPr lang="en"/>
              <a:t>Cloud architecture patterns:Develop cloud native applications by BILL WILDER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555600"/>
            <a:ext cx="31083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PROPOSED SOLUTION</a:t>
            </a:r>
            <a:endParaRPr/>
          </a:p>
        </p:txBody>
      </p:sp>
      <p:pic>
        <p:nvPicPr>
          <p:cNvPr id="87" name="Google Shape;87;p17"/>
          <p:cNvPicPr preferRelativeResize="0"/>
          <p:nvPr/>
        </p:nvPicPr>
        <p:blipFill>
          <a:blip r:embed="rId3">
            <a:alphaModFix/>
          </a:blip>
          <a:stretch>
            <a:fillRect/>
          </a:stretch>
        </p:blipFill>
        <p:spPr>
          <a:xfrm>
            <a:off x="874425" y="1398450"/>
            <a:ext cx="6942950" cy="3426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IMPORTING THE LIBRARIES</a:t>
            </a:r>
            <a:endParaRPr/>
          </a:p>
        </p:txBody>
      </p:sp>
      <p:sp>
        <p:nvSpPr>
          <p:cNvPr id="93" name="Google Shape;93;p18"/>
          <p:cNvSpPr txBox="1"/>
          <p:nvPr>
            <p:ph idx="1" type="body"/>
          </p:nvPr>
        </p:nvSpPr>
        <p:spPr>
          <a:xfrm>
            <a:off x="365025" y="1216350"/>
            <a:ext cx="4760700" cy="335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sz="1500">
              <a:highlight>
                <a:srgbClr val="FFFFFF"/>
              </a:highlight>
              <a:latin typeface="Montserrat"/>
              <a:ea typeface="Montserrat"/>
              <a:cs typeface="Montserrat"/>
              <a:sym typeface="Montserrat"/>
            </a:endParaRPr>
          </a:p>
          <a:p>
            <a:pPr indent="0" lvl="0" marL="0" rtl="0" algn="l">
              <a:spcBef>
                <a:spcPts val="1200"/>
              </a:spcBef>
              <a:spcAft>
                <a:spcPts val="0"/>
              </a:spcAft>
              <a:buClr>
                <a:schemeClr val="dk1"/>
              </a:buClr>
              <a:buSzPct val="100000"/>
              <a:buFont typeface="Arial"/>
              <a:buNone/>
            </a:pPr>
            <a:r>
              <a:rPr b="1" lang="en" sz="1100">
                <a:latin typeface="Montserrat"/>
                <a:ea typeface="Montserrat"/>
                <a:cs typeface="Montserrat"/>
                <a:sym typeface="Montserrat"/>
              </a:rPr>
              <a:t>It is important to import all the necessary libraries such as pandas, numpy, matplotlib.</a:t>
            </a:r>
            <a:endParaRPr b="1" sz="1100">
              <a:latin typeface="Montserrat"/>
              <a:ea typeface="Montserrat"/>
              <a:cs typeface="Montserrat"/>
              <a:sym typeface="Montserrat"/>
            </a:endParaRPr>
          </a:p>
          <a:p>
            <a:pPr indent="-290274" lvl="0" marL="457200" rtl="0" algn="l">
              <a:spcBef>
                <a:spcPts val="1200"/>
              </a:spcBef>
              <a:spcAft>
                <a:spcPts val="0"/>
              </a:spcAft>
              <a:buSzPct val="95454"/>
              <a:buChar char="●"/>
            </a:pPr>
            <a:r>
              <a:rPr b="1" lang="en" sz="1100">
                <a:latin typeface="Montserrat"/>
                <a:ea typeface="Montserrat"/>
                <a:cs typeface="Montserrat"/>
                <a:sym typeface="Montserrat"/>
              </a:rPr>
              <a:t>Numpy</a:t>
            </a:r>
            <a:r>
              <a:rPr lang="en" sz="1100">
                <a:latin typeface="Montserrat"/>
                <a:ea typeface="Montserrat"/>
                <a:cs typeface="Montserrat"/>
                <a:sym typeface="Montserrat"/>
              </a:rPr>
              <a:t>- It is an open-source numerical Python library. It contains a multi-dimensional array and matrix data structures. It can be used to perform mathematical operations on arrays such as trigonometric, statistical, and algebraic routines.</a:t>
            </a:r>
            <a:endParaRPr sz="1100">
              <a:latin typeface="Montserrat"/>
              <a:ea typeface="Montserrat"/>
              <a:cs typeface="Montserrat"/>
              <a:sym typeface="Montserrat"/>
            </a:endParaRPr>
          </a:p>
          <a:p>
            <a:pPr indent="-290274" lvl="0" marL="457200" rtl="0" algn="l">
              <a:spcBef>
                <a:spcPts val="0"/>
              </a:spcBef>
              <a:spcAft>
                <a:spcPts val="0"/>
              </a:spcAft>
              <a:buSzPct val="95454"/>
              <a:buChar char="●"/>
            </a:pPr>
            <a:r>
              <a:rPr b="1" lang="en" sz="1100">
                <a:latin typeface="Montserrat"/>
                <a:ea typeface="Montserrat"/>
                <a:cs typeface="Montserrat"/>
                <a:sym typeface="Montserrat"/>
              </a:rPr>
              <a:t>Pandas</a:t>
            </a:r>
            <a:r>
              <a:rPr lang="en" sz="1100">
                <a:latin typeface="Montserrat"/>
                <a:ea typeface="Montserrat"/>
                <a:cs typeface="Montserrat"/>
                <a:sym typeface="Montserrat"/>
              </a:rPr>
              <a:t>- It is a fast, powerful, flexible, and easy to use open-source data analysis and manipulation tool, built on top of the Python programming language.</a:t>
            </a:r>
            <a:endParaRPr sz="1100">
              <a:latin typeface="Montserrat"/>
              <a:ea typeface="Montserrat"/>
              <a:cs typeface="Montserrat"/>
              <a:sym typeface="Montserrat"/>
            </a:endParaRPr>
          </a:p>
          <a:p>
            <a:pPr indent="-290274" lvl="0" marL="457200" rtl="0" algn="l">
              <a:spcBef>
                <a:spcPts val="0"/>
              </a:spcBef>
              <a:spcAft>
                <a:spcPts val="0"/>
              </a:spcAft>
              <a:buSzPct val="95454"/>
              <a:buChar char="●"/>
            </a:pPr>
            <a:r>
              <a:rPr b="1" lang="en" sz="1100">
                <a:latin typeface="Montserrat"/>
                <a:ea typeface="Montserrat"/>
                <a:cs typeface="Montserrat"/>
                <a:sym typeface="Montserrat"/>
              </a:rPr>
              <a:t>Seaborn</a:t>
            </a:r>
            <a:r>
              <a:rPr lang="en" sz="1100">
                <a:latin typeface="Montserrat"/>
                <a:ea typeface="Montserrat"/>
                <a:cs typeface="Montserrat"/>
                <a:sym typeface="Montserrat"/>
              </a:rPr>
              <a:t>- Seaborn is a Python data visualization library based on matplotlib. It provides a high-level interface for drawing attractive and informative statistical graphics.</a:t>
            </a:r>
            <a:endParaRPr sz="1100">
              <a:latin typeface="Montserrat"/>
              <a:ea typeface="Montserrat"/>
              <a:cs typeface="Montserrat"/>
              <a:sym typeface="Montserrat"/>
            </a:endParaRPr>
          </a:p>
          <a:p>
            <a:pPr indent="-290274" lvl="0" marL="457200" rtl="0" algn="l">
              <a:spcBef>
                <a:spcPts val="0"/>
              </a:spcBef>
              <a:spcAft>
                <a:spcPts val="0"/>
              </a:spcAft>
              <a:buSzPct val="95454"/>
              <a:buChar char="●"/>
            </a:pPr>
            <a:r>
              <a:rPr b="1" lang="en" sz="1100">
                <a:latin typeface="Montserrat"/>
                <a:ea typeface="Montserrat"/>
                <a:cs typeface="Montserrat"/>
                <a:sym typeface="Montserrat"/>
              </a:rPr>
              <a:t>Matplotlib</a:t>
            </a:r>
            <a:r>
              <a:rPr lang="en" sz="1100">
                <a:latin typeface="Montserrat"/>
                <a:ea typeface="Montserrat"/>
                <a:cs typeface="Montserrat"/>
                <a:sym typeface="Montserrat"/>
              </a:rPr>
              <a:t>- Visualisation with python. It is a comprehensive library for creating static, animated, and interactive visualizations in Python</a:t>
            </a:r>
            <a:endParaRPr sz="1100">
              <a:latin typeface="Montserrat"/>
              <a:ea typeface="Montserrat"/>
              <a:cs typeface="Montserrat"/>
              <a:sym typeface="Montserrat"/>
            </a:endParaRPr>
          </a:p>
          <a:p>
            <a:pPr indent="0" lvl="0" marL="0" rtl="0" algn="l">
              <a:spcBef>
                <a:spcPts val="800"/>
              </a:spcBef>
              <a:spcAft>
                <a:spcPts val="1200"/>
              </a:spcAft>
              <a:buNone/>
            </a:pPr>
            <a:r>
              <a:t/>
            </a:r>
            <a:endParaRPr sz="1500">
              <a:highlight>
                <a:srgbClr val="FFFFFF"/>
              </a:highlight>
              <a:latin typeface="Montserrat"/>
              <a:ea typeface="Montserrat"/>
              <a:cs typeface="Montserrat"/>
              <a:sym typeface="Montserrat"/>
            </a:endParaRPr>
          </a:p>
        </p:txBody>
      </p:sp>
      <p:pic>
        <p:nvPicPr>
          <p:cNvPr id="94" name="Google Shape;94;p18"/>
          <p:cNvPicPr preferRelativeResize="0"/>
          <p:nvPr/>
        </p:nvPicPr>
        <p:blipFill>
          <a:blip r:embed="rId3">
            <a:alphaModFix/>
          </a:blip>
          <a:stretch>
            <a:fillRect/>
          </a:stretch>
        </p:blipFill>
        <p:spPr>
          <a:xfrm>
            <a:off x="5385425" y="1510175"/>
            <a:ext cx="3378525" cy="2558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WORKFLOW 1</a:t>
            </a:r>
            <a:endParaRPr/>
          </a:p>
        </p:txBody>
      </p:sp>
      <p:sp>
        <p:nvSpPr>
          <p:cNvPr id="100" name="Google Shape;100;p19"/>
          <p:cNvSpPr txBox="1"/>
          <p:nvPr>
            <p:ph idx="1" type="body"/>
          </p:nvPr>
        </p:nvSpPr>
        <p:spPr>
          <a:xfrm>
            <a:off x="231750" y="1147225"/>
            <a:ext cx="2797500" cy="7557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384"/>
              </a:lnSpc>
              <a:spcBef>
                <a:spcPts val="1200"/>
              </a:spcBef>
              <a:spcAft>
                <a:spcPts val="0"/>
              </a:spcAft>
              <a:buClr>
                <a:schemeClr val="dk1"/>
              </a:buClr>
              <a:buSzPct val="57894"/>
              <a:buFont typeface="Arial"/>
              <a:buNone/>
            </a:pPr>
            <a:r>
              <a:rPr b="1" lang="en" sz="1900">
                <a:solidFill>
                  <a:srgbClr val="2D2828"/>
                </a:solidFill>
              </a:rPr>
              <a:t>Analyse The Data</a:t>
            </a:r>
            <a:endParaRPr b="1" sz="1900">
              <a:solidFill>
                <a:srgbClr val="2D2828"/>
              </a:solidFill>
            </a:endParaRPr>
          </a:p>
          <a:p>
            <a:pPr indent="0" lvl="0" marL="0" rtl="0" algn="l">
              <a:spcBef>
                <a:spcPts val="800"/>
              </a:spcBef>
              <a:spcAft>
                <a:spcPts val="1200"/>
              </a:spcAft>
              <a:buNone/>
            </a:pPr>
            <a:r>
              <a:t/>
            </a:r>
            <a:endParaRPr sz="1500">
              <a:highlight>
                <a:srgbClr val="FFFFFF"/>
              </a:highlight>
              <a:latin typeface="Montserrat"/>
              <a:ea typeface="Montserrat"/>
              <a:cs typeface="Montserrat"/>
              <a:sym typeface="Montserrat"/>
            </a:endParaRPr>
          </a:p>
        </p:txBody>
      </p:sp>
      <p:pic>
        <p:nvPicPr>
          <p:cNvPr id="101" name="Google Shape;101;p19"/>
          <p:cNvPicPr preferRelativeResize="0"/>
          <p:nvPr/>
        </p:nvPicPr>
        <p:blipFill>
          <a:blip r:embed="rId3">
            <a:alphaModFix/>
          </a:blip>
          <a:stretch>
            <a:fillRect/>
          </a:stretch>
        </p:blipFill>
        <p:spPr>
          <a:xfrm>
            <a:off x="138825" y="1777975"/>
            <a:ext cx="3143250" cy="2724150"/>
          </a:xfrm>
          <a:prstGeom prst="rect">
            <a:avLst/>
          </a:prstGeom>
          <a:noFill/>
          <a:ln>
            <a:noFill/>
          </a:ln>
        </p:spPr>
      </p:pic>
      <p:sp>
        <p:nvSpPr>
          <p:cNvPr id="102" name="Google Shape;102;p19"/>
          <p:cNvSpPr txBox="1"/>
          <p:nvPr>
            <p:ph idx="1" type="body"/>
          </p:nvPr>
        </p:nvSpPr>
        <p:spPr>
          <a:xfrm>
            <a:off x="4572000" y="1147225"/>
            <a:ext cx="2797500" cy="7557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384"/>
              </a:lnSpc>
              <a:spcBef>
                <a:spcPts val="1200"/>
              </a:spcBef>
              <a:spcAft>
                <a:spcPts val="0"/>
              </a:spcAft>
              <a:buNone/>
            </a:pPr>
            <a:r>
              <a:rPr b="1" lang="en" sz="6980">
                <a:solidFill>
                  <a:srgbClr val="2D2828"/>
                </a:solidFill>
              </a:rPr>
              <a:t>Data Visualization</a:t>
            </a:r>
            <a:endParaRPr b="1" sz="6980">
              <a:solidFill>
                <a:srgbClr val="2D2828"/>
              </a:solidFill>
            </a:endParaRPr>
          </a:p>
          <a:p>
            <a:pPr indent="0" lvl="0" marL="0" rtl="0" algn="l">
              <a:lnSpc>
                <a:spcPct val="115384"/>
              </a:lnSpc>
              <a:spcBef>
                <a:spcPts val="1200"/>
              </a:spcBef>
              <a:spcAft>
                <a:spcPts val="0"/>
              </a:spcAft>
              <a:buNone/>
            </a:pPr>
            <a:r>
              <a:t/>
            </a:r>
            <a:endParaRPr b="1" sz="1900">
              <a:solidFill>
                <a:srgbClr val="2D2828"/>
              </a:solidFill>
            </a:endParaRPr>
          </a:p>
          <a:p>
            <a:pPr indent="0" lvl="0" marL="0" rtl="0" algn="l">
              <a:spcBef>
                <a:spcPts val="800"/>
              </a:spcBef>
              <a:spcAft>
                <a:spcPts val="1200"/>
              </a:spcAft>
              <a:buNone/>
            </a:pPr>
            <a:r>
              <a:t/>
            </a:r>
            <a:endParaRPr sz="1500">
              <a:highlight>
                <a:srgbClr val="FFFFFF"/>
              </a:highlight>
              <a:latin typeface="Montserrat"/>
              <a:ea typeface="Montserrat"/>
              <a:cs typeface="Montserrat"/>
              <a:sym typeface="Montserrat"/>
            </a:endParaRPr>
          </a:p>
        </p:txBody>
      </p:sp>
      <p:sp>
        <p:nvSpPr>
          <p:cNvPr id="103" name="Google Shape;103;p19"/>
          <p:cNvSpPr txBox="1"/>
          <p:nvPr/>
        </p:nvSpPr>
        <p:spPr>
          <a:xfrm>
            <a:off x="3917600" y="1777975"/>
            <a:ext cx="42819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Montserrat"/>
                <a:ea typeface="Montserrat"/>
                <a:cs typeface="Montserrat"/>
                <a:sym typeface="Montserrat"/>
              </a:rPr>
              <a:t>Data visualization is where a given dataset is presented in a graphical format. It helps the detection of patterns, trends and correlations that might go undetected in text-based data. Understanding your data and the relationship present within it is just as important as any algorithm used to train your machine learning model. Machine learning models will perform poorly on data that wasn’t visualized and understood properly.</a:t>
            </a:r>
            <a:endParaRPr sz="11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1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100">
                <a:solidFill>
                  <a:schemeClr val="dk1"/>
                </a:solidFill>
                <a:latin typeface="Montserrat"/>
                <a:ea typeface="Montserrat"/>
                <a:cs typeface="Montserrat"/>
                <a:sym typeface="Montserrat"/>
              </a:rPr>
              <a:t>To visualize the dataset we need libraries called </a:t>
            </a:r>
            <a:r>
              <a:rPr b="1" lang="en" sz="1100">
                <a:solidFill>
                  <a:schemeClr val="dk1"/>
                </a:solidFill>
                <a:latin typeface="Montserrat"/>
                <a:ea typeface="Montserrat"/>
                <a:cs typeface="Montserrat"/>
                <a:sym typeface="Montserrat"/>
              </a:rPr>
              <a:t>Matplotlib and Seaborn</a:t>
            </a:r>
            <a:r>
              <a:rPr lang="en" sz="1100">
                <a:solidFill>
                  <a:schemeClr val="dk1"/>
                </a:solidFill>
                <a:latin typeface="Montserrat"/>
                <a:ea typeface="Montserrat"/>
                <a:cs typeface="Montserrat"/>
                <a:sym typeface="Montserrat"/>
              </a:rPr>
              <a:t>. The Matplotlib library is a Python 2D plotting library that allows you to generate plots, scatter plots, histograms, bar charts etc. </a:t>
            </a:r>
            <a:endParaRPr sz="11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1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100">
                <a:solidFill>
                  <a:schemeClr val="dk1"/>
                </a:solidFill>
                <a:latin typeface="Montserrat"/>
                <a:ea typeface="Montserrat"/>
                <a:cs typeface="Montserrat"/>
                <a:sym typeface="Montserrat"/>
              </a:rPr>
              <a:t>Please refer to the link given to know  about the data visualization</a:t>
            </a:r>
            <a:endParaRPr sz="1100">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WORKFLOW 2</a:t>
            </a:r>
            <a:endParaRPr/>
          </a:p>
        </p:txBody>
      </p:sp>
      <p:sp>
        <p:nvSpPr>
          <p:cNvPr id="109" name="Google Shape;109;p20"/>
          <p:cNvSpPr txBox="1"/>
          <p:nvPr>
            <p:ph idx="1" type="body"/>
          </p:nvPr>
        </p:nvSpPr>
        <p:spPr>
          <a:xfrm>
            <a:off x="231750" y="1147225"/>
            <a:ext cx="2797500" cy="7557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384"/>
              </a:lnSpc>
              <a:spcBef>
                <a:spcPts val="1200"/>
              </a:spcBef>
              <a:spcAft>
                <a:spcPts val="0"/>
              </a:spcAft>
              <a:buNone/>
            </a:pPr>
            <a:r>
              <a:rPr b="1" lang="en" sz="1900">
                <a:solidFill>
                  <a:srgbClr val="2D2828"/>
                </a:solidFill>
              </a:rPr>
              <a:t>Model Building</a:t>
            </a:r>
            <a:endParaRPr b="1" sz="1900">
              <a:solidFill>
                <a:srgbClr val="2D2828"/>
              </a:solidFill>
            </a:endParaRPr>
          </a:p>
          <a:p>
            <a:pPr indent="0" lvl="0" marL="0" rtl="0" algn="l">
              <a:spcBef>
                <a:spcPts val="800"/>
              </a:spcBef>
              <a:spcAft>
                <a:spcPts val="1200"/>
              </a:spcAft>
              <a:buNone/>
            </a:pPr>
            <a:r>
              <a:t/>
            </a:r>
            <a:endParaRPr sz="1500">
              <a:highlight>
                <a:srgbClr val="FFFFFF"/>
              </a:highlight>
              <a:latin typeface="Montserrat"/>
              <a:ea typeface="Montserrat"/>
              <a:cs typeface="Montserrat"/>
              <a:sym typeface="Montserrat"/>
            </a:endParaRPr>
          </a:p>
        </p:txBody>
      </p:sp>
      <p:sp>
        <p:nvSpPr>
          <p:cNvPr id="110" name="Google Shape;110;p20"/>
          <p:cNvSpPr txBox="1"/>
          <p:nvPr/>
        </p:nvSpPr>
        <p:spPr>
          <a:xfrm>
            <a:off x="311700" y="3670150"/>
            <a:ext cx="76485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Montserrat"/>
                <a:ea typeface="Montserrat"/>
                <a:cs typeface="Montserrat"/>
                <a:sym typeface="Montserrat"/>
              </a:rPr>
              <a:t>Finally, we need to check to see how well our model is performing on the test data.</a:t>
            </a:r>
            <a:endParaRPr sz="11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100">
                <a:solidFill>
                  <a:schemeClr val="dk1"/>
                </a:solidFill>
                <a:latin typeface="Montserrat"/>
                <a:ea typeface="Montserrat"/>
                <a:cs typeface="Montserrat"/>
                <a:sym typeface="Montserrat"/>
              </a:rPr>
              <a:t>You can refer to the link provided to know more about evaluation metrics for regression problems</a:t>
            </a:r>
            <a:endParaRPr sz="11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1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100">
                <a:solidFill>
                  <a:schemeClr val="dk1"/>
                </a:solidFill>
                <a:latin typeface="Montserrat"/>
                <a:ea typeface="Montserrat"/>
                <a:cs typeface="Montserrat"/>
                <a:sym typeface="Montserrat"/>
              </a:rPr>
              <a:t>We calculated the values for Root mean square error, Mean Square Error, mean absolute error  for our model .</a:t>
            </a:r>
            <a:endParaRPr sz="11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100">
              <a:solidFill>
                <a:schemeClr val="dk1"/>
              </a:solidFill>
              <a:latin typeface="Montserrat"/>
              <a:ea typeface="Montserrat"/>
              <a:cs typeface="Montserrat"/>
              <a:sym typeface="Montserrat"/>
            </a:endParaRPr>
          </a:p>
        </p:txBody>
      </p:sp>
      <p:pic>
        <p:nvPicPr>
          <p:cNvPr id="111" name="Google Shape;111;p20"/>
          <p:cNvPicPr preferRelativeResize="0"/>
          <p:nvPr/>
        </p:nvPicPr>
        <p:blipFill>
          <a:blip r:embed="rId3">
            <a:alphaModFix/>
          </a:blip>
          <a:stretch>
            <a:fillRect/>
          </a:stretch>
        </p:blipFill>
        <p:spPr>
          <a:xfrm>
            <a:off x="852825" y="1600200"/>
            <a:ext cx="5391150" cy="194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WORKFLOW 3</a:t>
            </a:r>
            <a:endParaRPr/>
          </a:p>
        </p:txBody>
      </p:sp>
      <p:sp>
        <p:nvSpPr>
          <p:cNvPr id="117" name="Google Shape;117;p21"/>
          <p:cNvSpPr txBox="1"/>
          <p:nvPr>
            <p:ph idx="1" type="body"/>
          </p:nvPr>
        </p:nvSpPr>
        <p:spPr>
          <a:xfrm>
            <a:off x="231750" y="1147225"/>
            <a:ext cx="2797500" cy="7557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384"/>
              </a:lnSpc>
              <a:spcBef>
                <a:spcPts val="1200"/>
              </a:spcBef>
              <a:spcAft>
                <a:spcPts val="0"/>
              </a:spcAft>
              <a:buNone/>
            </a:pPr>
            <a:r>
              <a:rPr b="1" lang="en" sz="1900">
                <a:solidFill>
                  <a:srgbClr val="2D2828"/>
                </a:solidFill>
              </a:rPr>
              <a:t>Application</a:t>
            </a:r>
            <a:r>
              <a:rPr b="1" lang="en" sz="1900">
                <a:solidFill>
                  <a:srgbClr val="2D2828"/>
                </a:solidFill>
              </a:rPr>
              <a:t> Building</a:t>
            </a:r>
            <a:endParaRPr b="1" sz="1900">
              <a:solidFill>
                <a:srgbClr val="2D2828"/>
              </a:solidFill>
            </a:endParaRPr>
          </a:p>
          <a:p>
            <a:pPr indent="0" lvl="0" marL="0" rtl="0" algn="l">
              <a:spcBef>
                <a:spcPts val="800"/>
              </a:spcBef>
              <a:spcAft>
                <a:spcPts val="1200"/>
              </a:spcAft>
              <a:buNone/>
            </a:pPr>
            <a:r>
              <a:t/>
            </a:r>
            <a:endParaRPr sz="1500">
              <a:highlight>
                <a:srgbClr val="FFFFFF"/>
              </a:highlight>
              <a:latin typeface="Montserrat"/>
              <a:ea typeface="Montserrat"/>
              <a:cs typeface="Montserrat"/>
              <a:sym typeface="Montserrat"/>
            </a:endParaRPr>
          </a:p>
        </p:txBody>
      </p:sp>
      <p:sp>
        <p:nvSpPr>
          <p:cNvPr id="118" name="Google Shape;118;p21"/>
          <p:cNvSpPr txBox="1"/>
          <p:nvPr/>
        </p:nvSpPr>
        <p:spPr>
          <a:xfrm>
            <a:off x="107375" y="1591425"/>
            <a:ext cx="3090600" cy="237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Montserrat"/>
                <a:ea typeface="Montserrat"/>
                <a:cs typeface="Montserrat"/>
                <a:sym typeface="Montserrat"/>
              </a:rPr>
              <a:t>In this section, we will be building a web application that is integrated to the model we built. A UI is provided for the uses where he has to enter the values for predictions. The enter values are given to the saved model and prediction is showcased on the UI.</a:t>
            </a:r>
            <a:endParaRPr sz="11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100">
                <a:solidFill>
                  <a:schemeClr val="dk1"/>
                </a:solidFill>
                <a:latin typeface="Montserrat"/>
                <a:ea typeface="Montserrat"/>
                <a:cs typeface="Montserrat"/>
                <a:sym typeface="Montserrat"/>
              </a:rPr>
              <a:t>This section has the following tasks</a:t>
            </a:r>
            <a:endParaRPr sz="11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100">
              <a:solidFill>
                <a:schemeClr val="dk1"/>
              </a:solidFill>
              <a:latin typeface="Montserrat"/>
              <a:ea typeface="Montserrat"/>
              <a:cs typeface="Montserrat"/>
              <a:sym typeface="Montserrat"/>
            </a:endParaRPr>
          </a:p>
          <a:p>
            <a:pPr indent="-295275" lvl="0" marL="457200" rtl="0" algn="l">
              <a:lnSpc>
                <a:spcPct val="115000"/>
              </a:lnSpc>
              <a:spcBef>
                <a:spcPts val="0"/>
              </a:spcBef>
              <a:spcAft>
                <a:spcPts val="0"/>
              </a:spcAft>
              <a:buClr>
                <a:schemeClr val="dk1"/>
              </a:buClr>
              <a:buSzPts val="1050"/>
              <a:buFont typeface="Open Sans"/>
              <a:buChar char="●"/>
            </a:pPr>
            <a:r>
              <a:rPr lang="en" sz="1100">
                <a:solidFill>
                  <a:schemeClr val="dk1"/>
                </a:solidFill>
                <a:latin typeface="Montserrat"/>
                <a:ea typeface="Montserrat"/>
                <a:cs typeface="Montserrat"/>
                <a:sym typeface="Montserrat"/>
              </a:rPr>
              <a:t>Building HTML Pages</a:t>
            </a:r>
            <a:endParaRPr sz="1100">
              <a:solidFill>
                <a:schemeClr val="dk1"/>
              </a:solidFill>
              <a:latin typeface="Montserrat"/>
              <a:ea typeface="Montserrat"/>
              <a:cs typeface="Montserrat"/>
              <a:sym typeface="Montserrat"/>
            </a:endParaRPr>
          </a:p>
          <a:p>
            <a:pPr indent="-295275" lvl="0" marL="457200" rtl="0" algn="l">
              <a:lnSpc>
                <a:spcPct val="115000"/>
              </a:lnSpc>
              <a:spcBef>
                <a:spcPts val="0"/>
              </a:spcBef>
              <a:spcAft>
                <a:spcPts val="0"/>
              </a:spcAft>
              <a:buClr>
                <a:schemeClr val="dk1"/>
              </a:buClr>
              <a:buSzPts val="1050"/>
              <a:buFont typeface="Open Sans"/>
              <a:buChar char="●"/>
            </a:pPr>
            <a:r>
              <a:rPr lang="en" sz="1100">
                <a:solidFill>
                  <a:schemeClr val="dk1"/>
                </a:solidFill>
                <a:latin typeface="Montserrat"/>
                <a:ea typeface="Montserrat"/>
                <a:cs typeface="Montserrat"/>
                <a:sym typeface="Montserrat"/>
              </a:rPr>
              <a:t>Building server-side script</a:t>
            </a:r>
            <a:endParaRPr sz="1050">
              <a:solidFill>
                <a:schemeClr val="dk1"/>
              </a:solidFill>
              <a:latin typeface="Open Sans"/>
              <a:ea typeface="Open Sans"/>
              <a:cs typeface="Open Sans"/>
              <a:sym typeface="Open Sans"/>
            </a:endParaRPr>
          </a:p>
          <a:p>
            <a:pPr indent="0" lvl="0" marL="0" rtl="0" algn="l">
              <a:spcBef>
                <a:spcPts val="800"/>
              </a:spcBef>
              <a:spcAft>
                <a:spcPts val="0"/>
              </a:spcAft>
              <a:buNone/>
            </a:pPr>
            <a:r>
              <a:t/>
            </a:r>
            <a:endParaRPr sz="1100">
              <a:solidFill>
                <a:schemeClr val="dk1"/>
              </a:solidFill>
              <a:latin typeface="Montserrat"/>
              <a:ea typeface="Montserrat"/>
              <a:cs typeface="Montserrat"/>
              <a:sym typeface="Montserrat"/>
            </a:endParaRPr>
          </a:p>
        </p:txBody>
      </p:sp>
      <p:pic>
        <p:nvPicPr>
          <p:cNvPr id="119" name="Google Shape;119;p21"/>
          <p:cNvPicPr preferRelativeResize="0"/>
          <p:nvPr/>
        </p:nvPicPr>
        <p:blipFill>
          <a:blip r:embed="rId3">
            <a:alphaModFix/>
          </a:blip>
          <a:stretch>
            <a:fillRect/>
          </a:stretch>
        </p:blipFill>
        <p:spPr>
          <a:xfrm>
            <a:off x="3197963" y="1079125"/>
            <a:ext cx="5724525" cy="3962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