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3" r:id="rId6"/>
    <p:sldId id="261"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0D0D0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0D0D0D"/>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0D0D0D"/>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762" y="826769"/>
            <a:ext cx="0" cy="914400"/>
          </a:xfrm>
          <a:custGeom>
            <a:avLst/>
            <a:gdLst/>
            <a:ahLst/>
            <a:cxnLst/>
            <a:rect l="l" t="t" r="r" b="b"/>
            <a:pathLst>
              <a:path h="914400">
                <a:moveTo>
                  <a:pt x="0" y="914400"/>
                </a:moveTo>
                <a:lnTo>
                  <a:pt x="0" y="0"/>
                </a:lnTo>
              </a:path>
            </a:pathLst>
          </a:custGeom>
          <a:ln w="19050">
            <a:solidFill>
              <a:srgbClr val="1CACE3"/>
            </a:solidFill>
          </a:ln>
        </p:spPr>
        <p:txBody>
          <a:bodyPr wrap="square" lIns="0" tIns="0" rIns="0" bIns="0" rtlCol="0"/>
          <a:lstStyle/>
          <a:p>
            <a:endParaRPr/>
          </a:p>
        </p:txBody>
      </p:sp>
      <p:sp>
        <p:nvSpPr>
          <p:cNvPr id="2" name="Holder 2"/>
          <p:cNvSpPr>
            <a:spLocks noGrp="1"/>
          </p:cNvSpPr>
          <p:nvPr>
            <p:ph type="title"/>
          </p:nvPr>
        </p:nvSpPr>
        <p:spPr>
          <a:xfrm>
            <a:off x="880059" y="3800297"/>
            <a:ext cx="10431881" cy="1489075"/>
          </a:xfrm>
          <a:prstGeom prst="rect">
            <a:avLst/>
          </a:prstGeom>
        </p:spPr>
        <p:txBody>
          <a:bodyPr wrap="square" lIns="0" tIns="0" rIns="0" bIns="0">
            <a:spAutoFit/>
          </a:bodyPr>
          <a:lstStyle>
            <a:lvl1pPr>
              <a:defRPr sz="9600" b="0" i="0">
                <a:solidFill>
                  <a:srgbClr val="0D0D0D"/>
                </a:solidFill>
                <a:latin typeface="Trebuchet MS"/>
                <a:cs typeface="Trebuchet MS"/>
              </a:defRPr>
            </a:lvl1pPr>
          </a:lstStyle>
          <a:p>
            <a:endParaRPr/>
          </a:p>
        </p:txBody>
      </p:sp>
      <p:sp>
        <p:nvSpPr>
          <p:cNvPr id="3" name="Holder 3"/>
          <p:cNvSpPr>
            <a:spLocks noGrp="1"/>
          </p:cNvSpPr>
          <p:nvPr>
            <p:ph type="body" idx="1"/>
          </p:nvPr>
        </p:nvSpPr>
        <p:spPr>
          <a:xfrm>
            <a:off x="1057147" y="2223643"/>
            <a:ext cx="10077704" cy="30962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researchgate.net/publication/3615625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ieeexplore.ieee.org/document/812836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4572000"/>
          </a:xfrm>
          <a:prstGeom prst="rect">
            <a:avLst/>
          </a:prstGeom>
        </p:spPr>
      </p:pic>
      <p:sp>
        <p:nvSpPr>
          <p:cNvPr id="3" name="object 3"/>
          <p:cNvSpPr/>
          <p:nvPr/>
        </p:nvSpPr>
        <p:spPr>
          <a:xfrm>
            <a:off x="8387333" y="5264658"/>
            <a:ext cx="0" cy="914400"/>
          </a:xfrm>
          <a:custGeom>
            <a:avLst/>
            <a:gdLst/>
            <a:ahLst/>
            <a:cxnLst/>
            <a:rect l="l" t="t" r="r" b="b"/>
            <a:pathLst>
              <a:path h="914400">
                <a:moveTo>
                  <a:pt x="0" y="914399"/>
                </a:moveTo>
                <a:lnTo>
                  <a:pt x="0" y="0"/>
                </a:lnTo>
              </a:path>
            </a:pathLst>
          </a:custGeom>
          <a:ln w="19050">
            <a:solidFill>
              <a:srgbClr val="1382AC"/>
            </a:solidFill>
          </a:ln>
        </p:spPr>
        <p:txBody>
          <a:bodyPr wrap="square" lIns="0" tIns="0" rIns="0" bIns="0" rtlCol="0"/>
          <a:lstStyle/>
          <a:p>
            <a:endParaRPr/>
          </a:p>
        </p:txBody>
      </p:sp>
      <p:sp>
        <p:nvSpPr>
          <p:cNvPr id="4" name="object 4"/>
          <p:cNvSpPr txBox="1">
            <a:spLocks noGrp="1"/>
          </p:cNvSpPr>
          <p:nvPr>
            <p:ph type="title"/>
          </p:nvPr>
        </p:nvSpPr>
        <p:spPr>
          <a:xfrm>
            <a:off x="3352800" y="5284874"/>
            <a:ext cx="5835270" cy="689932"/>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Sitka Text" panose="02000505000000020004" pitchFamily="2" charset="0"/>
              </a:rPr>
              <a:t>LITARATURE SURVEY</a:t>
            </a:r>
            <a:endParaRPr sz="4400" dirty="0">
              <a:latin typeface="Sitka Text" panose="0200050500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3492" y="3299281"/>
            <a:ext cx="9572625" cy="350865"/>
          </a:xfrm>
          <a:prstGeom prst="rect">
            <a:avLst/>
          </a:prstGeom>
        </p:spPr>
        <p:txBody>
          <a:bodyPr vert="horz" wrap="square" lIns="0" tIns="45720" rIns="0" bIns="0" rtlCol="0">
            <a:spAutoFit/>
          </a:bodyPr>
          <a:lstStyle/>
          <a:p>
            <a:pPr marL="38100" marR="30480">
              <a:lnSpc>
                <a:spcPct val="90000"/>
              </a:lnSpc>
              <a:spcBef>
                <a:spcPts val="360"/>
              </a:spcBef>
            </a:pPr>
            <a:r>
              <a:rPr sz="2200" spc="-40" dirty="0">
                <a:latin typeface="Microsoft Sans Serif"/>
                <a:cs typeface="Microsoft Sans Serif"/>
              </a:rPr>
              <a:t>.</a:t>
            </a:r>
            <a:endParaRPr sz="2200" dirty="0">
              <a:latin typeface="Microsoft Sans Serif"/>
              <a:cs typeface="Microsoft Sans Serif"/>
            </a:endParaRPr>
          </a:p>
        </p:txBody>
      </p:sp>
      <p:sp>
        <p:nvSpPr>
          <p:cNvPr id="4" name="object 4"/>
          <p:cNvSpPr/>
          <p:nvPr/>
        </p:nvSpPr>
        <p:spPr>
          <a:xfrm>
            <a:off x="283463" y="266700"/>
            <a:ext cx="11547475" cy="6304915"/>
          </a:xfrm>
          <a:custGeom>
            <a:avLst/>
            <a:gdLst/>
            <a:ahLst/>
            <a:cxnLst/>
            <a:rect l="l" t="t" r="r" b="b"/>
            <a:pathLst>
              <a:path w="11547475" h="6304915">
                <a:moveTo>
                  <a:pt x="0" y="6304788"/>
                </a:moveTo>
                <a:lnTo>
                  <a:pt x="11547348" y="6304788"/>
                </a:lnTo>
                <a:lnTo>
                  <a:pt x="11547348" y="0"/>
                </a:lnTo>
                <a:lnTo>
                  <a:pt x="0" y="0"/>
                </a:lnTo>
                <a:lnTo>
                  <a:pt x="0" y="6304788"/>
                </a:lnTo>
                <a:close/>
              </a:path>
              <a:path w="11547475" h="6304915">
                <a:moveTo>
                  <a:pt x="120396" y="6190488"/>
                </a:moveTo>
                <a:lnTo>
                  <a:pt x="11433047" y="6190488"/>
                </a:lnTo>
              </a:path>
            </a:pathLst>
          </a:custGeom>
          <a:ln w="57150">
            <a:solidFill>
              <a:srgbClr val="1CACE3"/>
            </a:solidFill>
          </a:ln>
        </p:spPr>
        <p:txBody>
          <a:bodyPr wrap="square" lIns="0" tIns="0" rIns="0" bIns="0" rtlCol="0"/>
          <a:lstStyle/>
          <a:p>
            <a:endParaRPr/>
          </a:p>
        </p:txBody>
      </p:sp>
      <p:sp>
        <p:nvSpPr>
          <p:cNvPr id="8" name="TextBox 7">
            <a:extLst>
              <a:ext uri="{FF2B5EF4-FFF2-40B4-BE49-F238E27FC236}">
                <a16:creationId xmlns:a16="http://schemas.microsoft.com/office/drawing/2014/main" id="{7BBC9FF4-190A-8811-2D48-BE63472BD12C}"/>
              </a:ext>
            </a:extLst>
          </p:cNvPr>
          <p:cNvSpPr txBox="1"/>
          <p:nvPr/>
        </p:nvSpPr>
        <p:spPr>
          <a:xfrm>
            <a:off x="990600" y="685800"/>
            <a:ext cx="8943517" cy="1815882"/>
          </a:xfrm>
          <a:prstGeom prst="rect">
            <a:avLst/>
          </a:prstGeom>
          <a:noFill/>
        </p:spPr>
        <p:txBody>
          <a:bodyPr wrap="square">
            <a:spAutoFit/>
          </a:bodyPr>
          <a:lstStyle/>
          <a:p>
            <a:r>
              <a:rPr lang="en-US" sz="2800" b="1" u="sng" dirty="0"/>
              <a:t>TITLE</a:t>
            </a:r>
            <a:r>
              <a:rPr lang="en-US" sz="2800" dirty="0"/>
              <a:t>: </a:t>
            </a:r>
            <a:r>
              <a:rPr lang="en-US" sz="2800" b="1" dirty="0"/>
              <a:t>GAS LEAKAGE DETECTION AND ALERTING SYSTEM      	 USING IOT FOR HOME AND INDUSTRIAL SAFETY </a:t>
            </a:r>
          </a:p>
          <a:p>
            <a:r>
              <a:rPr lang="en-US" sz="2800" b="1" u="sng" dirty="0"/>
              <a:t>SOURCE </a:t>
            </a:r>
            <a:r>
              <a:rPr lang="en-US" sz="2800" b="1" dirty="0"/>
              <a:t>: https://ijcrt.org/papers/IJCRT2009123</a:t>
            </a:r>
          </a:p>
          <a:p>
            <a:r>
              <a:rPr lang="en-IN" sz="2800" b="1" u="sng" dirty="0"/>
              <a:t>AUTHORS </a:t>
            </a:r>
            <a:r>
              <a:rPr lang="en-IN" sz="2800" b="1" dirty="0"/>
              <a:t>: R.SUDHA ,S.ARUN PRASAD</a:t>
            </a:r>
          </a:p>
        </p:txBody>
      </p:sp>
      <p:sp>
        <p:nvSpPr>
          <p:cNvPr id="10" name="TextBox 9">
            <a:extLst>
              <a:ext uri="{FF2B5EF4-FFF2-40B4-BE49-F238E27FC236}">
                <a16:creationId xmlns:a16="http://schemas.microsoft.com/office/drawing/2014/main" id="{3E6746DC-5EC2-A0DB-37ED-23D5146736F8}"/>
              </a:ext>
            </a:extLst>
          </p:cNvPr>
          <p:cNvSpPr txBox="1"/>
          <p:nvPr/>
        </p:nvSpPr>
        <p:spPr>
          <a:xfrm>
            <a:off x="990600" y="2743200"/>
            <a:ext cx="7315200" cy="3416320"/>
          </a:xfrm>
          <a:prstGeom prst="rect">
            <a:avLst/>
          </a:prstGeom>
          <a:noFill/>
        </p:spPr>
        <p:txBody>
          <a:bodyPr wrap="square">
            <a:spAutoFit/>
          </a:bodyPr>
          <a:lstStyle/>
          <a:p>
            <a:pPr algn="just"/>
            <a:r>
              <a:rPr lang="en-IN" dirty="0"/>
              <a:t>In this study, we employ the MQ-6 semiconductor sensor to find flammable gas. This gas sensor is constructed of sulphur nitride. In clean air, this sensor's conductivity is reduced. The output of this sensing component then decreases. The microprocessor keeps track of this weak signal, and it uses it to determine when to start releasing gas. The microcontroller currently activates the LED and </a:t>
            </a:r>
            <a:r>
              <a:rPr lang="en-IN" dirty="0" err="1"/>
              <a:t>buzzer.After</a:t>
            </a:r>
            <a:r>
              <a:rPr lang="en-IN" dirty="0"/>
              <a:t> a brief delay, it also turns on a fan to expel gas and keeps sending texts to your mobile number with the subject "GAS LEAKAGE.“</a:t>
            </a:r>
            <a:r>
              <a:rPr lang="en-US" dirty="0"/>
              <a:t>This paper aims to provide a solution to this problem by building a device that utilizing sensors connected to Node MCU. The device performs area monitoring continuously. The gas sensor provides data to Node MCU, and then the results are displayed as a warning to the user via an Android-based smart-phone device</a:t>
            </a:r>
            <a:endParaRPr lang="en-IN" dirty="0"/>
          </a:p>
        </p:txBody>
      </p:sp>
      <p:pic>
        <p:nvPicPr>
          <p:cNvPr id="12" name="Picture 11">
            <a:extLst>
              <a:ext uri="{FF2B5EF4-FFF2-40B4-BE49-F238E27FC236}">
                <a16:creationId xmlns:a16="http://schemas.microsoft.com/office/drawing/2014/main" id="{FAB7B94D-23E0-4E42-63F2-8CB82BE44AD0}"/>
              </a:ext>
            </a:extLst>
          </p:cNvPr>
          <p:cNvPicPr>
            <a:picLocks noChangeAspect="1"/>
          </p:cNvPicPr>
          <p:nvPr/>
        </p:nvPicPr>
        <p:blipFill>
          <a:blip r:embed="rId2"/>
          <a:stretch>
            <a:fillRect/>
          </a:stretch>
        </p:blipFill>
        <p:spPr>
          <a:xfrm>
            <a:off x="8438691" y="2057400"/>
            <a:ext cx="3219909" cy="35687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 y="296931"/>
            <a:ext cx="10668000" cy="1791388"/>
          </a:xfrm>
          <a:prstGeom prst="rect">
            <a:avLst/>
          </a:prstGeom>
        </p:spPr>
        <p:txBody>
          <a:bodyPr vert="horz" wrap="square" lIns="0" tIns="13335" rIns="0" bIns="0" rtlCol="0">
            <a:spAutoFit/>
          </a:bodyPr>
          <a:lstStyle/>
          <a:p>
            <a:pPr marL="12700">
              <a:lnSpc>
                <a:spcPts val="3454"/>
              </a:lnSpc>
              <a:spcBef>
                <a:spcPts val="105"/>
              </a:spcBef>
            </a:pPr>
            <a:r>
              <a:rPr lang="en-US" sz="2800" b="1" u="sng" dirty="0">
                <a:latin typeface="+mn-lt"/>
              </a:rPr>
              <a:t>TITLE </a:t>
            </a:r>
            <a:r>
              <a:rPr lang="en-US" sz="2800" dirty="0">
                <a:latin typeface="+mn-lt"/>
              </a:rPr>
              <a:t>: </a:t>
            </a:r>
            <a:r>
              <a:rPr lang="en-US" sz="2800" b="1" i="0" dirty="0">
                <a:solidFill>
                  <a:srgbClr val="000000"/>
                </a:solidFill>
                <a:effectLst/>
                <a:latin typeface="+mn-lt"/>
              </a:rPr>
              <a:t>Gas leakage detection and alerting system using Arduino Uno</a:t>
            </a:r>
            <a:br>
              <a:rPr lang="en-US" sz="2800" b="1" i="0" dirty="0">
                <a:solidFill>
                  <a:srgbClr val="000000"/>
                </a:solidFill>
                <a:effectLst/>
                <a:latin typeface="+mn-lt"/>
              </a:rPr>
            </a:br>
            <a:r>
              <a:rPr lang="en-US" sz="2800" b="1" i="0" u="sng" dirty="0" err="1">
                <a:solidFill>
                  <a:srgbClr val="000000"/>
                </a:solidFill>
                <a:effectLst/>
                <a:latin typeface="+mn-lt"/>
              </a:rPr>
              <a:t>SOURCE</a:t>
            </a:r>
            <a:r>
              <a:rPr lang="en-US" sz="2800" b="1" i="0" dirty="0" err="1">
                <a:solidFill>
                  <a:srgbClr val="000000"/>
                </a:solidFill>
                <a:effectLst/>
                <a:latin typeface="+mn-lt"/>
              </a:rPr>
              <a:t>:https</a:t>
            </a:r>
            <a:r>
              <a:rPr lang="en-US" sz="2800" b="1" i="0" dirty="0">
                <a:solidFill>
                  <a:srgbClr val="000000"/>
                </a:solidFill>
                <a:effectLst/>
                <a:latin typeface="+mn-lt"/>
              </a:rPr>
              <a:t>://www.researchgate.net/publication/347495607_Gas_leakage_detection</a:t>
            </a:r>
            <a:br>
              <a:rPr lang="en-US" sz="2800" b="1" i="0" dirty="0">
                <a:solidFill>
                  <a:srgbClr val="000000"/>
                </a:solidFill>
                <a:effectLst/>
                <a:latin typeface="+mn-lt"/>
              </a:rPr>
            </a:br>
            <a:r>
              <a:rPr lang="en-US" sz="2800" b="1" i="0" u="sng" dirty="0">
                <a:solidFill>
                  <a:srgbClr val="000000"/>
                </a:solidFill>
                <a:effectLst/>
                <a:latin typeface="+mn-lt"/>
              </a:rPr>
              <a:t>AUTHORS</a:t>
            </a:r>
            <a:r>
              <a:rPr lang="en-US" sz="2800" b="1" i="0" dirty="0">
                <a:solidFill>
                  <a:srgbClr val="000000"/>
                </a:solidFill>
                <a:effectLst/>
                <a:latin typeface="+mn-lt"/>
              </a:rPr>
              <a:t>: </a:t>
            </a:r>
            <a:r>
              <a:rPr lang="en-IN" sz="2800" b="1" i="0" dirty="0" err="1">
                <a:solidFill>
                  <a:srgbClr val="000000"/>
                </a:solidFill>
                <a:effectLst/>
                <a:latin typeface="ff1"/>
              </a:rPr>
              <a:t>Syeda</a:t>
            </a:r>
            <a:r>
              <a:rPr lang="en-IN" sz="2800" b="1" i="0" dirty="0">
                <a:solidFill>
                  <a:srgbClr val="000000"/>
                </a:solidFill>
                <a:effectLst/>
                <a:latin typeface="ff1"/>
              </a:rPr>
              <a:t> Bushra </a:t>
            </a:r>
            <a:r>
              <a:rPr lang="en-IN" sz="2800" b="1" i="0" dirty="0" err="1">
                <a:solidFill>
                  <a:srgbClr val="000000"/>
                </a:solidFill>
                <a:effectLst/>
                <a:latin typeface="ff1"/>
              </a:rPr>
              <a:t>Shahewaz</a:t>
            </a:r>
            <a:r>
              <a:rPr lang="en-IN" sz="2800" b="1" i="0" dirty="0">
                <a:solidFill>
                  <a:srgbClr val="000000"/>
                </a:solidFill>
                <a:effectLst/>
                <a:latin typeface="ff1"/>
              </a:rPr>
              <a:t>  and Ch. Rajendra Prasad </a:t>
            </a:r>
            <a:endParaRPr sz="2800" b="1" dirty="0">
              <a:latin typeface="+mn-lt"/>
            </a:endParaRPr>
          </a:p>
        </p:txBody>
      </p:sp>
      <p:sp>
        <p:nvSpPr>
          <p:cNvPr id="6" name="object 6"/>
          <p:cNvSpPr/>
          <p:nvPr/>
        </p:nvSpPr>
        <p:spPr>
          <a:xfrm>
            <a:off x="152400" y="76200"/>
            <a:ext cx="11547475" cy="6304915"/>
          </a:xfrm>
          <a:custGeom>
            <a:avLst/>
            <a:gdLst/>
            <a:ahLst/>
            <a:cxnLst/>
            <a:rect l="l" t="t" r="r" b="b"/>
            <a:pathLst>
              <a:path w="11547475" h="6304915">
                <a:moveTo>
                  <a:pt x="0" y="6304788"/>
                </a:moveTo>
                <a:lnTo>
                  <a:pt x="11547348" y="6304788"/>
                </a:lnTo>
                <a:lnTo>
                  <a:pt x="11547348" y="0"/>
                </a:lnTo>
                <a:lnTo>
                  <a:pt x="0" y="0"/>
                </a:lnTo>
                <a:lnTo>
                  <a:pt x="0" y="6304788"/>
                </a:lnTo>
                <a:close/>
              </a:path>
            </a:pathLst>
          </a:custGeom>
          <a:ln w="57150">
            <a:solidFill>
              <a:srgbClr val="1CACE3"/>
            </a:solidFill>
          </a:ln>
        </p:spPr>
        <p:txBody>
          <a:bodyPr wrap="square" lIns="0" tIns="0" rIns="0" bIns="0" rtlCol="0"/>
          <a:lstStyle/>
          <a:p>
            <a:endParaRPr/>
          </a:p>
        </p:txBody>
      </p:sp>
      <p:sp>
        <p:nvSpPr>
          <p:cNvPr id="8" name="TextBox 7">
            <a:extLst>
              <a:ext uri="{FF2B5EF4-FFF2-40B4-BE49-F238E27FC236}">
                <a16:creationId xmlns:a16="http://schemas.microsoft.com/office/drawing/2014/main" id="{6C474E8A-39EC-3394-2176-898160E004A2}"/>
              </a:ext>
            </a:extLst>
          </p:cNvPr>
          <p:cNvSpPr txBox="1"/>
          <p:nvPr/>
        </p:nvSpPr>
        <p:spPr>
          <a:xfrm>
            <a:off x="228600" y="2064428"/>
            <a:ext cx="8153400" cy="2862322"/>
          </a:xfrm>
          <a:prstGeom prst="rect">
            <a:avLst/>
          </a:prstGeom>
          <a:noFill/>
        </p:spPr>
        <p:txBody>
          <a:bodyPr wrap="square">
            <a:spAutoFit/>
          </a:bodyPr>
          <a:lstStyle/>
          <a:p>
            <a:pPr algn="just"/>
            <a:r>
              <a:rPr lang="en-US" dirty="0">
                <a:solidFill>
                  <a:srgbClr val="000000"/>
                </a:solidFill>
                <a:latin typeface="ff1"/>
              </a:rPr>
              <a:t>In this paper the </a:t>
            </a:r>
            <a:r>
              <a:rPr lang="en-US" b="0" i="0" dirty="0">
                <a:solidFill>
                  <a:srgbClr val="000000"/>
                </a:solidFill>
                <a:effectLst/>
                <a:latin typeface="ff1"/>
              </a:rPr>
              <a:t>authors introduced GSM based gas leakage detection system, in which the GSM module is introduced for wireless alert and gas leakage detection, efficiently implemented. Arduino UNO (Atmega-328) is the main unit of the system which performs the following tasks. A signal conditioning of the Arduino UNO is done by output signal of the sensor, provided input to Arduino. The detection results displayed on LCD. Indicates the people of danger in work place, factory, home. Buzzer activity with beep(siren) sound is made. Also send alert SMS to the in charge of the plant whose number is saved in SIM card by using GSM modem. The SMS received depends upon the leak of gas in the detection area of the sensor</a:t>
            </a:r>
          </a:p>
          <a:p>
            <a:pPr algn="l"/>
            <a:endParaRPr lang="en-US" b="0" i="0" dirty="0">
              <a:solidFill>
                <a:srgbClr val="000000"/>
              </a:solidFill>
              <a:effectLst/>
              <a:latin typeface="ff1"/>
            </a:endParaRPr>
          </a:p>
        </p:txBody>
      </p:sp>
      <p:pic>
        <p:nvPicPr>
          <p:cNvPr id="10" name="Picture 9">
            <a:extLst>
              <a:ext uri="{FF2B5EF4-FFF2-40B4-BE49-F238E27FC236}">
                <a16:creationId xmlns:a16="http://schemas.microsoft.com/office/drawing/2014/main" id="{742A9C29-8CA4-F6D8-DCA8-FBE2589CF5B9}"/>
              </a:ext>
            </a:extLst>
          </p:cNvPr>
          <p:cNvPicPr>
            <a:picLocks noChangeAspect="1"/>
          </p:cNvPicPr>
          <p:nvPr/>
        </p:nvPicPr>
        <p:blipFill>
          <a:blip r:embed="rId2"/>
          <a:stretch>
            <a:fillRect/>
          </a:stretch>
        </p:blipFill>
        <p:spPr>
          <a:xfrm>
            <a:off x="6477000" y="4308629"/>
            <a:ext cx="2057400" cy="1888217"/>
          </a:xfrm>
          <a:prstGeom prst="rect">
            <a:avLst/>
          </a:prstGeom>
        </p:spPr>
      </p:pic>
      <p:pic>
        <p:nvPicPr>
          <p:cNvPr id="12" name="Picture 11">
            <a:extLst>
              <a:ext uri="{FF2B5EF4-FFF2-40B4-BE49-F238E27FC236}">
                <a16:creationId xmlns:a16="http://schemas.microsoft.com/office/drawing/2014/main" id="{63ECD66D-41D2-7DB5-5693-842B0E661AFE}"/>
              </a:ext>
            </a:extLst>
          </p:cNvPr>
          <p:cNvPicPr>
            <a:picLocks noChangeAspect="1"/>
          </p:cNvPicPr>
          <p:nvPr/>
        </p:nvPicPr>
        <p:blipFill>
          <a:blip r:embed="rId3"/>
          <a:stretch>
            <a:fillRect/>
          </a:stretch>
        </p:blipFill>
        <p:spPr>
          <a:xfrm>
            <a:off x="8724690" y="2217742"/>
            <a:ext cx="2846785" cy="2278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3172" y="396062"/>
            <a:ext cx="9727005" cy="2213170"/>
          </a:xfrm>
          <a:prstGeom prst="rect">
            <a:avLst/>
          </a:prstGeom>
        </p:spPr>
        <p:txBody>
          <a:bodyPr vert="horz" wrap="square" lIns="0" tIns="13335" rIns="0" bIns="0" rtlCol="0">
            <a:spAutoFit/>
          </a:bodyPr>
          <a:lstStyle/>
          <a:p>
            <a:pPr marL="12700">
              <a:lnSpc>
                <a:spcPts val="3454"/>
              </a:lnSpc>
              <a:spcBef>
                <a:spcPts val="105"/>
              </a:spcBef>
            </a:pPr>
            <a:r>
              <a:rPr lang="en-US" sz="2800" b="1" u="sng" dirty="0">
                <a:latin typeface="+mn-lt"/>
              </a:rPr>
              <a:t>TITLE </a:t>
            </a:r>
            <a:r>
              <a:rPr lang="en-US" sz="2800" b="1" dirty="0">
                <a:latin typeface="+mn-lt"/>
              </a:rPr>
              <a:t>: GAS LEAKAGE DETECTOR AND MONITORING SYSTEM</a:t>
            </a:r>
            <a:br>
              <a:rPr lang="en-US" sz="2800" b="1" dirty="0">
                <a:latin typeface="+mn-lt"/>
              </a:rPr>
            </a:br>
            <a:r>
              <a:rPr lang="en-US" sz="2800" b="1" u="sng" dirty="0">
                <a:latin typeface="+mn-lt"/>
              </a:rPr>
              <a:t>SOURCE</a:t>
            </a:r>
            <a:r>
              <a:rPr lang="en-US" sz="2800" b="1" dirty="0">
                <a:latin typeface="+mn-lt"/>
              </a:rPr>
              <a:t> : </a:t>
            </a:r>
            <a:r>
              <a:rPr lang="en-US" sz="2800" b="1" dirty="0">
                <a:latin typeface="+mn-lt"/>
                <a:hlinkClick r:id="rId2"/>
              </a:rPr>
              <a:t>https://www.Researchgate.Net/publication/361562550</a:t>
            </a:r>
            <a:br>
              <a:rPr lang="en-US" sz="2800" b="1" dirty="0">
                <a:latin typeface="+mn-lt"/>
              </a:rPr>
            </a:br>
            <a:r>
              <a:rPr lang="en-US" sz="2800" b="1" u="sng" dirty="0">
                <a:latin typeface="+mn-lt"/>
              </a:rPr>
              <a:t>AUTHORS </a:t>
            </a:r>
            <a:r>
              <a:rPr lang="en-US" sz="2800" b="1" dirty="0">
                <a:latin typeface="+mn-lt"/>
              </a:rPr>
              <a:t>: YEKINI N. ASAFE,ADIGUN J.OYERANMI,OLOYEDE </a:t>
            </a:r>
            <a:br>
              <a:rPr lang="en-US" sz="2000" dirty="0">
                <a:latin typeface="+mn-lt"/>
              </a:rPr>
            </a:br>
            <a:endParaRPr sz="2000" dirty="0">
              <a:latin typeface="+mn-lt"/>
            </a:endParaRPr>
          </a:p>
        </p:txBody>
      </p:sp>
      <p:sp>
        <p:nvSpPr>
          <p:cNvPr id="3" name="object 3"/>
          <p:cNvSpPr txBox="1"/>
          <p:nvPr/>
        </p:nvSpPr>
        <p:spPr>
          <a:xfrm>
            <a:off x="1284222" y="2362200"/>
            <a:ext cx="9545955" cy="3502369"/>
          </a:xfrm>
          <a:prstGeom prst="rect">
            <a:avLst/>
          </a:prstGeom>
        </p:spPr>
        <p:txBody>
          <a:bodyPr vert="horz" wrap="square" lIns="0" tIns="12065" rIns="0" bIns="0" rtlCol="0">
            <a:spAutoFit/>
          </a:bodyPr>
          <a:lstStyle/>
          <a:p>
            <a:pPr marL="57785" marR="5270500">
              <a:lnSpc>
                <a:spcPct val="90000"/>
              </a:lnSpc>
              <a:spcBef>
                <a:spcPts val="1105"/>
              </a:spcBef>
            </a:pPr>
            <a:r>
              <a:rPr lang="en-US" sz="1800" dirty="0">
                <a:cs typeface="Microsoft Sans Serif"/>
              </a:rPr>
              <a:t>The system in this study is based on a microcontroller and includes a buzzer, an LCD display, a GSM module, and a gas sensor. The system uses an Arduino microcontroller, a buzzer, and a MQ2 gas sensor to monitor gas leaks and send SMS notifications as necessary. The circuit includes a buzzer, LCD display, GSM module, and Microcontroller MQ2 gas sensor. When the sensor detects a gas leak, it sends the information to the microcontroller, which then makes a decision and sends a warning message to the user as an SMS to a mobile phone so that the user can take the appropriate action.</a:t>
            </a:r>
            <a:endParaRPr sz="1800" dirty="0">
              <a:cs typeface="Microsoft Sans Serif"/>
            </a:endParaRPr>
          </a:p>
        </p:txBody>
      </p:sp>
      <p:sp>
        <p:nvSpPr>
          <p:cNvPr id="6" name="object 6"/>
          <p:cNvSpPr/>
          <p:nvPr/>
        </p:nvSpPr>
        <p:spPr>
          <a:xfrm>
            <a:off x="322262" y="257881"/>
            <a:ext cx="11547475" cy="6304915"/>
          </a:xfrm>
          <a:custGeom>
            <a:avLst/>
            <a:gdLst/>
            <a:ahLst/>
            <a:cxnLst/>
            <a:rect l="l" t="t" r="r" b="b"/>
            <a:pathLst>
              <a:path w="11547475" h="6304915">
                <a:moveTo>
                  <a:pt x="0" y="6304788"/>
                </a:moveTo>
                <a:lnTo>
                  <a:pt x="11547348" y="6304788"/>
                </a:lnTo>
                <a:lnTo>
                  <a:pt x="11547348" y="0"/>
                </a:lnTo>
                <a:lnTo>
                  <a:pt x="0" y="0"/>
                </a:lnTo>
                <a:lnTo>
                  <a:pt x="0" y="6304788"/>
                </a:lnTo>
                <a:close/>
              </a:path>
            </a:pathLst>
          </a:custGeom>
          <a:ln w="57150">
            <a:solidFill>
              <a:srgbClr val="1CACE3"/>
            </a:solidFill>
          </a:ln>
        </p:spPr>
        <p:txBody>
          <a:bodyPr wrap="square" lIns="0" tIns="0" rIns="0" bIns="0" rtlCol="0"/>
          <a:lstStyle/>
          <a:p>
            <a:endParaRPr/>
          </a:p>
        </p:txBody>
      </p:sp>
      <p:pic>
        <p:nvPicPr>
          <p:cNvPr id="7" name="object 5">
            <a:extLst>
              <a:ext uri="{FF2B5EF4-FFF2-40B4-BE49-F238E27FC236}">
                <a16:creationId xmlns:a16="http://schemas.microsoft.com/office/drawing/2014/main" id="{A83670AD-0FB3-E624-6990-75AC5A9CA054}"/>
              </a:ext>
            </a:extLst>
          </p:cNvPr>
          <p:cNvPicPr/>
          <p:nvPr/>
        </p:nvPicPr>
        <p:blipFill>
          <a:blip r:embed="rId3" cstate="print"/>
          <a:stretch>
            <a:fillRect/>
          </a:stretch>
        </p:blipFill>
        <p:spPr>
          <a:xfrm>
            <a:off x="6248400" y="2362200"/>
            <a:ext cx="3761999" cy="2921196"/>
          </a:xfrm>
          <a:prstGeom prst="rect">
            <a:avLst/>
          </a:prstGeom>
        </p:spPr>
      </p:pic>
    </p:spTree>
    <p:extLst>
      <p:ext uri="{BB962C8B-B14F-4D97-AF65-F5344CB8AC3E}">
        <p14:creationId xmlns:p14="http://schemas.microsoft.com/office/powerpoint/2010/main" val="374912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3172" y="897383"/>
            <a:ext cx="9572624" cy="2096086"/>
          </a:xfrm>
          <a:prstGeom prst="rect">
            <a:avLst/>
          </a:prstGeom>
        </p:spPr>
        <p:txBody>
          <a:bodyPr vert="horz" wrap="square" lIns="0" tIns="107314" rIns="0" bIns="0" rtlCol="0">
            <a:spAutoFit/>
          </a:bodyPr>
          <a:lstStyle/>
          <a:p>
            <a:pPr marL="12700" marR="5080">
              <a:lnSpc>
                <a:spcPts val="3070"/>
              </a:lnSpc>
              <a:spcBef>
                <a:spcPts val="844"/>
              </a:spcBef>
            </a:pPr>
            <a:r>
              <a:rPr lang="en-US" sz="2800" b="1" u="sng" dirty="0">
                <a:latin typeface="+mn-lt"/>
              </a:rPr>
              <a:t>TITLE</a:t>
            </a:r>
            <a:r>
              <a:rPr lang="en-US" sz="2800" b="1" dirty="0">
                <a:latin typeface="+mn-lt"/>
              </a:rPr>
              <a:t>: DESIGN OF A SMART GAS DETECTION SYSTEM IN AREAS     	OF NATURAL GAS STORAGE</a:t>
            </a:r>
            <a:br>
              <a:rPr lang="en-US" sz="2800" b="1" dirty="0">
                <a:latin typeface="+mn-lt"/>
              </a:rPr>
            </a:br>
            <a:r>
              <a:rPr lang="en-US" sz="2800" b="1" u="sng" dirty="0">
                <a:latin typeface="+mn-lt"/>
              </a:rPr>
              <a:t>SOURCE</a:t>
            </a:r>
            <a:r>
              <a:rPr lang="en-US" sz="2800" b="1" dirty="0">
                <a:latin typeface="+mn-lt"/>
              </a:rPr>
              <a:t>: </a:t>
            </a:r>
            <a:r>
              <a:rPr lang="en-US" sz="2800" b="1" dirty="0">
                <a:latin typeface="+mn-lt"/>
                <a:hlinkClick r:id="rId2"/>
              </a:rPr>
              <a:t>https://ieeexplore.ieee.org/document/8128365</a:t>
            </a:r>
            <a:br>
              <a:rPr lang="en-US" sz="2800" b="1" dirty="0">
                <a:latin typeface="+mn-lt"/>
              </a:rPr>
            </a:br>
            <a:r>
              <a:rPr lang="en-US" sz="2800" b="1" u="sng" dirty="0">
                <a:latin typeface="+mn-lt"/>
              </a:rPr>
              <a:t>AUTHORS</a:t>
            </a:r>
            <a:r>
              <a:rPr lang="en-US" sz="2800" b="1" dirty="0">
                <a:latin typeface="+mn-lt"/>
              </a:rPr>
              <a:t>: ANA M.C.ILIE, CARMELLA VACCARRO</a:t>
            </a:r>
            <a:br>
              <a:rPr lang="en-US" sz="2800" b="1" dirty="0">
                <a:latin typeface="+mn-lt"/>
              </a:rPr>
            </a:br>
            <a:endParaRPr sz="2800" b="1" dirty="0">
              <a:latin typeface="+mn-lt"/>
            </a:endParaRPr>
          </a:p>
        </p:txBody>
      </p:sp>
      <p:sp>
        <p:nvSpPr>
          <p:cNvPr id="3" name="object 3"/>
          <p:cNvSpPr txBox="1"/>
          <p:nvPr/>
        </p:nvSpPr>
        <p:spPr>
          <a:xfrm>
            <a:off x="1123493" y="3299281"/>
            <a:ext cx="7487107" cy="2040559"/>
          </a:xfrm>
          <a:prstGeom prst="rect">
            <a:avLst/>
          </a:prstGeom>
        </p:spPr>
        <p:txBody>
          <a:bodyPr vert="horz" wrap="square" lIns="0" tIns="45720" rIns="0" bIns="0" rtlCol="0">
            <a:spAutoFit/>
          </a:bodyPr>
          <a:lstStyle/>
          <a:p>
            <a:pPr marL="38100" marR="30480">
              <a:lnSpc>
                <a:spcPct val="90000"/>
              </a:lnSpc>
              <a:spcBef>
                <a:spcPts val="360"/>
              </a:spcBef>
            </a:pPr>
            <a:r>
              <a:rPr lang="en-US" spc="-40" dirty="0">
                <a:latin typeface="Microsoft Sans Serif"/>
                <a:cs typeface="Microsoft Sans Serif"/>
              </a:rPr>
              <a:t>In  this study they implemented the Smart Gas Detection system, which is the equipment stated in this paper, can measure the quality of the air and water, including all the parameters that could experience outliers due to a potential gas leak in the groundwater or atmosphere. Low cost sensors can monitor the gases CH 4 and CO2 in the air and the temperatures, pH levels, and electrical conductivities in the water, respectively. This is implemented using an Arduino UNO microcontroller, which receives data from the sensors and transmits it to a database running on a Raspberry Pi 3.</a:t>
            </a:r>
            <a:r>
              <a:rPr spc="-40" dirty="0">
                <a:latin typeface="Microsoft Sans Serif"/>
                <a:cs typeface="Microsoft Sans Serif"/>
              </a:rPr>
              <a:t>.</a:t>
            </a:r>
            <a:endParaRPr dirty="0">
              <a:latin typeface="Microsoft Sans Serif"/>
              <a:cs typeface="Microsoft Sans Serif"/>
            </a:endParaRPr>
          </a:p>
        </p:txBody>
      </p:sp>
      <p:sp>
        <p:nvSpPr>
          <p:cNvPr id="4" name="object 4"/>
          <p:cNvSpPr/>
          <p:nvPr/>
        </p:nvSpPr>
        <p:spPr>
          <a:xfrm>
            <a:off x="283463" y="257369"/>
            <a:ext cx="11547475" cy="6304915"/>
          </a:xfrm>
          <a:custGeom>
            <a:avLst/>
            <a:gdLst/>
            <a:ahLst/>
            <a:cxnLst/>
            <a:rect l="l" t="t" r="r" b="b"/>
            <a:pathLst>
              <a:path w="11547475" h="6304915">
                <a:moveTo>
                  <a:pt x="0" y="6304788"/>
                </a:moveTo>
                <a:lnTo>
                  <a:pt x="11547348" y="6304788"/>
                </a:lnTo>
                <a:lnTo>
                  <a:pt x="11547348" y="0"/>
                </a:lnTo>
                <a:lnTo>
                  <a:pt x="0" y="0"/>
                </a:lnTo>
                <a:lnTo>
                  <a:pt x="0" y="6304788"/>
                </a:lnTo>
                <a:close/>
              </a:path>
              <a:path w="11547475" h="6304915">
                <a:moveTo>
                  <a:pt x="120396" y="6190488"/>
                </a:moveTo>
                <a:lnTo>
                  <a:pt x="11433047" y="6190488"/>
                </a:lnTo>
              </a:path>
            </a:pathLst>
          </a:custGeom>
          <a:ln w="57150">
            <a:solidFill>
              <a:srgbClr val="1CACE3"/>
            </a:solidFill>
          </a:ln>
        </p:spPr>
        <p:txBody>
          <a:bodyPr wrap="square" lIns="0" tIns="0" rIns="0" bIns="0" rtlCol="0"/>
          <a:lstStyle/>
          <a:p>
            <a:endParaRPr/>
          </a:p>
        </p:txBody>
      </p:sp>
      <p:pic>
        <p:nvPicPr>
          <p:cNvPr id="5" name="object 5">
            <a:extLst>
              <a:ext uri="{FF2B5EF4-FFF2-40B4-BE49-F238E27FC236}">
                <a16:creationId xmlns:a16="http://schemas.microsoft.com/office/drawing/2014/main" id="{91E081C4-36B5-6F31-7DB1-366EB6D1BBCA}"/>
              </a:ext>
            </a:extLst>
          </p:cNvPr>
          <p:cNvPicPr/>
          <p:nvPr/>
        </p:nvPicPr>
        <p:blipFill>
          <a:blip r:embed="rId3" cstate="print"/>
          <a:stretch>
            <a:fillRect/>
          </a:stretch>
        </p:blipFill>
        <p:spPr>
          <a:xfrm>
            <a:off x="8744076" y="2894261"/>
            <a:ext cx="2509291" cy="2445579"/>
          </a:xfrm>
          <a:prstGeom prst="rect">
            <a:avLst/>
          </a:prstGeom>
        </p:spPr>
      </p:pic>
    </p:spTree>
    <p:extLst>
      <p:ext uri="{BB962C8B-B14F-4D97-AF65-F5344CB8AC3E}">
        <p14:creationId xmlns:p14="http://schemas.microsoft.com/office/powerpoint/2010/main" val="84319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762" y="826769"/>
            <a:ext cx="0" cy="914400"/>
          </a:xfrm>
          <a:custGeom>
            <a:avLst/>
            <a:gdLst/>
            <a:ahLst/>
            <a:cxnLst/>
            <a:rect l="l" t="t" r="r" b="b"/>
            <a:pathLst>
              <a:path h="914400">
                <a:moveTo>
                  <a:pt x="0" y="914400"/>
                </a:moveTo>
                <a:lnTo>
                  <a:pt x="0" y="0"/>
                </a:lnTo>
              </a:path>
            </a:pathLst>
          </a:custGeom>
          <a:ln w="19050">
            <a:solidFill>
              <a:srgbClr val="1CACE3"/>
            </a:solidFill>
          </a:ln>
        </p:spPr>
        <p:txBody>
          <a:bodyPr wrap="square" lIns="0" tIns="0" rIns="0" bIns="0" rtlCol="0"/>
          <a:lstStyle/>
          <a:p>
            <a:endParaRPr/>
          </a:p>
        </p:txBody>
      </p:sp>
      <p:sp>
        <p:nvSpPr>
          <p:cNvPr id="4" name="object 4"/>
          <p:cNvSpPr/>
          <p:nvPr/>
        </p:nvSpPr>
        <p:spPr>
          <a:xfrm>
            <a:off x="283463" y="266700"/>
            <a:ext cx="11547475" cy="6304915"/>
          </a:xfrm>
          <a:custGeom>
            <a:avLst/>
            <a:gdLst/>
            <a:ahLst/>
            <a:cxnLst/>
            <a:rect l="l" t="t" r="r" b="b"/>
            <a:pathLst>
              <a:path w="11547475" h="6304915">
                <a:moveTo>
                  <a:pt x="0" y="6304788"/>
                </a:moveTo>
                <a:lnTo>
                  <a:pt x="11547348" y="6304788"/>
                </a:lnTo>
                <a:lnTo>
                  <a:pt x="11547348" y="0"/>
                </a:lnTo>
                <a:lnTo>
                  <a:pt x="0" y="0"/>
                </a:lnTo>
                <a:lnTo>
                  <a:pt x="0" y="6304788"/>
                </a:lnTo>
                <a:close/>
              </a:path>
            </a:pathLst>
          </a:custGeom>
          <a:ln w="57150">
            <a:solidFill>
              <a:srgbClr val="1CACE3"/>
            </a:solidFill>
          </a:ln>
        </p:spPr>
        <p:txBody>
          <a:bodyPr wrap="square" lIns="0" tIns="0" rIns="0" bIns="0" rtlCol="0"/>
          <a:lstStyle/>
          <a:p>
            <a:endParaRPr/>
          </a:p>
        </p:txBody>
      </p:sp>
      <p:pic>
        <p:nvPicPr>
          <p:cNvPr id="7" name="Picture 14" descr="Business Thank-You Letter Examples">
            <a:extLst>
              <a:ext uri="{FF2B5EF4-FFF2-40B4-BE49-F238E27FC236}">
                <a16:creationId xmlns:a16="http://schemas.microsoft.com/office/drawing/2014/main" id="{AE59875D-333A-67DF-8A47-CBD072C0F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B9F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687</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ff1</vt:lpstr>
      <vt:lpstr>Microsoft Sans Serif</vt:lpstr>
      <vt:lpstr>Sitka Text</vt:lpstr>
      <vt:lpstr>Trebuchet MS</vt:lpstr>
      <vt:lpstr>Office Theme</vt:lpstr>
      <vt:lpstr>LITARATURE SURVEY</vt:lpstr>
      <vt:lpstr>PowerPoint Presentation</vt:lpstr>
      <vt:lpstr>TITLE : Gas leakage detection and alerting system using Arduino Uno SOURCE:https://www.researchgate.net/publication/347495607_Gas_leakage_detection AUTHORS: Syeda Bushra Shahewaz  and Ch. Rajendra Prasad </vt:lpstr>
      <vt:lpstr>TITLE : GAS LEAKAGE DETECTOR AND MONITORING SYSTEM SOURCE : https://www.Researchgate.Net/publication/361562550 AUTHORS : YEKINI N. ASAFE,ADIGUN J.OYERANMI,OLOYEDE  </vt:lpstr>
      <vt:lpstr>TITLE: DESIGN OF A SMART GAS DETECTION SYSTEM IN AREAS      OF NATURAL GAS STORAGE SOURCE: https://ieeexplore.ieee.org/document/8128365 AUTHORS: ANA M.C.ILIE, CARMELLA VACCARRO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welcome</dc:creator>
  <cp:lastModifiedBy>Mr.K.Sneha.</cp:lastModifiedBy>
  <cp:revision>3</cp:revision>
  <dcterms:created xsi:type="dcterms:W3CDTF">2022-10-03T15:14:20Z</dcterms:created>
  <dcterms:modified xsi:type="dcterms:W3CDTF">2022-10-16T16:31:37Z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2022-09-18T00:00:00Z</vt:filetime>
  </property>
  <property fmtid="{D5CDD505-2E9C-101B-9397-08002B2CF9AE}" pid="3" name="Creator">
    <vt:lpwstr>Microsoft® PowerPoint® 2019</vt:lpwstr>
  </property>
  <property fmtid="{D5CDD505-2E9C-101B-9397-08002B2CF9AE}" pid="4" name="LastSaved">
    <vt:filetime>2022-10-03T00:00:00Z</vt:filetime>
  </property>
</Properties>
</file>