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EEBC0D-0E22-482B-9B70-536A75AC7DE0}"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7EC6CB5-5C88-4763-9915-5716B480E36E}" type="slidenum">
              <a:rPr lang="en-IN" smtClean="0"/>
              <a:t>‹#›</a:t>
            </a:fld>
            <a:endParaRPr lang="en-IN"/>
          </a:p>
        </p:txBody>
      </p:sp>
    </p:spTree>
    <p:extLst>
      <p:ext uri="{BB962C8B-B14F-4D97-AF65-F5344CB8AC3E}">
        <p14:creationId xmlns:p14="http://schemas.microsoft.com/office/powerpoint/2010/main" val="330630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EBC0D-0E22-482B-9B70-536A75AC7DE0}"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C6CB5-5C88-4763-9915-5716B480E36E}" type="slidenum">
              <a:rPr lang="en-IN" smtClean="0"/>
              <a:t>‹#›</a:t>
            </a:fld>
            <a:endParaRPr lang="en-IN"/>
          </a:p>
        </p:txBody>
      </p:sp>
    </p:spTree>
    <p:extLst>
      <p:ext uri="{BB962C8B-B14F-4D97-AF65-F5344CB8AC3E}">
        <p14:creationId xmlns:p14="http://schemas.microsoft.com/office/powerpoint/2010/main" val="39576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EBC0D-0E22-482B-9B70-536A75AC7DE0}"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C6CB5-5C88-4763-9915-5716B480E36E}" type="slidenum">
              <a:rPr lang="en-IN" smtClean="0"/>
              <a:t>‹#›</a:t>
            </a:fld>
            <a:endParaRPr lang="en-IN"/>
          </a:p>
        </p:txBody>
      </p:sp>
    </p:spTree>
    <p:extLst>
      <p:ext uri="{BB962C8B-B14F-4D97-AF65-F5344CB8AC3E}">
        <p14:creationId xmlns:p14="http://schemas.microsoft.com/office/powerpoint/2010/main" val="68419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EBC0D-0E22-482B-9B70-536A75AC7DE0}"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C6CB5-5C88-4763-9915-5716B480E36E}" type="slidenum">
              <a:rPr lang="en-IN" smtClean="0"/>
              <a:t>‹#›</a:t>
            </a:fld>
            <a:endParaRPr lang="en-IN"/>
          </a:p>
        </p:txBody>
      </p:sp>
    </p:spTree>
    <p:extLst>
      <p:ext uri="{BB962C8B-B14F-4D97-AF65-F5344CB8AC3E}">
        <p14:creationId xmlns:p14="http://schemas.microsoft.com/office/powerpoint/2010/main" val="146367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3EEBC0D-0E22-482B-9B70-536A75AC7DE0}" type="datetimeFigureOut">
              <a:rPr lang="en-IN" smtClean="0"/>
              <a:t>20-09-2022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7EC6CB5-5C88-4763-9915-5716B480E36E}" type="slidenum">
              <a:rPr lang="en-IN" smtClean="0"/>
              <a:t>‹#›</a:t>
            </a:fld>
            <a:endParaRPr lang="en-IN"/>
          </a:p>
        </p:txBody>
      </p:sp>
    </p:spTree>
    <p:extLst>
      <p:ext uri="{BB962C8B-B14F-4D97-AF65-F5344CB8AC3E}">
        <p14:creationId xmlns:p14="http://schemas.microsoft.com/office/powerpoint/2010/main" val="303821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EBC0D-0E22-482B-9B70-536A75AC7DE0}"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C6CB5-5C88-4763-9915-5716B480E36E}" type="slidenum">
              <a:rPr lang="en-IN" smtClean="0"/>
              <a:t>‹#›</a:t>
            </a:fld>
            <a:endParaRPr lang="en-IN"/>
          </a:p>
        </p:txBody>
      </p:sp>
    </p:spTree>
    <p:extLst>
      <p:ext uri="{BB962C8B-B14F-4D97-AF65-F5344CB8AC3E}">
        <p14:creationId xmlns:p14="http://schemas.microsoft.com/office/powerpoint/2010/main" val="183240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EBC0D-0E22-482B-9B70-536A75AC7DE0}"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EC6CB5-5C88-4763-9915-5716B480E36E}" type="slidenum">
              <a:rPr lang="en-IN" smtClean="0"/>
              <a:t>‹#›</a:t>
            </a:fld>
            <a:endParaRPr lang="en-IN"/>
          </a:p>
        </p:txBody>
      </p:sp>
    </p:spTree>
    <p:extLst>
      <p:ext uri="{BB962C8B-B14F-4D97-AF65-F5344CB8AC3E}">
        <p14:creationId xmlns:p14="http://schemas.microsoft.com/office/powerpoint/2010/main" val="127748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EBC0D-0E22-482B-9B70-536A75AC7DE0}"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EC6CB5-5C88-4763-9915-5716B480E36E}" type="slidenum">
              <a:rPr lang="en-IN" smtClean="0"/>
              <a:t>‹#›</a:t>
            </a:fld>
            <a:endParaRPr lang="en-IN"/>
          </a:p>
        </p:txBody>
      </p:sp>
    </p:spTree>
    <p:extLst>
      <p:ext uri="{BB962C8B-B14F-4D97-AF65-F5344CB8AC3E}">
        <p14:creationId xmlns:p14="http://schemas.microsoft.com/office/powerpoint/2010/main" val="82851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EBC0D-0E22-482B-9B70-536A75AC7DE0}"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EC6CB5-5C88-4763-9915-5716B480E36E}" type="slidenum">
              <a:rPr lang="en-IN" smtClean="0"/>
              <a:t>‹#›</a:t>
            </a:fld>
            <a:endParaRPr lang="en-IN"/>
          </a:p>
        </p:txBody>
      </p:sp>
    </p:spTree>
    <p:extLst>
      <p:ext uri="{BB962C8B-B14F-4D97-AF65-F5344CB8AC3E}">
        <p14:creationId xmlns:p14="http://schemas.microsoft.com/office/powerpoint/2010/main" val="25037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EEBC0D-0E22-482B-9B70-536A75AC7DE0}"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7EC6CB5-5C88-4763-9915-5716B480E36E}" type="slidenum">
              <a:rPr lang="en-IN" smtClean="0"/>
              <a:t>‹#›</a:t>
            </a:fld>
            <a:endParaRPr lang="en-IN"/>
          </a:p>
        </p:txBody>
      </p:sp>
    </p:spTree>
    <p:extLst>
      <p:ext uri="{BB962C8B-B14F-4D97-AF65-F5344CB8AC3E}">
        <p14:creationId xmlns:p14="http://schemas.microsoft.com/office/powerpoint/2010/main" val="232552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EEBC0D-0E22-482B-9B70-536A75AC7DE0}" type="datetimeFigureOut">
              <a:rPr lang="en-IN" smtClean="0"/>
              <a:t>20-09-2022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7EC6CB5-5C88-4763-9915-5716B480E36E}" type="slidenum">
              <a:rPr lang="en-IN" smtClean="0"/>
              <a:t>‹#›</a:t>
            </a:fld>
            <a:endParaRPr lang="en-IN"/>
          </a:p>
        </p:txBody>
      </p:sp>
    </p:spTree>
    <p:extLst>
      <p:ext uri="{BB962C8B-B14F-4D97-AF65-F5344CB8AC3E}">
        <p14:creationId xmlns:p14="http://schemas.microsoft.com/office/powerpoint/2010/main" val="202390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3EEBC0D-0E22-482B-9B70-536A75AC7DE0}" type="datetimeFigureOut">
              <a:rPr lang="en-IN" smtClean="0"/>
              <a:t>20-09-2022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7EC6CB5-5C88-4763-9915-5716B480E36E}" type="slidenum">
              <a:rPr lang="en-IN" smtClean="0"/>
              <a:t>‹#›</a:t>
            </a:fld>
            <a:endParaRPr lang="en-IN"/>
          </a:p>
        </p:txBody>
      </p:sp>
    </p:spTree>
    <p:extLst>
      <p:ext uri="{BB962C8B-B14F-4D97-AF65-F5344CB8AC3E}">
        <p14:creationId xmlns:p14="http://schemas.microsoft.com/office/powerpoint/2010/main" val="42848051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904221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72F1-E2D6-A37C-8C8C-2EAAE2C19491}"/>
              </a:ext>
            </a:extLst>
          </p:cNvPr>
          <p:cNvSpPr>
            <a:spLocks noGrp="1"/>
          </p:cNvSpPr>
          <p:nvPr>
            <p:ph type="ctrTitle"/>
          </p:nvPr>
        </p:nvSpPr>
        <p:spPr>
          <a:xfrm>
            <a:off x="1099127" y="979055"/>
            <a:ext cx="10056554" cy="3676072"/>
          </a:xfrm>
        </p:spPr>
        <p:txBody>
          <a:bodyPr>
            <a:normAutofit/>
          </a:bodyPr>
          <a:lstStyle/>
          <a:p>
            <a:r>
              <a:rPr lang="en-US" sz="3600" dirty="0">
                <a:latin typeface="Times New Roman" panose="02020603050405020304" pitchFamily="18" charset="0"/>
                <a:cs typeface="Times New Roman" panose="02020603050405020304" pitchFamily="18" charset="0"/>
              </a:rPr>
              <a:t>UNIVERSITY ADMIT ELIGIBLITY PREDICTOR</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AA05E0-CDBE-D1C1-E7AD-8CE10C9F2BCF}"/>
              </a:ext>
            </a:extLst>
          </p:cNvPr>
          <p:cNvSpPr>
            <a:spLocks noGrp="1"/>
          </p:cNvSpPr>
          <p:nvPr>
            <p:ph type="subTitle" idx="1"/>
          </p:nvPr>
        </p:nvSpPr>
        <p:spPr>
          <a:xfrm>
            <a:off x="757382" y="4442692"/>
            <a:ext cx="11712695" cy="2335408"/>
          </a:xfrm>
        </p:spPr>
        <p:txBody>
          <a:bodyPr>
            <a:normAutofit fontScale="77500" lnSpcReduction="20000"/>
          </a:bodyPr>
          <a:lstStyle/>
          <a:p>
            <a:r>
              <a:rPr lang="en-US" sz="2100" dirty="0">
                <a:latin typeface=" times new roman"/>
              </a:rPr>
              <a:t>  Project Id: PNT2022TMID32493                                                                             Project Mentor:</a:t>
            </a:r>
          </a:p>
          <a:p>
            <a:r>
              <a:rPr lang="en-US" sz="2100" dirty="0">
                <a:latin typeface=" times new roman"/>
              </a:rPr>
              <a:t>  System Requirement:  ADS                                                                                                      Revathi M</a:t>
            </a:r>
          </a:p>
          <a:p>
            <a:r>
              <a:rPr lang="en-US" sz="2100" dirty="0">
                <a:latin typeface=" times new roman"/>
              </a:rPr>
              <a:t>  Team Members:                                                                </a:t>
            </a:r>
          </a:p>
          <a:p>
            <a:r>
              <a:rPr lang="en-US" sz="2100" dirty="0">
                <a:latin typeface=" times new roman"/>
              </a:rPr>
              <a:t>            </a:t>
            </a:r>
            <a:r>
              <a:rPr lang="en-US" sz="2100" dirty="0" err="1">
                <a:latin typeface=" times new roman"/>
              </a:rPr>
              <a:t>Brindha</a:t>
            </a:r>
            <a:r>
              <a:rPr lang="en-US" sz="2100" dirty="0">
                <a:latin typeface=" times new roman"/>
              </a:rPr>
              <a:t> </a:t>
            </a:r>
            <a:r>
              <a:rPr lang="en-US" sz="2100" dirty="0" err="1">
                <a:latin typeface=" times new roman"/>
              </a:rPr>
              <a:t>Roshini</a:t>
            </a:r>
            <a:r>
              <a:rPr lang="en-US" sz="2100" dirty="0">
                <a:latin typeface=" times new roman"/>
              </a:rPr>
              <a:t> R                                                                      </a:t>
            </a:r>
          </a:p>
          <a:p>
            <a:r>
              <a:rPr lang="en-US" sz="2100" dirty="0">
                <a:latin typeface=" times new roman"/>
              </a:rPr>
              <a:t>            </a:t>
            </a:r>
            <a:r>
              <a:rPr lang="en-US" sz="2100" dirty="0" err="1">
                <a:latin typeface=" times new roman"/>
              </a:rPr>
              <a:t>Dhivia</a:t>
            </a:r>
            <a:r>
              <a:rPr lang="en-US" sz="2100" dirty="0">
                <a:latin typeface=" times new roman"/>
              </a:rPr>
              <a:t> </a:t>
            </a:r>
            <a:r>
              <a:rPr lang="en-US" sz="2100" dirty="0" err="1">
                <a:latin typeface=" times new roman"/>
              </a:rPr>
              <a:t>Dharisni</a:t>
            </a:r>
            <a:r>
              <a:rPr lang="en-US" sz="2100" dirty="0">
                <a:latin typeface=" times new roman"/>
              </a:rPr>
              <a:t> L S</a:t>
            </a:r>
          </a:p>
          <a:p>
            <a:r>
              <a:rPr lang="en-US" sz="2100" dirty="0">
                <a:latin typeface=" times new roman"/>
              </a:rPr>
              <a:t>            Gayathri R</a:t>
            </a:r>
          </a:p>
          <a:p>
            <a:r>
              <a:rPr lang="en-US" sz="2100" dirty="0">
                <a:latin typeface=" times new roman"/>
              </a:rPr>
              <a:t>            </a:t>
            </a:r>
            <a:r>
              <a:rPr lang="en-US" sz="2100" dirty="0" err="1">
                <a:latin typeface=" times new roman"/>
              </a:rPr>
              <a:t>Barkavi</a:t>
            </a:r>
            <a:r>
              <a:rPr lang="en-US" sz="2100" dirty="0">
                <a:latin typeface=" times new roman"/>
              </a:rPr>
              <a:t> B</a:t>
            </a:r>
          </a:p>
          <a:p>
            <a:endParaRPr lang="en-IN" sz="2900" dirty="0">
              <a:latin typeface=" times new roman"/>
            </a:endParaRPr>
          </a:p>
          <a:p>
            <a:endParaRPr lang="en-IN" dirty="0"/>
          </a:p>
        </p:txBody>
      </p:sp>
    </p:spTree>
    <p:extLst>
      <p:ext uri="{BB962C8B-B14F-4D97-AF65-F5344CB8AC3E}">
        <p14:creationId xmlns:p14="http://schemas.microsoft.com/office/powerpoint/2010/main" val="29110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20D2-F2BC-24B8-2FCF-EF138890D9B2}"/>
              </a:ext>
            </a:extLst>
          </p:cNvPr>
          <p:cNvSpPr>
            <a:spLocks noGrp="1"/>
          </p:cNvSpPr>
          <p:nvPr>
            <p:ph type="title"/>
          </p:nvPr>
        </p:nvSpPr>
        <p:spPr>
          <a:xfrm>
            <a:off x="3408219" y="-434108"/>
            <a:ext cx="7720030" cy="3713018"/>
          </a:xfrm>
        </p:spPr>
        <p:txBody>
          <a:bodyPr>
            <a:normAutofit/>
          </a:bodyPr>
          <a:lstStyle/>
          <a:p>
            <a:r>
              <a:rPr lang="en-US" sz="2800" b="1" dirty="0">
                <a:latin typeface=" times new roman"/>
              </a:rPr>
              <a:t>    Project overview </a:t>
            </a:r>
            <a:endParaRPr lang="en-IN" sz="2800" b="1" dirty="0">
              <a:latin typeface=" times new roman"/>
            </a:endParaRPr>
          </a:p>
        </p:txBody>
      </p:sp>
      <p:sp>
        <p:nvSpPr>
          <p:cNvPr id="3" name="Content Placeholder 2">
            <a:extLst>
              <a:ext uri="{FF2B5EF4-FFF2-40B4-BE49-F238E27FC236}">
                <a16:creationId xmlns:a16="http://schemas.microsoft.com/office/drawing/2014/main" id="{C8A2AFCB-2E69-8470-C073-53386616D3DA}"/>
              </a:ext>
            </a:extLst>
          </p:cNvPr>
          <p:cNvSpPr>
            <a:spLocks noGrp="1"/>
          </p:cNvSpPr>
          <p:nvPr>
            <p:ph idx="1"/>
          </p:nvPr>
        </p:nvSpPr>
        <p:spPr>
          <a:xfrm>
            <a:off x="1063752" y="1902691"/>
            <a:ext cx="10296976" cy="5043053"/>
          </a:xfrm>
        </p:spPr>
        <p:txBody>
          <a:bodyPr>
            <a:normAutofit/>
          </a:bodyPr>
          <a:lstStyle/>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Students are often worried about their chances of admission to University. The aim of this project is to help students in shortlisting universities with their profiles. </a:t>
            </a: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The predicted output gives them a fair idea about their admission chances in a particular university. </a:t>
            </a: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This analysis should also help students who are currently preparing or will be preparing to get a better idea.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Predicting university entrance, on the other hand, might be extremely challenging because pupils are unaware of the admission standards.</a:t>
            </a:r>
            <a:endParaRPr lang="en-US" sz="240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809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03AE-CA20-C500-AF0B-A4581322A084}"/>
              </a:ext>
            </a:extLst>
          </p:cNvPr>
          <p:cNvSpPr>
            <a:spLocks noGrp="1"/>
          </p:cNvSpPr>
          <p:nvPr>
            <p:ph type="title"/>
          </p:nvPr>
        </p:nvSpPr>
        <p:spPr>
          <a:xfrm>
            <a:off x="3509818" y="360218"/>
            <a:ext cx="7618429" cy="1733758"/>
          </a:xfrm>
        </p:spPr>
        <p:txBody>
          <a:bodyPr>
            <a:normAutofit/>
          </a:bodyPr>
          <a:lstStyle/>
          <a:p>
            <a:r>
              <a:rPr lang="en-US" sz="3200" b="1" dirty="0">
                <a:latin typeface=" times new roman"/>
              </a:rPr>
              <a:t>       OBJECTIVES</a:t>
            </a:r>
            <a:endParaRPr lang="en-IN" sz="3200" b="1" dirty="0">
              <a:latin typeface=" times new roman"/>
            </a:endParaRPr>
          </a:p>
        </p:txBody>
      </p:sp>
      <p:sp>
        <p:nvSpPr>
          <p:cNvPr id="3" name="Content Placeholder 2">
            <a:extLst>
              <a:ext uri="{FF2B5EF4-FFF2-40B4-BE49-F238E27FC236}">
                <a16:creationId xmlns:a16="http://schemas.microsoft.com/office/drawing/2014/main" id="{176CC240-B535-9942-FDD2-B63EF903AB4B}"/>
              </a:ext>
            </a:extLst>
          </p:cNvPr>
          <p:cNvSpPr>
            <a:spLocks noGrp="1"/>
          </p:cNvSpPr>
          <p:nvPr>
            <p:ph idx="1"/>
          </p:nvPr>
        </p:nvSpPr>
        <p:spPr>
          <a:xfrm>
            <a:off x="1145308" y="1717964"/>
            <a:ext cx="9982939" cy="4454236"/>
          </a:xfrm>
        </p:spPr>
        <p:txBody>
          <a:bodyPr>
            <a:normAutofit/>
          </a:bodyPr>
          <a:lstStyle/>
          <a:p>
            <a:pPr algn="just">
              <a:buFont typeface="Wingdings" panose="05000000000000000000" pitchFamily="2" charset="2"/>
              <a:buChar char="v"/>
            </a:pPr>
            <a:r>
              <a:rPr lang="en-US" dirty="0"/>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section includes the literature review of previous research on the assessment of student enrolment opportunities in universities. Numerous programs and studies have been carried out on topics relating to university admission used many machine learning models which helps the students in the admission process to their desired universities. </a:t>
            </a: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Previous research done in this area used Naive Bayes algorithm which will evaluate the success probability of student application into a respective university but the main drawback is they didn’t consider all the factors which will contribute in the student admission process like TOEFL/IELTS, SOP, LOR and under graduate score. </a:t>
            </a: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Bayesian Networks Algorithm has been used to create a decision support network for evaluating the application submitted by foreign students of the university.   This model was developed to forecast the progress of prospective students by comparing the score of students currently studying at university. </a:t>
            </a: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model thus predicted whether the aspiring student should be admitted to university on the basis of various scores of students. Since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comparisions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are made only with students who got admission into the universities but not with students who got their admission rejected so this method will not be that much accurate.</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10000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6B32-EBFA-CD8A-7D55-9FF59A29FDDA}"/>
              </a:ext>
            </a:extLst>
          </p:cNvPr>
          <p:cNvSpPr>
            <a:spLocks noGrp="1"/>
          </p:cNvSpPr>
          <p:nvPr>
            <p:ph type="title"/>
          </p:nvPr>
        </p:nvSpPr>
        <p:spPr>
          <a:xfrm>
            <a:off x="3629890" y="-655782"/>
            <a:ext cx="7498357" cy="2749758"/>
          </a:xfrm>
        </p:spPr>
        <p:txBody>
          <a:bodyPr>
            <a:normAutofit/>
          </a:bodyPr>
          <a:lstStyle/>
          <a:p>
            <a:r>
              <a:rPr lang="en-US" sz="3200" dirty="0">
                <a:latin typeface="Times New Roman" panose="02020603050405020304" pitchFamily="18" charset="0"/>
                <a:cs typeface="Times New Roman" panose="02020603050405020304" pitchFamily="18" charset="0"/>
              </a:rPr>
              <a:t>Literature survey</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13F197-5323-6F3D-C2F9-30A0A384B4F7}"/>
              </a:ext>
            </a:extLst>
          </p:cNvPr>
          <p:cNvSpPr>
            <a:spLocks noGrp="1"/>
          </p:cNvSpPr>
          <p:nvPr>
            <p:ph idx="1"/>
          </p:nvPr>
        </p:nvSpPr>
        <p:spPr>
          <a:xfrm>
            <a:off x="969817" y="1126837"/>
            <a:ext cx="10289309" cy="5541818"/>
          </a:xfrm>
        </p:spPr>
        <p:txBody>
          <a:bodyPr>
            <a:normAutofit fontScale="47500" lnSpcReduction="20000"/>
          </a:bodyPr>
          <a:lstStyle/>
          <a:p>
            <a:endParaRPr lang="en-US" dirty="0"/>
          </a:p>
          <a:p>
            <a:pPr algn="just">
              <a:buFont typeface="Wingdings" panose="05000000000000000000" pitchFamily="2" charset="2"/>
              <a:buChar char="q"/>
            </a:pPr>
            <a:r>
              <a:rPr lang="en-US" sz="4000" dirty="0">
                <a:latin typeface=" times new roman"/>
              </a:rPr>
              <a:t>University and college admission is a complex decision process that goes beyond simply matching test scores and admission requirements. For an aspiring graduate student, choosing which universities to apply to is really a difficult problem. Often, the students wonder if their profile is good enough for a certain university. In this project, this problem has been addressed by modeling a recommender system based on various classification algorithms. The required data was obtained from thegradcafe.com.</a:t>
            </a:r>
          </a:p>
          <a:p>
            <a:pPr algn="just">
              <a:buFont typeface="Wingdings" panose="05000000000000000000" pitchFamily="2" charset="2"/>
              <a:buChar char="q"/>
            </a:pPr>
            <a:r>
              <a:rPr lang="en-US" sz="4000" dirty="0">
                <a:latin typeface=" times new roman"/>
              </a:rPr>
              <a:t> Based on this data set, various models were trained and one best and some other similar properties carrying universities are suggested for the students such that it maximizes the chances of a student getting an admit from that university list. Classification algorithms have also been used to predict the acceptance chance of any student on any individual university.</a:t>
            </a:r>
          </a:p>
          <a:p>
            <a:pPr algn="just">
              <a:buFont typeface="Wingdings" panose="05000000000000000000" pitchFamily="2" charset="2"/>
              <a:buChar char="q"/>
            </a:pPr>
            <a:r>
              <a:rPr lang="en-US" sz="4000" dirty="0">
                <a:latin typeface=" times new roman"/>
              </a:rPr>
              <a:t>To predict the best University for the particular student his/her GPA score, GRE(Verbal and Quant) Score, TOEFL score has been used as attributes for classification. K nearest neighbor has been used to predict best University and K means clustering has been used to find more similar universities. Support Vector Machine and Random forest has been used to predict the admission chance of particular student on specific University.</a:t>
            </a:r>
          </a:p>
          <a:p>
            <a:pPr marL="0" indent="0" algn="just">
              <a:buNone/>
            </a:pPr>
            <a:r>
              <a:rPr lang="en-US" sz="4000" dirty="0">
                <a:latin typeface=" times new roman"/>
              </a:rPr>
              <a:t>Reference:</a:t>
            </a:r>
          </a:p>
          <a:p>
            <a:pPr algn="just">
              <a:buFont typeface="Wingdings" panose="05000000000000000000" pitchFamily="2" charset="2"/>
              <a:buChar char="ü"/>
            </a:pPr>
            <a:r>
              <a:rPr lang="en-US" sz="4000" dirty="0">
                <a:latin typeface=" times new roman"/>
              </a:rPr>
              <a:t>https://www.sciencedirect.com/science/article/pii/S2667096822000544</a:t>
            </a:r>
          </a:p>
          <a:p>
            <a:pPr algn="just">
              <a:buFont typeface="Wingdings" panose="05000000000000000000" pitchFamily="2" charset="2"/>
              <a:buChar char="ü"/>
            </a:pPr>
            <a:r>
              <a:rPr lang="en-US" sz="4000" dirty="0">
                <a:latin typeface=" times new roman"/>
                <a:hlinkClick r:id="rId2"/>
              </a:rPr>
              <a:t>https://ieeexplore.ieee.org/document/9042216</a:t>
            </a:r>
            <a:endParaRPr lang="en-US" sz="4000" dirty="0">
              <a:latin typeface=" times new roman"/>
            </a:endParaRPr>
          </a:p>
          <a:p>
            <a:pPr algn="just">
              <a:buFont typeface="Wingdings" panose="05000000000000000000" pitchFamily="2" charset="2"/>
              <a:buChar char="ü"/>
            </a:pPr>
            <a:r>
              <a:rPr lang="en-US" sz="4000" dirty="0">
                <a:latin typeface=" times new roman"/>
              </a:rPr>
              <a:t>https://ieeexplore.ieee.org/document/9579795</a:t>
            </a:r>
          </a:p>
          <a:p>
            <a:pPr algn="just">
              <a:buFont typeface="Wingdings" panose="05000000000000000000" pitchFamily="2" charset="2"/>
              <a:buChar char="ü"/>
            </a:pPr>
            <a:r>
              <a:rPr lang="en-US" sz="4000" dirty="0">
                <a:latin typeface=" times new roman"/>
              </a:rPr>
              <a:t>https://ieeexplore.ieee.org/document/6416521/</a:t>
            </a:r>
            <a:endParaRPr lang="en-IN" sz="4000" dirty="0">
              <a:latin typeface=" times new roman"/>
            </a:endParaRPr>
          </a:p>
        </p:txBody>
      </p:sp>
    </p:spTree>
    <p:extLst>
      <p:ext uri="{BB962C8B-B14F-4D97-AF65-F5344CB8AC3E}">
        <p14:creationId xmlns:p14="http://schemas.microsoft.com/office/powerpoint/2010/main" val="141060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99FE-F0E5-AC7A-A275-AAB1EC313D43}"/>
              </a:ext>
            </a:extLst>
          </p:cNvPr>
          <p:cNvSpPr>
            <a:spLocks noGrp="1"/>
          </p:cNvSpPr>
          <p:nvPr>
            <p:ph type="title"/>
          </p:nvPr>
        </p:nvSpPr>
        <p:spPr>
          <a:xfrm>
            <a:off x="3962400" y="484632"/>
            <a:ext cx="7165848" cy="1609344"/>
          </a:xfrm>
        </p:spPr>
        <p:txBody>
          <a:bodyPr>
            <a:normAutofit/>
          </a:bodyPr>
          <a:lstStyle/>
          <a:p>
            <a:r>
              <a:rPr lang="en-US" sz="2800" b="1" dirty="0">
                <a:latin typeface=" times new roman"/>
              </a:rPr>
              <a:t>techniques</a:t>
            </a:r>
            <a:endParaRPr lang="en-IN" sz="2800" b="1" dirty="0">
              <a:latin typeface=" times new roman"/>
            </a:endParaRPr>
          </a:p>
        </p:txBody>
      </p:sp>
      <p:sp>
        <p:nvSpPr>
          <p:cNvPr id="3" name="Content Placeholder 2">
            <a:extLst>
              <a:ext uri="{FF2B5EF4-FFF2-40B4-BE49-F238E27FC236}">
                <a16:creationId xmlns:a16="http://schemas.microsoft.com/office/drawing/2014/main" id="{33FEF81F-1921-97F5-94A6-024CA5F30FEF}"/>
              </a:ext>
            </a:extLst>
          </p:cNvPr>
          <p:cNvSpPr>
            <a:spLocks noGrp="1"/>
          </p:cNvSpPr>
          <p:nvPr>
            <p:ph idx="1"/>
          </p:nvPr>
        </p:nvSpPr>
        <p:spPr>
          <a:xfrm>
            <a:off x="1063752" y="1782618"/>
            <a:ext cx="10064496" cy="4389582"/>
          </a:xfrm>
        </p:spPr>
        <p:txBody>
          <a:bodyPr/>
          <a:lstStyle/>
          <a:p>
            <a:pPr marL="0" indent="0">
              <a:buNone/>
            </a:pPr>
            <a:r>
              <a:rPr lang="en-US" sz="1800" b="1" dirty="0">
                <a:latin typeface="Times New Roman" pitchFamily="18" charset="0"/>
                <a:cs typeface="Times New Roman" pitchFamily="18" charset="0"/>
              </a:rPr>
              <a:t>Model Selection</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Model selection model determination is the way toward choosing one last AI model from among an assortment of applicant AI models for a training dataset. model selection is a cycle that can be applied both across various kinds of models and across models of a similar sort arranged with various model hyper parameters</a:t>
            </a:r>
          </a:p>
          <a:p>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Train and Test data:</a:t>
            </a:r>
          </a:p>
          <a:p>
            <a:r>
              <a:rPr lang="en-US" sz="1800" b="1" i="1" dirty="0">
                <a:latin typeface="Times New Roman" pitchFamily="18" charset="0"/>
                <a:cs typeface="Times New Roman" pitchFamily="18" charset="0"/>
              </a:rPr>
              <a:t>Training set: </a:t>
            </a:r>
            <a:r>
              <a:rPr lang="en-US" sz="1800" dirty="0">
                <a:latin typeface="Times New Roman" pitchFamily="18" charset="0"/>
                <a:cs typeface="Times New Roman" pitchFamily="18" charset="0"/>
              </a:rPr>
              <a:t>The training set is the material through which the computer learns out how to deal with data. AI utilizes calculations to perform the training part. Training data set is utilized for learning and to fit the parameters of the classifier. </a:t>
            </a:r>
          </a:p>
          <a:p>
            <a:r>
              <a:rPr lang="en-US" sz="1800" b="1" i="1" dirty="0">
                <a:latin typeface="Times New Roman" pitchFamily="18" charset="0"/>
                <a:cs typeface="Times New Roman" pitchFamily="18" charset="0"/>
              </a:rPr>
              <a:t>Test set</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A set of unseen data utilized uniquely to evaluate the performance of a completely indicated classifier</a:t>
            </a:r>
          </a:p>
          <a:p>
            <a:endParaRPr lang="en-IN" dirty="0"/>
          </a:p>
        </p:txBody>
      </p:sp>
    </p:spTree>
    <p:extLst>
      <p:ext uri="{BB962C8B-B14F-4D97-AF65-F5344CB8AC3E}">
        <p14:creationId xmlns:p14="http://schemas.microsoft.com/office/powerpoint/2010/main" val="395824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5B671-756B-5BDC-7A30-2E88B6B3B10D}"/>
              </a:ext>
            </a:extLst>
          </p:cNvPr>
          <p:cNvSpPr txBox="1"/>
          <p:nvPr/>
        </p:nvSpPr>
        <p:spPr>
          <a:xfrm>
            <a:off x="3999345" y="2782669"/>
            <a:ext cx="7674957" cy="646331"/>
          </a:xfrm>
          <a:prstGeom prst="rect">
            <a:avLst/>
          </a:prstGeom>
          <a:noFill/>
        </p:spPr>
        <p:txBody>
          <a:bodyPr wrap="square" rtlCol="0" anchor="ctr">
            <a:spAutoFit/>
          </a:bodyPr>
          <a:lstStyle/>
          <a:p>
            <a:r>
              <a:rPr lang="en-US" sz="3600" dirty="0">
                <a:latin typeface=" times new roman"/>
              </a:rPr>
              <a:t>THANK YOU</a:t>
            </a:r>
            <a:endParaRPr lang="en-IN" sz="3600" dirty="0">
              <a:latin typeface=" times new roman"/>
            </a:endParaRPr>
          </a:p>
        </p:txBody>
      </p:sp>
    </p:spTree>
    <p:extLst>
      <p:ext uri="{BB962C8B-B14F-4D97-AF65-F5344CB8AC3E}">
        <p14:creationId xmlns:p14="http://schemas.microsoft.com/office/powerpoint/2010/main" val="1854106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73</TotalTime>
  <Words>744</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 times new roman</vt:lpstr>
      <vt:lpstr>Rockwell</vt:lpstr>
      <vt:lpstr>Rockwell Condensed</vt:lpstr>
      <vt:lpstr>Times New Roman</vt:lpstr>
      <vt:lpstr>Wingdings</vt:lpstr>
      <vt:lpstr>Wood Type</vt:lpstr>
      <vt:lpstr>UNIVERSITY ADMIT ELIGIBLITY PREDICTOR</vt:lpstr>
      <vt:lpstr>    Project overview </vt:lpstr>
      <vt:lpstr>       OBJECTIVES</vt:lpstr>
      <vt:lpstr>Literature survey</vt:lpstr>
      <vt:lpstr>techniques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ELIGIBLITY PREDICTOR</dc:title>
  <dc:creator>dhiviadharisni@gmail.com</dc:creator>
  <cp:lastModifiedBy>dhiviadharisni@gmail.com</cp:lastModifiedBy>
  <cp:revision>1</cp:revision>
  <dcterms:created xsi:type="dcterms:W3CDTF">2022-09-20T15:38:22Z</dcterms:created>
  <dcterms:modified xsi:type="dcterms:W3CDTF">2022-09-20T16:52:14Z</dcterms:modified>
</cp:coreProperties>
</file>