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7" y="4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10/30/2022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10/30/2022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proofpoint.com/uk/threat-reference/ransomware"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Problem Statement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42822"/>
            <a:ext cx="7514167" cy="5054815"/>
          </a:xfrm>
        </p:spPr>
        <p:txBody>
          <a:bodyPr/>
          <a:lstStyle/>
          <a:p>
            <a:r>
              <a:rPr lang="en-US" sz="2000" b="0" i="0" dirty="0">
                <a:effectLst/>
                <a:latin typeface="Helvetica" panose="020B0604020202020204" pitchFamily="34" charset="0"/>
              </a:rPr>
              <a:t>Phishing is when attackers send malicious emails designed to trick people into falling for a scam. Typically, the intent is to get users to reveal financial information, system credentials or other sensitive data.</a:t>
            </a:r>
          </a:p>
          <a:p>
            <a:r>
              <a:rPr lang="en-US" sz="2000" b="0" i="0" dirty="0">
                <a:effectLst/>
                <a:latin typeface="Helvetica" panose="020B0604020202020204" pitchFamily="34" charset="0"/>
              </a:rPr>
              <a:t>Phishing continually evolves to bypass security and human detection, so </a:t>
            </a:r>
            <a:r>
              <a:rPr lang="en-US" sz="2000" b="0" i="0" dirty="0" err="1">
                <a:effectLst/>
                <a:latin typeface="Helvetica" panose="020B0604020202020204" pitchFamily="34" charset="0"/>
              </a:rPr>
              <a:t>organisations</a:t>
            </a:r>
            <a:r>
              <a:rPr lang="en-US" sz="2000" b="0" i="0" dirty="0">
                <a:effectLst/>
                <a:latin typeface="Helvetica" panose="020B0604020202020204" pitchFamily="34" charset="0"/>
              </a:rPr>
              <a:t> must continually train staff to </a:t>
            </a:r>
            <a:r>
              <a:rPr lang="en-US" sz="2000" b="0" i="0" dirty="0" err="1">
                <a:effectLst/>
                <a:latin typeface="Helvetica" panose="020B0604020202020204" pitchFamily="34" charset="0"/>
              </a:rPr>
              <a:t>recognise</a:t>
            </a:r>
            <a:r>
              <a:rPr lang="en-US" sz="2000" b="0" i="0" dirty="0">
                <a:effectLst/>
                <a:latin typeface="Helvetica" panose="020B0604020202020204" pitchFamily="34" charset="0"/>
              </a:rPr>
              <a:t> the latest phishing strategies. It only takes one person to fall for phishing to incite a severe data breach. That’s why it’s one of the most critical threats to mitigate and the most difficult since it requires human </a:t>
            </a:r>
            <a:r>
              <a:rPr lang="en-US" sz="2000" b="0" i="0" dirty="0" err="1">
                <a:effectLst/>
                <a:latin typeface="Helvetica" panose="020B0604020202020204" pitchFamily="34" charset="0"/>
              </a:rPr>
              <a:t>defences</a:t>
            </a:r>
            <a:r>
              <a:rPr lang="en-US" sz="2000" b="0" i="0" dirty="0">
                <a:effectLst/>
                <a:latin typeface="Helvetica" panose="020B0604020202020204" pitchFamily="34" charset="0"/>
              </a:rPr>
              <a:t>.</a:t>
            </a:r>
          </a:p>
          <a:p>
            <a:r>
              <a:rPr lang="en-US" sz="2000" b="0" i="0" dirty="0">
                <a:effectLst/>
                <a:latin typeface="Helvetica" panose="020B0604020202020204" pitchFamily="34" charset="0"/>
              </a:rPr>
              <a:t>Cyber criminals use phishing emails because it’s easy, cheap and effective. Email addresses are easy to obtain, and emails are virtually free to send. With little effort and cost, attackers can quickly gain access to valuable data. Those who fall for phishing scams may end up with malware infections (including </a:t>
            </a:r>
            <a:r>
              <a:rPr lang="en-US" sz="2000" b="0" i="0" u="none" strike="noStrike" dirty="0">
                <a:effectLst/>
                <a:latin typeface="Helvetica" panose="020B0604020202020204" pitchFamily="34" charset="0"/>
                <a:hlinkClick r:id="rId2" tooltip="Ransomware">
                  <a:extLst>
                    <a:ext uri="{A12FA001-AC4F-418D-AE19-62706E023703}">
                      <ahyp:hlinkClr xmlns:ahyp="http://schemas.microsoft.com/office/drawing/2018/hyperlinkcolor" val="tx"/>
                    </a:ext>
                  </a:extLst>
                </a:hlinkClick>
              </a:rPr>
              <a:t>ransomware</a:t>
            </a:r>
            <a:r>
              <a:rPr lang="en-US" sz="2000" b="0" i="0" dirty="0">
                <a:effectLst/>
                <a:latin typeface="Helvetica" panose="020B0604020202020204" pitchFamily="34" charset="0"/>
              </a:rPr>
              <a:t>), identity theft and data loss.</a:t>
            </a:r>
          </a:p>
          <a:p>
            <a:endParaRPr lang="en-US" b="0" i="0" dirty="0">
              <a:effectLst/>
              <a:latin typeface="Helvetica"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4EAE-DD57-452D-AA80-2E8AB52DCB8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0B9C47B0-86C9-478C-B398-6E9BD5A2F9AB}"/>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9BB86CA8-6956-4199-9F11-EE6A3FC58904}"/>
              </a:ext>
            </a:extLst>
          </p:cNvPr>
          <p:cNvSpPr>
            <a:spLocks noGrp="1"/>
          </p:cNvSpPr>
          <p:nvPr>
            <p:ph type="body" sz="quarter" idx="13"/>
          </p:nvPr>
        </p:nvSpPr>
        <p:spPr/>
        <p:txBody>
          <a:bodyPr/>
          <a:lstStyle/>
          <a:p>
            <a:r>
              <a:rPr lang="en-US" sz="2400" b="0" i="0" dirty="0">
                <a:effectLst/>
                <a:latin typeface="-apple-system"/>
              </a:rPr>
              <a:t>Detecting and preventing phishing offenses is a significant challenge for researchers due to the way phishers carry out the attack to bypass the existing anti-phishing techniques.</a:t>
            </a:r>
          </a:p>
          <a:p>
            <a:r>
              <a:rPr lang="en-US" sz="2400" b="0" i="0" dirty="0">
                <a:effectLst/>
                <a:latin typeface="-apple-system"/>
              </a:rPr>
              <a:t> Moreover, the phisher can even target some educated and experienced users by using new phishing scams. Thus, software-based phishing detection techniques are preferred for fighting against the phishing attack.</a:t>
            </a:r>
          </a:p>
        </p:txBody>
      </p:sp>
    </p:spTree>
    <p:extLst>
      <p:ext uri="{BB962C8B-B14F-4D97-AF65-F5344CB8AC3E}">
        <p14:creationId xmlns:p14="http://schemas.microsoft.com/office/powerpoint/2010/main" val="234845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8AFC-606F-49A1-A7B6-7D95FBDCB760}"/>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FD4543CC-D20C-47C0-94B7-E30B8835767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11081B81-A6AB-44AF-AFF4-49CD7908C6DC}"/>
              </a:ext>
            </a:extLst>
          </p:cNvPr>
          <p:cNvSpPr>
            <a:spLocks noGrp="1"/>
          </p:cNvSpPr>
          <p:nvPr>
            <p:ph type="body" sz="quarter" idx="13"/>
          </p:nvPr>
        </p:nvSpPr>
        <p:spPr/>
        <p:txBody>
          <a:bodyPr/>
          <a:lstStyle/>
          <a:p>
            <a:r>
              <a:rPr lang="en-US" sz="2200" b="0" i="0" dirty="0">
                <a:effectLst/>
                <a:latin typeface="-apple-system"/>
              </a:rPr>
              <a:t> Mostly available methods for detecting phishing attacks are blacklists/whitelists, natural language processing, visual similarity, rules, machine learning techniques , etc. </a:t>
            </a:r>
          </a:p>
          <a:p>
            <a:r>
              <a:rPr lang="en-US" sz="2200" b="0" i="0" dirty="0">
                <a:effectLst/>
                <a:latin typeface="-apple-system"/>
              </a:rPr>
              <a:t>Techniques based on blacklists/whitelists fail to detect unlisted phishing sites as well as these methods fail when blacklisted URL is encountered with minor changes. </a:t>
            </a:r>
          </a:p>
          <a:p>
            <a:r>
              <a:rPr lang="en-US" sz="2200" b="0" i="0" dirty="0">
                <a:effectLst/>
                <a:latin typeface="-apple-system"/>
              </a:rPr>
              <a:t>In the machine learning based techniques, a classification model is trained using various heuristic features (i.e., URL, webpage content, website traffic, search engine, WHOIS record, and Page Rank) in order to improve detection efficiency.</a:t>
            </a:r>
            <a:endParaRPr lang="en-IN" sz="2200" dirty="0"/>
          </a:p>
          <a:p>
            <a:endParaRPr lang="en-IN" dirty="0"/>
          </a:p>
        </p:txBody>
      </p:sp>
    </p:spTree>
    <p:extLst>
      <p:ext uri="{BB962C8B-B14F-4D97-AF65-F5344CB8AC3E}">
        <p14:creationId xmlns:p14="http://schemas.microsoft.com/office/powerpoint/2010/main" val="86967041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TotalTime>
  <Words>329</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-apple-system</vt:lpstr>
      <vt:lpstr>Arial</vt:lpstr>
      <vt:lpstr>Calibri</vt:lpstr>
      <vt:lpstr>Helvetica</vt:lpstr>
      <vt:lpstr>Trade Gothic LT Pro</vt:lpstr>
      <vt:lpstr>Trebuchet MS</vt:lpstr>
      <vt:lpstr>Office Theme</vt:lpstr>
      <vt:lpstr>Problem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Sneha</dc:creator>
  <cp:lastModifiedBy>Sneha</cp:lastModifiedBy>
  <cp:revision>1</cp:revision>
  <dcterms:created xsi:type="dcterms:W3CDTF">2022-10-30T13:49:21Z</dcterms:created>
  <dcterms:modified xsi:type="dcterms:W3CDTF">2022-10-30T14:03:17Z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