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12" r:id="rId3"/>
    <p:sldId id="267" r:id="rId4"/>
    <p:sldId id="313" r:id="rId5"/>
    <p:sldId id="315" r:id="rId6"/>
    <p:sldId id="316" r:id="rId7"/>
    <p:sldId id="317" r:id="rId8"/>
    <p:sldId id="318" r:id="rId9"/>
    <p:sldId id="319" r:id="rId10"/>
    <p:sldId id="320" r:id="rId11"/>
    <p:sldId id="321" r:id="rId12"/>
    <p:sldId id="322" r:id="rId13"/>
    <p:sldId id="323" r:id="rId14"/>
    <p:sldId id="324" r:id="rId15"/>
    <p:sldId id="281" r:id="rId16"/>
    <p:sldId id="326" r:id="rId17"/>
    <p:sldId id="327" r:id="rId18"/>
    <p:sldId id="296"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719" autoAdjust="0"/>
    <p:restoredTop sz="91555" autoAdjust="0"/>
  </p:normalViewPr>
  <p:slideViewPr>
    <p:cSldViewPr>
      <p:cViewPr varScale="1">
        <p:scale>
          <a:sx n="76" d="100"/>
          <a:sy n="76" d="100"/>
        </p:scale>
        <p:origin x="-1517"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ATH R" userId="e1f1889451d13c2b" providerId="LiveId" clId="{EA55FE69-C7AF-40AC-B4AA-41E0BBA46062}"/>
    <pc:docChg chg="undo custSel addSld delSld modSld">
      <pc:chgData name="BHARATH R" userId="e1f1889451d13c2b" providerId="LiveId" clId="{EA55FE69-C7AF-40AC-B4AA-41E0BBA46062}" dt="2022-09-05T07:36:51.420" v="359" actId="20577"/>
      <pc:docMkLst>
        <pc:docMk/>
      </pc:docMkLst>
      <pc:sldChg chg="addSp modSp mod">
        <pc:chgData name="BHARATH R" userId="e1f1889451d13c2b" providerId="LiveId" clId="{EA55FE69-C7AF-40AC-B4AA-41E0BBA46062}" dt="2022-09-05T07:30:30.089" v="342" actId="14100"/>
        <pc:sldMkLst>
          <pc:docMk/>
          <pc:sldMk cId="0" sldId="256"/>
        </pc:sldMkLst>
        <pc:spChg chg="mod">
          <ac:chgData name="BHARATH R" userId="e1f1889451d13c2b" providerId="LiveId" clId="{EA55FE69-C7AF-40AC-B4AA-41E0BBA46062}" dt="2022-09-05T07:17:13.417" v="183" actId="20577"/>
          <ac:spMkLst>
            <pc:docMk/>
            <pc:sldMk cId="0" sldId="256"/>
            <ac:spMk id="3" creationId="{00000000-0000-0000-0000-000000000000}"/>
          </ac:spMkLst>
        </pc:spChg>
        <pc:spChg chg="add mod">
          <ac:chgData name="BHARATH R" userId="e1f1889451d13c2b" providerId="LiveId" clId="{EA55FE69-C7AF-40AC-B4AA-41E0BBA46062}" dt="2022-09-05T07:30:30.089" v="342" actId="14100"/>
          <ac:spMkLst>
            <pc:docMk/>
            <pc:sldMk cId="0" sldId="256"/>
            <ac:spMk id="5" creationId="{43AF99EA-24BD-5090-508B-72B4D9FE3229}"/>
          </ac:spMkLst>
        </pc:spChg>
      </pc:sldChg>
      <pc:sldChg chg="modSp mod">
        <pc:chgData name="BHARATH R" userId="e1f1889451d13c2b" providerId="LiveId" clId="{EA55FE69-C7AF-40AC-B4AA-41E0BBA46062}" dt="2022-09-05T07:30:01.823" v="337" actId="2711"/>
        <pc:sldMkLst>
          <pc:docMk/>
          <pc:sldMk cId="0" sldId="267"/>
        </pc:sldMkLst>
        <pc:spChg chg="mod">
          <ac:chgData name="BHARATH R" userId="e1f1889451d13c2b" providerId="LiveId" clId="{EA55FE69-C7AF-40AC-B4AA-41E0BBA46062}" dt="2022-09-05T07:30:01.823" v="337" actId="2711"/>
          <ac:spMkLst>
            <pc:docMk/>
            <pc:sldMk cId="0" sldId="267"/>
            <ac:spMk id="2" creationId="{E032209D-8F99-9AF2-762F-C491B8863C44}"/>
          </ac:spMkLst>
        </pc:spChg>
      </pc:sldChg>
      <pc:sldChg chg="modSp mod">
        <pc:chgData name="BHARATH R" userId="e1f1889451d13c2b" providerId="LiveId" clId="{EA55FE69-C7AF-40AC-B4AA-41E0BBA46062}" dt="2022-09-05T07:22:27.166" v="241" actId="20577"/>
        <pc:sldMkLst>
          <pc:docMk/>
          <pc:sldMk cId="0" sldId="281"/>
        </pc:sldMkLst>
        <pc:spChg chg="mod">
          <ac:chgData name="BHARATH R" userId="e1f1889451d13c2b" providerId="LiveId" clId="{EA55FE69-C7AF-40AC-B4AA-41E0BBA46062}" dt="2022-09-05T07:22:27.166" v="241" actId="20577"/>
          <ac:spMkLst>
            <pc:docMk/>
            <pc:sldMk cId="0" sldId="281"/>
            <ac:spMk id="5" creationId="{00000000-0000-0000-0000-000000000000}"/>
          </ac:spMkLst>
        </pc:spChg>
      </pc:sldChg>
      <pc:sldChg chg="modSp mod">
        <pc:chgData name="BHARATH R" userId="e1f1889451d13c2b" providerId="LiveId" clId="{EA55FE69-C7AF-40AC-B4AA-41E0BBA46062}" dt="2022-09-05T07:30:11.336" v="339" actId="27636"/>
        <pc:sldMkLst>
          <pc:docMk/>
          <pc:sldMk cId="0" sldId="312"/>
        </pc:sldMkLst>
        <pc:spChg chg="mod">
          <ac:chgData name="BHARATH R" userId="e1f1889451d13c2b" providerId="LiveId" clId="{EA55FE69-C7AF-40AC-B4AA-41E0BBA46062}" dt="2022-09-05T07:30:11.336" v="339" actId="27636"/>
          <ac:spMkLst>
            <pc:docMk/>
            <pc:sldMk cId="0" sldId="312"/>
            <ac:spMk id="3" creationId="{81DDA546-140E-F41F-9888-079E4DC9CFEA}"/>
          </ac:spMkLst>
        </pc:spChg>
        <pc:graphicFrameChg chg="mod modGraphic">
          <ac:chgData name="BHARATH R" userId="e1f1889451d13c2b" providerId="LiveId" clId="{EA55FE69-C7AF-40AC-B4AA-41E0BBA46062}" dt="2022-09-05T07:18:27.365" v="200" actId="14734"/>
          <ac:graphicFrameMkLst>
            <pc:docMk/>
            <pc:sldMk cId="0" sldId="312"/>
            <ac:graphicFrameMk id="8" creationId="{00000000-0000-0000-0000-000000000000}"/>
          </ac:graphicFrameMkLst>
        </pc:graphicFrameChg>
      </pc:sldChg>
      <pc:sldChg chg="addSp modSp mod">
        <pc:chgData name="BHARATH R" userId="e1f1889451d13c2b" providerId="LiveId" clId="{EA55FE69-C7AF-40AC-B4AA-41E0BBA46062}" dt="2022-09-05T07:31:22.188" v="348" actId="14100"/>
        <pc:sldMkLst>
          <pc:docMk/>
          <pc:sldMk cId="0" sldId="313"/>
        </pc:sldMkLst>
        <pc:spChg chg="mod">
          <ac:chgData name="BHARATH R" userId="e1f1889451d13c2b" providerId="LiveId" clId="{EA55FE69-C7AF-40AC-B4AA-41E0BBA46062}" dt="2022-09-05T07:07:41.262" v="28" actId="20577"/>
          <ac:spMkLst>
            <pc:docMk/>
            <pc:sldMk cId="0" sldId="313"/>
            <ac:spMk id="3" creationId="{00000000-0000-0000-0000-000000000000}"/>
          </ac:spMkLst>
        </pc:spChg>
        <pc:spChg chg="add mod">
          <ac:chgData name="BHARATH R" userId="e1f1889451d13c2b" providerId="LiveId" clId="{EA55FE69-C7AF-40AC-B4AA-41E0BBA46062}" dt="2022-09-05T07:31:22.188" v="348" actId="14100"/>
          <ac:spMkLst>
            <pc:docMk/>
            <pc:sldMk cId="0" sldId="313"/>
            <ac:spMk id="4" creationId="{66D5221A-90D6-AD18-4229-73E2B55EF46A}"/>
          </ac:spMkLst>
        </pc:spChg>
      </pc:sldChg>
      <pc:sldChg chg="addSp modSp mod">
        <pc:chgData name="BHARATH R" userId="e1f1889451d13c2b" providerId="LiveId" clId="{EA55FE69-C7AF-40AC-B4AA-41E0BBA46062}" dt="2022-09-05T07:32:18.288" v="355" actId="14100"/>
        <pc:sldMkLst>
          <pc:docMk/>
          <pc:sldMk cId="3718058795" sldId="315"/>
        </pc:sldMkLst>
        <pc:spChg chg="add mod">
          <ac:chgData name="BHARATH R" userId="e1f1889451d13c2b" providerId="LiveId" clId="{EA55FE69-C7AF-40AC-B4AA-41E0BBA46062}" dt="2022-09-05T07:32:18.288" v="355" actId="14100"/>
          <ac:spMkLst>
            <pc:docMk/>
            <pc:sldMk cId="3718058795" sldId="315"/>
            <ac:spMk id="3" creationId="{732AE257-4157-6411-0DDD-22A2F1B5CDD2}"/>
          </ac:spMkLst>
        </pc:spChg>
      </pc:sldChg>
      <pc:sldChg chg="addSp modSp mod">
        <pc:chgData name="BHARATH R" userId="e1f1889451d13c2b" providerId="LiveId" clId="{EA55FE69-C7AF-40AC-B4AA-41E0BBA46062}" dt="2022-09-05T07:36:51.420" v="359" actId="20577"/>
        <pc:sldMkLst>
          <pc:docMk/>
          <pc:sldMk cId="2261795405" sldId="316"/>
        </pc:sldMkLst>
        <pc:spChg chg="add mod">
          <ac:chgData name="BHARATH R" userId="e1f1889451d13c2b" providerId="LiveId" clId="{EA55FE69-C7AF-40AC-B4AA-41E0BBA46062}" dt="2022-09-05T07:36:51.420" v="359" actId="20577"/>
          <ac:spMkLst>
            <pc:docMk/>
            <pc:sldMk cId="2261795405" sldId="316"/>
            <ac:spMk id="3" creationId="{90BF54D4-A037-5CD3-EE14-3ECE90C05FF0}"/>
          </ac:spMkLst>
        </pc:spChg>
      </pc:sldChg>
      <pc:sldChg chg="modSp mod">
        <pc:chgData name="BHARATH R" userId="e1f1889451d13c2b" providerId="LiveId" clId="{EA55FE69-C7AF-40AC-B4AA-41E0BBA46062}" dt="2022-09-05T07:23:37.871" v="277" actId="20577"/>
        <pc:sldMkLst>
          <pc:docMk/>
          <pc:sldMk cId="357558894" sldId="326"/>
        </pc:sldMkLst>
        <pc:spChg chg="mod">
          <ac:chgData name="BHARATH R" userId="e1f1889451d13c2b" providerId="LiveId" clId="{EA55FE69-C7AF-40AC-B4AA-41E0BBA46062}" dt="2022-09-05T07:23:37.871" v="277" actId="20577"/>
          <ac:spMkLst>
            <pc:docMk/>
            <pc:sldMk cId="357558894" sldId="326"/>
            <ac:spMk id="3" creationId="{00000000-0000-0000-0000-000000000000}"/>
          </ac:spMkLst>
        </pc:spChg>
      </pc:sldChg>
      <pc:sldChg chg="modSp add del mod">
        <pc:chgData name="BHARATH R" userId="e1f1889451d13c2b" providerId="LiveId" clId="{EA55FE69-C7AF-40AC-B4AA-41E0BBA46062}" dt="2022-09-05T07:06:35.994" v="4" actId="2696"/>
        <pc:sldMkLst>
          <pc:docMk/>
          <pc:sldMk cId="230613786" sldId="327"/>
        </pc:sldMkLst>
        <pc:spChg chg="mod">
          <ac:chgData name="BHARATH R" userId="e1f1889451d13c2b" providerId="LiveId" clId="{EA55FE69-C7AF-40AC-B4AA-41E0BBA46062}" dt="2022-09-05T07:06:10.336" v="3" actId="20577"/>
          <ac:spMkLst>
            <pc:docMk/>
            <pc:sldMk cId="230613786" sldId="327"/>
            <ac:spMk id="3" creationId="{00000000-0000-0000-0000-000000000000}"/>
          </ac:spMkLst>
        </pc:spChg>
      </pc:sldChg>
      <pc:sldChg chg="modSp add mod">
        <pc:chgData name="BHARATH R" userId="e1f1889451d13c2b" providerId="LiveId" clId="{EA55FE69-C7AF-40AC-B4AA-41E0BBA46062}" dt="2022-09-05T07:27:11.357" v="315" actId="20577"/>
        <pc:sldMkLst>
          <pc:docMk/>
          <pc:sldMk cId="3763979728" sldId="327"/>
        </pc:sldMkLst>
        <pc:spChg chg="mod">
          <ac:chgData name="BHARATH R" userId="e1f1889451d13c2b" providerId="LiveId" clId="{EA55FE69-C7AF-40AC-B4AA-41E0BBA46062}" dt="2022-09-05T07:27:11.357" v="315" actId="20577"/>
          <ac:spMkLst>
            <pc:docMk/>
            <pc:sldMk cId="3763979728" sldId="327"/>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0424B723-05C1-4B1C-989A-5353EF5BA5C0}" type="datetimeFigureOut">
              <a:rPr lang="en-IN"/>
              <a:pPr>
                <a:defRPr/>
              </a:pPr>
              <a:t>05-09-2022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8C073F1-F156-4ECC-93F3-CE5E7246AD90}" type="slidenum">
              <a:rPr lang="en-IN" altLang="en-US"/>
              <a:pPr>
                <a:defRPr/>
              </a:pPr>
              <a:t>‹#›</a:t>
            </a:fld>
            <a:endParaRPr lang="en-I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AE138D1B-AA16-4635-BF65-DFACBA70EDCE}" type="datetimeFigureOut">
              <a:rPr lang="en-IN"/>
              <a:pPr>
                <a:defRPr/>
              </a:pPr>
              <a:t>05-09-2022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DDFA10FF-9134-4262-9BCC-6EDE8A4ECAC1}" type="slidenum">
              <a:rPr lang="en-IN" altLang="en-US"/>
              <a:pPr>
                <a:defRPr/>
              </a:pPr>
              <a:t>‹#›</a:t>
            </a:fld>
            <a:endParaRPr lang="en-I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E6A58164-8AD0-450E-8EF0-5DCD2096B2AA}" type="datetimeFigureOut">
              <a:rPr lang="en-IN"/>
              <a:pPr>
                <a:defRPr/>
              </a:pPr>
              <a:t>05-09-2022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EE748255-E0B2-459F-978B-2037D6EF965C}" type="slidenum">
              <a:rPr lang="en-IN" altLang="en-US"/>
              <a:pPr>
                <a:defRPr/>
              </a:pPr>
              <a:t>‹#›</a:t>
            </a:fld>
            <a:endParaRPr lang="en-I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FD235F99-D308-46F2-9B6E-CDAF71FF4AAF}" type="datetimeFigureOut">
              <a:rPr lang="en-IN"/>
              <a:pPr>
                <a:defRPr/>
              </a:pPr>
              <a:t>05-09-2022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86C63166-E021-4182-8B4C-1C1480A7FCA0}" type="slidenum">
              <a:rPr lang="en-IN" altLang="en-US"/>
              <a:pPr>
                <a:defRPr/>
              </a:pPr>
              <a:t>‹#›</a:t>
            </a:fld>
            <a:endParaRPr lang="en-I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9DE978E-FBB1-442C-B189-0F0D01BA5DA4}" type="datetimeFigureOut">
              <a:rPr lang="en-IN"/>
              <a:pPr>
                <a:defRPr/>
              </a:pPr>
              <a:t>05-09-2022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2AA7727-CCD8-40BA-BD6D-87B772E77A46}" type="slidenum">
              <a:rPr lang="en-IN" altLang="en-US"/>
              <a:pPr>
                <a:defRPr/>
              </a:pPr>
              <a:t>‹#›</a:t>
            </a:fld>
            <a:endParaRPr lang="en-I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89F6A123-B5B2-4549-B206-A56D292BC58F}" type="datetimeFigureOut">
              <a:rPr lang="en-IN"/>
              <a:pPr>
                <a:defRPr/>
              </a:pPr>
              <a:t>05-09-2022</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22E6F507-073F-4FFC-AB3A-54AEC627FB4A}" type="slidenum">
              <a:rPr lang="en-IN" altLang="en-US"/>
              <a:pPr>
                <a:defRPr/>
              </a:pPr>
              <a:t>‹#›</a:t>
            </a:fld>
            <a:endParaRPr lang="en-I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F8023E09-3305-4DD7-AD76-30FD9EF4252F}" type="datetimeFigureOut">
              <a:rPr lang="en-IN"/>
              <a:pPr>
                <a:defRPr/>
              </a:pPr>
              <a:t>05-09-2022</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D4196A60-76C9-4377-B45C-494E0CDF5ECE}" type="slidenum">
              <a:rPr lang="en-IN" altLang="en-US"/>
              <a:pPr>
                <a:defRPr/>
              </a:pPr>
              <a:t>‹#›</a:t>
            </a:fld>
            <a:endParaRPr lang="en-I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11DBE8C2-C5F0-443C-9687-6282034491AA}" type="datetimeFigureOut">
              <a:rPr lang="en-IN"/>
              <a:pPr>
                <a:defRPr/>
              </a:pPr>
              <a:t>05-09-2022</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A71FD13D-B5C6-46A8-B1FC-A9F629F607A6}" type="slidenum">
              <a:rPr lang="en-IN" altLang="en-US"/>
              <a:pPr>
                <a:defRPr/>
              </a:pPr>
              <a:t>‹#›</a:t>
            </a:fld>
            <a:endParaRPr lang="en-I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1FC3538-E142-4928-A59B-FED81AD719C3}" type="datetimeFigureOut">
              <a:rPr lang="en-IN"/>
              <a:pPr>
                <a:defRPr/>
              </a:pPr>
              <a:t>05-09-2022</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ACB59120-4804-4380-9ADA-6F176CE6BA30}" type="slidenum">
              <a:rPr lang="en-IN" altLang="en-US"/>
              <a:pPr>
                <a:defRPr/>
              </a:pPr>
              <a:t>‹#›</a:t>
            </a:fld>
            <a:endParaRPr lang="en-I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E6EE38-C5A7-4EFD-94E8-95CAD40E1005}" type="datetimeFigureOut">
              <a:rPr lang="en-IN"/>
              <a:pPr>
                <a:defRPr/>
              </a:pPr>
              <a:t>05-09-2022</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772615F8-D352-4A49-9B1A-97A53519531B}" type="slidenum">
              <a:rPr lang="en-IN" altLang="en-US"/>
              <a:pPr>
                <a:defRPr/>
              </a:pPr>
              <a:t>‹#›</a:t>
            </a:fld>
            <a:endParaRPr lang="en-I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82B5166-7CEE-4732-B5B9-8CA976B99498}" type="datetimeFigureOut">
              <a:rPr lang="en-IN"/>
              <a:pPr>
                <a:defRPr/>
              </a:pPr>
              <a:t>05-09-2022</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CCAF98BD-DB30-424F-8BDD-27619F170AEB}" type="slidenum">
              <a:rPr lang="en-IN" altLang="en-US"/>
              <a:pPr>
                <a:defRPr/>
              </a:pPr>
              <a:t>‹#›</a:t>
            </a:fld>
            <a:endParaRPr lang="en-I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F57EC2B6-79F4-4D32-B1CF-158054DBBBEC}" type="datetimeFigureOut">
              <a:rPr lang="en-IN"/>
              <a:pPr>
                <a:defRPr/>
              </a:pPr>
              <a:t>05-09-2022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E6C4EBAF-4FA1-486E-9331-70E824296162}"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381000" y="1066799"/>
            <a:ext cx="8229600" cy="1143000"/>
          </a:xfrm>
        </p:spPr>
        <p:txBody>
          <a:bodyPr/>
          <a:lstStyle/>
          <a:p>
            <a:r>
              <a:rPr lang="en-US" sz="2800" b="1" dirty="0">
                <a:latin typeface="Times New Roman" panose="02020603050405020304" pitchFamily="18" charset="0"/>
                <a:cs typeface="Times New Roman" panose="02020603050405020304" pitchFamily="18" charset="0"/>
              </a:rPr>
              <a:t>A NOVEL METHOD FOR HANDWRITTEN</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DIGIT RECOGNITION</a:t>
            </a:r>
            <a:r>
              <a:rPr lang="en-IN" altLang="en-US" sz="2800" b="1" dirty="0">
                <a:latin typeface="Times New Roman" panose="02020603050405020304" pitchFamily="18" charset="0"/>
                <a:cs typeface="Times New Roman" panose="02020603050405020304" pitchFamily="18" charset="0"/>
              </a:rPr>
              <a:t/>
            </a:r>
            <a:br>
              <a:rPr lang="en-IN" altLang="en-US" sz="2800" b="1" dirty="0">
                <a:latin typeface="Times New Roman" panose="02020603050405020304" pitchFamily="18" charset="0"/>
                <a:cs typeface="Times New Roman" panose="02020603050405020304" pitchFamily="18" charset="0"/>
              </a:rPr>
            </a:br>
            <a:endParaRPr lang="en-IN" altLang="en-US"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28600" y="3124202"/>
            <a:ext cx="8763000" cy="2743198"/>
          </a:xfrm>
        </p:spPr>
        <p:txBody>
          <a:bodyPr rtlCol="0">
            <a:normAutofit fontScale="50000" lnSpcReduction="20000"/>
          </a:bodyPr>
          <a:lstStyle/>
          <a:p>
            <a:pPr algn="l" eaLnBrk="1" fontAlgn="auto" hangingPunct="1">
              <a:lnSpc>
                <a:spcPct val="170000"/>
              </a:lnSpc>
              <a:spcAft>
                <a:spcPts val="0"/>
              </a:spcAft>
              <a:defRPr/>
            </a:pPr>
            <a:r>
              <a:rPr lang="en-US" b="1" dirty="0">
                <a:solidFill>
                  <a:srgbClr val="0070C0"/>
                </a:solidFill>
                <a:latin typeface="Times New Roman" panose="02020603050405020304" pitchFamily="18" charset="0"/>
                <a:cs typeface="Times New Roman" panose="02020603050405020304" pitchFamily="18" charset="0"/>
              </a:rPr>
              <a:t>Team Leader</a:t>
            </a:r>
            <a:r>
              <a:rPr lang="en-US" b="1" dirty="0" smtClean="0">
                <a:solidFill>
                  <a:srgbClr val="0070C0"/>
                </a:solidFill>
                <a:latin typeface="Times New Roman" panose="02020603050405020304" pitchFamily="18" charset="0"/>
                <a:cs typeface="Times New Roman" panose="02020603050405020304" pitchFamily="18" charset="0"/>
              </a:rPr>
              <a:t>: </a:t>
            </a:r>
            <a:r>
              <a:rPr lang="en-US" b="1" dirty="0" smtClean="0">
                <a:solidFill>
                  <a:srgbClr val="0070C0"/>
                </a:solidFill>
                <a:latin typeface="Times New Roman" panose="02020603050405020304" pitchFamily="18" charset="0"/>
                <a:cs typeface="Times New Roman" panose="02020603050405020304" pitchFamily="18" charset="0"/>
              </a:rPr>
              <a:t>						Mentor</a:t>
            </a:r>
            <a:r>
              <a:rPr lang="en-US" b="1" dirty="0" smtClean="0">
                <a:solidFill>
                  <a:srgbClr val="0070C0"/>
                </a:solidFill>
                <a:latin typeface="Times New Roman" panose="02020603050405020304" pitchFamily="18" charset="0"/>
                <a:cs typeface="Times New Roman" panose="02020603050405020304" pitchFamily="18" charset="0"/>
              </a:rPr>
              <a:t>:</a:t>
            </a:r>
            <a:endParaRPr lang="en-US" b="1" dirty="0">
              <a:solidFill>
                <a:srgbClr val="0070C0"/>
              </a:solidFill>
              <a:latin typeface="Times New Roman" panose="02020603050405020304" pitchFamily="18" charset="0"/>
              <a:cs typeface="Times New Roman" panose="02020603050405020304" pitchFamily="18" charset="0"/>
            </a:endParaRPr>
          </a:p>
          <a:p>
            <a:pPr algn="l" eaLnBrk="1" fontAlgn="auto" hangingPunct="1">
              <a:lnSpc>
                <a:spcPct val="170000"/>
              </a:lnSpc>
              <a:spcAft>
                <a:spcPts val="0"/>
              </a:spcAft>
              <a:defRPr/>
            </a:pPr>
            <a:r>
              <a:rPr lang="en-US" sz="3200" b="1" dirty="0">
                <a:solidFill>
                  <a:srgbClr val="002060"/>
                </a:solidFill>
                <a:latin typeface="Times New Roman" panose="02020603050405020304" pitchFamily="18" charset="0"/>
                <a:cs typeface="Times New Roman" pitchFamily="18" charset="0"/>
              </a:rPr>
              <a:t>M R S </a:t>
            </a:r>
            <a:r>
              <a:rPr lang="en-US" sz="3200" b="1" dirty="0" smtClean="0">
                <a:solidFill>
                  <a:srgbClr val="002060"/>
                </a:solidFill>
                <a:latin typeface="Times New Roman" panose="02020603050405020304" pitchFamily="18" charset="0"/>
                <a:cs typeface="Times New Roman" pitchFamily="18" charset="0"/>
              </a:rPr>
              <a:t>ABIRAME(621319205002</a:t>
            </a:r>
            <a:r>
              <a:rPr lang="en-US" sz="3200" b="1" dirty="0" smtClean="0">
                <a:solidFill>
                  <a:srgbClr val="002060"/>
                </a:solidFill>
                <a:latin typeface="Times New Roman" panose="02020603050405020304" pitchFamily="18" charset="0"/>
                <a:cs typeface="Times New Roman" pitchFamily="18" charset="0"/>
              </a:rPr>
              <a:t>)			 </a:t>
            </a:r>
            <a:r>
              <a:rPr lang="en-US" b="1" dirty="0" smtClean="0">
                <a:solidFill>
                  <a:srgbClr val="002060"/>
                </a:solidFill>
                <a:latin typeface="Times New Roman" panose="02020603050405020304" pitchFamily="18" charset="0"/>
                <a:cs typeface="Times New Roman" pitchFamily="18" charset="0"/>
              </a:rPr>
              <a:t>Mr. R.PALANI KUMAR , AP/IT</a:t>
            </a:r>
            <a:endParaRPr lang="en-US" sz="3200" b="1" dirty="0">
              <a:solidFill>
                <a:srgbClr val="002060"/>
              </a:solidFill>
              <a:latin typeface="Times New Roman" panose="02020603050405020304" pitchFamily="18" charset="0"/>
              <a:cs typeface="Times New Roman" pitchFamily="18" charset="0"/>
            </a:endParaRPr>
          </a:p>
          <a:p>
            <a:pPr algn="l" eaLnBrk="1" fontAlgn="auto" hangingPunct="1">
              <a:lnSpc>
                <a:spcPct val="170000"/>
              </a:lnSpc>
              <a:spcAft>
                <a:spcPts val="0"/>
              </a:spcAft>
              <a:defRPr/>
            </a:pPr>
            <a:r>
              <a:rPr lang="en-US" b="1" dirty="0">
                <a:solidFill>
                  <a:srgbClr val="0070C0"/>
                </a:solidFill>
                <a:latin typeface="Times New Roman" panose="02020603050405020304" pitchFamily="18" charset="0"/>
                <a:cs typeface="Times New Roman" panose="02020603050405020304" pitchFamily="18" charset="0"/>
              </a:rPr>
              <a:t>Team Members:					 	</a:t>
            </a:r>
          </a:p>
          <a:p>
            <a:pPr algn="l" eaLnBrk="1" fontAlgn="auto" hangingPunct="1">
              <a:lnSpc>
                <a:spcPct val="170000"/>
              </a:lnSpc>
              <a:spcAft>
                <a:spcPts val="0"/>
              </a:spcAft>
              <a:defRPr/>
            </a:pPr>
            <a:r>
              <a:rPr lang="en-US" sz="3100" b="1" dirty="0" smtClean="0">
                <a:solidFill>
                  <a:srgbClr val="002060"/>
                </a:solidFill>
                <a:latin typeface="Times New Roman" panose="02020603050405020304" pitchFamily="18" charset="0"/>
                <a:cs typeface="Times New Roman" pitchFamily="18" charset="0"/>
              </a:rPr>
              <a:t>A.MADHUPRIYA(621319205018</a:t>
            </a:r>
            <a:r>
              <a:rPr lang="en-US" sz="3100" b="1" dirty="0">
                <a:solidFill>
                  <a:srgbClr val="002060"/>
                </a:solidFill>
                <a:latin typeface="Times New Roman" panose="02020603050405020304" pitchFamily="18" charset="0"/>
                <a:cs typeface="Times New Roman" pitchFamily="18" charset="0"/>
              </a:rPr>
              <a:t>)            	    		</a:t>
            </a:r>
          </a:p>
          <a:p>
            <a:pPr algn="l" eaLnBrk="1" fontAlgn="auto" hangingPunct="1">
              <a:lnSpc>
                <a:spcPct val="170000"/>
              </a:lnSpc>
              <a:spcAft>
                <a:spcPts val="0"/>
              </a:spcAft>
              <a:defRPr/>
            </a:pPr>
            <a:r>
              <a:rPr lang="en-US" sz="3100" b="1" dirty="0" smtClean="0">
                <a:solidFill>
                  <a:srgbClr val="002060"/>
                </a:solidFill>
                <a:latin typeface="Times New Roman" panose="02020603050405020304" pitchFamily="18" charset="0"/>
                <a:cs typeface="Times New Roman" pitchFamily="18" charset="0"/>
              </a:rPr>
              <a:t>R.NIKALYA(621319205027</a:t>
            </a:r>
            <a:r>
              <a:rPr lang="en-US" sz="3100" b="1" dirty="0">
                <a:solidFill>
                  <a:srgbClr val="002060"/>
                </a:solidFill>
                <a:latin typeface="Times New Roman" panose="02020603050405020304" pitchFamily="18" charset="0"/>
                <a:cs typeface="Times New Roman" pitchFamily="18" charset="0"/>
              </a:rPr>
              <a:t>)					</a:t>
            </a:r>
          </a:p>
          <a:p>
            <a:pPr algn="l" eaLnBrk="1" fontAlgn="auto" hangingPunct="1">
              <a:lnSpc>
                <a:spcPct val="170000"/>
              </a:lnSpc>
              <a:spcAft>
                <a:spcPts val="0"/>
              </a:spcAft>
              <a:defRPr/>
            </a:pPr>
            <a:r>
              <a:rPr lang="en-US" sz="3100" b="1" dirty="0" smtClean="0">
                <a:solidFill>
                  <a:srgbClr val="002060"/>
                </a:solidFill>
                <a:latin typeface="Times New Roman" panose="02020603050405020304" pitchFamily="18" charset="0"/>
                <a:cs typeface="Times New Roman" pitchFamily="18" charset="0"/>
              </a:rPr>
              <a:t>M.PRITHIUSHA(621319205035</a:t>
            </a:r>
            <a:r>
              <a:rPr lang="en-US" sz="3100" b="1" dirty="0">
                <a:solidFill>
                  <a:srgbClr val="002060"/>
                </a:solidFill>
                <a:latin typeface="Times New Roman" panose="02020603050405020304" pitchFamily="18" charset="0"/>
                <a:cs typeface="Times New Roman" pitchFamily="18" charset="0"/>
              </a:rPr>
              <a:t>)</a:t>
            </a:r>
          </a:p>
          <a:p>
            <a:pPr algn="l" eaLnBrk="1" fontAlgn="auto" hangingPunct="1">
              <a:lnSpc>
                <a:spcPct val="170000"/>
              </a:lnSpc>
              <a:spcAft>
                <a:spcPts val="0"/>
              </a:spcAft>
              <a:defRPr/>
            </a:pPr>
            <a:endParaRPr lang="en-IN" sz="2500" b="1" dirty="0">
              <a:solidFill>
                <a:schemeClr val="tx1"/>
              </a:solidFill>
              <a:latin typeface="Times New Roman" panose="02020603050405020304" pitchFamily="18" charset="0"/>
              <a:cs typeface="Times New Roman" panose="02020603050405020304" pitchFamily="18" charset="0"/>
            </a:endParaRPr>
          </a:p>
          <a:p>
            <a:pPr algn="l" eaLnBrk="1" fontAlgn="auto" hangingPunct="1">
              <a:lnSpc>
                <a:spcPct val="170000"/>
              </a:lnSpc>
              <a:spcAft>
                <a:spcPts val="0"/>
              </a:spcAft>
              <a:defRPr/>
            </a:pPr>
            <a:endParaRPr lang="en-US" sz="2500" b="1" dirty="0">
              <a:solidFill>
                <a:schemeClr val="tx1"/>
              </a:solidFill>
              <a:latin typeface="Times New Roman" panose="02020603050405020304" pitchFamily="18" charset="0"/>
              <a:cs typeface="Times New Roman" panose="02020603050405020304" pitchFamily="18" charset="0"/>
            </a:endParaRPr>
          </a:p>
        </p:txBody>
      </p:sp>
      <p:sp>
        <p:nvSpPr>
          <p:cNvPr id="4" name="Title 1"/>
          <p:cNvSpPr txBox="1"/>
          <p:nvPr/>
        </p:nvSpPr>
        <p:spPr>
          <a:xfrm>
            <a:off x="0" y="0"/>
            <a:ext cx="9144000" cy="609600"/>
          </a:xfrm>
          <a:prstGeom prst="rect">
            <a:avLst/>
          </a:prstGeom>
        </p:spPr>
        <p:txBody>
          <a:bodyPr anchor="ctr">
            <a:normAutofit fontScale="97500"/>
          </a:bodyPr>
          <a:lstStyle/>
          <a:p>
            <a:pPr algn="ctr" eaLnBrk="1" fontAlgn="auto" hangingPunct="1">
              <a:spcAft>
                <a:spcPts val="0"/>
              </a:spcAft>
              <a:defRPr/>
            </a:pPr>
            <a:endParaRPr lang="en-IN" sz="3400" b="1" dirty="0">
              <a:solidFill>
                <a:schemeClr val="bg1">
                  <a:lumMod val="95000"/>
                </a:schemeClr>
              </a:solidFill>
              <a:latin typeface="Times New Roman" panose="02020603050405020304" pitchFamily="18" charset="0"/>
              <a:ea typeface="+mj-ea"/>
              <a:cs typeface="Times New Roman" panose="02020603050405020304" pitchFamily="18" charset="0"/>
            </a:endParaRPr>
          </a:p>
        </p:txBody>
      </p:sp>
      <p:sp>
        <p:nvSpPr>
          <p:cNvPr id="2" name="Title 1">
            <a:extLst>
              <a:ext uri="{FF2B5EF4-FFF2-40B4-BE49-F238E27FC236}">
                <a16:creationId xmlns="" xmlns:a16="http://schemas.microsoft.com/office/drawing/2014/main" id="{B7834388-ECF4-8F2E-AFCE-3BE12FAD867C}"/>
              </a:ext>
            </a:extLst>
          </p:cNvPr>
          <p:cNvSpPr txBox="1">
            <a:spLocks/>
          </p:cNvSpPr>
          <p:nvPr/>
        </p:nvSpPr>
        <p:spPr bwMode="auto">
          <a:xfrm>
            <a:off x="2438400" y="2362200"/>
            <a:ext cx="6044045" cy="609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endParaRPr lang="en-IN" altLang="en-US"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43AF99EA-24BD-5090-508B-72B4D9FE3229}"/>
              </a:ext>
            </a:extLst>
          </p:cNvPr>
          <p:cNvSpPr txBox="1"/>
          <p:nvPr/>
        </p:nvSpPr>
        <p:spPr>
          <a:xfrm>
            <a:off x="228600" y="6400800"/>
            <a:ext cx="340360" cy="383182"/>
          </a:xfrm>
          <a:prstGeom prst="rect">
            <a:avLst/>
          </a:prstGeom>
          <a:noFill/>
        </p:spPr>
        <p:txBody>
          <a:bodyPr wrap="square" rtlCol="0">
            <a:spAutoFit/>
          </a:bodyPr>
          <a:lstStyle/>
          <a:p>
            <a:pPr algn="ctr" eaLnBrk="1" fontAlgn="auto" hangingPunct="1">
              <a:lnSpc>
                <a:spcPct val="90000"/>
              </a:lnSpc>
              <a:spcAft>
                <a:spcPts val="0"/>
              </a:spcAft>
              <a:defRPr/>
            </a:pPr>
            <a:r>
              <a:rPr lang="en-US" sz="2100" b="1" dirty="0">
                <a:latin typeface="Times New Roman" panose="02020603050405020304" pitchFamily="18" charset="0"/>
                <a:ea typeface="+mj-ea"/>
                <a:cs typeface="Times New Roman" panose="02020603050405020304" pitchFamily="18" charset="0"/>
              </a:rPr>
              <a:t>1</a:t>
            </a:r>
            <a:endParaRPr lang="en-IN" sz="2100" b="1" dirty="0">
              <a:latin typeface="Times New Roman" panose="02020603050405020304" pitchFamily="18" charset="0"/>
              <a:ea typeface="+mj-ea"/>
              <a:cs typeface="Times New Roman" panose="02020603050405020304" pitchFamily="18" charset="0"/>
            </a:endParaRPr>
          </a:p>
        </p:txBody>
      </p:sp>
      <p:sp>
        <p:nvSpPr>
          <p:cNvPr id="8" name="Rectangle 7"/>
          <p:cNvSpPr/>
          <p:nvPr/>
        </p:nvSpPr>
        <p:spPr>
          <a:xfrm>
            <a:off x="2071670" y="142852"/>
            <a:ext cx="5143536" cy="446276"/>
          </a:xfrm>
          <a:prstGeom prst="rect">
            <a:avLst/>
          </a:prstGeom>
        </p:spPr>
        <p:txBody>
          <a:bodyPr wrap="square">
            <a:spAutoFit/>
          </a:bodyPr>
          <a:lstStyle/>
          <a:p>
            <a:r>
              <a:rPr lang="en-US" sz="2300" b="1" dirty="0" smtClean="0">
                <a:solidFill>
                  <a:schemeClr val="bg1"/>
                </a:solidFill>
                <a:latin typeface="Times New Roman" pitchFamily="18" charset="0"/>
                <a:cs typeface="Times New Roman" pitchFamily="18" charset="0"/>
              </a:rPr>
              <a:t> </a:t>
            </a:r>
            <a:r>
              <a:rPr lang="en-US" sz="2300" b="1" dirty="0" smtClean="0">
                <a:solidFill>
                  <a:schemeClr val="bg1"/>
                </a:solidFill>
                <a:latin typeface="Times New Roman" pitchFamily="18" charset="0"/>
                <a:cs typeface="Times New Roman" pitchFamily="18" charset="0"/>
              </a:rPr>
              <a:t>  TEAM </a:t>
            </a:r>
            <a:r>
              <a:rPr lang="en-US" sz="2300" b="1" dirty="0" smtClean="0">
                <a:solidFill>
                  <a:schemeClr val="bg1"/>
                </a:solidFill>
                <a:latin typeface="Times New Roman" pitchFamily="18" charset="0"/>
                <a:cs typeface="Times New Roman" pitchFamily="18" charset="0"/>
              </a:rPr>
              <a:t>ID: PNT2022TMID13636</a:t>
            </a:r>
            <a:endParaRPr lang="en-US" sz="23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B280C3-9478-D2D5-4101-F3B3163AE16C}"/>
              </a:ext>
            </a:extLst>
          </p:cNvPr>
          <p:cNvSpPr>
            <a:spLocks noGrp="1"/>
          </p:cNvSpPr>
          <p:nvPr>
            <p:ph type="title"/>
          </p:nvPr>
        </p:nvSpPr>
        <p:spPr>
          <a:xfrm>
            <a:off x="533400" y="274638"/>
            <a:ext cx="8229600" cy="45719"/>
          </a:xfrm>
        </p:spPr>
        <p:txBody>
          <a:bodyPr/>
          <a:lstStyle/>
          <a:p>
            <a:r>
              <a:rPr lang="en-US" sz="2600" b="1" dirty="0">
                <a:solidFill>
                  <a:schemeClr val="bg1"/>
                </a:solidFill>
                <a:latin typeface="Times New Roman"/>
                <a:cs typeface="Times New Roman"/>
              </a:rPr>
              <a:t>LITERATURE SURVEY-6</a:t>
            </a:r>
            <a:endParaRPr lang="en-IN" sz="2600" b="1" dirty="0">
              <a:solidFill>
                <a:schemeClr val="bg1"/>
              </a:solidFill>
              <a:latin typeface="Times New Roman"/>
              <a:cs typeface="Times New Roman"/>
            </a:endParaRPr>
          </a:p>
        </p:txBody>
      </p:sp>
      <p:graphicFrame>
        <p:nvGraphicFramePr>
          <p:cNvPr id="4" name="Table 4">
            <a:extLst>
              <a:ext uri="{FF2B5EF4-FFF2-40B4-BE49-F238E27FC236}">
                <a16:creationId xmlns="" xmlns:a16="http://schemas.microsoft.com/office/drawing/2014/main" id="{ACCB6531-D305-C378-23DC-2B4E627FEFC5}"/>
              </a:ext>
            </a:extLst>
          </p:cNvPr>
          <p:cNvGraphicFramePr>
            <a:graphicFrameLocks noGrp="1"/>
          </p:cNvGraphicFramePr>
          <p:nvPr>
            <p:ph idx="1"/>
            <p:extLst>
              <p:ext uri="{D42A27DB-BD31-4B8C-83A1-F6EECF244321}">
                <p14:modId xmlns="" xmlns:p14="http://schemas.microsoft.com/office/powerpoint/2010/main" val="3947511980"/>
              </p:ext>
            </p:extLst>
          </p:nvPr>
        </p:nvGraphicFramePr>
        <p:xfrm>
          <a:off x="76201" y="867724"/>
          <a:ext cx="9020174" cy="4709240"/>
        </p:xfrm>
        <a:graphic>
          <a:graphicData uri="http://schemas.openxmlformats.org/drawingml/2006/table">
            <a:tbl>
              <a:tblPr firstRow="1" bandRow="1">
                <a:tableStyleId>{5C22544A-7EE6-4342-B048-85BDC9FD1C3A}</a:tableStyleId>
              </a:tblPr>
              <a:tblGrid>
                <a:gridCol w="1375959">
                  <a:extLst>
                    <a:ext uri="{9D8B030D-6E8A-4147-A177-3AD203B41FA5}">
                      <a16:colId xmlns="" xmlns:a16="http://schemas.microsoft.com/office/drawing/2014/main" val="860827039"/>
                    </a:ext>
                  </a:extLst>
                </a:gridCol>
                <a:gridCol w="1201234">
                  <a:extLst>
                    <a:ext uri="{9D8B030D-6E8A-4147-A177-3AD203B41FA5}">
                      <a16:colId xmlns="" xmlns:a16="http://schemas.microsoft.com/office/drawing/2014/main" val="1930042162"/>
                    </a:ext>
                  </a:extLst>
                </a:gridCol>
                <a:gridCol w="1334210">
                  <a:extLst>
                    <a:ext uri="{9D8B030D-6E8A-4147-A177-3AD203B41FA5}">
                      <a16:colId xmlns="" xmlns:a16="http://schemas.microsoft.com/office/drawing/2014/main" val="1047262150"/>
                    </a:ext>
                  </a:extLst>
                </a:gridCol>
                <a:gridCol w="1133780">
                  <a:extLst>
                    <a:ext uri="{9D8B030D-6E8A-4147-A177-3AD203B41FA5}">
                      <a16:colId xmlns="" xmlns:a16="http://schemas.microsoft.com/office/drawing/2014/main" val="13014018"/>
                    </a:ext>
                  </a:extLst>
                </a:gridCol>
                <a:gridCol w="1355616">
                  <a:extLst>
                    <a:ext uri="{9D8B030D-6E8A-4147-A177-3AD203B41FA5}">
                      <a16:colId xmlns="" xmlns:a16="http://schemas.microsoft.com/office/drawing/2014/main" val="3451187702"/>
                    </a:ext>
                  </a:extLst>
                </a:gridCol>
                <a:gridCol w="1295400">
                  <a:extLst>
                    <a:ext uri="{9D8B030D-6E8A-4147-A177-3AD203B41FA5}">
                      <a16:colId xmlns="" xmlns:a16="http://schemas.microsoft.com/office/drawing/2014/main" val="466130709"/>
                    </a:ext>
                  </a:extLst>
                </a:gridCol>
                <a:gridCol w="1323975">
                  <a:extLst>
                    <a:ext uri="{9D8B030D-6E8A-4147-A177-3AD203B41FA5}">
                      <a16:colId xmlns="" xmlns:a16="http://schemas.microsoft.com/office/drawing/2014/main" val="2968196662"/>
                    </a:ext>
                  </a:extLst>
                </a:gridCol>
              </a:tblGrid>
              <a:tr h="777320">
                <a:tc>
                  <a:txBody>
                    <a:bodyPr/>
                    <a:lstStyle/>
                    <a:p>
                      <a:r>
                        <a:rPr lang="en-US">
                          <a:latin typeface="Times New Roman" panose="02020603050405020304" pitchFamily="18" charset="0"/>
                          <a:cs typeface="Times New Roman" panose="02020603050405020304" pitchFamily="18" charset="0"/>
                        </a:rPr>
                        <a:t>Title of the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Year of Publication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Publisher</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Methods</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445345339"/>
                  </a:ext>
                </a:extLst>
              </a:tr>
              <a:tr h="3199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Handwritten Digit Recognition Using K-Nearest Neighbor Classifier.</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Babu,</a:t>
                      </a:r>
                    </a:p>
                    <a:p>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Venkateshand</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Chintha</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2021</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IEEE</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To discover minimum distances, a Euclidean minimum distance criterion is utilized, and the digits are classified using a KNN classifier.</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 The recognition method has an average accuracy of 96.94 percent.</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The time it takes to classify or estimate something is slow, especially when the training set is huge.</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790066911"/>
                  </a:ext>
                </a:extLst>
              </a:tr>
            </a:tbl>
          </a:graphicData>
        </a:graphic>
      </p:graphicFrame>
      <p:sp>
        <p:nvSpPr>
          <p:cNvPr id="3" name="TextBox 2">
            <a:extLst>
              <a:ext uri="{FF2B5EF4-FFF2-40B4-BE49-F238E27FC236}">
                <a16:creationId xmlns="" xmlns:a16="http://schemas.microsoft.com/office/drawing/2014/main" id="{452C5D05-7954-7C36-752B-23E4F8C7F391}"/>
              </a:ext>
            </a:extLst>
          </p:cNvPr>
          <p:cNvSpPr txBox="1"/>
          <p:nvPr/>
        </p:nvSpPr>
        <p:spPr>
          <a:xfrm>
            <a:off x="142844" y="6398696"/>
            <a:ext cx="565374" cy="446276"/>
          </a:xfrm>
          <a:prstGeom prst="rect">
            <a:avLst/>
          </a:prstGeom>
          <a:noFill/>
        </p:spPr>
        <p:txBody>
          <a:bodyPr wrap="square" rtlCol="0">
            <a:spAutoFit/>
          </a:bodyPr>
          <a:lstStyle/>
          <a:p>
            <a:r>
              <a:rPr lang="en-US" sz="2300" b="1" dirty="0">
                <a:latin typeface="Times New Roman" pitchFamily="18" charset="0"/>
                <a:cs typeface="Times New Roman" pitchFamily="18" charset="0"/>
              </a:rPr>
              <a:t>10</a:t>
            </a:r>
            <a:endParaRPr lang="en-IN" sz="23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3784619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B280C3-9478-D2D5-4101-F3B3163AE16C}"/>
              </a:ext>
            </a:extLst>
          </p:cNvPr>
          <p:cNvSpPr>
            <a:spLocks noGrp="1"/>
          </p:cNvSpPr>
          <p:nvPr>
            <p:ph type="title"/>
          </p:nvPr>
        </p:nvSpPr>
        <p:spPr>
          <a:xfrm>
            <a:off x="533400" y="274638"/>
            <a:ext cx="8229600" cy="45719"/>
          </a:xfrm>
        </p:spPr>
        <p:txBody>
          <a:bodyPr/>
          <a:lstStyle/>
          <a:p>
            <a:r>
              <a:rPr lang="en-US" sz="2600" b="1" dirty="0">
                <a:solidFill>
                  <a:schemeClr val="bg1"/>
                </a:solidFill>
                <a:latin typeface="Times New Roman"/>
                <a:cs typeface="Times New Roman"/>
              </a:rPr>
              <a:t>LITERATURE SURVEY-7</a:t>
            </a:r>
            <a:endParaRPr lang="en-IN" sz="2600" b="1" dirty="0">
              <a:solidFill>
                <a:schemeClr val="bg1"/>
              </a:solidFill>
              <a:latin typeface="Times New Roman"/>
              <a:cs typeface="Times New Roman"/>
            </a:endParaRPr>
          </a:p>
        </p:txBody>
      </p:sp>
      <p:graphicFrame>
        <p:nvGraphicFramePr>
          <p:cNvPr id="4" name="Table 4">
            <a:extLst>
              <a:ext uri="{FF2B5EF4-FFF2-40B4-BE49-F238E27FC236}">
                <a16:creationId xmlns="" xmlns:a16="http://schemas.microsoft.com/office/drawing/2014/main" id="{ACCB6531-D305-C378-23DC-2B4E627FEFC5}"/>
              </a:ext>
            </a:extLst>
          </p:cNvPr>
          <p:cNvGraphicFramePr>
            <a:graphicFrameLocks noGrp="1"/>
          </p:cNvGraphicFramePr>
          <p:nvPr>
            <p:ph idx="1"/>
            <p:extLst>
              <p:ext uri="{D42A27DB-BD31-4B8C-83A1-F6EECF244321}">
                <p14:modId xmlns="" xmlns:p14="http://schemas.microsoft.com/office/powerpoint/2010/main" val="1070026107"/>
              </p:ext>
            </p:extLst>
          </p:nvPr>
        </p:nvGraphicFramePr>
        <p:xfrm>
          <a:off x="76201" y="867724"/>
          <a:ext cx="9020174" cy="4983560"/>
        </p:xfrm>
        <a:graphic>
          <a:graphicData uri="http://schemas.openxmlformats.org/drawingml/2006/table">
            <a:tbl>
              <a:tblPr firstRow="1" bandRow="1">
                <a:tableStyleId>{5C22544A-7EE6-4342-B048-85BDC9FD1C3A}</a:tableStyleId>
              </a:tblPr>
              <a:tblGrid>
                <a:gridCol w="1375959">
                  <a:extLst>
                    <a:ext uri="{9D8B030D-6E8A-4147-A177-3AD203B41FA5}">
                      <a16:colId xmlns="" xmlns:a16="http://schemas.microsoft.com/office/drawing/2014/main" val="860827039"/>
                    </a:ext>
                  </a:extLst>
                </a:gridCol>
                <a:gridCol w="1201234">
                  <a:extLst>
                    <a:ext uri="{9D8B030D-6E8A-4147-A177-3AD203B41FA5}">
                      <a16:colId xmlns="" xmlns:a16="http://schemas.microsoft.com/office/drawing/2014/main" val="1930042162"/>
                    </a:ext>
                  </a:extLst>
                </a:gridCol>
                <a:gridCol w="1334210">
                  <a:extLst>
                    <a:ext uri="{9D8B030D-6E8A-4147-A177-3AD203B41FA5}">
                      <a16:colId xmlns="" xmlns:a16="http://schemas.microsoft.com/office/drawing/2014/main" val="1047262150"/>
                    </a:ext>
                  </a:extLst>
                </a:gridCol>
                <a:gridCol w="1133780">
                  <a:extLst>
                    <a:ext uri="{9D8B030D-6E8A-4147-A177-3AD203B41FA5}">
                      <a16:colId xmlns="" xmlns:a16="http://schemas.microsoft.com/office/drawing/2014/main" val="13014018"/>
                    </a:ext>
                  </a:extLst>
                </a:gridCol>
                <a:gridCol w="1355616">
                  <a:extLst>
                    <a:ext uri="{9D8B030D-6E8A-4147-A177-3AD203B41FA5}">
                      <a16:colId xmlns="" xmlns:a16="http://schemas.microsoft.com/office/drawing/2014/main" val="3451187702"/>
                    </a:ext>
                  </a:extLst>
                </a:gridCol>
                <a:gridCol w="1295400">
                  <a:extLst>
                    <a:ext uri="{9D8B030D-6E8A-4147-A177-3AD203B41FA5}">
                      <a16:colId xmlns="" xmlns:a16="http://schemas.microsoft.com/office/drawing/2014/main" val="466130709"/>
                    </a:ext>
                  </a:extLst>
                </a:gridCol>
                <a:gridCol w="1323975">
                  <a:extLst>
                    <a:ext uri="{9D8B030D-6E8A-4147-A177-3AD203B41FA5}">
                      <a16:colId xmlns="" xmlns:a16="http://schemas.microsoft.com/office/drawing/2014/main" val="2968196662"/>
                    </a:ext>
                  </a:extLst>
                </a:gridCol>
              </a:tblGrid>
              <a:tr h="777320">
                <a:tc>
                  <a:txBody>
                    <a:bodyPr/>
                    <a:lstStyle/>
                    <a:p>
                      <a:r>
                        <a:rPr lang="en-US">
                          <a:latin typeface="Times New Roman" panose="02020603050405020304" pitchFamily="18" charset="0"/>
                          <a:cs typeface="Times New Roman" panose="02020603050405020304" pitchFamily="18" charset="0"/>
                        </a:rPr>
                        <a:t>Title of the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Year of Publication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Publisher</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Methods</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445345339"/>
                  </a:ext>
                </a:extLst>
              </a:tr>
              <a:tr h="3199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Data Augmentation for Recognition of Handwritten Words and Lines using a CNN-LSTM Network.</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Curtis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Wigington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Seth Stewart, Brian Davis, and Bill Barrett</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2021</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IEEE</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On both word and line images, a unique profile normalization technique was used, and existing text images were enhanced with regular grid.</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These techniques are independent of the network &amp; might be used to improve the performance of different HWR networks.</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It's possible that more time and resources may be required.</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790066911"/>
                  </a:ext>
                </a:extLst>
              </a:tr>
            </a:tbl>
          </a:graphicData>
        </a:graphic>
      </p:graphicFrame>
      <p:sp>
        <p:nvSpPr>
          <p:cNvPr id="3" name="TextBox 2">
            <a:extLst>
              <a:ext uri="{FF2B5EF4-FFF2-40B4-BE49-F238E27FC236}">
                <a16:creationId xmlns="" xmlns:a16="http://schemas.microsoft.com/office/drawing/2014/main" id="{C9C33ED2-ED21-2B04-340D-68AAC704798A}"/>
              </a:ext>
            </a:extLst>
          </p:cNvPr>
          <p:cNvSpPr txBox="1"/>
          <p:nvPr/>
        </p:nvSpPr>
        <p:spPr>
          <a:xfrm>
            <a:off x="228600" y="6357958"/>
            <a:ext cx="468654" cy="446276"/>
          </a:xfrm>
          <a:prstGeom prst="rect">
            <a:avLst/>
          </a:prstGeom>
          <a:noFill/>
        </p:spPr>
        <p:txBody>
          <a:bodyPr wrap="square" rtlCol="0">
            <a:spAutoFit/>
          </a:bodyPr>
          <a:lstStyle/>
          <a:p>
            <a:r>
              <a:rPr lang="en-US" sz="2300" b="1" dirty="0">
                <a:latin typeface="Times New Roman" pitchFamily="18" charset="0"/>
                <a:cs typeface="Times New Roman" pitchFamily="18" charset="0"/>
              </a:rPr>
              <a:t>11</a:t>
            </a:r>
            <a:endParaRPr lang="en-IN" sz="23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305762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B280C3-9478-D2D5-4101-F3B3163AE16C}"/>
              </a:ext>
            </a:extLst>
          </p:cNvPr>
          <p:cNvSpPr>
            <a:spLocks noGrp="1"/>
          </p:cNvSpPr>
          <p:nvPr>
            <p:ph type="title"/>
          </p:nvPr>
        </p:nvSpPr>
        <p:spPr>
          <a:xfrm>
            <a:off x="533400" y="274638"/>
            <a:ext cx="8229600" cy="45719"/>
          </a:xfrm>
        </p:spPr>
        <p:txBody>
          <a:bodyPr/>
          <a:lstStyle/>
          <a:p>
            <a:r>
              <a:rPr lang="en-US" sz="2600" b="1" dirty="0">
                <a:solidFill>
                  <a:schemeClr val="bg1"/>
                </a:solidFill>
                <a:latin typeface="Times New Roman"/>
                <a:cs typeface="Times New Roman"/>
              </a:rPr>
              <a:t>LITERATURE SURVEY-8</a:t>
            </a:r>
            <a:endParaRPr lang="en-IN" sz="2600" b="1" dirty="0">
              <a:solidFill>
                <a:schemeClr val="bg1"/>
              </a:solidFill>
              <a:latin typeface="Times New Roman"/>
              <a:cs typeface="Times New Roman"/>
            </a:endParaRPr>
          </a:p>
        </p:txBody>
      </p:sp>
      <p:graphicFrame>
        <p:nvGraphicFramePr>
          <p:cNvPr id="4" name="Table 4">
            <a:extLst>
              <a:ext uri="{FF2B5EF4-FFF2-40B4-BE49-F238E27FC236}">
                <a16:creationId xmlns="" xmlns:a16="http://schemas.microsoft.com/office/drawing/2014/main" id="{ACCB6531-D305-C378-23DC-2B4E627FEFC5}"/>
              </a:ext>
            </a:extLst>
          </p:cNvPr>
          <p:cNvGraphicFramePr>
            <a:graphicFrameLocks noGrp="1"/>
          </p:cNvGraphicFramePr>
          <p:nvPr>
            <p:ph idx="1"/>
            <p:extLst>
              <p:ext uri="{D42A27DB-BD31-4B8C-83A1-F6EECF244321}">
                <p14:modId xmlns="" xmlns:p14="http://schemas.microsoft.com/office/powerpoint/2010/main" val="3483380677"/>
              </p:ext>
            </p:extLst>
          </p:nvPr>
        </p:nvGraphicFramePr>
        <p:xfrm>
          <a:off x="76201" y="867724"/>
          <a:ext cx="9020174" cy="4983560"/>
        </p:xfrm>
        <a:graphic>
          <a:graphicData uri="http://schemas.openxmlformats.org/drawingml/2006/table">
            <a:tbl>
              <a:tblPr firstRow="1" bandRow="1">
                <a:tableStyleId>{5C22544A-7EE6-4342-B048-85BDC9FD1C3A}</a:tableStyleId>
              </a:tblPr>
              <a:tblGrid>
                <a:gridCol w="1523999">
                  <a:extLst>
                    <a:ext uri="{9D8B030D-6E8A-4147-A177-3AD203B41FA5}">
                      <a16:colId xmlns="" xmlns:a16="http://schemas.microsoft.com/office/drawing/2014/main" val="860827039"/>
                    </a:ext>
                  </a:extLst>
                </a:gridCol>
                <a:gridCol w="1053194">
                  <a:extLst>
                    <a:ext uri="{9D8B030D-6E8A-4147-A177-3AD203B41FA5}">
                      <a16:colId xmlns="" xmlns:a16="http://schemas.microsoft.com/office/drawing/2014/main" val="1930042162"/>
                    </a:ext>
                  </a:extLst>
                </a:gridCol>
                <a:gridCol w="1334210">
                  <a:extLst>
                    <a:ext uri="{9D8B030D-6E8A-4147-A177-3AD203B41FA5}">
                      <a16:colId xmlns="" xmlns:a16="http://schemas.microsoft.com/office/drawing/2014/main" val="1047262150"/>
                    </a:ext>
                  </a:extLst>
                </a:gridCol>
                <a:gridCol w="1117796">
                  <a:extLst>
                    <a:ext uri="{9D8B030D-6E8A-4147-A177-3AD203B41FA5}">
                      <a16:colId xmlns="" xmlns:a16="http://schemas.microsoft.com/office/drawing/2014/main" val="13014018"/>
                    </a:ext>
                  </a:extLst>
                </a:gridCol>
                <a:gridCol w="1371600">
                  <a:extLst>
                    <a:ext uri="{9D8B030D-6E8A-4147-A177-3AD203B41FA5}">
                      <a16:colId xmlns="" xmlns:a16="http://schemas.microsoft.com/office/drawing/2014/main" val="3451187702"/>
                    </a:ext>
                  </a:extLst>
                </a:gridCol>
                <a:gridCol w="1295400">
                  <a:extLst>
                    <a:ext uri="{9D8B030D-6E8A-4147-A177-3AD203B41FA5}">
                      <a16:colId xmlns="" xmlns:a16="http://schemas.microsoft.com/office/drawing/2014/main" val="466130709"/>
                    </a:ext>
                  </a:extLst>
                </a:gridCol>
                <a:gridCol w="1323975">
                  <a:extLst>
                    <a:ext uri="{9D8B030D-6E8A-4147-A177-3AD203B41FA5}">
                      <a16:colId xmlns="" xmlns:a16="http://schemas.microsoft.com/office/drawing/2014/main" val="2968196662"/>
                    </a:ext>
                  </a:extLst>
                </a:gridCol>
              </a:tblGrid>
              <a:tr h="777320">
                <a:tc>
                  <a:txBody>
                    <a:bodyPr/>
                    <a:lstStyle/>
                    <a:p>
                      <a:r>
                        <a:rPr lang="en-US">
                          <a:latin typeface="Times New Roman" panose="02020603050405020304" pitchFamily="18" charset="0"/>
                          <a:cs typeface="Times New Roman" panose="02020603050405020304" pitchFamily="18" charset="0"/>
                        </a:rPr>
                        <a:t>Title of the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Year of Publication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Publisher</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Methods</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445345339"/>
                  </a:ext>
                </a:extLst>
              </a:tr>
              <a:tr h="3199364">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Offline Handwritten Mathematical Expression Recognition using Convolutional Neural Network.</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Lyzandra</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kern="1200" dirty="0">
                          <a:solidFill>
                            <a:schemeClr val="dk1"/>
                          </a:solidFill>
                          <a:effectLst/>
                          <a:latin typeface="Times New Roman" panose="02020603050405020304" pitchFamily="18" charset="0"/>
                          <a:ea typeface="+mn-ea"/>
                          <a:cs typeface="Times New Roman" panose="02020603050405020304" pitchFamily="18" charset="0"/>
                        </a:rPr>
                        <a:t>and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Maruska</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Mascarn</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2021</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IEEE</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It is scanned and the image is transmitted to the identification system to recognize the Handwritten Mathematical Expression</a:t>
                      </a:r>
                    </a:p>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that is written on it.</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A system that can detect HME that is not connected to the internet. Isolated symbols will benefit the most from this system.</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Symbols that have been merged, connected, or joined are not recognized appropriately.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790066911"/>
                  </a:ext>
                </a:extLst>
              </a:tr>
            </a:tbl>
          </a:graphicData>
        </a:graphic>
      </p:graphicFrame>
      <p:sp>
        <p:nvSpPr>
          <p:cNvPr id="3" name="TextBox 2">
            <a:extLst>
              <a:ext uri="{FF2B5EF4-FFF2-40B4-BE49-F238E27FC236}">
                <a16:creationId xmlns="" xmlns:a16="http://schemas.microsoft.com/office/drawing/2014/main" id="{7E6F481D-1963-75F7-9F6C-B8629F17C024}"/>
              </a:ext>
            </a:extLst>
          </p:cNvPr>
          <p:cNvSpPr txBox="1"/>
          <p:nvPr/>
        </p:nvSpPr>
        <p:spPr>
          <a:xfrm>
            <a:off x="142844" y="6398696"/>
            <a:ext cx="571504" cy="446276"/>
          </a:xfrm>
          <a:prstGeom prst="rect">
            <a:avLst/>
          </a:prstGeom>
          <a:noFill/>
        </p:spPr>
        <p:txBody>
          <a:bodyPr wrap="square" rtlCol="0">
            <a:spAutoFit/>
          </a:bodyPr>
          <a:lstStyle/>
          <a:p>
            <a:r>
              <a:rPr lang="en-US" sz="2300" b="1" dirty="0">
                <a:latin typeface="Times New Roman" pitchFamily="18" charset="0"/>
                <a:cs typeface="Times New Roman" pitchFamily="18" charset="0"/>
              </a:rPr>
              <a:t>12</a:t>
            </a:r>
            <a:endParaRPr lang="en-IN" sz="23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2668881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B280C3-9478-D2D5-4101-F3B3163AE16C}"/>
              </a:ext>
            </a:extLst>
          </p:cNvPr>
          <p:cNvSpPr>
            <a:spLocks noGrp="1"/>
          </p:cNvSpPr>
          <p:nvPr>
            <p:ph type="title"/>
          </p:nvPr>
        </p:nvSpPr>
        <p:spPr>
          <a:xfrm>
            <a:off x="533400" y="274638"/>
            <a:ext cx="8229600" cy="45719"/>
          </a:xfrm>
        </p:spPr>
        <p:txBody>
          <a:bodyPr/>
          <a:lstStyle/>
          <a:p>
            <a:r>
              <a:rPr lang="en-US" sz="2600" b="1" dirty="0">
                <a:solidFill>
                  <a:schemeClr val="bg1"/>
                </a:solidFill>
                <a:latin typeface="Times New Roman"/>
                <a:cs typeface="Times New Roman"/>
              </a:rPr>
              <a:t>LITERATURE SURVEY-9</a:t>
            </a:r>
            <a:endParaRPr lang="en-IN" sz="2600" b="1" dirty="0">
              <a:solidFill>
                <a:schemeClr val="bg1"/>
              </a:solidFill>
              <a:latin typeface="Times New Roman"/>
              <a:cs typeface="Times New Roman"/>
            </a:endParaRPr>
          </a:p>
        </p:txBody>
      </p:sp>
      <p:graphicFrame>
        <p:nvGraphicFramePr>
          <p:cNvPr id="4" name="Table 4">
            <a:extLst>
              <a:ext uri="{FF2B5EF4-FFF2-40B4-BE49-F238E27FC236}">
                <a16:creationId xmlns="" xmlns:a16="http://schemas.microsoft.com/office/drawing/2014/main" id="{ACCB6531-D305-C378-23DC-2B4E627FEFC5}"/>
              </a:ext>
            </a:extLst>
          </p:cNvPr>
          <p:cNvGraphicFramePr>
            <a:graphicFrameLocks noGrp="1"/>
          </p:cNvGraphicFramePr>
          <p:nvPr>
            <p:ph idx="1"/>
            <p:extLst>
              <p:ext uri="{D42A27DB-BD31-4B8C-83A1-F6EECF244321}">
                <p14:modId xmlns="" xmlns:p14="http://schemas.microsoft.com/office/powerpoint/2010/main" val="2480763890"/>
              </p:ext>
            </p:extLst>
          </p:nvPr>
        </p:nvGraphicFramePr>
        <p:xfrm>
          <a:off x="76201" y="867724"/>
          <a:ext cx="9020174" cy="4434920"/>
        </p:xfrm>
        <a:graphic>
          <a:graphicData uri="http://schemas.openxmlformats.org/drawingml/2006/table">
            <a:tbl>
              <a:tblPr firstRow="1" bandRow="1">
                <a:tableStyleId>{5C22544A-7EE6-4342-B048-85BDC9FD1C3A}</a:tableStyleId>
              </a:tblPr>
              <a:tblGrid>
                <a:gridCol w="1523999">
                  <a:extLst>
                    <a:ext uri="{9D8B030D-6E8A-4147-A177-3AD203B41FA5}">
                      <a16:colId xmlns="" xmlns:a16="http://schemas.microsoft.com/office/drawing/2014/main" val="860827039"/>
                    </a:ext>
                  </a:extLst>
                </a:gridCol>
                <a:gridCol w="1053194">
                  <a:extLst>
                    <a:ext uri="{9D8B030D-6E8A-4147-A177-3AD203B41FA5}">
                      <a16:colId xmlns="" xmlns:a16="http://schemas.microsoft.com/office/drawing/2014/main" val="1930042162"/>
                    </a:ext>
                  </a:extLst>
                </a:gridCol>
                <a:gridCol w="1334210">
                  <a:extLst>
                    <a:ext uri="{9D8B030D-6E8A-4147-A177-3AD203B41FA5}">
                      <a16:colId xmlns="" xmlns:a16="http://schemas.microsoft.com/office/drawing/2014/main" val="1047262150"/>
                    </a:ext>
                  </a:extLst>
                </a:gridCol>
                <a:gridCol w="1117796">
                  <a:extLst>
                    <a:ext uri="{9D8B030D-6E8A-4147-A177-3AD203B41FA5}">
                      <a16:colId xmlns="" xmlns:a16="http://schemas.microsoft.com/office/drawing/2014/main" val="13014018"/>
                    </a:ext>
                  </a:extLst>
                </a:gridCol>
                <a:gridCol w="1371600">
                  <a:extLst>
                    <a:ext uri="{9D8B030D-6E8A-4147-A177-3AD203B41FA5}">
                      <a16:colId xmlns="" xmlns:a16="http://schemas.microsoft.com/office/drawing/2014/main" val="3451187702"/>
                    </a:ext>
                  </a:extLst>
                </a:gridCol>
                <a:gridCol w="1295400">
                  <a:extLst>
                    <a:ext uri="{9D8B030D-6E8A-4147-A177-3AD203B41FA5}">
                      <a16:colId xmlns="" xmlns:a16="http://schemas.microsoft.com/office/drawing/2014/main" val="466130709"/>
                    </a:ext>
                  </a:extLst>
                </a:gridCol>
                <a:gridCol w="1323975">
                  <a:extLst>
                    <a:ext uri="{9D8B030D-6E8A-4147-A177-3AD203B41FA5}">
                      <a16:colId xmlns="" xmlns:a16="http://schemas.microsoft.com/office/drawing/2014/main" val="2968196662"/>
                    </a:ext>
                  </a:extLst>
                </a:gridCol>
              </a:tblGrid>
              <a:tr h="777320">
                <a:tc>
                  <a:txBody>
                    <a:bodyPr/>
                    <a:lstStyle/>
                    <a:p>
                      <a:r>
                        <a:rPr lang="en-US" dirty="0">
                          <a:latin typeface="Times New Roman" panose="02020603050405020304" pitchFamily="18" charset="0"/>
                          <a:cs typeface="Times New Roman" panose="02020603050405020304" pitchFamily="18" charset="0"/>
                        </a:rPr>
                        <a:t>Title of the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Year of Publication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Publisher</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Methods</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445345339"/>
                  </a:ext>
                </a:extLst>
              </a:tr>
              <a:tr h="3199364">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Optical Character Recognition using KNN on Custom Image Dataset.</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Hazra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T. K., Singh, D. P., &amp;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Daga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N. </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2021</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IEEE</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It works well with multimodal classes due to the fact that its conclusion is based on a small neighborhood of comparable targets.</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Regardless of whether the target class is multi-modal, the technique can lead to high precision in any instance.</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Because we need to compute distance for each query instance of all training samples, the computation cost is rather large.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790066911"/>
                  </a:ext>
                </a:extLst>
              </a:tr>
            </a:tbl>
          </a:graphicData>
        </a:graphic>
      </p:graphicFrame>
      <p:sp>
        <p:nvSpPr>
          <p:cNvPr id="3" name="TextBox 2">
            <a:extLst>
              <a:ext uri="{FF2B5EF4-FFF2-40B4-BE49-F238E27FC236}">
                <a16:creationId xmlns="" xmlns:a16="http://schemas.microsoft.com/office/drawing/2014/main" id="{0E105A1A-7883-E089-0267-2E607B232BCD}"/>
              </a:ext>
            </a:extLst>
          </p:cNvPr>
          <p:cNvSpPr txBox="1"/>
          <p:nvPr/>
        </p:nvSpPr>
        <p:spPr>
          <a:xfrm>
            <a:off x="142844" y="6357958"/>
            <a:ext cx="857256" cy="446276"/>
          </a:xfrm>
          <a:prstGeom prst="rect">
            <a:avLst/>
          </a:prstGeom>
          <a:noFill/>
        </p:spPr>
        <p:txBody>
          <a:bodyPr wrap="square" rtlCol="0">
            <a:spAutoFit/>
          </a:bodyPr>
          <a:lstStyle/>
          <a:p>
            <a:r>
              <a:rPr lang="en-US" sz="2300" b="1" dirty="0">
                <a:latin typeface="Times New Roman" pitchFamily="18" charset="0"/>
                <a:cs typeface="Times New Roman" pitchFamily="18" charset="0"/>
              </a:rPr>
              <a:t>13</a:t>
            </a:r>
            <a:endParaRPr lang="en-IN" sz="23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0641683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B280C3-9478-D2D5-4101-F3B3163AE16C}"/>
              </a:ext>
            </a:extLst>
          </p:cNvPr>
          <p:cNvSpPr>
            <a:spLocks noGrp="1"/>
          </p:cNvSpPr>
          <p:nvPr>
            <p:ph type="title"/>
          </p:nvPr>
        </p:nvSpPr>
        <p:spPr>
          <a:xfrm>
            <a:off x="533400" y="274638"/>
            <a:ext cx="8229600" cy="45719"/>
          </a:xfrm>
        </p:spPr>
        <p:txBody>
          <a:bodyPr/>
          <a:lstStyle/>
          <a:p>
            <a:r>
              <a:rPr lang="en-US" sz="2600" b="1" dirty="0">
                <a:solidFill>
                  <a:schemeClr val="bg1"/>
                </a:solidFill>
                <a:latin typeface="Times New Roman"/>
                <a:cs typeface="Times New Roman"/>
              </a:rPr>
              <a:t>LITERATURE SURVEY-10</a:t>
            </a:r>
            <a:endParaRPr lang="en-IN" sz="2600" b="1" dirty="0">
              <a:solidFill>
                <a:schemeClr val="bg1"/>
              </a:solidFill>
              <a:latin typeface="Times New Roman"/>
              <a:cs typeface="Times New Roman"/>
            </a:endParaRPr>
          </a:p>
        </p:txBody>
      </p:sp>
      <p:graphicFrame>
        <p:nvGraphicFramePr>
          <p:cNvPr id="4" name="Table 4">
            <a:extLst>
              <a:ext uri="{FF2B5EF4-FFF2-40B4-BE49-F238E27FC236}">
                <a16:creationId xmlns="" xmlns:a16="http://schemas.microsoft.com/office/drawing/2014/main" id="{ACCB6531-D305-C378-23DC-2B4E627FEFC5}"/>
              </a:ext>
            </a:extLst>
          </p:cNvPr>
          <p:cNvGraphicFramePr>
            <a:graphicFrameLocks noGrp="1"/>
          </p:cNvGraphicFramePr>
          <p:nvPr>
            <p:ph idx="1"/>
            <p:extLst>
              <p:ext uri="{D42A27DB-BD31-4B8C-83A1-F6EECF244321}">
                <p14:modId xmlns="" xmlns:p14="http://schemas.microsoft.com/office/powerpoint/2010/main" val="3429386441"/>
              </p:ext>
            </p:extLst>
          </p:nvPr>
        </p:nvGraphicFramePr>
        <p:xfrm>
          <a:off x="76201" y="867724"/>
          <a:ext cx="9020174" cy="4983560"/>
        </p:xfrm>
        <a:graphic>
          <a:graphicData uri="http://schemas.openxmlformats.org/drawingml/2006/table">
            <a:tbl>
              <a:tblPr firstRow="1" bandRow="1">
                <a:tableStyleId>{5C22544A-7EE6-4342-B048-85BDC9FD1C3A}</a:tableStyleId>
              </a:tblPr>
              <a:tblGrid>
                <a:gridCol w="1523999">
                  <a:extLst>
                    <a:ext uri="{9D8B030D-6E8A-4147-A177-3AD203B41FA5}">
                      <a16:colId xmlns="" xmlns:a16="http://schemas.microsoft.com/office/drawing/2014/main" val="860827039"/>
                    </a:ext>
                  </a:extLst>
                </a:gridCol>
                <a:gridCol w="1053194">
                  <a:extLst>
                    <a:ext uri="{9D8B030D-6E8A-4147-A177-3AD203B41FA5}">
                      <a16:colId xmlns="" xmlns:a16="http://schemas.microsoft.com/office/drawing/2014/main" val="1930042162"/>
                    </a:ext>
                  </a:extLst>
                </a:gridCol>
                <a:gridCol w="1334210">
                  <a:extLst>
                    <a:ext uri="{9D8B030D-6E8A-4147-A177-3AD203B41FA5}">
                      <a16:colId xmlns="" xmlns:a16="http://schemas.microsoft.com/office/drawing/2014/main" val="1047262150"/>
                    </a:ext>
                  </a:extLst>
                </a:gridCol>
                <a:gridCol w="1117796">
                  <a:extLst>
                    <a:ext uri="{9D8B030D-6E8A-4147-A177-3AD203B41FA5}">
                      <a16:colId xmlns="" xmlns:a16="http://schemas.microsoft.com/office/drawing/2014/main" val="13014018"/>
                    </a:ext>
                  </a:extLst>
                </a:gridCol>
                <a:gridCol w="1447800">
                  <a:extLst>
                    <a:ext uri="{9D8B030D-6E8A-4147-A177-3AD203B41FA5}">
                      <a16:colId xmlns="" xmlns:a16="http://schemas.microsoft.com/office/drawing/2014/main" val="3451187702"/>
                    </a:ext>
                  </a:extLst>
                </a:gridCol>
                <a:gridCol w="1295400">
                  <a:extLst>
                    <a:ext uri="{9D8B030D-6E8A-4147-A177-3AD203B41FA5}">
                      <a16:colId xmlns="" xmlns:a16="http://schemas.microsoft.com/office/drawing/2014/main" val="466130709"/>
                    </a:ext>
                  </a:extLst>
                </a:gridCol>
                <a:gridCol w="1247775">
                  <a:extLst>
                    <a:ext uri="{9D8B030D-6E8A-4147-A177-3AD203B41FA5}">
                      <a16:colId xmlns="" xmlns:a16="http://schemas.microsoft.com/office/drawing/2014/main" val="2968196662"/>
                    </a:ext>
                  </a:extLst>
                </a:gridCol>
              </a:tblGrid>
              <a:tr h="777320">
                <a:tc>
                  <a:txBody>
                    <a:bodyPr/>
                    <a:lstStyle/>
                    <a:p>
                      <a:r>
                        <a:rPr lang="en-US">
                          <a:latin typeface="Times New Roman" panose="02020603050405020304" pitchFamily="18" charset="0"/>
                          <a:cs typeface="Times New Roman" panose="02020603050405020304" pitchFamily="18" charset="0"/>
                        </a:rPr>
                        <a:t>Title of the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Year of Publication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Publisher</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Methods</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445345339"/>
                  </a:ext>
                </a:extLst>
              </a:tr>
              <a:tr h="3199364">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Comparisons on KNN, SVM, BP and the CNN for Handwritten Digit Recognition.</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Wenfei</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liu</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a:t>
                      </a:r>
                    </a:p>
                    <a:p>
                      <a:r>
                        <a:rPr lang="en-US" sz="1800" kern="1200" dirty="0">
                          <a:solidFill>
                            <a:schemeClr val="dk1"/>
                          </a:solidFill>
                          <a:effectLst/>
                          <a:latin typeface="Times New Roman" panose="02020603050405020304" pitchFamily="18" charset="0"/>
                          <a:ea typeface="+mn-ea"/>
                          <a:cs typeface="Times New Roman" panose="02020603050405020304" pitchFamily="18" charset="0"/>
                        </a:rPr>
                        <a:t>Brunei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Darussl</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2022</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IEEE</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It is based on geometric measurement, and it is used to calculate the distance between distinct feature values in  model for classification.</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The outcomes of the simulation experiments, states that CNN algorithm out performs the KNN method in terms of recognition rate.</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The KNN method is a sluggish algorithm that does a lot of calculation and uses a lot of memory during classification.</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 xmlns:a16="http://schemas.microsoft.com/office/drawing/2014/main" val="2790066911"/>
                  </a:ext>
                </a:extLst>
              </a:tr>
            </a:tbl>
          </a:graphicData>
        </a:graphic>
      </p:graphicFrame>
      <p:sp>
        <p:nvSpPr>
          <p:cNvPr id="3" name="TextBox 2">
            <a:extLst>
              <a:ext uri="{FF2B5EF4-FFF2-40B4-BE49-F238E27FC236}">
                <a16:creationId xmlns="" xmlns:a16="http://schemas.microsoft.com/office/drawing/2014/main" id="{E88A500A-DD34-FD34-D736-F44E777EACF3}"/>
              </a:ext>
            </a:extLst>
          </p:cNvPr>
          <p:cNvSpPr txBox="1"/>
          <p:nvPr/>
        </p:nvSpPr>
        <p:spPr>
          <a:xfrm>
            <a:off x="152400" y="6357958"/>
            <a:ext cx="533399" cy="446276"/>
          </a:xfrm>
          <a:prstGeom prst="rect">
            <a:avLst/>
          </a:prstGeom>
          <a:noFill/>
        </p:spPr>
        <p:txBody>
          <a:bodyPr wrap="square" rtlCol="0">
            <a:spAutoFit/>
          </a:bodyPr>
          <a:lstStyle/>
          <a:p>
            <a:r>
              <a:rPr lang="en-US" sz="2300" b="1" dirty="0">
                <a:latin typeface="Times New Roman" pitchFamily="18" charset="0"/>
                <a:cs typeface="Times New Roman" pitchFamily="18" charset="0"/>
              </a:rPr>
              <a:t>14</a:t>
            </a:r>
            <a:endParaRPr lang="en-IN" sz="23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4663230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457200" y="0"/>
            <a:ext cx="8229600" cy="685800"/>
          </a:xfrm>
        </p:spPr>
        <p:txBody>
          <a:bodyPr rtlCol="0">
            <a:normAutofit/>
          </a:bodyPr>
          <a:lstStyle/>
          <a:p>
            <a:pPr>
              <a:defRPr/>
            </a:pPr>
            <a:r>
              <a:rPr lang="en-US" altLang="en-US" sz="2600" b="1" dirty="0">
                <a:solidFill>
                  <a:schemeClr val="bg1"/>
                </a:solidFill>
                <a:latin typeface="Times New Roman"/>
                <a:cs typeface="Times New Roman"/>
              </a:rPr>
              <a:t>REFERENCES</a:t>
            </a:r>
            <a:endParaRPr lang="en-IN" altLang="en-US" sz="2600" b="1" dirty="0">
              <a:solidFill>
                <a:schemeClr val="bg1"/>
              </a:solidFill>
              <a:latin typeface="Times New Roman"/>
              <a:cs typeface="Times New Roman"/>
            </a:endParaRPr>
          </a:p>
        </p:txBody>
      </p:sp>
      <p:sp>
        <p:nvSpPr>
          <p:cNvPr id="5" name="Rectangle 4"/>
          <p:cNvSpPr txBox="1">
            <a:spLocks noChangeArrowheads="1"/>
          </p:cNvSpPr>
          <p:nvPr/>
        </p:nvSpPr>
        <p:spPr bwMode="auto">
          <a:xfrm>
            <a:off x="266700" y="914400"/>
            <a:ext cx="8610600" cy="5081270"/>
          </a:xfrm>
          <a:prstGeom prst="rect">
            <a:avLst/>
          </a:prstGeom>
          <a:noFill/>
          <a:ln w="9525">
            <a:noFill/>
            <a:miter lim="800000"/>
          </a:ln>
        </p:spPr>
        <p:txBody>
          <a:bodyPr/>
          <a:lstStyle/>
          <a:p>
            <a:pPr algn="just">
              <a:lnSpc>
                <a:spcPct val="150000"/>
              </a:lnSpc>
            </a:pPr>
            <a:r>
              <a:rPr lang="en-IN" dirty="0">
                <a:latin typeface="Times New Roman" panose="02020603050405020304" pitchFamily="18" charset="0"/>
                <a:cs typeface="Times New Roman" panose="02020603050405020304" pitchFamily="18" charset="0"/>
              </a:rPr>
              <a:t>[1] Dr.Kusumgupta2 ,"a comprehensive review on handwritten digit recognition using various neural network approaches", international journal of enhanced research in management &amp; computer applications, vol. 5, no. 5, pp. 22-25, 2020. </a:t>
            </a: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[2] </a:t>
            </a:r>
            <a:r>
              <a:rPr lang="en-IN" dirty="0" err="1">
                <a:latin typeface="Times New Roman" panose="02020603050405020304" pitchFamily="18" charset="0"/>
                <a:cs typeface="Times New Roman" panose="02020603050405020304" pitchFamily="18" charset="0"/>
              </a:rPr>
              <a:t>Ishani</a:t>
            </a:r>
            <a:r>
              <a:rPr lang="en-IN" dirty="0">
                <a:latin typeface="Times New Roman" panose="02020603050405020304" pitchFamily="18" charset="0"/>
                <a:cs typeface="Times New Roman" panose="02020603050405020304" pitchFamily="18" charset="0"/>
              </a:rPr>
              <a:t> Patel, </a:t>
            </a:r>
            <a:r>
              <a:rPr lang="en-IN" dirty="0" err="1">
                <a:latin typeface="Times New Roman" panose="02020603050405020304" pitchFamily="18" charset="0"/>
                <a:cs typeface="Times New Roman" panose="02020603050405020304" pitchFamily="18" charset="0"/>
              </a:rPr>
              <a:t>ViragJagtap</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OmpriyaKale</a:t>
            </a:r>
            <a:r>
              <a:rPr lang="en-IN" dirty="0">
                <a:latin typeface="Times New Roman" panose="02020603050405020304" pitchFamily="18" charset="0"/>
                <a:cs typeface="Times New Roman" panose="02020603050405020304" pitchFamily="18" charset="0"/>
              </a:rPr>
              <a:t>."A Survey on Feature Extraction Methods for Handwritten Digits Recognition", International Journal of Computer Applications, vol. 107, no. 12, pp. 11-17, 2020. </a:t>
            </a: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[3] Y </a:t>
            </a:r>
            <a:r>
              <a:rPr lang="en-IN" dirty="0" err="1">
                <a:latin typeface="Times New Roman" panose="02020603050405020304" pitchFamily="18" charset="0"/>
                <a:cs typeface="Times New Roman" panose="02020603050405020304" pitchFamily="18" charset="0"/>
              </a:rPr>
              <a:t>LeCun</a:t>
            </a:r>
            <a:r>
              <a:rPr lang="en-IN" dirty="0">
                <a:latin typeface="Times New Roman" panose="02020603050405020304" pitchFamily="18" charset="0"/>
                <a:cs typeface="Times New Roman" panose="02020603050405020304" pitchFamily="18" charset="0"/>
              </a:rPr>
              <a:t>, “COMPARISON OF LEARNING ALGORITHMS FOR HANDWRITTEN DIGIT RECOGNISATION” .In International conference on Artificial Neural networks, France, pp. 53–60. 2020. </a:t>
            </a:r>
            <a:endParaRPr lang="en-IN"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lnSpc>
                <a:spcPct val="150000"/>
              </a:lnSpc>
              <a:spcBef>
                <a:spcPts val="0"/>
              </a:spcBef>
              <a:spcAft>
                <a:spcPts val="0"/>
              </a:spcAft>
              <a:buFont typeface="+mj-lt"/>
              <a:buAutoNum type="arabicPeriod"/>
            </a:pPr>
            <a:endPar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R="0" algn="just">
              <a:spcBef>
                <a:spcPts val="0"/>
              </a:spcBef>
              <a:spcAft>
                <a:spcPts val="0"/>
              </a:spcAft>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a:p>
            <a:pPr algn="just"/>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50000"/>
              </a:lnSpc>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0" indent="0" algn="just">
              <a:lnSpc>
                <a:spcPct val="150000"/>
              </a:lnSpc>
              <a:buFont typeface="+mj-lt"/>
              <a:buNone/>
            </a:pPr>
            <a:endParaRPr lang="en-IN" altLang="en-US" sz="2000" dirty="0">
              <a:sym typeface="+mn-ea"/>
            </a:endParaRPr>
          </a:p>
          <a:p>
            <a:pPr marL="342900" indent="-342900" algn="just">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7" name="Title 1"/>
          <p:cNvSpPr txBox="1"/>
          <p:nvPr/>
        </p:nvSpPr>
        <p:spPr>
          <a:xfrm>
            <a:off x="-381000" y="6400800"/>
            <a:ext cx="1524000" cy="381000"/>
          </a:xfrm>
          <a:prstGeom prst="rect">
            <a:avLst/>
          </a:prstGeom>
        </p:spPr>
        <p:txBody>
          <a:bodyPr anchor="ctr">
            <a:normAutofit fontScale="47500" lnSpcReduction="20000"/>
          </a:bodyPr>
          <a:lstStyle/>
          <a:p>
            <a:pPr algn="ctr" eaLnBrk="1" fontAlgn="auto" hangingPunct="1">
              <a:spcAft>
                <a:spcPts val="0"/>
              </a:spcAft>
              <a:defRPr/>
            </a:pPr>
            <a:endParaRPr lang="en-IN" sz="4400" b="1" dirty="0">
              <a:latin typeface="+mj-lt"/>
              <a:ea typeface="+mj-ea"/>
              <a:cs typeface="+mj-cs"/>
            </a:endParaRPr>
          </a:p>
        </p:txBody>
      </p:sp>
      <p:sp>
        <p:nvSpPr>
          <p:cNvPr id="6" name="TextBox 5"/>
          <p:cNvSpPr txBox="1"/>
          <p:nvPr/>
        </p:nvSpPr>
        <p:spPr>
          <a:xfrm>
            <a:off x="142844" y="6357958"/>
            <a:ext cx="500066" cy="446276"/>
          </a:xfrm>
          <a:prstGeom prst="rect">
            <a:avLst/>
          </a:prstGeom>
          <a:noFill/>
        </p:spPr>
        <p:txBody>
          <a:bodyPr wrap="square" rtlCol="0">
            <a:spAutoFit/>
          </a:bodyPr>
          <a:lstStyle/>
          <a:p>
            <a:r>
              <a:rPr lang="en-US" sz="2300" b="1" dirty="0" smtClean="0">
                <a:latin typeface="Times New Roman" pitchFamily="18" charset="0"/>
                <a:cs typeface="Times New Roman" pitchFamily="18" charset="0"/>
              </a:rPr>
              <a:t>15</a:t>
            </a:r>
            <a:endParaRPr lang="en-US" sz="23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sz="2600" b="1" dirty="0">
                <a:solidFill>
                  <a:schemeClr val="bg1"/>
                </a:solidFill>
                <a:latin typeface="Times New Roman"/>
                <a:cs typeface="Times New Roman"/>
              </a:rPr>
              <a:t>REFERENCES</a:t>
            </a:r>
          </a:p>
        </p:txBody>
      </p:sp>
      <p:sp>
        <p:nvSpPr>
          <p:cNvPr id="3" name="Content Placeholder 2"/>
          <p:cNvSpPr>
            <a:spLocks noGrp="1"/>
          </p:cNvSpPr>
          <p:nvPr>
            <p:ph idx="1"/>
          </p:nvPr>
        </p:nvSpPr>
        <p:spPr>
          <a:xfrm>
            <a:off x="457200" y="1066800"/>
            <a:ext cx="8229600" cy="5059363"/>
          </a:xfrm>
        </p:spPr>
        <p:txBody>
          <a:bodyPr/>
          <a:lstStyle/>
          <a:p>
            <a:pPr marL="0" indent="0" algn="just">
              <a:lnSpc>
                <a:spcPct val="150000"/>
              </a:lnSpc>
              <a:buNone/>
            </a:pPr>
            <a:r>
              <a:rPr lang="en-IN" sz="1800" dirty="0">
                <a:latin typeface="Times New Roman" panose="02020603050405020304" pitchFamily="18" charset="0"/>
                <a:cs typeface="Times New Roman" panose="02020603050405020304" pitchFamily="18" charset="0"/>
              </a:rPr>
              <a:t>[4] </a:t>
            </a:r>
            <a:r>
              <a:rPr lang="en-IN" sz="1800" dirty="0" err="1">
                <a:latin typeface="Times New Roman" panose="02020603050405020304" pitchFamily="18" charset="0"/>
                <a:cs typeface="Times New Roman" panose="02020603050405020304" pitchFamily="18" charset="0"/>
              </a:rPr>
              <a:t>FaisalTehseen</a:t>
            </a:r>
            <a:r>
              <a:rPr lang="en-IN" sz="1800" dirty="0">
                <a:latin typeface="Times New Roman" panose="02020603050405020304" pitchFamily="18" charset="0"/>
                <a:cs typeface="Times New Roman" panose="02020603050405020304" pitchFamily="18" charset="0"/>
              </a:rPr>
              <a:t> Shah, Kamran </a:t>
            </a:r>
            <a:r>
              <a:rPr lang="en-IN" sz="1800" dirty="0" err="1">
                <a:latin typeface="Times New Roman" panose="02020603050405020304" pitchFamily="18" charset="0"/>
                <a:cs typeface="Times New Roman" panose="02020603050405020304" pitchFamily="18" charset="0"/>
              </a:rPr>
              <a:t>Yousaf,"Handwritten</a:t>
            </a:r>
            <a:r>
              <a:rPr lang="en-IN" sz="1800" dirty="0">
                <a:latin typeface="Times New Roman" panose="02020603050405020304" pitchFamily="18" charset="0"/>
                <a:cs typeface="Times New Roman" panose="02020603050405020304" pitchFamily="18" charset="0"/>
              </a:rPr>
              <a:t> Digit Recognition Using Image Processing and Neural Networks", Proceedings of the World Congress on Engineering, vol., 2020. </a:t>
            </a: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r>
              <a:rPr lang="en-IN" sz="1800" dirty="0">
                <a:latin typeface="Times New Roman" panose="02020603050405020304" pitchFamily="18" charset="0"/>
                <a:cs typeface="Times New Roman" panose="02020603050405020304" pitchFamily="18" charset="0"/>
              </a:rPr>
              <a:t>[5] </a:t>
            </a:r>
            <a:r>
              <a:rPr lang="en-IN" sz="1800" dirty="0" err="1">
                <a:latin typeface="Times New Roman" panose="02020603050405020304" pitchFamily="18" charset="0"/>
                <a:cs typeface="Times New Roman" panose="02020603050405020304" pitchFamily="18" charset="0"/>
              </a:rPr>
              <a:t>Viragkumar</a:t>
            </a:r>
            <a:r>
              <a:rPr lang="en-IN" sz="1800" dirty="0">
                <a:latin typeface="Times New Roman" panose="02020603050405020304" pitchFamily="18" charset="0"/>
                <a:cs typeface="Times New Roman" panose="02020603050405020304" pitchFamily="18" charset="0"/>
              </a:rPr>
              <a:t> N. Jagtap , Shailendra K. Mishra, “Fast Efficient Artificial Neural Network for Handwritten Digit Recognition”, International Journal of Computer Science and Information Technologies, vol. 52, no. 0975- 9646, pp. 2302-2306, 2021. </a:t>
            </a: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r>
              <a:rPr lang="en-IN" sz="1800" dirty="0">
                <a:latin typeface="Times New Roman" panose="02020603050405020304" pitchFamily="18" charset="0"/>
                <a:cs typeface="Times New Roman" panose="02020603050405020304" pitchFamily="18" charset="0"/>
              </a:rPr>
              <a:t>[6] Saeed AL-</a:t>
            </a:r>
            <a:r>
              <a:rPr lang="en-IN" sz="1800" dirty="0" err="1">
                <a:latin typeface="Times New Roman" panose="02020603050405020304" pitchFamily="18" charset="0"/>
                <a:cs typeface="Times New Roman" panose="02020603050405020304" pitchFamily="18" charset="0"/>
              </a:rPr>
              <a:t>Mansoori</a:t>
            </a:r>
            <a:r>
              <a:rPr lang="en-IN" sz="1800" dirty="0">
                <a:latin typeface="Times New Roman" panose="02020603050405020304" pitchFamily="18" charset="0"/>
                <a:cs typeface="Times New Roman" panose="02020603050405020304" pitchFamily="18" charset="0"/>
              </a:rPr>
              <a:t>, “Intelligent Handwritten Digit Recognition using Artificial Neural Network” , Int. Journal of Engineering Research and Applications, vol. 5, no. 5, pp. 46-51, 2021. </a:t>
            </a:r>
            <a:endParaRPr lang="en-IN" sz="18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sz="2000" b="0" i="0" dirty="0">
              <a:solidFill>
                <a:srgbClr val="000000"/>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142844" y="6357958"/>
            <a:ext cx="571504" cy="446276"/>
          </a:xfrm>
          <a:prstGeom prst="rect">
            <a:avLst/>
          </a:prstGeom>
          <a:noFill/>
        </p:spPr>
        <p:txBody>
          <a:bodyPr wrap="square" rtlCol="0">
            <a:spAutoFit/>
          </a:bodyPr>
          <a:lstStyle/>
          <a:p>
            <a:r>
              <a:rPr lang="en-US" sz="2300" b="1" dirty="0" smtClean="0">
                <a:latin typeface="Times New Roman" pitchFamily="18" charset="0"/>
                <a:cs typeface="Times New Roman" pitchFamily="18" charset="0"/>
              </a:rPr>
              <a:t>16</a:t>
            </a:r>
            <a:endParaRPr lang="en-US" sz="23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357558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sz="2600" b="1" dirty="0">
                <a:solidFill>
                  <a:schemeClr val="bg1"/>
                </a:solidFill>
                <a:latin typeface="Times New Roman"/>
                <a:cs typeface="Times New Roman"/>
              </a:rPr>
              <a:t>REFERENCES</a:t>
            </a:r>
          </a:p>
        </p:txBody>
      </p:sp>
      <p:sp>
        <p:nvSpPr>
          <p:cNvPr id="3" name="Content Placeholder 2"/>
          <p:cNvSpPr>
            <a:spLocks noGrp="1"/>
          </p:cNvSpPr>
          <p:nvPr>
            <p:ph idx="1"/>
          </p:nvPr>
        </p:nvSpPr>
        <p:spPr>
          <a:xfrm>
            <a:off x="457200" y="685801"/>
            <a:ext cx="8229600" cy="5334000"/>
          </a:xfrm>
        </p:spPr>
        <p:txBody>
          <a:bodyPr/>
          <a:lstStyle/>
          <a:p>
            <a:pPr marL="0" indent="0" algn="just">
              <a:lnSpc>
                <a:spcPct val="150000"/>
              </a:lnSpc>
              <a:buNone/>
            </a:pPr>
            <a:r>
              <a:rPr lang="en-IN" sz="1800" dirty="0">
                <a:latin typeface="Times New Roman" panose="02020603050405020304" pitchFamily="18" charset="0"/>
                <a:cs typeface="Times New Roman" panose="02020603050405020304" pitchFamily="18" charset="0"/>
              </a:rPr>
              <a:t>[7] Y. </a:t>
            </a:r>
            <a:r>
              <a:rPr lang="en-IN" sz="1800" dirty="0" err="1">
                <a:latin typeface="Times New Roman" panose="02020603050405020304" pitchFamily="18" charset="0"/>
                <a:cs typeface="Times New Roman" panose="02020603050405020304" pitchFamily="18" charset="0"/>
              </a:rPr>
              <a:t>Perwej</a:t>
            </a:r>
            <a:r>
              <a:rPr lang="en-IN" sz="1800" dirty="0">
                <a:latin typeface="Times New Roman" panose="02020603050405020304" pitchFamily="18" charset="0"/>
                <a:cs typeface="Times New Roman" panose="02020603050405020304" pitchFamily="18" charset="0"/>
              </a:rPr>
              <a:t> and A. Chaturvedi, “Neural networks for handwritten English alphabet recognition,” </a:t>
            </a:r>
            <a:r>
              <a:rPr lang="en-IN" sz="1800" dirty="0" err="1">
                <a:latin typeface="Times New Roman" panose="02020603050405020304" pitchFamily="18" charset="0"/>
                <a:cs typeface="Times New Roman" panose="02020603050405020304" pitchFamily="18" charset="0"/>
              </a:rPr>
              <a:t>arXiv</a:t>
            </a:r>
            <a:r>
              <a:rPr lang="en-IN" sz="1800" dirty="0">
                <a:latin typeface="Times New Roman" panose="02020603050405020304" pitchFamily="18" charset="0"/>
                <a:cs typeface="Times New Roman" panose="02020603050405020304" pitchFamily="18" charset="0"/>
              </a:rPr>
              <a:t> preprint arXiv:1205.3966, 2021. </a:t>
            </a: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r>
              <a:rPr lang="en-IN" sz="1800" dirty="0">
                <a:latin typeface="Times New Roman" panose="02020603050405020304" pitchFamily="18" charset="0"/>
                <a:cs typeface="Times New Roman" panose="02020603050405020304" pitchFamily="18" charset="0"/>
              </a:rPr>
              <a:t>[8] E. </a:t>
            </a:r>
            <a:r>
              <a:rPr lang="en-IN" sz="1800" dirty="0" err="1">
                <a:latin typeface="Times New Roman" panose="02020603050405020304" pitchFamily="18" charset="0"/>
                <a:cs typeface="Times New Roman" panose="02020603050405020304" pitchFamily="18" charset="0"/>
              </a:rPr>
              <a:t>Juharwidyningsih</a:t>
            </a:r>
            <a:r>
              <a:rPr lang="en-IN" sz="1800" dirty="0">
                <a:latin typeface="Times New Roman" panose="02020603050405020304" pitchFamily="18" charset="0"/>
                <a:cs typeface="Times New Roman" panose="02020603050405020304" pitchFamily="18" charset="0"/>
              </a:rPr>
              <a:t>, C. </a:t>
            </a:r>
            <a:r>
              <a:rPr lang="en-IN" sz="1800" dirty="0" err="1">
                <a:latin typeface="Times New Roman" panose="02020603050405020304" pitchFamily="18" charset="0"/>
                <a:cs typeface="Times New Roman" panose="02020603050405020304" pitchFamily="18" charset="0"/>
              </a:rPr>
              <a:t>Fatichah</a:t>
            </a:r>
            <a:r>
              <a:rPr lang="en-IN" sz="1800" dirty="0">
                <a:latin typeface="Times New Roman" panose="02020603050405020304" pitchFamily="18" charset="0"/>
                <a:cs typeface="Times New Roman" panose="02020603050405020304" pitchFamily="18" charset="0"/>
              </a:rPr>
              <a:t>, and N. </a:t>
            </a:r>
            <a:r>
              <a:rPr lang="en-IN" sz="1800" dirty="0" err="1">
                <a:latin typeface="Times New Roman" panose="02020603050405020304" pitchFamily="18" charset="0"/>
                <a:cs typeface="Times New Roman" panose="02020603050405020304" pitchFamily="18" charset="0"/>
              </a:rPr>
              <a:t>Khotimah</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Pengenalan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Karakter</a:t>
            </a:r>
            <a:r>
              <a:rPr lang="en-IN" sz="1800" dirty="0">
                <a:latin typeface="Times New Roman" panose="02020603050405020304" pitchFamily="18" charset="0"/>
                <a:cs typeface="Times New Roman" panose="02020603050405020304" pitchFamily="18" charset="0"/>
              </a:rPr>
              <a:t> Tulisan </a:t>
            </a:r>
            <a:r>
              <a:rPr lang="en-IN" sz="1800" dirty="0" err="1">
                <a:latin typeface="Times New Roman" panose="02020603050405020304" pitchFamily="18" charset="0"/>
                <a:cs typeface="Times New Roman" panose="02020603050405020304" pitchFamily="18" charset="0"/>
              </a:rPr>
              <a:t>Tangan</a:t>
            </a:r>
            <a:r>
              <a:rPr lang="en-IN" sz="1800" dirty="0">
                <a:latin typeface="Times New Roman" panose="02020603050405020304" pitchFamily="18" charset="0"/>
                <a:cs typeface="Times New Roman" panose="02020603050405020304" pitchFamily="18" charset="0"/>
              </a:rPr>
              <a:t> Angka dan Operator </a:t>
            </a:r>
            <a:r>
              <a:rPr lang="en-IN" sz="1800" dirty="0" err="1">
                <a:latin typeface="Times New Roman" panose="02020603050405020304" pitchFamily="18" charset="0"/>
                <a:cs typeface="Times New Roman" panose="02020603050405020304" pitchFamily="18" charset="0"/>
              </a:rPr>
              <a:t>Matematika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Berdasarkan</a:t>
            </a:r>
            <a:r>
              <a:rPr lang="en-IN" sz="1800" dirty="0">
                <a:latin typeface="Times New Roman" panose="02020603050405020304" pitchFamily="18" charset="0"/>
                <a:cs typeface="Times New Roman" panose="02020603050405020304" pitchFamily="18" charset="0"/>
              </a:rPr>
              <a:t> Zernike Moments </a:t>
            </a:r>
            <a:r>
              <a:rPr lang="en-IN" sz="1800" dirty="0" err="1">
                <a:latin typeface="Times New Roman" panose="02020603050405020304" pitchFamily="18" charset="0"/>
                <a:cs typeface="Times New Roman" panose="02020603050405020304" pitchFamily="18" charset="0"/>
              </a:rPr>
              <a:t>Menggunakan</a:t>
            </a:r>
            <a:r>
              <a:rPr lang="en-IN" sz="1800" dirty="0">
                <a:latin typeface="Times New Roman" panose="02020603050405020304" pitchFamily="18" charset="0"/>
                <a:cs typeface="Times New Roman" panose="02020603050405020304" pitchFamily="18" charset="0"/>
              </a:rPr>
              <a:t> Support Vector Machine,” vol. 2, no. 1, pp. 1–5, 2022. </a:t>
            </a: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r>
              <a:rPr lang="en-IN" sz="1800" dirty="0">
                <a:latin typeface="Times New Roman" panose="02020603050405020304" pitchFamily="18" charset="0"/>
                <a:cs typeface="Times New Roman" panose="02020603050405020304" pitchFamily="18" charset="0"/>
              </a:rPr>
              <a:t>[9] S. Zheng et al., “Sunspot drawings handwritten character recognition method based on deep learning,” New Astronomy, vol. 45, pp. 54–59, 2022. </a:t>
            </a: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r>
              <a:rPr lang="en-IN" sz="1800" dirty="0">
                <a:latin typeface="Times New Roman" panose="02020603050405020304" pitchFamily="18" charset="0"/>
                <a:cs typeface="Times New Roman" panose="02020603050405020304" pitchFamily="18" charset="0"/>
              </a:rPr>
              <a:t>[10] J. Sadri, C. Y. Suen, and T. D. Bui, “New approach for segmentation and recognition of handwritten numeral strings” in Document Recognition and Retrieval XII, 2022, vol. 5676, pp. 92– 101. </a:t>
            </a:r>
            <a:endParaRPr lang="en-IN" sz="1800" b="0" i="0" dirty="0">
              <a:solidFill>
                <a:srgbClr val="000000"/>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142844" y="6357958"/>
            <a:ext cx="571504" cy="446276"/>
          </a:xfrm>
          <a:prstGeom prst="rect">
            <a:avLst/>
          </a:prstGeom>
          <a:noFill/>
        </p:spPr>
        <p:txBody>
          <a:bodyPr wrap="square" rtlCol="0">
            <a:spAutoFit/>
          </a:bodyPr>
          <a:lstStyle/>
          <a:p>
            <a:r>
              <a:rPr lang="en-US" sz="2300" b="1" dirty="0" smtClean="0">
                <a:latin typeface="Times New Roman" pitchFamily="18" charset="0"/>
                <a:cs typeface="Times New Roman" pitchFamily="18" charset="0"/>
              </a:rPr>
              <a:t>17</a:t>
            </a:r>
            <a:endParaRPr lang="en-US" sz="23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37639797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81000" y="2514600"/>
            <a:ext cx="8229600" cy="1447800"/>
          </a:xfrm>
        </p:spPr>
        <p:txBody>
          <a:bodyPr rtlCol="0">
            <a:normAutofit lnSpcReduction="10000"/>
          </a:bodyPr>
          <a:lstStyle/>
          <a:p>
            <a:pPr algn="ctr" eaLnBrk="1" fontAlgn="auto" hangingPunct="1">
              <a:spcAft>
                <a:spcPts val="0"/>
              </a:spcAft>
              <a:buFontTx/>
              <a:buNone/>
              <a:defRPr/>
            </a:pPr>
            <a:r>
              <a:rPr lang="en-US" altLang="en-US" sz="9600" dirty="0">
                <a:solidFill>
                  <a:srgbClr val="3399FF"/>
                </a:solidFill>
                <a:latin typeface="Times New Roman" panose="02020603050405020304" pitchFamily="18" charset="0"/>
              </a:rPr>
              <a:t>Thank You</a:t>
            </a:r>
          </a:p>
          <a:p>
            <a:pPr algn="ctr" eaLnBrk="1" fontAlgn="auto" hangingPunct="1">
              <a:spcAft>
                <a:spcPts val="0"/>
              </a:spcAft>
              <a:buFontTx/>
              <a:buNone/>
              <a:defRPr/>
            </a:pPr>
            <a:endParaRPr lang="en-US" altLang="en-US" sz="4800" dirty="0">
              <a:latin typeface="Times New Roman" panose="02020603050405020304" pitchFamily="18" charset="0"/>
            </a:endParaRPr>
          </a:p>
          <a:p>
            <a:pPr marL="0" indent="0" eaLnBrk="1" fontAlgn="auto" hangingPunct="1">
              <a:spcAft>
                <a:spcPts val="0"/>
              </a:spcAft>
              <a:buNone/>
              <a:defRPr/>
            </a:pPr>
            <a:endParaRPr lang="en-IN" altLang="en-US" dirty="0"/>
          </a:p>
        </p:txBody>
      </p:sp>
      <p:sp>
        <p:nvSpPr>
          <p:cNvPr id="3" name="Title 1"/>
          <p:cNvSpPr txBox="1"/>
          <p:nvPr/>
        </p:nvSpPr>
        <p:spPr>
          <a:xfrm>
            <a:off x="-439738" y="6383338"/>
            <a:ext cx="1592263" cy="395287"/>
          </a:xfrm>
          <a:prstGeom prst="rect">
            <a:avLst/>
          </a:prstGeom>
        </p:spPr>
        <p:txBody>
          <a:bodyPr anchor="ctr">
            <a:noAutofit/>
          </a:bodyPr>
          <a:lstStyle/>
          <a:p>
            <a:pPr algn="ctr" eaLnBrk="1" fontAlgn="auto" hangingPunct="1">
              <a:spcAft>
                <a:spcPts val="0"/>
              </a:spcAft>
              <a:defRPr/>
            </a:pPr>
            <a:r>
              <a:rPr lang="en-IN" sz="2300" b="1" dirty="0" smtClean="0">
                <a:latin typeface="Times New Roman" pitchFamily="18" charset="0"/>
                <a:ea typeface="+mj-ea"/>
                <a:cs typeface="Times New Roman" pitchFamily="18" charset="0"/>
              </a:rPr>
              <a:t> 18</a:t>
            </a:r>
            <a:endParaRPr lang="en-IN" sz="2300" b="1" dirty="0">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865"/>
            <a:ext cx="8229600" cy="996315"/>
          </a:xfrm>
        </p:spPr>
        <p:txBody>
          <a:bodyPr/>
          <a:lstStyle/>
          <a:p>
            <a:r>
              <a:rPr lang="en-IN" altLang="en-GB" sz="2800" b="1" cap="all" dirty="0">
                <a:solidFill>
                  <a:schemeClr val="bg1"/>
                </a:solidFill>
                <a:latin typeface="Times New Roman" panose="02020603050405020304" pitchFamily="18" charset="0"/>
                <a:cs typeface="Times New Roman" panose="02020603050405020304" pitchFamily="18" charset="0"/>
                <a:sym typeface="+mn-ea"/>
              </a:rPr>
              <a:t>Table of Contents</a:t>
            </a:r>
            <a:r>
              <a:rPr lang="en-IN" altLang="en-US" sz="2800" b="1" cap="all" dirty="0">
                <a:solidFill>
                  <a:schemeClr val="bg1"/>
                </a:solidFill>
                <a:latin typeface="Times New Roman" panose="02020603050405020304" pitchFamily="18" charset="0"/>
                <a:cs typeface="Times New Roman" panose="02020603050405020304" pitchFamily="18" charset="0"/>
              </a:rPr>
              <a:t/>
            </a:r>
            <a:br>
              <a:rPr lang="en-IN" altLang="en-US" sz="2800" b="1" cap="all" dirty="0">
                <a:solidFill>
                  <a:schemeClr val="bg1"/>
                </a:solidFill>
                <a:latin typeface="Times New Roman" panose="02020603050405020304" pitchFamily="18" charset="0"/>
                <a:cs typeface="Times New Roman" panose="02020603050405020304" pitchFamily="18" charset="0"/>
              </a:rPr>
            </a:br>
            <a:endParaRPr lang="en-IN" altLang="en-US" sz="2800" cap="all" dirty="0">
              <a:latin typeface="Times New Roman" panose="02020603050405020304" pitchFamily="18" charset="0"/>
              <a:cs typeface="Times New Roman" panose="02020603050405020304" pitchFamily="18" charset="0"/>
            </a:endParaRPr>
          </a:p>
        </p:txBody>
      </p:sp>
      <p:graphicFrame>
        <p:nvGraphicFramePr>
          <p:cNvPr id="8" name="Content Placeholder 7"/>
          <p:cNvGraphicFramePr>
            <a:graphicFrameLocks noGrp="1"/>
          </p:cNvGraphicFramePr>
          <p:nvPr>
            <p:ph idx="1"/>
            <p:extLst>
              <p:ext uri="{D42A27DB-BD31-4B8C-83A1-F6EECF244321}">
                <p14:modId xmlns="" xmlns:p14="http://schemas.microsoft.com/office/powerpoint/2010/main" val="751255074"/>
              </p:ext>
            </p:extLst>
          </p:nvPr>
        </p:nvGraphicFramePr>
        <p:xfrm>
          <a:off x="657226" y="1059180"/>
          <a:ext cx="8000999" cy="3512819"/>
        </p:xfrm>
        <a:graphic>
          <a:graphicData uri="http://schemas.openxmlformats.org/drawingml/2006/table">
            <a:tbl>
              <a:tblPr firstRow="1" bandRow="1">
                <a:tableStyleId>{5C22544A-7EE6-4342-B048-85BDC9FD1C3A}</a:tableStyleId>
              </a:tblPr>
              <a:tblGrid>
                <a:gridCol w="1177925">
                  <a:extLst>
                    <a:ext uri="{9D8B030D-6E8A-4147-A177-3AD203B41FA5}">
                      <a16:colId xmlns="" xmlns:a16="http://schemas.microsoft.com/office/drawing/2014/main" val="20000"/>
                    </a:ext>
                  </a:extLst>
                </a:gridCol>
                <a:gridCol w="5327649">
                  <a:extLst>
                    <a:ext uri="{9D8B030D-6E8A-4147-A177-3AD203B41FA5}">
                      <a16:colId xmlns="" xmlns:a16="http://schemas.microsoft.com/office/drawing/2014/main" val="20001"/>
                    </a:ext>
                  </a:extLst>
                </a:gridCol>
                <a:gridCol w="1495425">
                  <a:extLst>
                    <a:ext uri="{9D8B030D-6E8A-4147-A177-3AD203B41FA5}">
                      <a16:colId xmlns="" xmlns:a16="http://schemas.microsoft.com/office/drawing/2014/main" val="20002"/>
                    </a:ext>
                  </a:extLst>
                </a:gridCol>
              </a:tblGrid>
              <a:tr h="1028319">
                <a:tc>
                  <a:txBody>
                    <a:bodyPr/>
                    <a:lstStyle/>
                    <a:p>
                      <a:pPr algn="ctr">
                        <a:buNone/>
                      </a:pPr>
                      <a:r>
                        <a:rPr lang="en-IN" altLang="en-US" sz="2400" dirty="0" err="1">
                          <a:latin typeface="Times New Roman" panose="02020603050405020304" pitchFamily="18" charset="0"/>
                          <a:cs typeface="Times New Roman" panose="02020603050405020304" pitchFamily="18" charset="0"/>
                        </a:rPr>
                        <a:t>S.No</a:t>
                      </a:r>
                      <a:r>
                        <a:rPr lang="en-IN" altLang="en-US" sz="2400" dirty="0">
                          <a:latin typeface="Times New Roman" panose="02020603050405020304" pitchFamily="18" charset="0"/>
                          <a:cs typeface="Times New Roman" panose="02020603050405020304" pitchFamily="18" charset="0"/>
                        </a:rPr>
                        <a:t>.</a:t>
                      </a:r>
                    </a:p>
                  </a:txBody>
                  <a:tcPr anchor="ctr"/>
                </a:tc>
                <a:tc>
                  <a:txBody>
                    <a:bodyPr/>
                    <a:lstStyle/>
                    <a:p>
                      <a:pPr algn="ctr">
                        <a:buNone/>
                      </a:pPr>
                      <a:r>
                        <a:rPr lang="en-IN" altLang="en-US" sz="2400" dirty="0">
                          <a:latin typeface="Times New Roman" panose="02020603050405020304" pitchFamily="18" charset="0"/>
                          <a:cs typeface="Times New Roman" panose="02020603050405020304" pitchFamily="18" charset="0"/>
                        </a:rPr>
                        <a:t>Content</a:t>
                      </a:r>
                    </a:p>
                  </a:txBody>
                  <a:tcPr anchor="ctr"/>
                </a:tc>
                <a:tc>
                  <a:txBody>
                    <a:bodyPr/>
                    <a:lstStyle/>
                    <a:p>
                      <a:pPr marL="0" algn="ctr" defTabSz="914400" rtl="0" eaLnBrk="1" latinLnBrk="0" hangingPunct="1">
                        <a:buNone/>
                      </a:pPr>
                      <a:r>
                        <a:rPr lang="en-IN" altLang="en-US" sz="2400" b="1" kern="1200" dirty="0">
                          <a:solidFill>
                            <a:schemeClr val="lt1"/>
                          </a:solidFill>
                          <a:latin typeface="Times New Roman" panose="02020603050405020304" pitchFamily="18" charset="0"/>
                          <a:ea typeface="+mn-ea"/>
                          <a:cs typeface="Times New Roman" panose="02020603050405020304" pitchFamily="18" charset="0"/>
                        </a:rPr>
                        <a:t>Page No.</a:t>
                      </a:r>
                    </a:p>
                  </a:txBody>
                  <a:tcPr anchor="ctr"/>
                </a:tc>
                <a:extLst>
                  <a:ext uri="{0D108BD9-81ED-4DB2-BD59-A6C34878D82A}">
                    <a16:rowId xmlns="" xmlns:a16="http://schemas.microsoft.com/office/drawing/2014/main" val="10000"/>
                  </a:ext>
                </a:extLst>
              </a:tr>
              <a:tr h="621125">
                <a:tc>
                  <a:txBody>
                    <a:bodyPr/>
                    <a:lstStyle/>
                    <a:p>
                      <a:pPr algn="ctr">
                        <a:buNone/>
                      </a:pPr>
                      <a:r>
                        <a:rPr lang="en-IN" altLang="en-US" sz="1800" dirty="0">
                          <a:latin typeface="Times New Roman" panose="02020603050405020304" pitchFamily="18" charset="0"/>
                          <a:cs typeface="Times New Roman" panose="02020603050405020304" pitchFamily="18" charset="0"/>
                        </a:rPr>
                        <a:t>1</a:t>
                      </a:r>
                    </a:p>
                  </a:txBody>
                  <a:tcPr/>
                </a:tc>
                <a:tc>
                  <a:txBody>
                    <a:bodyPr/>
                    <a:lstStyle/>
                    <a:p>
                      <a:pPr>
                        <a:buNone/>
                      </a:pPr>
                      <a:r>
                        <a:rPr lang="en-IN" altLang="en-US" sz="1800" dirty="0">
                          <a:latin typeface="Times New Roman" panose="02020603050405020304" pitchFamily="18" charset="0"/>
                          <a:cs typeface="Times New Roman" panose="02020603050405020304" pitchFamily="18" charset="0"/>
                        </a:rPr>
                        <a:t>Abstract</a:t>
                      </a:r>
                    </a:p>
                  </a:txBody>
                  <a:tcPr/>
                </a:tc>
                <a:tc>
                  <a:txBody>
                    <a:bodyPr/>
                    <a:lstStyle/>
                    <a:p>
                      <a:pPr marL="0" algn="ctr" defTabSz="914400" rtl="0" eaLnBrk="1" latinLnBrk="0" hangingPunct="1">
                        <a:buNone/>
                      </a:pPr>
                      <a:r>
                        <a:rPr lang="en-US" altLang="en-US" sz="1800" kern="1200" dirty="0">
                          <a:solidFill>
                            <a:schemeClr val="dk1"/>
                          </a:solidFill>
                          <a:latin typeface="Times New Roman" panose="02020603050405020304" pitchFamily="18" charset="0"/>
                          <a:ea typeface="+mn-ea"/>
                          <a:cs typeface="Times New Roman" panose="02020603050405020304" pitchFamily="18" charset="0"/>
                        </a:rPr>
                        <a:t>3</a:t>
                      </a:r>
                      <a:endParaRPr lang="en-IN" altLang="en-US" sz="1800"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 xmlns:a16="http://schemas.microsoft.com/office/drawing/2014/main" val="10001"/>
                  </a:ext>
                </a:extLst>
              </a:tr>
              <a:tr h="621125">
                <a:tc>
                  <a:txBody>
                    <a:bodyPr/>
                    <a:lstStyle/>
                    <a:p>
                      <a:pPr algn="ctr">
                        <a:buNone/>
                      </a:pPr>
                      <a:r>
                        <a:rPr lang="en-IN" altLang="en-US" sz="1800">
                          <a:latin typeface="Times New Roman" panose="02020603050405020304" pitchFamily="18" charset="0"/>
                          <a:cs typeface="Times New Roman" panose="02020603050405020304" pitchFamily="18" charset="0"/>
                        </a:rPr>
                        <a:t>2</a:t>
                      </a:r>
                    </a:p>
                  </a:txBody>
                  <a:tcPr/>
                </a:tc>
                <a:tc>
                  <a:txBody>
                    <a:bodyPr/>
                    <a:lstStyle/>
                    <a:p>
                      <a:pPr>
                        <a:buNone/>
                      </a:pPr>
                      <a:r>
                        <a:rPr lang="en-IN" altLang="en-US" sz="1800" dirty="0">
                          <a:latin typeface="Times New Roman" panose="02020603050405020304" pitchFamily="18" charset="0"/>
                          <a:cs typeface="Times New Roman" panose="02020603050405020304" pitchFamily="18" charset="0"/>
                        </a:rPr>
                        <a:t>Introduction</a:t>
                      </a:r>
                    </a:p>
                  </a:txBody>
                  <a:tcPr/>
                </a:tc>
                <a:tc>
                  <a:txBody>
                    <a:bodyPr/>
                    <a:lstStyle/>
                    <a:p>
                      <a:pPr marL="0" algn="ctr" defTabSz="914400" rtl="0" eaLnBrk="1" latinLnBrk="0" hangingPunct="1">
                        <a:buNone/>
                      </a:pPr>
                      <a:r>
                        <a:rPr lang="en-US" altLang="en-US" sz="1800" kern="1200" dirty="0">
                          <a:solidFill>
                            <a:schemeClr val="dk1"/>
                          </a:solidFill>
                          <a:latin typeface="Times New Roman" panose="02020603050405020304" pitchFamily="18" charset="0"/>
                          <a:ea typeface="+mn-ea"/>
                          <a:cs typeface="Times New Roman" panose="02020603050405020304" pitchFamily="18" charset="0"/>
                        </a:rPr>
                        <a:t>4</a:t>
                      </a:r>
                      <a:endParaRPr lang="en-IN" altLang="en-US" sz="1800"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 xmlns:a16="http://schemas.microsoft.com/office/drawing/2014/main" val="10002"/>
                  </a:ext>
                </a:extLst>
              </a:tr>
              <a:tr h="621125">
                <a:tc>
                  <a:txBody>
                    <a:bodyPr/>
                    <a:lstStyle/>
                    <a:p>
                      <a:pPr algn="ctr">
                        <a:buNone/>
                      </a:pPr>
                      <a:r>
                        <a:rPr lang="en-IN" altLang="en-US" sz="1800" dirty="0">
                          <a:latin typeface="Times New Roman" panose="02020603050405020304" pitchFamily="18" charset="0"/>
                          <a:cs typeface="Times New Roman" panose="02020603050405020304" pitchFamily="18" charset="0"/>
                        </a:rPr>
                        <a:t>3</a:t>
                      </a:r>
                    </a:p>
                  </a:txBody>
                  <a:tcPr/>
                </a:tc>
                <a:tc>
                  <a:txBody>
                    <a:bodyPr/>
                    <a:lstStyle/>
                    <a:p>
                      <a:pPr>
                        <a:buNone/>
                      </a:pPr>
                      <a:r>
                        <a:rPr lang="en-IN" altLang="en-US" sz="1800" dirty="0">
                          <a:latin typeface="Times New Roman" panose="02020603050405020304" pitchFamily="18" charset="0"/>
                          <a:cs typeface="Times New Roman" panose="02020603050405020304" pitchFamily="18" charset="0"/>
                        </a:rPr>
                        <a:t>Literature Survey</a:t>
                      </a:r>
                    </a:p>
                  </a:txBody>
                  <a:tcPr/>
                </a:tc>
                <a:tc>
                  <a:txBody>
                    <a:bodyPr/>
                    <a:lstStyle/>
                    <a:p>
                      <a:pPr marL="0" algn="ctr" defTabSz="914400" rtl="0" eaLnBrk="1" latinLnBrk="0" hangingPunct="1">
                        <a:buNone/>
                      </a:pPr>
                      <a:r>
                        <a:rPr lang="en-US" altLang="en-US" sz="1800" kern="1200" dirty="0">
                          <a:solidFill>
                            <a:schemeClr val="dk1"/>
                          </a:solidFill>
                          <a:latin typeface="Times New Roman" panose="02020603050405020304" pitchFamily="18" charset="0"/>
                          <a:ea typeface="+mn-ea"/>
                          <a:cs typeface="Times New Roman" panose="02020603050405020304" pitchFamily="18" charset="0"/>
                        </a:rPr>
                        <a:t>5</a:t>
                      </a:r>
                      <a:endParaRPr lang="en-IN" altLang="en-US" sz="1800"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 xmlns:a16="http://schemas.microsoft.com/office/drawing/2014/main" val="10003"/>
                  </a:ext>
                </a:extLst>
              </a:tr>
              <a:tr h="621125">
                <a:tc>
                  <a:txBody>
                    <a:bodyPr/>
                    <a:lstStyle/>
                    <a:p>
                      <a:pPr algn="ctr">
                        <a:buNone/>
                      </a:pPr>
                      <a:r>
                        <a:rPr lang="en-IN" altLang="en-US" sz="1800" dirty="0">
                          <a:latin typeface="Times New Roman" panose="02020603050405020304" pitchFamily="18" charset="0"/>
                          <a:cs typeface="Times New Roman" panose="02020603050405020304" pitchFamily="18" charset="0"/>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latin typeface="Times New Roman" panose="02020603050405020304" pitchFamily="18" charset="0"/>
                          <a:cs typeface="Times New Roman" panose="02020603050405020304" pitchFamily="18" charset="0"/>
                        </a:rPr>
                        <a:t>References</a:t>
                      </a:r>
                      <a:endParaRPr lang="en-IN" altLang="en-US" sz="1800" dirty="0">
                        <a:latin typeface="Times New Roman" panose="02020603050405020304" pitchFamily="18" charset="0"/>
                        <a:cs typeface="Times New Roman" panose="02020603050405020304" pitchFamily="18" charset="0"/>
                      </a:endParaRPr>
                    </a:p>
                  </a:txBody>
                  <a:tcPr/>
                </a:tc>
                <a:tc>
                  <a:txBody>
                    <a:bodyPr/>
                    <a:lstStyle/>
                    <a:p>
                      <a:pPr algn="ctr">
                        <a:buNone/>
                      </a:pPr>
                      <a:r>
                        <a:rPr lang="en-US" altLang="en-US" sz="1800" kern="1200" dirty="0">
                          <a:solidFill>
                            <a:schemeClr val="dk1"/>
                          </a:solidFill>
                          <a:latin typeface="Times New Roman" panose="02020603050405020304" pitchFamily="18" charset="0"/>
                          <a:ea typeface="+mn-ea"/>
                          <a:cs typeface="Times New Roman" panose="02020603050405020304" pitchFamily="18" charset="0"/>
                        </a:rPr>
                        <a:t>15</a:t>
                      </a:r>
                      <a:endParaRPr lang="en-IN" altLang="en-US" sz="1800"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 xmlns:a16="http://schemas.microsoft.com/office/drawing/2014/main" val="10004"/>
                  </a:ext>
                </a:extLst>
              </a:tr>
            </a:tbl>
          </a:graphicData>
        </a:graphic>
      </p:graphicFrame>
      <p:sp>
        <p:nvSpPr>
          <p:cNvPr id="3" name="Title 1">
            <a:extLst>
              <a:ext uri="{FF2B5EF4-FFF2-40B4-BE49-F238E27FC236}">
                <a16:creationId xmlns="" xmlns:a16="http://schemas.microsoft.com/office/drawing/2014/main" id="{81DDA546-140E-F41F-9888-079E4DC9CFEA}"/>
              </a:ext>
            </a:extLst>
          </p:cNvPr>
          <p:cNvSpPr txBox="1"/>
          <p:nvPr/>
        </p:nvSpPr>
        <p:spPr>
          <a:xfrm>
            <a:off x="152400" y="6400800"/>
            <a:ext cx="457200" cy="381000"/>
          </a:xfrm>
          <a:prstGeom prst="rect">
            <a:avLst/>
          </a:prstGeom>
        </p:spPr>
        <p:txBody>
          <a:bodyPr anchor="ctr">
            <a:normAutofit fontScale="90000" lnSpcReduction="10000"/>
          </a:bodyPr>
          <a:lstStyle/>
          <a:p>
            <a:pPr algn="ctr" eaLnBrk="1" fontAlgn="auto" hangingPunct="1">
              <a:spcAft>
                <a:spcPts val="0"/>
              </a:spcAft>
              <a:defRPr/>
            </a:pPr>
            <a:r>
              <a:rPr lang="en-US" sz="2300" b="1" dirty="0">
                <a:latin typeface="Times New Roman" panose="02020603050405020304" pitchFamily="18" charset="0"/>
                <a:ea typeface="+mj-ea"/>
                <a:cs typeface="Times New Roman" panose="02020603050405020304" pitchFamily="18" charset="0"/>
              </a:rPr>
              <a:t>2</a:t>
            </a:r>
            <a:endParaRPr lang="en-IN" sz="2300" b="1" dirty="0">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381000" y="1066800"/>
            <a:ext cx="8229600" cy="4800599"/>
          </a:xfrm>
          <a:solidFill>
            <a:schemeClr val="bg1"/>
          </a:solidFill>
        </p:spPr>
        <p:txBody>
          <a:bodyPr/>
          <a:lstStyle/>
          <a:p>
            <a:pPr marL="0" indent="0" algn="just">
              <a:lnSpc>
                <a:spcPct val="150000"/>
              </a:lnSpc>
              <a:buNone/>
            </a:pPr>
            <a:r>
              <a:rPr lang="en-US" sz="2000" dirty="0">
                <a:solidFill>
                  <a:schemeClr val="bg2">
                    <a:lumMod val="10000"/>
                  </a:schemeClr>
                </a:solidFill>
                <a:latin typeface="Times New Roman" pitchFamily="18" charset="0"/>
                <a:cs typeface="Times New Roman" pitchFamily="18" charset="0"/>
              </a:rPr>
              <a:t>Character recognition plays a crucial role within the modern world. It will solve additional advanced issues and makes human’s job easier. Associate example is written character recognition. This can be a system wide employed in the world to recognize zip code or postcode for mail sorting. There are different techniques which will be accustomed acknowledge written characters. Shape recognition, Chinese Character and written Digit recognition uses Neural Network to acknowledge them. Neural Network is employed to coach and identify written digits. </a:t>
            </a:r>
            <a:endParaRPr lang="en-US" sz="2000" dirty="0">
              <a:latin typeface="Times New Roman" panose="02020603050405020304" pitchFamily="18" charset="0"/>
              <a:cs typeface="Times New Roman" panose="02020603050405020304" pitchFamily="18" charset="0"/>
            </a:endParaRPr>
          </a:p>
        </p:txBody>
      </p:sp>
      <p:sp>
        <p:nvSpPr>
          <p:cNvPr id="4099" name="Title 1"/>
          <p:cNvSpPr>
            <a:spLocks noGrp="1"/>
          </p:cNvSpPr>
          <p:nvPr>
            <p:ph type="title"/>
          </p:nvPr>
        </p:nvSpPr>
        <p:spPr>
          <a:xfrm>
            <a:off x="228600" y="0"/>
            <a:ext cx="8229600" cy="609600"/>
          </a:xfrm>
        </p:spPr>
        <p:txBody>
          <a:bodyPr/>
          <a:lstStyle/>
          <a:p>
            <a:pPr eaLnBrk="1" hangingPunct="1"/>
            <a:r>
              <a:rPr lang="en-GB" altLang="en-US" sz="2600" b="1" cap="all" dirty="0">
                <a:solidFill>
                  <a:schemeClr val="bg1"/>
                </a:solidFill>
                <a:latin typeface="Times New Roman"/>
                <a:cs typeface="Times New Roman"/>
              </a:rPr>
              <a:t>Abstract</a:t>
            </a:r>
            <a:endParaRPr lang="en-IN" altLang="en-US" sz="2600" b="1" cap="all" dirty="0">
              <a:solidFill>
                <a:schemeClr val="bg1"/>
              </a:solidFill>
            </a:endParaRPr>
          </a:p>
        </p:txBody>
      </p:sp>
      <p:sp>
        <p:nvSpPr>
          <p:cNvPr id="2" name="Title 1">
            <a:extLst>
              <a:ext uri="{FF2B5EF4-FFF2-40B4-BE49-F238E27FC236}">
                <a16:creationId xmlns="" xmlns:a16="http://schemas.microsoft.com/office/drawing/2014/main" id="{E032209D-8F99-9AF2-762F-C491B8863C44}"/>
              </a:ext>
            </a:extLst>
          </p:cNvPr>
          <p:cNvSpPr txBox="1"/>
          <p:nvPr/>
        </p:nvSpPr>
        <p:spPr>
          <a:xfrm>
            <a:off x="152400" y="6400800"/>
            <a:ext cx="457200" cy="381000"/>
          </a:xfrm>
          <a:prstGeom prst="rect">
            <a:avLst/>
          </a:prstGeom>
        </p:spPr>
        <p:txBody>
          <a:bodyPr anchor="ctr">
            <a:normAutofit fontScale="52500" lnSpcReduction="20000"/>
          </a:bodyPr>
          <a:lstStyle/>
          <a:p>
            <a:pPr algn="ctr" eaLnBrk="1" fontAlgn="auto" hangingPunct="1">
              <a:spcAft>
                <a:spcPts val="0"/>
              </a:spcAft>
              <a:defRPr/>
            </a:pPr>
            <a:r>
              <a:rPr lang="en-US" sz="4400" b="1" dirty="0">
                <a:latin typeface="Times New Roman" panose="02020603050405020304" pitchFamily="18" charset="0"/>
                <a:ea typeface="+mj-ea"/>
                <a:cs typeface="Times New Roman" panose="02020603050405020304" pitchFamily="18" charset="0"/>
              </a:rPr>
              <a:t>3</a:t>
            </a:r>
            <a:endParaRPr lang="en-IN" sz="4400" b="1" dirty="0">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lstStyle/>
          <a:p>
            <a:pPr eaLnBrk="1" hangingPunct="1"/>
            <a:r>
              <a:rPr lang="en-IN" altLang="en-US" sz="2600" b="1" dirty="0">
                <a:solidFill>
                  <a:schemeClr val="bg1"/>
                </a:solidFill>
                <a:latin typeface="Times New Roman"/>
                <a:cs typeface="Times New Roman"/>
              </a:rPr>
              <a:t>INTRODUCTION</a:t>
            </a:r>
            <a:endParaRPr lang="en-US" sz="2600" b="1" dirty="0">
              <a:solidFill>
                <a:schemeClr val="bg1"/>
              </a:solidFill>
              <a:latin typeface="Times New Roman"/>
              <a:cs typeface="Times New Roman"/>
            </a:endParaRPr>
          </a:p>
        </p:txBody>
      </p:sp>
      <p:sp>
        <p:nvSpPr>
          <p:cNvPr id="3" name="Content Placeholder 2"/>
          <p:cNvSpPr>
            <a:spLocks noGrp="1"/>
          </p:cNvSpPr>
          <p:nvPr>
            <p:ph idx="1"/>
          </p:nvPr>
        </p:nvSpPr>
        <p:spPr>
          <a:xfrm>
            <a:off x="457200" y="990600"/>
            <a:ext cx="8229600" cy="5135563"/>
          </a:xfrm>
        </p:spPr>
        <p:txBody>
          <a:bodyPr/>
          <a:lstStyle/>
          <a:p>
            <a:pPr algn="just" eaLnBrk="1" hangingPunct="1">
              <a:lnSpc>
                <a:spcPct val="150000"/>
              </a:lnSpc>
              <a:buFont typeface="Wingdings" panose="05000000000000000000" pitchFamily="2" charset="2"/>
              <a:buChar char="Ø"/>
            </a:pPr>
            <a:r>
              <a:rPr lang="en-US" sz="2000" dirty="0">
                <a:latin typeface="Times New Roman" pitchFamily="18" charset="0"/>
                <a:cs typeface="Times New Roman" pitchFamily="18" charset="0"/>
              </a:rPr>
              <a:t> A handwritten digit recognition system was to visualize artificial neural networks. </a:t>
            </a:r>
          </a:p>
          <a:p>
            <a:pPr algn="just" eaLnBrk="1" hangingPunct="1">
              <a:lnSpc>
                <a:spcPct val="150000"/>
              </a:lnSpc>
              <a:buFont typeface="Wingdings" panose="05000000000000000000" pitchFamily="2" charset="2"/>
              <a:buChar char="Ø"/>
            </a:pPr>
            <a:r>
              <a:rPr lang="en-US" sz="2000" dirty="0">
                <a:latin typeface="Times New Roman" pitchFamily="18" charset="0"/>
                <a:cs typeface="Times New Roman" pitchFamily="18" charset="0"/>
              </a:rPr>
              <a:t>It is already widely used in the automatic processing of bank cheques, postal addresses, in mobile phones etc. </a:t>
            </a:r>
          </a:p>
          <a:p>
            <a:pPr algn="just" eaLnBrk="1" hangingPunct="1">
              <a:lnSpc>
                <a:spcPct val="150000"/>
              </a:lnSpc>
              <a:buFont typeface="Wingdings" panose="05000000000000000000" pitchFamily="2" charset="2"/>
              <a:buChar char="Ø"/>
            </a:pPr>
            <a:r>
              <a:rPr lang="en-US" sz="2000" dirty="0">
                <a:latin typeface="Times New Roman" pitchFamily="18" charset="0"/>
                <a:cs typeface="Times New Roman" pitchFamily="18" charset="0"/>
              </a:rPr>
              <a:t>To perform digit recognition, some basic knowledge on </a:t>
            </a:r>
            <a:r>
              <a:rPr lang="en-US" sz="2000" dirty="0">
                <a:solidFill>
                  <a:schemeClr val="bg2">
                    <a:lumMod val="10000"/>
                  </a:schemeClr>
                </a:solidFill>
                <a:latin typeface="Times New Roman" pitchFamily="18" charset="0"/>
                <a:cs typeface="Times New Roman" pitchFamily="18" charset="0"/>
              </a:rPr>
              <a:t>neural</a:t>
            </a:r>
            <a:r>
              <a:rPr lang="en-US" sz="2000" dirty="0">
                <a:latin typeface="Times New Roman" pitchFamily="18" charset="0"/>
                <a:cs typeface="Times New Roman" pitchFamily="18" charset="0"/>
              </a:rPr>
              <a:t> network and image processing is needed. </a:t>
            </a:r>
          </a:p>
          <a:p>
            <a:pPr algn="just" eaLnBrk="1" hangingPunct="1">
              <a:lnSpc>
                <a:spcPct val="150000"/>
              </a:lnSpc>
              <a:buFont typeface="Wingdings" panose="05000000000000000000" pitchFamily="2" charset="2"/>
              <a:buChar char="Ø"/>
            </a:pPr>
            <a:r>
              <a:rPr lang="en-US" sz="2000" dirty="0">
                <a:latin typeface="Times New Roman" pitchFamily="18" charset="0"/>
                <a:cs typeface="Times New Roman" pitchFamily="18" charset="0"/>
              </a:rPr>
              <a:t>But, the customer may use it without any prior knowledge in image processing or neural network. </a:t>
            </a:r>
          </a:p>
          <a:p>
            <a:pPr algn="just" eaLnBrk="1" hangingPunct="1">
              <a:lnSpc>
                <a:spcPct val="150000"/>
              </a:lnSpc>
              <a:buFont typeface="Wingdings" panose="05000000000000000000" pitchFamily="2" charset="2"/>
              <a:buChar char="Ø"/>
            </a:pPr>
            <a:r>
              <a:rPr lang="en-US" sz="2000" dirty="0">
                <a:latin typeface="Times New Roman" pitchFamily="18" charset="0"/>
                <a:cs typeface="Times New Roman" pitchFamily="18" charset="0"/>
              </a:rPr>
              <a:t>Some of the existing systems include computational intelligence techniques such as artificial neural networks or fuzzy logic.</a:t>
            </a:r>
          </a:p>
          <a:p>
            <a:pPr algn="just" eaLnBrk="1" hangingPunct="1">
              <a:lnSpc>
                <a:spcPct val="150000"/>
              </a:lnSpc>
            </a:pPr>
            <a:endParaRPr lang="en-US" sz="2000" dirty="0"/>
          </a:p>
        </p:txBody>
      </p:sp>
      <p:sp>
        <p:nvSpPr>
          <p:cNvPr id="4" name="TextBox 3">
            <a:extLst>
              <a:ext uri="{FF2B5EF4-FFF2-40B4-BE49-F238E27FC236}">
                <a16:creationId xmlns="" xmlns:a16="http://schemas.microsoft.com/office/drawing/2014/main" id="{66D5221A-90D6-AD18-4229-73E2B55EF46A}"/>
              </a:ext>
            </a:extLst>
          </p:cNvPr>
          <p:cNvSpPr txBox="1"/>
          <p:nvPr/>
        </p:nvSpPr>
        <p:spPr>
          <a:xfrm>
            <a:off x="272469" y="6430963"/>
            <a:ext cx="184731"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4</a:t>
            </a:r>
            <a:endParaRPr lang="en-IN" sz="23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B280C3-9478-D2D5-4101-F3B3163AE16C}"/>
              </a:ext>
            </a:extLst>
          </p:cNvPr>
          <p:cNvSpPr>
            <a:spLocks noGrp="1"/>
          </p:cNvSpPr>
          <p:nvPr>
            <p:ph type="title"/>
          </p:nvPr>
        </p:nvSpPr>
        <p:spPr>
          <a:xfrm>
            <a:off x="533400" y="228600"/>
            <a:ext cx="8229600" cy="45719"/>
          </a:xfrm>
        </p:spPr>
        <p:txBody>
          <a:bodyPr/>
          <a:lstStyle/>
          <a:p>
            <a:r>
              <a:rPr lang="en-US" sz="2600" b="1" dirty="0">
                <a:solidFill>
                  <a:schemeClr val="bg1"/>
                </a:solidFill>
                <a:latin typeface="Times New Roman"/>
                <a:cs typeface="Times New Roman"/>
              </a:rPr>
              <a:t>LITERATURE</a:t>
            </a:r>
            <a:r>
              <a:rPr lang="en-US" dirty="0"/>
              <a:t> </a:t>
            </a:r>
            <a:r>
              <a:rPr lang="en-US" sz="2600" b="1" dirty="0">
                <a:solidFill>
                  <a:schemeClr val="bg1"/>
                </a:solidFill>
                <a:latin typeface="Times New Roman"/>
                <a:cs typeface="Times New Roman"/>
              </a:rPr>
              <a:t>SURVEY-1</a:t>
            </a:r>
            <a:endParaRPr lang="en-IN" sz="2600" b="1" dirty="0">
              <a:solidFill>
                <a:schemeClr val="bg1"/>
              </a:solidFill>
              <a:latin typeface="Times New Roman"/>
              <a:cs typeface="Times New Roman"/>
            </a:endParaRPr>
          </a:p>
        </p:txBody>
      </p:sp>
      <p:graphicFrame>
        <p:nvGraphicFramePr>
          <p:cNvPr id="4" name="Table 4">
            <a:extLst>
              <a:ext uri="{FF2B5EF4-FFF2-40B4-BE49-F238E27FC236}">
                <a16:creationId xmlns="" xmlns:a16="http://schemas.microsoft.com/office/drawing/2014/main" id="{ACCB6531-D305-C378-23DC-2B4E627FEFC5}"/>
              </a:ext>
            </a:extLst>
          </p:cNvPr>
          <p:cNvGraphicFramePr>
            <a:graphicFrameLocks noGrp="1"/>
          </p:cNvGraphicFramePr>
          <p:nvPr>
            <p:ph idx="1"/>
            <p:extLst>
              <p:ext uri="{D42A27DB-BD31-4B8C-83A1-F6EECF244321}">
                <p14:modId xmlns="" xmlns:p14="http://schemas.microsoft.com/office/powerpoint/2010/main" val="3737209760"/>
              </p:ext>
            </p:extLst>
          </p:nvPr>
        </p:nvGraphicFramePr>
        <p:xfrm>
          <a:off x="76201" y="867724"/>
          <a:ext cx="8991598" cy="4160600"/>
        </p:xfrm>
        <a:graphic>
          <a:graphicData uri="http://schemas.openxmlformats.org/drawingml/2006/table">
            <a:tbl>
              <a:tblPr firstRow="1" bandRow="1">
                <a:tableStyleId>{5C22544A-7EE6-4342-B048-85BDC9FD1C3A}</a:tableStyleId>
              </a:tblPr>
              <a:tblGrid>
                <a:gridCol w="1371600">
                  <a:extLst>
                    <a:ext uri="{9D8B030D-6E8A-4147-A177-3AD203B41FA5}">
                      <a16:colId xmlns="" xmlns:a16="http://schemas.microsoft.com/office/drawing/2014/main" val="860827039"/>
                    </a:ext>
                  </a:extLst>
                </a:gridCol>
                <a:gridCol w="1197428">
                  <a:extLst>
                    <a:ext uri="{9D8B030D-6E8A-4147-A177-3AD203B41FA5}">
                      <a16:colId xmlns="" xmlns:a16="http://schemas.microsoft.com/office/drawing/2014/main" val="1930042162"/>
                    </a:ext>
                  </a:extLst>
                </a:gridCol>
                <a:gridCol w="1329983">
                  <a:extLst>
                    <a:ext uri="{9D8B030D-6E8A-4147-A177-3AD203B41FA5}">
                      <a16:colId xmlns="" xmlns:a16="http://schemas.microsoft.com/office/drawing/2014/main" val="1047262150"/>
                    </a:ext>
                  </a:extLst>
                </a:gridCol>
                <a:gridCol w="1239045">
                  <a:extLst>
                    <a:ext uri="{9D8B030D-6E8A-4147-A177-3AD203B41FA5}">
                      <a16:colId xmlns="" xmlns:a16="http://schemas.microsoft.com/office/drawing/2014/main" val="13014018"/>
                    </a:ext>
                  </a:extLst>
                </a:gridCol>
                <a:gridCol w="1284514">
                  <a:extLst>
                    <a:ext uri="{9D8B030D-6E8A-4147-A177-3AD203B41FA5}">
                      <a16:colId xmlns="" xmlns:a16="http://schemas.microsoft.com/office/drawing/2014/main" val="3451187702"/>
                    </a:ext>
                  </a:extLst>
                </a:gridCol>
                <a:gridCol w="1318024">
                  <a:extLst>
                    <a:ext uri="{9D8B030D-6E8A-4147-A177-3AD203B41FA5}">
                      <a16:colId xmlns="" xmlns:a16="http://schemas.microsoft.com/office/drawing/2014/main" val="466130709"/>
                    </a:ext>
                  </a:extLst>
                </a:gridCol>
                <a:gridCol w="1251004">
                  <a:extLst>
                    <a:ext uri="{9D8B030D-6E8A-4147-A177-3AD203B41FA5}">
                      <a16:colId xmlns="" xmlns:a16="http://schemas.microsoft.com/office/drawing/2014/main" val="2968196662"/>
                    </a:ext>
                  </a:extLst>
                </a:gridCol>
              </a:tblGrid>
              <a:tr h="777320">
                <a:tc>
                  <a:txBody>
                    <a:bodyPr/>
                    <a:lstStyle/>
                    <a:p>
                      <a:r>
                        <a:rPr lang="en-US" dirty="0"/>
                        <a:t>Title of the Paper</a:t>
                      </a:r>
                      <a:endParaRPr lang="en-IN" dirty="0"/>
                    </a:p>
                  </a:txBody>
                  <a:tcPr/>
                </a:tc>
                <a:tc>
                  <a:txBody>
                    <a:bodyPr/>
                    <a:lstStyle/>
                    <a:p>
                      <a:r>
                        <a:rPr lang="en-US" dirty="0"/>
                        <a:t>Author</a:t>
                      </a:r>
                      <a:endParaRPr lang="en-IN" dirty="0"/>
                    </a:p>
                  </a:txBody>
                  <a:tcPr/>
                </a:tc>
                <a:tc>
                  <a:txBody>
                    <a:bodyPr/>
                    <a:lstStyle/>
                    <a:p>
                      <a:r>
                        <a:rPr lang="en-US" dirty="0"/>
                        <a:t>Year of Publication</a:t>
                      </a:r>
                      <a:endParaRPr lang="en-IN" dirty="0"/>
                    </a:p>
                  </a:txBody>
                  <a:tcPr/>
                </a:tc>
                <a:tc>
                  <a:txBody>
                    <a:bodyPr/>
                    <a:lstStyle/>
                    <a:p>
                      <a:r>
                        <a:rPr lang="en-US" dirty="0"/>
                        <a:t>Publisher</a:t>
                      </a:r>
                      <a:endParaRPr lang="en-IN" dirty="0"/>
                    </a:p>
                  </a:txBody>
                  <a:tcPr/>
                </a:tc>
                <a:tc>
                  <a:txBody>
                    <a:bodyPr/>
                    <a:lstStyle/>
                    <a:p>
                      <a:r>
                        <a:rPr lang="en-US" dirty="0"/>
                        <a:t>Methods</a:t>
                      </a:r>
                      <a:endParaRPr lang="en-IN" dirty="0"/>
                    </a:p>
                  </a:txBody>
                  <a:tcPr/>
                </a:tc>
                <a:tc>
                  <a:txBody>
                    <a:bodyPr/>
                    <a:lstStyle/>
                    <a:p>
                      <a:r>
                        <a:rPr lang="en-US" dirty="0"/>
                        <a:t>Advantages</a:t>
                      </a:r>
                      <a:endParaRPr lang="en-IN" dirty="0"/>
                    </a:p>
                  </a:txBody>
                  <a:tcPr/>
                </a:tc>
                <a:tc>
                  <a:txBody>
                    <a:bodyPr/>
                    <a:lstStyle/>
                    <a:p>
                      <a:r>
                        <a:rPr lang="en-US" dirty="0"/>
                        <a:t>Limitations</a:t>
                      </a:r>
                      <a:endParaRPr lang="en-IN" dirty="0"/>
                    </a:p>
                  </a:txBody>
                  <a:tcPr/>
                </a:tc>
                <a:extLst>
                  <a:ext uri="{0D108BD9-81ED-4DB2-BD59-A6C34878D82A}">
                    <a16:rowId xmlns="" xmlns:a16="http://schemas.microsoft.com/office/drawing/2014/main" val="3445345339"/>
                  </a:ext>
                </a:extLst>
              </a:tr>
              <a:tr h="3199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Handwriting Text Recognition Based on Faster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R-CNN.</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J. Pradeep</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IEEE</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Region Proposal Networks (RPN) are a novel network structure that are used for HCR.</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This system mainly focuses maintaining accuracy and also text recognition speed is also increased.</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If two words are too near, it recognizes as one word.</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790066911"/>
                  </a:ext>
                </a:extLst>
              </a:tr>
            </a:tbl>
          </a:graphicData>
        </a:graphic>
      </p:graphicFrame>
      <p:sp>
        <p:nvSpPr>
          <p:cNvPr id="3" name="TextBox 2">
            <a:extLst>
              <a:ext uri="{FF2B5EF4-FFF2-40B4-BE49-F238E27FC236}">
                <a16:creationId xmlns="" xmlns:a16="http://schemas.microsoft.com/office/drawing/2014/main" id="{732AE257-4157-6411-0DDD-22A2F1B5CDD2}"/>
              </a:ext>
            </a:extLst>
          </p:cNvPr>
          <p:cNvSpPr txBox="1"/>
          <p:nvPr/>
        </p:nvSpPr>
        <p:spPr>
          <a:xfrm>
            <a:off x="304801" y="6324600"/>
            <a:ext cx="228600"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5</a:t>
            </a:r>
            <a:endParaRPr lang="en-IN" sz="23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18058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B280C3-9478-D2D5-4101-F3B3163AE16C}"/>
              </a:ext>
            </a:extLst>
          </p:cNvPr>
          <p:cNvSpPr>
            <a:spLocks noGrp="1"/>
          </p:cNvSpPr>
          <p:nvPr>
            <p:ph type="title"/>
          </p:nvPr>
        </p:nvSpPr>
        <p:spPr>
          <a:xfrm>
            <a:off x="457200" y="274638"/>
            <a:ext cx="8229600" cy="45719"/>
          </a:xfrm>
        </p:spPr>
        <p:txBody>
          <a:bodyPr/>
          <a:lstStyle/>
          <a:p>
            <a:r>
              <a:rPr lang="en-US" sz="2600" b="1" dirty="0">
                <a:solidFill>
                  <a:schemeClr val="bg1"/>
                </a:solidFill>
                <a:latin typeface="Times New Roman"/>
                <a:cs typeface="Times New Roman"/>
              </a:rPr>
              <a:t>LITERATURE SURVEY-2</a:t>
            </a:r>
            <a:endParaRPr lang="en-IN" sz="2600" b="1" dirty="0">
              <a:solidFill>
                <a:schemeClr val="bg1"/>
              </a:solidFill>
              <a:latin typeface="Times New Roman"/>
              <a:cs typeface="Times New Roman"/>
            </a:endParaRPr>
          </a:p>
        </p:txBody>
      </p:sp>
      <p:graphicFrame>
        <p:nvGraphicFramePr>
          <p:cNvPr id="4" name="Table 4">
            <a:extLst>
              <a:ext uri="{FF2B5EF4-FFF2-40B4-BE49-F238E27FC236}">
                <a16:creationId xmlns="" xmlns:a16="http://schemas.microsoft.com/office/drawing/2014/main" id="{ACCB6531-D305-C378-23DC-2B4E627FEFC5}"/>
              </a:ext>
            </a:extLst>
          </p:cNvPr>
          <p:cNvGraphicFramePr>
            <a:graphicFrameLocks noGrp="1"/>
          </p:cNvGraphicFramePr>
          <p:nvPr>
            <p:ph idx="1"/>
            <p:extLst>
              <p:ext uri="{D42A27DB-BD31-4B8C-83A1-F6EECF244321}">
                <p14:modId xmlns="" xmlns:p14="http://schemas.microsoft.com/office/powerpoint/2010/main" val="1966871320"/>
              </p:ext>
            </p:extLst>
          </p:nvPr>
        </p:nvGraphicFramePr>
        <p:xfrm>
          <a:off x="76201" y="867724"/>
          <a:ext cx="9020174" cy="4160600"/>
        </p:xfrm>
        <a:graphic>
          <a:graphicData uri="http://schemas.openxmlformats.org/drawingml/2006/table">
            <a:tbl>
              <a:tblPr firstRow="1" bandRow="1">
                <a:tableStyleId>{5C22544A-7EE6-4342-B048-85BDC9FD1C3A}</a:tableStyleId>
              </a:tblPr>
              <a:tblGrid>
                <a:gridCol w="1375959">
                  <a:extLst>
                    <a:ext uri="{9D8B030D-6E8A-4147-A177-3AD203B41FA5}">
                      <a16:colId xmlns="" xmlns:a16="http://schemas.microsoft.com/office/drawing/2014/main" val="860827039"/>
                    </a:ext>
                  </a:extLst>
                </a:gridCol>
                <a:gridCol w="1201234">
                  <a:extLst>
                    <a:ext uri="{9D8B030D-6E8A-4147-A177-3AD203B41FA5}">
                      <a16:colId xmlns="" xmlns:a16="http://schemas.microsoft.com/office/drawing/2014/main" val="1930042162"/>
                    </a:ext>
                  </a:extLst>
                </a:gridCol>
                <a:gridCol w="1334210">
                  <a:extLst>
                    <a:ext uri="{9D8B030D-6E8A-4147-A177-3AD203B41FA5}">
                      <a16:colId xmlns="" xmlns:a16="http://schemas.microsoft.com/office/drawing/2014/main" val="1047262150"/>
                    </a:ext>
                  </a:extLst>
                </a:gridCol>
                <a:gridCol w="1133780">
                  <a:extLst>
                    <a:ext uri="{9D8B030D-6E8A-4147-A177-3AD203B41FA5}">
                      <a16:colId xmlns="" xmlns:a16="http://schemas.microsoft.com/office/drawing/2014/main" val="13014018"/>
                    </a:ext>
                  </a:extLst>
                </a:gridCol>
                <a:gridCol w="1375959">
                  <a:extLst>
                    <a:ext uri="{9D8B030D-6E8A-4147-A177-3AD203B41FA5}">
                      <a16:colId xmlns="" xmlns:a16="http://schemas.microsoft.com/office/drawing/2014/main" val="3451187702"/>
                    </a:ext>
                  </a:extLst>
                </a:gridCol>
                <a:gridCol w="1528843">
                  <a:extLst>
                    <a:ext uri="{9D8B030D-6E8A-4147-A177-3AD203B41FA5}">
                      <a16:colId xmlns="" xmlns:a16="http://schemas.microsoft.com/office/drawing/2014/main" val="466130709"/>
                    </a:ext>
                  </a:extLst>
                </a:gridCol>
                <a:gridCol w="1070189">
                  <a:extLst>
                    <a:ext uri="{9D8B030D-6E8A-4147-A177-3AD203B41FA5}">
                      <a16:colId xmlns="" xmlns:a16="http://schemas.microsoft.com/office/drawing/2014/main" val="2968196662"/>
                    </a:ext>
                  </a:extLst>
                </a:gridCol>
              </a:tblGrid>
              <a:tr h="777320">
                <a:tc>
                  <a:txBody>
                    <a:bodyPr/>
                    <a:lstStyle/>
                    <a:p>
                      <a:r>
                        <a:rPr lang="en-US">
                          <a:latin typeface="Times New Roman" panose="02020603050405020304" pitchFamily="18" charset="0"/>
                          <a:cs typeface="Times New Roman" panose="02020603050405020304" pitchFamily="18" charset="0"/>
                        </a:rPr>
                        <a:t>Title of the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Year of Publication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Publisher</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Methods</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445345339"/>
                  </a:ext>
                </a:extLst>
              </a:tr>
              <a:tr h="3199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Exploration of CNN Features for Online Handwriting Recognition.</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Subhasis</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Mandal,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S.R. Mahadeva Prasanna and Suresh Sundaram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IEEE</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A CNN architecture capable of processing online handwriting without having to convert it to an image.</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The proposed CNN characteristics are shown to be effective in character and large vocabulary word recognition challenges.</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If two words are too near, it recognizes as one word.</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790066911"/>
                  </a:ext>
                </a:extLst>
              </a:tr>
            </a:tbl>
          </a:graphicData>
        </a:graphic>
      </p:graphicFrame>
      <p:sp>
        <p:nvSpPr>
          <p:cNvPr id="3" name="TextBox 2">
            <a:extLst>
              <a:ext uri="{FF2B5EF4-FFF2-40B4-BE49-F238E27FC236}">
                <a16:creationId xmlns="" xmlns:a16="http://schemas.microsoft.com/office/drawing/2014/main" id="{90BF54D4-A037-5CD3-EE14-3ECE90C05FF0}"/>
              </a:ext>
            </a:extLst>
          </p:cNvPr>
          <p:cNvSpPr txBox="1"/>
          <p:nvPr/>
        </p:nvSpPr>
        <p:spPr>
          <a:xfrm>
            <a:off x="228600" y="6398696"/>
            <a:ext cx="457200"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6</a:t>
            </a:r>
            <a:endParaRPr lang="en-IN" sz="23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261795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B280C3-9478-D2D5-4101-F3B3163AE16C}"/>
              </a:ext>
            </a:extLst>
          </p:cNvPr>
          <p:cNvSpPr>
            <a:spLocks noGrp="1"/>
          </p:cNvSpPr>
          <p:nvPr>
            <p:ph type="title"/>
          </p:nvPr>
        </p:nvSpPr>
        <p:spPr>
          <a:xfrm>
            <a:off x="457200" y="274638"/>
            <a:ext cx="8229600" cy="45719"/>
          </a:xfrm>
        </p:spPr>
        <p:txBody>
          <a:bodyPr/>
          <a:lstStyle/>
          <a:p>
            <a:r>
              <a:rPr lang="en-US" sz="2600" b="1" dirty="0">
                <a:solidFill>
                  <a:schemeClr val="bg1"/>
                </a:solidFill>
                <a:latin typeface="Times New Roman"/>
                <a:cs typeface="Times New Roman"/>
              </a:rPr>
              <a:t>LITERATURE SURVEY-3</a:t>
            </a:r>
            <a:endParaRPr lang="en-IN" sz="2600" b="1" dirty="0">
              <a:solidFill>
                <a:schemeClr val="bg1"/>
              </a:solidFill>
              <a:latin typeface="Times New Roman"/>
              <a:cs typeface="Times New Roman"/>
            </a:endParaRPr>
          </a:p>
        </p:txBody>
      </p:sp>
      <p:graphicFrame>
        <p:nvGraphicFramePr>
          <p:cNvPr id="4" name="Table 4">
            <a:extLst>
              <a:ext uri="{FF2B5EF4-FFF2-40B4-BE49-F238E27FC236}">
                <a16:creationId xmlns="" xmlns:a16="http://schemas.microsoft.com/office/drawing/2014/main" id="{ACCB6531-D305-C378-23DC-2B4E627FEFC5}"/>
              </a:ext>
            </a:extLst>
          </p:cNvPr>
          <p:cNvGraphicFramePr>
            <a:graphicFrameLocks noGrp="1"/>
          </p:cNvGraphicFramePr>
          <p:nvPr>
            <p:ph idx="1"/>
            <p:extLst>
              <p:ext uri="{D42A27DB-BD31-4B8C-83A1-F6EECF244321}">
                <p14:modId xmlns="" xmlns:p14="http://schemas.microsoft.com/office/powerpoint/2010/main" val="106318400"/>
              </p:ext>
            </p:extLst>
          </p:nvPr>
        </p:nvGraphicFramePr>
        <p:xfrm>
          <a:off x="76201" y="867724"/>
          <a:ext cx="9020174" cy="5257880"/>
        </p:xfrm>
        <a:graphic>
          <a:graphicData uri="http://schemas.openxmlformats.org/drawingml/2006/table">
            <a:tbl>
              <a:tblPr firstRow="1" bandRow="1">
                <a:tableStyleId>{5C22544A-7EE6-4342-B048-85BDC9FD1C3A}</a:tableStyleId>
              </a:tblPr>
              <a:tblGrid>
                <a:gridCol w="1375959">
                  <a:extLst>
                    <a:ext uri="{9D8B030D-6E8A-4147-A177-3AD203B41FA5}">
                      <a16:colId xmlns="" xmlns:a16="http://schemas.microsoft.com/office/drawing/2014/main" val="860827039"/>
                    </a:ext>
                  </a:extLst>
                </a:gridCol>
                <a:gridCol w="1201234">
                  <a:extLst>
                    <a:ext uri="{9D8B030D-6E8A-4147-A177-3AD203B41FA5}">
                      <a16:colId xmlns="" xmlns:a16="http://schemas.microsoft.com/office/drawing/2014/main" val="1930042162"/>
                    </a:ext>
                  </a:extLst>
                </a:gridCol>
                <a:gridCol w="1334210">
                  <a:extLst>
                    <a:ext uri="{9D8B030D-6E8A-4147-A177-3AD203B41FA5}">
                      <a16:colId xmlns="" xmlns:a16="http://schemas.microsoft.com/office/drawing/2014/main" val="1047262150"/>
                    </a:ext>
                  </a:extLst>
                </a:gridCol>
                <a:gridCol w="1133780">
                  <a:extLst>
                    <a:ext uri="{9D8B030D-6E8A-4147-A177-3AD203B41FA5}">
                      <a16:colId xmlns="" xmlns:a16="http://schemas.microsoft.com/office/drawing/2014/main" val="13014018"/>
                    </a:ext>
                  </a:extLst>
                </a:gridCol>
                <a:gridCol w="1355616">
                  <a:extLst>
                    <a:ext uri="{9D8B030D-6E8A-4147-A177-3AD203B41FA5}">
                      <a16:colId xmlns="" xmlns:a16="http://schemas.microsoft.com/office/drawing/2014/main" val="3451187702"/>
                    </a:ext>
                  </a:extLst>
                </a:gridCol>
                <a:gridCol w="1549186">
                  <a:extLst>
                    <a:ext uri="{9D8B030D-6E8A-4147-A177-3AD203B41FA5}">
                      <a16:colId xmlns="" xmlns:a16="http://schemas.microsoft.com/office/drawing/2014/main" val="466130709"/>
                    </a:ext>
                  </a:extLst>
                </a:gridCol>
                <a:gridCol w="1070189">
                  <a:extLst>
                    <a:ext uri="{9D8B030D-6E8A-4147-A177-3AD203B41FA5}">
                      <a16:colId xmlns="" xmlns:a16="http://schemas.microsoft.com/office/drawing/2014/main" val="2968196662"/>
                    </a:ext>
                  </a:extLst>
                </a:gridCol>
              </a:tblGrid>
              <a:tr h="777320">
                <a:tc>
                  <a:txBody>
                    <a:bodyPr/>
                    <a:lstStyle/>
                    <a:p>
                      <a:r>
                        <a:rPr lang="en-US" dirty="0">
                          <a:latin typeface="Times New Roman" panose="02020603050405020304" pitchFamily="18" charset="0"/>
                          <a:cs typeface="Times New Roman" panose="02020603050405020304" pitchFamily="18" charset="0"/>
                        </a:rPr>
                        <a:t>Title of the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Year of Publication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Publisher</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Methods</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445345339"/>
                  </a:ext>
                </a:extLst>
              </a:tr>
              <a:tr h="3199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An enhanced offline printed Arabic OCR model based on bio-inspired fuzzy classifier.</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Darwish, S.M,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Elzoghaly</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IEEE</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 Fuzzy logic algorithm: the Fuzzy </a:t>
                      </a:r>
                    </a:p>
                    <a:p>
                      <a:r>
                        <a:rPr lang="en-US" sz="1800" kern="1200" dirty="0">
                          <a:solidFill>
                            <a:schemeClr val="dk1"/>
                          </a:solidFill>
                          <a:effectLst/>
                          <a:latin typeface="Times New Roman" panose="02020603050405020304" pitchFamily="18" charset="0"/>
                          <a:ea typeface="+mn-ea"/>
                          <a:cs typeface="Times New Roman" panose="02020603050405020304" pitchFamily="18" charset="0"/>
                        </a:rPr>
                        <a:t>K-Nearest Neighbor classifier </a:t>
                      </a:r>
                    </a:p>
                    <a:p>
                      <a:r>
                        <a:rPr lang="en-US" sz="1800" kern="1200" dirty="0">
                          <a:solidFill>
                            <a:schemeClr val="dk1"/>
                          </a:solidFill>
                          <a:effectLst/>
                          <a:latin typeface="Times New Roman" panose="02020603050405020304" pitchFamily="18" charset="0"/>
                          <a:ea typeface="+mn-ea"/>
                          <a:cs typeface="Times New Roman" panose="02020603050405020304" pitchFamily="18" charset="0"/>
                        </a:rPr>
                        <a:t>(F-KNN) in a unified framework to enhance the identification accuracy.</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The strength of the fuzzy KNN classifier depends primarily on the method of constructing the membership function, which was done through the semantic fusing of both histogram.</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More complex Arabic font’s datasets, especially Diwani font, and trying to solve the problem to results.</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790066911"/>
                  </a:ext>
                </a:extLst>
              </a:tr>
            </a:tbl>
          </a:graphicData>
        </a:graphic>
      </p:graphicFrame>
      <p:sp>
        <p:nvSpPr>
          <p:cNvPr id="5" name="TextBox 4">
            <a:extLst>
              <a:ext uri="{FF2B5EF4-FFF2-40B4-BE49-F238E27FC236}">
                <a16:creationId xmlns="" xmlns:a16="http://schemas.microsoft.com/office/drawing/2014/main" id="{8E7DC30C-3F21-499B-2A29-62B29F5BC5BC}"/>
              </a:ext>
            </a:extLst>
          </p:cNvPr>
          <p:cNvSpPr txBox="1"/>
          <p:nvPr/>
        </p:nvSpPr>
        <p:spPr>
          <a:xfrm>
            <a:off x="304800" y="6324600"/>
            <a:ext cx="152400"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7</a:t>
            </a:r>
            <a:endParaRPr lang="en-IN" sz="23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67927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B280C3-9478-D2D5-4101-F3B3163AE16C}"/>
              </a:ext>
            </a:extLst>
          </p:cNvPr>
          <p:cNvSpPr>
            <a:spLocks noGrp="1"/>
          </p:cNvSpPr>
          <p:nvPr>
            <p:ph type="title"/>
          </p:nvPr>
        </p:nvSpPr>
        <p:spPr>
          <a:xfrm>
            <a:off x="914400" y="304800"/>
            <a:ext cx="8229600" cy="45719"/>
          </a:xfrm>
        </p:spPr>
        <p:txBody>
          <a:bodyPr/>
          <a:lstStyle/>
          <a:p>
            <a:r>
              <a:rPr lang="en-US" sz="2600" b="1" dirty="0">
                <a:solidFill>
                  <a:schemeClr val="bg1"/>
                </a:solidFill>
                <a:latin typeface="Times New Roman"/>
                <a:cs typeface="Times New Roman"/>
              </a:rPr>
              <a:t>LITERATURE SURVEY-4</a:t>
            </a:r>
            <a:endParaRPr lang="en-IN" sz="2600" b="1" dirty="0">
              <a:solidFill>
                <a:schemeClr val="bg1"/>
              </a:solidFill>
              <a:latin typeface="Times New Roman"/>
              <a:cs typeface="Times New Roman"/>
            </a:endParaRPr>
          </a:p>
        </p:txBody>
      </p:sp>
      <p:graphicFrame>
        <p:nvGraphicFramePr>
          <p:cNvPr id="4" name="Table 4">
            <a:extLst>
              <a:ext uri="{FF2B5EF4-FFF2-40B4-BE49-F238E27FC236}">
                <a16:creationId xmlns="" xmlns:a16="http://schemas.microsoft.com/office/drawing/2014/main" id="{ACCB6531-D305-C378-23DC-2B4E627FEFC5}"/>
              </a:ext>
            </a:extLst>
          </p:cNvPr>
          <p:cNvGraphicFramePr>
            <a:graphicFrameLocks noGrp="1"/>
          </p:cNvGraphicFramePr>
          <p:nvPr>
            <p:ph idx="1"/>
            <p:extLst>
              <p:ext uri="{D42A27DB-BD31-4B8C-83A1-F6EECF244321}">
                <p14:modId xmlns="" xmlns:p14="http://schemas.microsoft.com/office/powerpoint/2010/main" val="3710679593"/>
              </p:ext>
            </p:extLst>
          </p:nvPr>
        </p:nvGraphicFramePr>
        <p:xfrm>
          <a:off x="76201" y="867724"/>
          <a:ext cx="9020174" cy="4434920"/>
        </p:xfrm>
        <a:graphic>
          <a:graphicData uri="http://schemas.openxmlformats.org/drawingml/2006/table">
            <a:tbl>
              <a:tblPr firstRow="1" bandRow="1">
                <a:tableStyleId>{5C22544A-7EE6-4342-B048-85BDC9FD1C3A}</a:tableStyleId>
              </a:tblPr>
              <a:tblGrid>
                <a:gridCol w="1375959">
                  <a:extLst>
                    <a:ext uri="{9D8B030D-6E8A-4147-A177-3AD203B41FA5}">
                      <a16:colId xmlns="" xmlns:a16="http://schemas.microsoft.com/office/drawing/2014/main" val="860827039"/>
                    </a:ext>
                  </a:extLst>
                </a:gridCol>
                <a:gridCol w="1201234">
                  <a:extLst>
                    <a:ext uri="{9D8B030D-6E8A-4147-A177-3AD203B41FA5}">
                      <a16:colId xmlns="" xmlns:a16="http://schemas.microsoft.com/office/drawing/2014/main" val="1930042162"/>
                    </a:ext>
                  </a:extLst>
                </a:gridCol>
                <a:gridCol w="1334210">
                  <a:extLst>
                    <a:ext uri="{9D8B030D-6E8A-4147-A177-3AD203B41FA5}">
                      <a16:colId xmlns="" xmlns:a16="http://schemas.microsoft.com/office/drawing/2014/main" val="1047262150"/>
                    </a:ext>
                  </a:extLst>
                </a:gridCol>
                <a:gridCol w="1133780">
                  <a:extLst>
                    <a:ext uri="{9D8B030D-6E8A-4147-A177-3AD203B41FA5}">
                      <a16:colId xmlns="" xmlns:a16="http://schemas.microsoft.com/office/drawing/2014/main" val="13014018"/>
                    </a:ext>
                  </a:extLst>
                </a:gridCol>
                <a:gridCol w="1355616">
                  <a:extLst>
                    <a:ext uri="{9D8B030D-6E8A-4147-A177-3AD203B41FA5}">
                      <a16:colId xmlns="" xmlns:a16="http://schemas.microsoft.com/office/drawing/2014/main" val="3451187702"/>
                    </a:ext>
                  </a:extLst>
                </a:gridCol>
                <a:gridCol w="1371600">
                  <a:extLst>
                    <a:ext uri="{9D8B030D-6E8A-4147-A177-3AD203B41FA5}">
                      <a16:colId xmlns="" xmlns:a16="http://schemas.microsoft.com/office/drawing/2014/main" val="466130709"/>
                    </a:ext>
                  </a:extLst>
                </a:gridCol>
                <a:gridCol w="1247775">
                  <a:extLst>
                    <a:ext uri="{9D8B030D-6E8A-4147-A177-3AD203B41FA5}">
                      <a16:colId xmlns="" xmlns:a16="http://schemas.microsoft.com/office/drawing/2014/main" val="2968196662"/>
                    </a:ext>
                  </a:extLst>
                </a:gridCol>
              </a:tblGrid>
              <a:tr h="777320">
                <a:tc>
                  <a:txBody>
                    <a:bodyPr/>
                    <a:lstStyle/>
                    <a:p>
                      <a:r>
                        <a:rPr lang="en-US">
                          <a:latin typeface="Times New Roman" panose="02020603050405020304" pitchFamily="18" charset="0"/>
                          <a:cs typeface="Times New Roman" panose="02020603050405020304" pitchFamily="18" charset="0"/>
                        </a:rPr>
                        <a:t>Title of the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Year of Publication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Publisher</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Methods</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445345339"/>
                  </a:ext>
                </a:extLst>
              </a:tr>
              <a:tr h="3199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An Neural Network based Handwritten Character Recognition system</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S. Mori, </a:t>
                      </a:r>
                    </a:p>
                    <a:p>
                      <a:r>
                        <a:rPr lang="en-US" sz="1800" kern="1200" dirty="0">
                          <a:solidFill>
                            <a:schemeClr val="dk1"/>
                          </a:solidFill>
                          <a:effectLst/>
                          <a:latin typeface="Times New Roman" panose="02020603050405020304" pitchFamily="18" charset="0"/>
                          <a:ea typeface="+mn-ea"/>
                          <a:cs typeface="Times New Roman" panose="02020603050405020304" pitchFamily="18" charset="0"/>
                        </a:rPr>
                        <a:t>C. Y. Suen and </a:t>
                      </a:r>
                    </a:p>
                    <a:p>
                      <a:r>
                        <a:rPr lang="en-US" sz="1800" kern="1200" dirty="0">
                          <a:solidFill>
                            <a:schemeClr val="dk1"/>
                          </a:solidFill>
                          <a:effectLst/>
                          <a:latin typeface="Times New Roman" panose="02020603050405020304" pitchFamily="18" charset="0"/>
                          <a:ea typeface="+mn-ea"/>
                          <a:cs typeface="Times New Roman" panose="02020603050405020304" pitchFamily="18" charset="0"/>
                        </a:rPr>
                        <a:t>Kamamoto</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IEEE</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 It is a type of handwriting recognition that consists of various stages like preprocessing, classification and post-processing stages.</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 This paper presents a novel neural network based off-line character recognition system.</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Does not include feature extraction.</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790066911"/>
                  </a:ext>
                </a:extLst>
              </a:tr>
            </a:tbl>
          </a:graphicData>
        </a:graphic>
      </p:graphicFrame>
      <p:sp>
        <p:nvSpPr>
          <p:cNvPr id="7" name="TextBox 6">
            <a:extLst>
              <a:ext uri="{FF2B5EF4-FFF2-40B4-BE49-F238E27FC236}">
                <a16:creationId xmlns="" xmlns:a16="http://schemas.microsoft.com/office/drawing/2014/main" id="{7EE37ECA-6F1D-6584-35BA-508D052B6FB8}"/>
              </a:ext>
            </a:extLst>
          </p:cNvPr>
          <p:cNvSpPr txBox="1"/>
          <p:nvPr/>
        </p:nvSpPr>
        <p:spPr>
          <a:xfrm>
            <a:off x="214282" y="6400800"/>
            <a:ext cx="503849" cy="446276"/>
          </a:xfrm>
          <a:prstGeom prst="rect">
            <a:avLst/>
          </a:prstGeom>
          <a:noFill/>
        </p:spPr>
        <p:txBody>
          <a:bodyPr wrap="square" rtlCol="0">
            <a:spAutoFit/>
          </a:bodyPr>
          <a:lstStyle/>
          <a:p>
            <a:r>
              <a:rPr lang="en-US" sz="2300" b="1" dirty="0">
                <a:latin typeface="Times New Roman" pitchFamily="18" charset="0"/>
                <a:cs typeface="Times New Roman" pitchFamily="18" charset="0"/>
              </a:rPr>
              <a:t>8</a:t>
            </a:r>
            <a:endParaRPr lang="en-IN" sz="23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406936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B280C3-9478-D2D5-4101-F3B3163AE16C}"/>
              </a:ext>
            </a:extLst>
          </p:cNvPr>
          <p:cNvSpPr>
            <a:spLocks noGrp="1"/>
          </p:cNvSpPr>
          <p:nvPr>
            <p:ph type="title"/>
          </p:nvPr>
        </p:nvSpPr>
        <p:spPr>
          <a:xfrm>
            <a:off x="533400" y="274638"/>
            <a:ext cx="8229600" cy="45719"/>
          </a:xfrm>
        </p:spPr>
        <p:txBody>
          <a:bodyPr/>
          <a:lstStyle/>
          <a:p>
            <a:r>
              <a:rPr lang="en-US" sz="2600" b="1" dirty="0">
                <a:solidFill>
                  <a:schemeClr val="bg1"/>
                </a:solidFill>
                <a:latin typeface="Times New Roman"/>
                <a:cs typeface="Times New Roman"/>
              </a:rPr>
              <a:t>LITERATURE SURVEY-5</a:t>
            </a:r>
            <a:endParaRPr lang="en-IN" sz="2600" b="1" dirty="0">
              <a:solidFill>
                <a:schemeClr val="bg1"/>
              </a:solidFill>
              <a:latin typeface="Times New Roman"/>
              <a:cs typeface="Times New Roman"/>
            </a:endParaRPr>
          </a:p>
        </p:txBody>
      </p:sp>
      <p:graphicFrame>
        <p:nvGraphicFramePr>
          <p:cNvPr id="4" name="Table 4">
            <a:extLst>
              <a:ext uri="{FF2B5EF4-FFF2-40B4-BE49-F238E27FC236}">
                <a16:creationId xmlns="" xmlns:a16="http://schemas.microsoft.com/office/drawing/2014/main" id="{ACCB6531-D305-C378-23DC-2B4E627FEFC5}"/>
              </a:ext>
            </a:extLst>
          </p:cNvPr>
          <p:cNvGraphicFramePr>
            <a:graphicFrameLocks noGrp="1"/>
          </p:cNvGraphicFramePr>
          <p:nvPr>
            <p:ph idx="1"/>
            <p:extLst>
              <p:ext uri="{D42A27DB-BD31-4B8C-83A1-F6EECF244321}">
                <p14:modId xmlns="" xmlns:p14="http://schemas.microsoft.com/office/powerpoint/2010/main" val="2726804336"/>
              </p:ext>
            </p:extLst>
          </p:nvPr>
        </p:nvGraphicFramePr>
        <p:xfrm>
          <a:off x="76201" y="867724"/>
          <a:ext cx="9020174" cy="4709240"/>
        </p:xfrm>
        <a:graphic>
          <a:graphicData uri="http://schemas.openxmlformats.org/drawingml/2006/table">
            <a:tbl>
              <a:tblPr firstRow="1" bandRow="1">
                <a:tableStyleId>{5C22544A-7EE6-4342-B048-85BDC9FD1C3A}</a:tableStyleId>
              </a:tblPr>
              <a:tblGrid>
                <a:gridCol w="1375959">
                  <a:extLst>
                    <a:ext uri="{9D8B030D-6E8A-4147-A177-3AD203B41FA5}">
                      <a16:colId xmlns="" xmlns:a16="http://schemas.microsoft.com/office/drawing/2014/main" val="860827039"/>
                    </a:ext>
                  </a:extLst>
                </a:gridCol>
                <a:gridCol w="1201234">
                  <a:extLst>
                    <a:ext uri="{9D8B030D-6E8A-4147-A177-3AD203B41FA5}">
                      <a16:colId xmlns="" xmlns:a16="http://schemas.microsoft.com/office/drawing/2014/main" val="1930042162"/>
                    </a:ext>
                  </a:extLst>
                </a:gridCol>
                <a:gridCol w="1334210">
                  <a:extLst>
                    <a:ext uri="{9D8B030D-6E8A-4147-A177-3AD203B41FA5}">
                      <a16:colId xmlns="" xmlns:a16="http://schemas.microsoft.com/office/drawing/2014/main" val="1047262150"/>
                    </a:ext>
                  </a:extLst>
                </a:gridCol>
                <a:gridCol w="1133780">
                  <a:extLst>
                    <a:ext uri="{9D8B030D-6E8A-4147-A177-3AD203B41FA5}">
                      <a16:colId xmlns="" xmlns:a16="http://schemas.microsoft.com/office/drawing/2014/main" val="13014018"/>
                    </a:ext>
                  </a:extLst>
                </a:gridCol>
                <a:gridCol w="1355616">
                  <a:extLst>
                    <a:ext uri="{9D8B030D-6E8A-4147-A177-3AD203B41FA5}">
                      <a16:colId xmlns="" xmlns:a16="http://schemas.microsoft.com/office/drawing/2014/main" val="3451187702"/>
                    </a:ext>
                  </a:extLst>
                </a:gridCol>
                <a:gridCol w="1295400">
                  <a:extLst>
                    <a:ext uri="{9D8B030D-6E8A-4147-A177-3AD203B41FA5}">
                      <a16:colId xmlns="" xmlns:a16="http://schemas.microsoft.com/office/drawing/2014/main" val="466130709"/>
                    </a:ext>
                  </a:extLst>
                </a:gridCol>
                <a:gridCol w="1323975">
                  <a:extLst>
                    <a:ext uri="{9D8B030D-6E8A-4147-A177-3AD203B41FA5}">
                      <a16:colId xmlns="" xmlns:a16="http://schemas.microsoft.com/office/drawing/2014/main" val="2968196662"/>
                    </a:ext>
                  </a:extLst>
                </a:gridCol>
              </a:tblGrid>
              <a:tr h="777320">
                <a:tc>
                  <a:txBody>
                    <a:bodyPr/>
                    <a:lstStyle/>
                    <a:p>
                      <a:r>
                        <a:rPr lang="en-US">
                          <a:latin typeface="Times New Roman" panose="02020603050405020304" pitchFamily="18" charset="0"/>
                          <a:cs typeface="Times New Roman" panose="02020603050405020304" pitchFamily="18" charset="0"/>
                        </a:rPr>
                        <a:t>Title of the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Year of Publication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Publisher</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Methods</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445345339"/>
                  </a:ext>
                </a:extLst>
              </a:tr>
              <a:tr h="3199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Analogizing Time Complexity of KNN and CNN in Recognizing Handwritten Digits.</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Dubey A, Rocha &amp; Goyal </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IEEE</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The K-Nearest Neighbor Algorithm is a classifier that calculates the Euclidean distance between data set input photos. </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 On this dataset, KNN and CNN perform similarly with their respective algorithms, with CNN producing higher accuracy than KNN.</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We must presume that a data point should be categorized in the same way as nearby data points.</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790066911"/>
                  </a:ext>
                </a:extLst>
              </a:tr>
            </a:tbl>
          </a:graphicData>
        </a:graphic>
      </p:graphicFrame>
      <p:sp>
        <p:nvSpPr>
          <p:cNvPr id="3" name="TextBox 2">
            <a:extLst>
              <a:ext uri="{FF2B5EF4-FFF2-40B4-BE49-F238E27FC236}">
                <a16:creationId xmlns="" xmlns:a16="http://schemas.microsoft.com/office/drawing/2014/main" id="{F9302D59-0A5E-4ABA-00B9-E5FD4021D7BA}"/>
              </a:ext>
            </a:extLst>
          </p:cNvPr>
          <p:cNvSpPr txBox="1"/>
          <p:nvPr/>
        </p:nvSpPr>
        <p:spPr>
          <a:xfrm>
            <a:off x="285720" y="6398696"/>
            <a:ext cx="351222" cy="446276"/>
          </a:xfrm>
          <a:prstGeom prst="rect">
            <a:avLst/>
          </a:prstGeom>
          <a:noFill/>
        </p:spPr>
        <p:txBody>
          <a:bodyPr wrap="square" rtlCol="0">
            <a:spAutoFit/>
          </a:bodyPr>
          <a:lstStyle/>
          <a:p>
            <a:r>
              <a:rPr lang="en-US" sz="2300" b="1" dirty="0">
                <a:latin typeface="Times New Roman" pitchFamily="18" charset="0"/>
                <a:cs typeface="Times New Roman" pitchFamily="18" charset="0"/>
              </a:rPr>
              <a:t>9</a:t>
            </a:r>
            <a:endParaRPr lang="en-IN" sz="23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745458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965</TotalTime>
  <Words>1547</Words>
  <Application>Microsoft Office PowerPoint</Application>
  <PresentationFormat>On-screen Show (4:3)</PresentationFormat>
  <Paragraphs>332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 NOVEL METHOD FOR HANDWRITTEN DIGIT RECOGNITION </vt:lpstr>
      <vt:lpstr>Table of Contents </vt:lpstr>
      <vt:lpstr>Abstract</vt:lpstr>
      <vt:lpstr>INTRODUCTION</vt:lpstr>
      <vt:lpstr>LITERATURE SURVEY-1</vt:lpstr>
      <vt:lpstr>LITERATURE SURVEY-2</vt:lpstr>
      <vt:lpstr>LITERATURE SURVEY-3</vt:lpstr>
      <vt:lpstr>LITERATURE SURVEY-4</vt:lpstr>
      <vt:lpstr>LITERATURE SURVEY-5</vt:lpstr>
      <vt:lpstr>LITERATURE SURVEY-6</vt:lpstr>
      <vt:lpstr>LITERATURE SURVEY-7</vt:lpstr>
      <vt:lpstr>LITERATURE SURVEY-8</vt:lpstr>
      <vt:lpstr>LITERATURE SURVEY-9</vt:lpstr>
      <vt:lpstr>LITERATURE SURVEY-10</vt:lpstr>
      <vt:lpstr>REFERENCES</vt:lpstr>
      <vt:lpstr>REFERENCES</vt:lpstr>
      <vt:lpstr>REFERENCES</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Abirame</cp:lastModifiedBy>
  <cp:revision>432</cp:revision>
  <dcterms:created xsi:type="dcterms:W3CDTF">2020-01-11T08:55:00Z</dcterms:created>
  <dcterms:modified xsi:type="dcterms:W3CDTF">2022-09-05T15:46:15Z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1033-11.2.0.9150</vt:lpwstr>
  </property>
</Properties>
</file>