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62" r:id="rId2"/>
    <p:sldId id="263" r:id="rId3"/>
    <p:sldId id="280" r:id="rId4"/>
    <p:sldId id="275" r:id="rId5"/>
    <p:sldId id="281" r:id="rId6"/>
    <p:sldId id="278"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29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GRuKwMMAa/2x7Zj6TsvNon+OL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7DCB69E-279E-45EB-A78B-68C29C11DF1E}">
  <a:tblStyle styleId="{17DCB69E-279E-45EB-A78B-68C29C11DF1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D5315A8-59B5-41EB-9C41-9CCB0D6B743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70430" autoAdjust="0"/>
  </p:normalViewPr>
  <p:slideViewPr>
    <p:cSldViewPr snapToGrid="0">
      <p:cViewPr>
        <p:scale>
          <a:sx n="87" d="100"/>
          <a:sy n="87" d="100"/>
        </p:scale>
        <p:origin x="-876" y="240"/>
      </p:cViewPr>
      <p:guideLst>
        <p:guide orient="horz" pos="2160"/>
        <p:guide pos="2880"/>
        <p:guide pos="2980"/>
      </p:guideLst>
    </p:cSldViewPr>
  </p:slideViewPr>
  <p:outlineViewPr>
    <p:cViewPr>
      <p:scale>
        <a:sx n="33" d="100"/>
        <a:sy n="33" d="100"/>
      </p:scale>
      <p:origin x="0" y="32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8" Type="http://schemas.openxmlformats.org/officeDocument/2006/relationships/presProps" Target="presProps.xml"/><Relationship Id="rId31" Type="http://schemas.openxmlformats.org/officeDocument/2006/relationships/tableStyles" Target="tableStyles.xml"/><Relationship Id="rId4" Type="http://schemas.openxmlformats.org/officeDocument/2006/relationships/slide" Target="slides/slide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3495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8"/>
          <p:cNvSpPr>
            <a:spLocks noGrp="1"/>
          </p:cNvSpPr>
          <p:nvPr>
            <p:ph type="pic" idx="2"/>
          </p:nvPr>
        </p:nvSpPr>
        <p:spPr>
          <a:xfrm>
            <a:off x="1792288" y="612775"/>
            <a:ext cx="5486400" cy="4114800"/>
          </a:xfrm>
          <a:prstGeom prst="rect">
            <a:avLst/>
          </a:prstGeom>
          <a:noFill/>
          <a:ln>
            <a:noFill/>
          </a:ln>
        </p:spPr>
      </p:sp>
      <p:sp>
        <p:nvSpPr>
          <p:cNvPr id="68" name="Google Shape;6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body" idx="1"/>
          </p:nvPr>
        </p:nvSpPr>
        <p:spPr>
          <a:xfrm>
            <a:off x="2424532" y="2812495"/>
            <a:ext cx="4281056" cy="1316180"/>
          </a:xfrm>
          <a:prstGeom prst="rect">
            <a:avLst/>
          </a:prstGeom>
          <a:noFill/>
          <a:ln>
            <a:noFill/>
          </a:ln>
        </p:spPr>
        <p:txBody>
          <a:bodyPr spcFirstLastPara="1" wrap="square" lIns="91425" tIns="45700" rIns="91425" bIns="45700" anchor="ctr" anchorCtr="0">
            <a:normAutofit fontScale="92500" lnSpcReduction="20000"/>
          </a:bodyPr>
          <a:lstStyle/>
          <a:p>
            <a:pPr marL="342900" lvl="0" algn="ctr">
              <a:spcBef>
                <a:spcPts val="888"/>
              </a:spcBef>
              <a:buClr>
                <a:srgbClr val="006600"/>
              </a:buClr>
              <a:buSzPct val="100000"/>
              <a:buNone/>
            </a:pPr>
            <a:r>
              <a:rPr lang="en-US" sz="4300" b="1" dirty="0">
                <a:solidFill>
                  <a:srgbClr val="006600"/>
                </a:solidFill>
                <a:latin typeface="Times New Roman" pitchFamily="18" charset="0"/>
                <a:ea typeface="Bookman Old Style"/>
                <a:cs typeface="Times New Roman" pitchFamily="18" charset="0"/>
                <a:sym typeface="Bookman Old Style"/>
              </a:rPr>
              <a:t>LITERATURE</a:t>
            </a:r>
          </a:p>
          <a:p>
            <a:pPr marL="342900" lvl="0" algn="ctr">
              <a:spcBef>
                <a:spcPts val="888"/>
              </a:spcBef>
              <a:buClr>
                <a:srgbClr val="006600"/>
              </a:buClr>
              <a:buSzPct val="100000"/>
              <a:buNone/>
            </a:pPr>
            <a:r>
              <a:rPr lang="en-US" sz="4300" b="1" dirty="0">
                <a:solidFill>
                  <a:srgbClr val="006600"/>
                </a:solidFill>
                <a:latin typeface="Times New Roman" pitchFamily="18" charset="0"/>
                <a:ea typeface="Bookman Old Style"/>
                <a:cs typeface="Times New Roman" pitchFamily="18" charset="0"/>
                <a:sym typeface="Bookman Old Style"/>
              </a:rPr>
              <a:t>SURVEY</a:t>
            </a:r>
            <a:endParaRPr lang="en-US" sz="4300" dirty="0">
              <a:latin typeface="Times New Roman" pitchFamily="18" charset="0"/>
              <a:cs typeface="Times New Roman" pitchFamily="18" charset="0"/>
            </a:endParaRPr>
          </a:p>
          <a:p>
            <a:pPr marL="342900" lvl="0" indent="-342900" algn="l" rtl="0">
              <a:spcBef>
                <a:spcPts val="0"/>
              </a:spcBef>
              <a:spcAft>
                <a:spcPts val="0"/>
              </a:spcAft>
              <a:buClr>
                <a:srgbClr val="006600"/>
              </a:buClr>
              <a:buSzPct val="100000"/>
              <a:buFont typeface="Bookman Old Style"/>
              <a:buNone/>
            </a:pPr>
            <a:endParaRPr/>
          </a:p>
        </p:txBody>
      </p:sp>
      <p:sp>
        <p:nvSpPr>
          <p:cNvPr id="137" name="Google Shape;137;p7"/>
          <p:cNvSpPr txBox="1"/>
          <p:nvPr/>
        </p:nvSpPr>
        <p:spPr>
          <a:xfrm>
            <a:off x="169817" y="6412774"/>
            <a:ext cx="522514" cy="381000"/>
          </a:xfrm>
          <a:prstGeom prst="rect">
            <a:avLst/>
          </a:prstGeom>
          <a:noFill/>
          <a:ln>
            <a:noFill/>
          </a:ln>
        </p:spPr>
        <p:txBody>
          <a:bodyPr spcFirstLastPara="1" wrap="square" lIns="91425" tIns="45700" rIns="91425" bIns="45700" anchor="ctr" anchorCtr="0">
            <a:normAutofit fontScale="97499"/>
          </a:bodyPr>
          <a:lstStyle/>
          <a:p>
            <a:pPr marL="0" marR="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8"/>
          <p:cNvGraphicFramePr/>
          <p:nvPr>
            <p:extLst>
              <p:ext uri="{D42A27DB-BD31-4B8C-83A1-F6EECF244321}">
                <p14:modId xmlns:p14="http://schemas.microsoft.com/office/powerpoint/2010/main" val="3303567178"/>
              </p:ext>
            </p:extLst>
          </p:nvPr>
        </p:nvGraphicFramePr>
        <p:xfrm>
          <a:off x="260811" y="976828"/>
          <a:ext cx="8598100" cy="5149304"/>
        </p:xfrm>
        <a:graphic>
          <a:graphicData uri="http://schemas.openxmlformats.org/drawingml/2006/table">
            <a:tbl>
              <a:tblPr>
                <a:noFill/>
                <a:tableStyleId>{0D5315A8-59B5-41EB-9C41-9CCB0D6B7439}</a:tableStyleId>
              </a:tblPr>
              <a:tblGrid>
                <a:gridCol w="672900">
                  <a:extLst>
                    <a:ext uri="{9D8B030D-6E8A-4147-A177-3AD203B41FA5}">
                      <a16:colId xmlns:a16="http://schemas.microsoft.com/office/drawing/2014/main" xmlns="" val="20000"/>
                    </a:ext>
                  </a:extLst>
                </a:gridCol>
                <a:gridCol w="1719625">
                  <a:extLst>
                    <a:ext uri="{9D8B030D-6E8A-4147-A177-3AD203B41FA5}">
                      <a16:colId xmlns:a16="http://schemas.microsoft.com/office/drawing/2014/main" xmlns="" val="20001"/>
                    </a:ext>
                  </a:extLst>
                </a:gridCol>
                <a:gridCol w="920500">
                  <a:extLst>
                    <a:ext uri="{9D8B030D-6E8A-4147-A177-3AD203B41FA5}">
                      <a16:colId xmlns:a16="http://schemas.microsoft.com/office/drawing/2014/main" xmlns="" val="20002"/>
                    </a:ext>
                  </a:extLst>
                </a:gridCol>
                <a:gridCol w="1814275">
                  <a:extLst>
                    <a:ext uri="{9D8B030D-6E8A-4147-A177-3AD203B41FA5}">
                      <a16:colId xmlns:a16="http://schemas.microsoft.com/office/drawing/2014/main" xmlns="" val="20003"/>
                    </a:ext>
                  </a:extLst>
                </a:gridCol>
                <a:gridCol w="1656525">
                  <a:extLst>
                    <a:ext uri="{9D8B030D-6E8A-4147-A177-3AD203B41FA5}">
                      <a16:colId xmlns:a16="http://schemas.microsoft.com/office/drawing/2014/main" xmlns="" val="20004"/>
                    </a:ext>
                  </a:extLst>
                </a:gridCol>
                <a:gridCol w="1814275">
                  <a:extLst>
                    <a:ext uri="{9D8B030D-6E8A-4147-A177-3AD203B41FA5}">
                      <a16:colId xmlns:a16="http://schemas.microsoft.com/office/drawing/2014/main" xmlns="" val="20005"/>
                    </a:ext>
                  </a:extLst>
                </a:gridCol>
              </a:tblGrid>
              <a:tr h="301025">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Sl.No </a:t>
                      </a:r>
                      <a:endParaRPr sz="1100" u="none" strike="noStrike" cap="none" dirty="0">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Author &amp; Year of Publication </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Journal </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Title of the paper</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Advantage(s)</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u="none" strike="noStrike" cap="none" dirty="0">
                          <a:solidFill>
                            <a:srgbClr val="FFFF00"/>
                          </a:solidFill>
                          <a:latin typeface="Times New Roman" pitchFamily="18" charset="0"/>
                          <a:ea typeface="Bookman Old Style"/>
                          <a:cs typeface="Times New Roman" pitchFamily="18" charset="0"/>
                          <a:sym typeface="Bookman Old Style"/>
                        </a:rPr>
                        <a:t>Explanation</a:t>
                      </a:r>
                      <a:endParaRPr sz="1100" u="none" strike="noStrike" cap="none" dirty="0">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extLst>
                  <a:ext uri="{0D108BD9-81ED-4DB2-BD59-A6C34878D82A}">
                    <a16:rowId xmlns:a16="http://schemas.microsoft.com/office/drawing/2014/main" xmlns="" val="10000"/>
                  </a:ext>
                </a:extLst>
              </a:tr>
              <a:tr h="1327101">
                <a:tc>
                  <a:txBody>
                    <a:bodyPr/>
                    <a:lstStyle/>
                    <a:p>
                      <a:pPr marL="0" marR="0" lvl="0" indent="0" algn="ctr" rtl="0">
                        <a:spcBef>
                          <a:spcPts val="0"/>
                        </a:spcBef>
                        <a:spcAft>
                          <a:spcPts val="0"/>
                        </a:spcAft>
                        <a:buNone/>
                      </a:pPr>
                      <a:r>
                        <a:rPr lang="en-US" sz="1100" u="none" strike="noStrike" cap="none" dirty="0">
                          <a:latin typeface="Times New Roman" pitchFamily="18" charset="0"/>
                          <a:ea typeface="Bookman Old Style"/>
                          <a:cs typeface="Times New Roman" pitchFamily="18" charset="0"/>
                          <a:sym typeface="Bookman Old Style"/>
                        </a:rPr>
                        <a:t>1.</a:t>
                      </a:r>
                      <a:endParaRPr>
                        <a:latin typeface="Times New Roman" pitchFamily="18" charset="0"/>
                        <a:cs typeface="Times New Roman" pitchFamily="18" charset="0"/>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err="1">
                          <a:latin typeface="Times New Roman" pitchFamily="18" charset="0"/>
                          <a:ea typeface="Times New Roman"/>
                          <a:cs typeface="Times New Roman" pitchFamily="18" charset="0"/>
                          <a:sym typeface="Times New Roman"/>
                        </a:rPr>
                        <a:t>Vivek</a:t>
                      </a:r>
                      <a:r>
                        <a:rPr lang="en-US" sz="1200" u="none" strike="noStrike" cap="none" dirty="0">
                          <a:latin typeface="Times New Roman" pitchFamily="18" charset="0"/>
                          <a:ea typeface="Times New Roman"/>
                          <a:cs typeface="Times New Roman" pitchFamily="18" charset="0"/>
                          <a:sym typeface="Times New Roman"/>
                        </a:rPr>
                        <a:t> Sharma; </a:t>
                      </a:r>
                      <a:r>
                        <a:rPr lang="en-US" sz="1200" u="none" strike="noStrike" cap="none" dirty="0" err="1">
                          <a:latin typeface="Times New Roman" pitchFamily="18" charset="0"/>
                          <a:ea typeface="Times New Roman"/>
                          <a:cs typeface="Times New Roman" pitchFamily="18" charset="0"/>
                          <a:sym typeface="Times New Roman"/>
                        </a:rPr>
                        <a:t>Aamod</a:t>
                      </a:r>
                      <a:r>
                        <a:rPr lang="en-US" sz="1200" u="none" strike="noStrike" cap="none" dirty="0">
                          <a:latin typeface="Times New Roman" pitchFamily="18" charset="0"/>
                          <a:ea typeface="Times New Roman"/>
                          <a:cs typeface="Times New Roman" pitchFamily="18" charset="0"/>
                          <a:sym typeface="Times New Roman"/>
                        </a:rPr>
                        <a:t> Krishna </a:t>
                      </a:r>
                      <a:r>
                        <a:rPr lang="en-US" sz="1200" u="none" strike="noStrike" cap="none" dirty="0" err="1">
                          <a:latin typeface="Times New Roman" pitchFamily="18" charset="0"/>
                          <a:ea typeface="Times New Roman"/>
                          <a:cs typeface="Times New Roman" pitchFamily="18" charset="0"/>
                          <a:sym typeface="Times New Roman"/>
                        </a:rPr>
                        <a:t>Tiwari</a:t>
                      </a:r>
                      <a:r>
                        <a:rPr lang="en-US" sz="1200" u="none" strike="noStrike" cap="none" dirty="0">
                          <a:latin typeface="Times New Roman" pitchFamily="18" charset="0"/>
                          <a:ea typeface="Times New Roman"/>
                          <a:cs typeface="Times New Roman" pitchFamily="18" charset="0"/>
                          <a:sym typeface="Times New Roman"/>
                        </a:rPr>
                        <a:t>; </a:t>
                      </a:r>
                      <a:r>
                        <a:rPr lang="en-US" sz="1200" u="none" strike="noStrike" cap="none" dirty="0" err="1">
                          <a:latin typeface="Times New Roman" pitchFamily="18" charset="0"/>
                          <a:ea typeface="Times New Roman"/>
                          <a:cs typeface="Times New Roman" pitchFamily="18" charset="0"/>
                          <a:sym typeface="Times New Roman"/>
                        </a:rPr>
                        <a:t>Ayush</a:t>
                      </a:r>
                      <a:r>
                        <a:rPr lang="en-US" sz="1200" u="none" strike="noStrike" cap="none" dirty="0">
                          <a:latin typeface="Times New Roman" pitchFamily="18" charset="0"/>
                          <a:ea typeface="Times New Roman"/>
                          <a:cs typeface="Times New Roman" pitchFamily="18" charset="0"/>
                          <a:sym typeface="Times New Roman"/>
                        </a:rPr>
                        <a:t> </a:t>
                      </a:r>
                      <a:r>
                        <a:rPr lang="en-US" sz="1200" u="none" strike="noStrike" cap="none" dirty="0" err="1">
                          <a:latin typeface="Times New Roman" pitchFamily="18" charset="0"/>
                          <a:ea typeface="Times New Roman"/>
                          <a:cs typeface="Times New Roman" pitchFamily="18" charset="0"/>
                          <a:sym typeface="Times New Roman"/>
                        </a:rPr>
                        <a:t>Srivastava</a:t>
                      </a:r>
                      <a:r>
                        <a:rPr lang="en-US" sz="1200" u="none" strike="noStrike" cap="none" dirty="0">
                          <a:latin typeface="Times New Roman" pitchFamily="18" charset="0"/>
                          <a:ea typeface="Times New Roman"/>
                          <a:cs typeface="Times New Roman" pitchFamily="18" charset="0"/>
                          <a:sym typeface="Times New Roman"/>
                        </a:rPr>
                        <a:t>; </a:t>
                      </a:r>
                      <a:r>
                        <a:rPr lang="en-US" sz="1200" u="none" strike="noStrike" cap="none" dirty="0" err="1">
                          <a:latin typeface="Times New Roman" pitchFamily="18" charset="0"/>
                          <a:ea typeface="Times New Roman"/>
                          <a:cs typeface="Times New Roman" pitchFamily="18" charset="0"/>
                          <a:sym typeface="Times New Roman"/>
                        </a:rPr>
                        <a:t>Divyanshu</a:t>
                      </a:r>
                      <a:r>
                        <a:rPr lang="en-US" sz="1200" u="none" strike="noStrike" cap="none" dirty="0">
                          <a:latin typeface="Times New Roman" pitchFamily="18" charset="0"/>
                          <a:ea typeface="Times New Roman"/>
                          <a:cs typeface="Times New Roman" pitchFamily="18" charset="0"/>
                          <a:sym typeface="Times New Roman"/>
                        </a:rPr>
                        <a:t> </a:t>
                      </a:r>
                      <a:r>
                        <a:rPr lang="en-US" sz="1200" u="none" strike="noStrike" cap="none" dirty="0" err="1">
                          <a:latin typeface="Times New Roman" pitchFamily="18" charset="0"/>
                          <a:ea typeface="Times New Roman"/>
                          <a:cs typeface="Times New Roman" pitchFamily="18" charset="0"/>
                          <a:sym typeface="Times New Roman"/>
                        </a:rPr>
                        <a:t>Srivastava</a:t>
                      </a:r>
                      <a:r>
                        <a:rPr lang="en-US" sz="1200" u="none" strike="noStrike" cap="none" dirty="0">
                          <a:latin typeface="Times New Roman" pitchFamily="18" charset="0"/>
                          <a:ea typeface="Times New Roman"/>
                          <a:cs typeface="Times New Roman" pitchFamily="18" charset="0"/>
                          <a:sym typeface="Times New Roman"/>
                        </a:rPr>
                        <a:t>  &amp;</a:t>
                      </a:r>
                      <a:r>
                        <a:rPr lang="en-US" sz="1200" u="none" strike="noStrike" cap="none" baseline="0" dirty="0">
                          <a:latin typeface="Times New Roman" pitchFamily="18" charset="0"/>
                          <a:ea typeface="Times New Roman"/>
                          <a:cs typeface="Times New Roman" pitchFamily="18" charset="0"/>
                          <a:sym typeface="Times New Roman"/>
                        </a:rPr>
                        <a:t> 2021</a:t>
                      </a:r>
                      <a:endParaRPr lang="en-US" sz="1200" u="none" strike="noStrike" cap="none" dirty="0">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rtl="0">
                        <a:spcBef>
                          <a:spcPts val="0"/>
                        </a:spcBef>
                        <a:spcAft>
                          <a:spcPts val="0"/>
                        </a:spcAft>
                        <a:buNone/>
                      </a:pPr>
                      <a:r>
                        <a:rPr lang="en-US" sz="1200" dirty="0">
                          <a:latin typeface="Times New Roman" pitchFamily="18" charset="0"/>
                          <a:cs typeface="Times New Roman" pitchFamily="18" charset="0"/>
                        </a:rPr>
                        <a:t>IEEE</a:t>
                      </a:r>
                      <a:endParaRPr sz="120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Cloud Based Inventory Management System</a:t>
                      </a:r>
                    </a:p>
                    <a:p>
                      <a:pPr marL="0" marR="0" lvl="0" indent="0" algn="ctr" rtl="0">
                        <a:spcBef>
                          <a:spcPts val="0"/>
                        </a:spcBef>
                        <a:spcAft>
                          <a:spcPts val="0"/>
                        </a:spcAft>
                        <a:buNone/>
                      </a:pPr>
                      <a:endParaRPr sz="1200" u="none" strike="noStrike" cap="none" dirty="0">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It allows us a more efficient real-time monitoring making accurate models of merging the entire process happen. .</a:t>
                      </a:r>
                    </a:p>
                    <a:p>
                      <a:pPr algn="ctr" fontAlgn="ctr"/>
                      <a:endParaRPr lang="en-US" sz="1200" b="0" i="0" u="none" strike="noStrike" cap="none" dirty="0">
                        <a:solidFill>
                          <a:srgbClr val="000000"/>
                        </a:solidFill>
                        <a:latin typeface="Times New Roman" pitchFamily="18" charset="0"/>
                        <a:ea typeface="Arial"/>
                        <a:cs typeface="Times New Roman" pitchFamily="18" charset="0"/>
                        <a:sym typeface="Arial"/>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rtl="0">
                        <a:spcBef>
                          <a:spcPts val="0"/>
                        </a:spcBef>
                        <a:spcAft>
                          <a:spcPts val="0"/>
                        </a:spcAft>
                        <a:buNone/>
                      </a:pPr>
                      <a:r>
                        <a:rPr lang="en-US" sz="1200" b="0" i="0" u="none" strike="noStrike" cap="none" dirty="0">
                          <a:solidFill>
                            <a:srgbClr val="000000"/>
                          </a:solidFill>
                          <a:latin typeface="Times New Roman" pitchFamily="18" charset="0"/>
                          <a:ea typeface="Arial"/>
                          <a:cs typeface="Times New Roman" pitchFamily="18" charset="0"/>
                          <a:sym typeface="Arial"/>
                        </a:rPr>
                        <a:t>There is again in the functionality enhancement which increases the connectivity, reliability, and overall ROI. </a:t>
                      </a:r>
                      <a:endParaRPr sz="1200" u="none" strike="noStrike" cap="none">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extLst>
                  <a:ext uri="{0D108BD9-81ED-4DB2-BD59-A6C34878D82A}">
                    <a16:rowId xmlns:a16="http://schemas.microsoft.com/office/drawing/2014/main" xmlns="" val="10001"/>
                  </a:ext>
                </a:extLst>
              </a:tr>
              <a:tr h="3481498">
                <a:tc>
                  <a:txBody>
                    <a:bodyPr/>
                    <a:lstStyle/>
                    <a:p>
                      <a:pPr marL="0" marR="0" lvl="0" indent="0" algn="ctr" rtl="0">
                        <a:spcBef>
                          <a:spcPts val="0"/>
                        </a:spcBef>
                        <a:spcAft>
                          <a:spcPts val="0"/>
                        </a:spcAft>
                        <a:buNone/>
                      </a:pPr>
                      <a:r>
                        <a:rPr lang="en-US" sz="1100" u="none" strike="noStrike" cap="none" dirty="0">
                          <a:latin typeface="Times New Roman" pitchFamily="18" charset="0"/>
                          <a:ea typeface="Bookman Old Style"/>
                          <a:cs typeface="Times New Roman" pitchFamily="18" charset="0"/>
                          <a:sym typeface="Bookman Old Style"/>
                        </a:rPr>
                        <a:t>2.</a:t>
                      </a:r>
                      <a:endParaRPr>
                        <a:latin typeface="Times New Roman" pitchFamily="18" charset="0"/>
                        <a:cs typeface="Times New Roman" pitchFamily="18" charset="0"/>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a:solidFill>
                            <a:schemeClr val="dk1"/>
                          </a:solidFill>
                          <a:latin typeface="Times New Roman" pitchFamily="18" charset="0"/>
                          <a:ea typeface="Times New Roman"/>
                          <a:cs typeface="Times New Roman" pitchFamily="18" charset="0"/>
                          <a:sym typeface="Times New Roman"/>
                        </a:rPr>
                        <a:t>Rob </a:t>
                      </a:r>
                      <a:r>
                        <a:rPr lang="en-US" sz="1200" u="none" strike="noStrike" cap="none" dirty="0" err="1">
                          <a:solidFill>
                            <a:schemeClr val="dk1"/>
                          </a:solidFill>
                          <a:latin typeface="Times New Roman" pitchFamily="18" charset="0"/>
                          <a:ea typeface="Times New Roman"/>
                          <a:cs typeface="Times New Roman" pitchFamily="18" charset="0"/>
                          <a:sym typeface="Times New Roman"/>
                        </a:rPr>
                        <a:t>Grmek</a:t>
                      </a:r>
                      <a:r>
                        <a:rPr lang="en-US" sz="1200" u="none" strike="noStrike" cap="none" dirty="0">
                          <a:solidFill>
                            <a:schemeClr val="dk1"/>
                          </a:solidFill>
                          <a:latin typeface="Times New Roman" pitchFamily="18" charset="0"/>
                          <a:ea typeface="Times New Roman"/>
                          <a:cs typeface="Times New Roman" pitchFamily="18" charset="0"/>
                          <a:sym typeface="Times New Roman"/>
                        </a:rPr>
                        <a:t>; </a:t>
                      </a:r>
                      <a:r>
                        <a:rPr lang="en-US" sz="1200" u="none" strike="noStrike" cap="none" dirty="0" err="1">
                          <a:solidFill>
                            <a:schemeClr val="dk1"/>
                          </a:solidFill>
                          <a:latin typeface="Times New Roman" pitchFamily="18" charset="0"/>
                          <a:ea typeface="Times New Roman"/>
                          <a:cs typeface="Times New Roman" pitchFamily="18" charset="0"/>
                          <a:sym typeface="Times New Roman"/>
                        </a:rPr>
                        <a:t>Youry</a:t>
                      </a:r>
                      <a:r>
                        <a:rPr lang="en-US" sz="1200" u="none" strike="noStrike" cap="none" dirty="0">
                          <a:solidFill>
                            <a:schemeClr val="dk1"/>
                          </a:solidFill>
                          <a:latin typeface="Times New Roman" pitchFamily="18" charset="0"/>
                          <a:ea typeface="Times New Roman"/>
                          <a:cs typeface="Times New Roman" pitchFamily="18" charset="0"/>
                          <a:sym typeface="Times New Roman"/>
                        </a:rPr>
                        <a:t> </a:t>
                      </a:r>
                      <a:r>
                        <a:rPr lang="en-US" sz="1200" u="none" strike="noStrike" cap="none" dirty="0" err="1">
                          <a:solidFill>
                            <a:schemeClr val="dk1"/>
                          </a:solidFill>
                          <a:latin typeface="Times New Roman" pitchFamily="18" charset="0"/>
                          <a:ea typeface="Times New Roman"/>
                          <a:cs typeface="Times New Roman" pitchFamily="18" charset="0"/>
                          <a:sym typeface="Times New Roman"/>
                        </a:rPr>
                        <a:t>Khmelevsky</a:t>
                      </a:r>
                      <a:r>
                        <a:rPr lang="en-US" sz="1200" u="none" strike="noStrike" cap="none" dirty="0">
                          <a:solidFill>
                            <a:schemeClr val="dk1"/>
                          </a:solidFill>
                          <a:latin typeface="Times New Roman" pitchFamily="18" charset="0"/>
                          <a:ea typeface="Times New Roman"/>
                          <a:cs typeface="Times New Roman" pitchFamily="18" charset="0"/>
                          <a:sym typeface="Times New Roman"/>
                        </a:rPr>
                        <a:t>; Dmitry </a:t>
                      </a:r>
                      <a:r>
                        <a:rPr lang="en-US" sz="1200" u="none" strike="noStrike" cap="none" dirty="0" err="1">
                          <a:solidFill>
                            <a:schemeClr val="dk1"/>
                          </a:solidFill>
                          <a:latin typeface="Times New Roman" pitchFamily="18" charset="0"/>
                          <a:ea typeface="Times New Roman"/>
                          <a:cs typeface="Times New Roman" pitchFamily="18" charset="0"/>
                          <a:sym typeface="Times New Roman"/>
                        </a:rPr>
                        <a:t>Syrotovsky</a:t>
                      </a:r>
                      <a:r>
                        <a:rPr lang="en-US" sz="1200" u="none" strike="noStrike" cap="none" dirty="0">
                          <a:solidFill>
                            <a:schemeClr val="dk1"/>
                          </a:solidFill>
                          <a:latin typeface="Times New Roman" pitchFamily="18" charset="0"/>
                          <a:ea typeface="Times New Roman"/>
                          <a:cs typeface="Times New Roman" pitchFamily="18" charset="0"/>
                          <a:sym typeface="Times New Roman"/>
                        </a:rPr>
                        <a:t> &amp;</a:t>
                      </a:r>
                    </a:p>
                    <a:p>
                      <a:pPr marL="0" marR="0" lvl="0" indent="0" algn="ctr" rtl="0">
                        <a:spcBef>
                          <a:spcPts val="0"/>
                        </a:spcBef>
                        <a:spcAft>
                          <a:spcPts val="0"/>
                        </a:spcAft>
                        <a:buNone/>
                      </a:pPr>
                      <a:r>
                        <a:rPr lang="en-US" sz="1200" u="none" strike="noStrike" cap="none" dirty="0">
                          <a:solidFill>
                            <a:schemeClr val="dk1"/>
                          </a:solidFill>
                          <a:latin typeface="Times New Roman" pitchFamily="18" charset="0"/>
                          <a:ea typeface="Times New Roman"/>
                          <a:cs typeface="Times New Roman" pitchFamily="18" charset="0"/>
                          <a:sym typeface="Times New Roman"/>
                        </a:rPr>
                        <a:t>2019</a:t>
                      </a:r>
                    </a:p>
                    <a:p>
                      <a:pPr marL="0" marR="0" lvl="0" indent="0" algn="ctr" rtl="0">
                        <a:spcBef>
                          <a:spcPts val="0"/>
                        </a:spcBef>
                        <a:spcAft>
                          <a:spcPts val="0"/>
                        </a:spcAft>
                        <a:buNone/>
                      </a:pPr>
                      <a:endParaRPr sz="1200" u="none" strike="noStrike" cap="none" dirty="0">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rtl="0">
                        <a:spcBef>
                          <a:spcPts val="0"/>
                        </a:spcBef>
                        <a:spcAft>
                          <a:spcPts val="0"/>
                        </a:spcAft>
                        <a:buNone/>
                      </a:pPr>
                      <a:r>
                        <a:rPr lang="en-US" sz="1200" u="none" strike="noStrike" cap="none" dirty="0">
                          <a:latin typeface="Times New Roman" pitchFamily="18" charset="0"/>
                          <a:ea typeface="Bookman Old Style"/>
                          <a:cs typeface="Times New Roman" pitchFamily="18" charset="0"/>
                          <a:sym typeface="Bookman Old Style"/>
                        </a:rPr>
                        <a:t>IEEE</a:t>
                      </a:r>
                      <a:endParaRPr sz="1200" u="none" strike="noStrike" cap="none">
                        <a:latin typeface="Times New Roman" pitchFamily="18" charset="0"/>
                        <a:ea typeface="Bookman Old Style"/>
                        <a:cs typeface="Times New Roman" pitchFamily="18" charset="0"/>
                        <a:sym typeface="Bookman Old Style"/>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Automated inventory tracking system prototype in cloud</a:t>
                      </a:r>
                    </a:p>
                    <a:p>
                      <a:pPr marL="0" marR="0" lvl="0" indent="0" algn="ctr" rtl="0">
                        <a:spcBef>
                          <a:spcPts val="0"/>
                        </a:spcBef>
                        <a:spcAft>
                          <a:spcPts val="0"/>
                        </a:spcAft>
                        <a:buNone/>
                      </a:pPr>
                      <a:endParaRPr sz="1200" u="none" strike="noStrike" cap="none">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rtl="0">
                        <a:spcBef>
                          <a:spcPts val="0"/>
                        </a:spcBef>
                        <a:spcAft>
                          <a:spcPts val="0"/>
                        </a:spcAft>
                        <a:buNone/>
                      </a:pPr>
                      <a:r>
                        <a:rPr lang="en-US" sz="1200" b="0" i="0" u="none" strike="noStrike" cap="none" dirty="0">
                          <a:solidFill>
                            <a:srgbClr val="000000"/>
                          </a:solidFill>
                          <a:latin typeface="Times New Roman" pitchFamily="18" charset="0"/>
                          <a:ea typeface="Arial"/>
                          <a:cs typeface="Times New Roman" pitchFamily="18" charset="0"/>
                          <a:sym typeface="Arial"/>
                        </a:rPr>
                        <a:t>To use inexpensive options in terms of both hardware and software, and services in the cloud for data processing and storage as well as to automate the process of physically tracking inventory so less time is spent on this particular task. </a:t>
                      </a:r>
                      <a:endParaRPr sz="1200" b="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rtl="0">
                        <a:spcBef>
                          <a:spcPts val="0"/>
                        </a:spcBef>
                        <a:spcAft>
                          <a:spcPts val="0"/>
                        </a:spcAft>
                        <a:buNone/>
                      </a:pPr>
                      <a:r>
                        <a:rPr lang="en-US" sz="1200" b="0" i="0" u="none" strike="noStrike" cap="none" dirty="0">
                          <a:solidFill>
                            <a:srgbClr val="000000"/>
                          </a:solidFill>
                          <a:latin typeface="Times New Roman" pitchFamily="18" charset="0"/>
                          <a:ea typeface="Arial"/>
                          <a:cs typeface="Times New Roman" pitchFamily="18" charset="0"/>
                          <a:sym typeface="Arial"/>
                        </a:rPr>
                        <a:t> The system can eliminate inefficiencies in the process of tracking inventory and orders processing, while doing so with minimal economic cost .</a:t>
                      </a:r>
                      <a:endParaRPr sz="1200" b="0" dirty="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1267" y="795969"/>
            <a:ext cx="8229600" cy="5153139"/>
          </a:xfrm>
        </p:spPr>
        <p:txBody>
          <a:bodyPr/>
          <a:lstStyle/>
          <a:p>
            <a:endParaRPr lang="en-US" dirty="0"/>
          </a:p>
        </p:txBody>
      </p:sp>
      <p:graphicFrame>
        <p:nvGraphicFramePr>
          <p:cNvPr id="4" name="Table 3"/>
          <p:cNvGraphicFramePr>
            <a:graphicFrameLocks noGrp="1"/>
          </p:cNvGraphicFramePr>
          <p:nvPr/>
        </p:nvGraphicFramePr>
        <p:xfrm>
          <a:off x="1524000" y="1422727"/>
          <a:ext cx="6096000" cy="1100136"/>
        </p:xfrm>
        <a:graphic>
          <a:graphicData uri="http://schemas.openxmlformats.org/drawingml/2006/table">
            <a:tbl>
              <a:tblPr firstRow="1" bandRow="1">
                <a:tableStyleId>{17DCB69E-279E-45EB-A78B-68C29C11DF1E}</a:tableStyleId>
              </a:tblPr>
              <a:tblGrid>
                <a:gridCol w="1219200">
                  <a:extLst>
                    <a:ext uri="{9D8B030D-6E8A-4147-A177-3AD203B41FA5}">
                      <a16:colId xmlns:a16="http://schemas.microsoft.com/office/drawing/2014/main" xmlns="" val="20000"/>
                    </a:ext>
                  </a:extLst>
                </a:gridCol>
                <a:gridCol w="1123720">
                  <a:extLst>
                    <a:ext uri="{9D8B030D-6E8A-4147-A177-3AD203B41FA5}">
                      <a16:colId xmlns:a16="http://schemas.microsoft.com/office/drawing/2014/main" xmlns="" val="20001"/>
                    </a:ext>
                  </a:extLst>
                </a:gridCol>
                <a:gridCol w="131468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5910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0"/>
                  </a:ext>
                </a:extLst>
              </a:tr>
              <a:tr h="35910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1"/>
                  </a:ext>
                </a:extLst>
              </a:tr>
              <a:tr h="38191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1524000" y="1397000"/>
          <a:ext cx="6096000" cy="370840"/>
        </p:xfrm>
        <a:graphic>
          <a:graphicData uri="http://schemas.openxmlformats.org/drawingml/2006/table">
            <a:tbl>
              <a:tblPr firstRow="1" bandRow="1">
                <a:tableStyleId>{17DCB69E-279E-45EB-A78B-68C29C11DF1E}</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nvGraphicFramePr>
        <p:xfrm>
          <a:off x="1524000" y="1397000"/>
          <a:ext cx="6096000" cy="741680"/>
        </p:xfrm>
        <a:graphic>
          <a:graphicData uri="http://schemas.openxmlformats.org/drawingml/2006/table">
            <a:tbl>
              <a:tblPr firstRow="1" bandRow="1">
                <a:tableStyleId>{17DCB69E-279E-45EB-A78B-68C29C11DF1E}</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nvGraphicFramePr>
        <p:xfrm>
          <a:off x="1524000" y="1397000"/>
          <a:ext cx="6096000" cy="1112520"/>
        </p:xfrm>
        <a:graphic>
          <a:graphicData uri="http://schemas.openxmlformats.org/drawingml/2006/table">
            <a:tbl>
              <a:tblPr firstRow="1" bandRow="1">
                <a:tableStyleId>{17DCB69E-279E-45EB-A78B-68C29C11DF1E}</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2"/>
                  </a:ext>
                </a:extLst>
              </a:tr>
            </a:tbl>
          </a:graphicData>
        </a:graphic>
      </p:graphicFrame>
      <p:graphicFrame>
        <p:nvGraphicFramePr>
          <p:cNvPr id="8" name="Table 7"/>
          <p:cNvGraphicFramePr>
            <a:graphicFrameLocks noGrp="1"/>
          </p:cNvGraphicFramePr>
          <p:nvPr/>
        </p:nvGraphicFramePr>
        <p:xfrm>
          <a:off x="1524000" y="1397000"/>
          <a:ext cx="6096000" cy="741680"/>
        </p:xfrm>
        <a:graphic>
          <a:graphicData uri="http://schemas.openxmlformats.org/drawingml/2006/table">
            <a:tbl>
              <a:tblPr firstRow="1" bandRow="1">
                <a:tableStyleId>{17DCB69E-279E-45EB-A78B-68C29C11DF1E}</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78703824"/>
              </p:ext>
            </p:extLst>
          </p:nvPr>
        </p:nvGraphicFramePr>
        <p:xfrm>
          <a:off x="550843" y="837281"/>
          <a:ext cx="8152481" cy="5153137"/>
        </p:xfrm>
        <a:graphic>
          <a:graphicData uri="http://schemas.openxmlformats.org/drawingml/2006/table">
            <a:tbl>
              <a:tblPr firstRow="1" bandRow="1">
                <a:tableStyleId>{17DCB69E-279E-45EB-A78B-68C29C11DF1E}</a:tableStyleId>
              </a:tblPr>
              <a:tblGrid>
                <a:gridCol w="711900">
                  <a:extLst>
                    <a:ext uri="{9D8B030D-6E8A-4147-A177-3AD203B41FA5}">
                      <a16:colId xmlns:a16="http://schemas.microsoft.com/office/drawing/2014/main" xmlns="" val="20000"/>
                    </a:ext>
                  </a:extLst>
                </a:gridCol>
                <a:gridCol w="2005594">
                  <a:extLst>
                    <a:ext uri="{9D8B030D-6E8A-4147-A177-3AD203B41FA5}">
                      <a16:colId xmlns:a16="http://schemas.microsoft.com/office/drawing/2014/main" xmlns="" val="20001"/>
                    </a:ext>
                  </a:extLst>
                </a:gridCol>
                <a:gridCol w="1432413">
                  <a:extLst>
                    <a:ext uri="{9D8B030D-6E8A-4147-A177-3AD203B41FA5}">
                      <a16:colId xmlns:a16="http://schemas.microsoft.com/office/drawing/2014/main" xmlns="" val="20002"/>
                    </a:ext>
                  </a:extLst>
                </a:gridCol>
                <a:gridCol w="1285080">
                  <a:extLst>
                    <a:ext uri="{9D8B030D-6E8A-4147-A177-3AD203B41FA5}">
                      <a16:colId xmlns:a16="http://schemas.microsoft.com/office/drawing/2014/main" xmlns="" val="20003"/>
                    </a:ext>
                  </a:extLst>
                </a:gridCol>
                <a:gridCol w="1358747">
                  <a:extLst>
                    <a:ext uri="{9D8B030D-6E8A-4147-A177-3AD203B41FA5}">
                      <a16:colId xmlns:a16="http://schemas.microsoft.com/office/drawing/2014/main" xmlns="" val="20004"/>
                    </a:ext>
                  </a:extLst>
                </a:gridCol>
                <a:gridCol w="1358747">
                  <a:extLst>
                    <a:ext uri="{9D8B030D-6E8A-4147-A177-3AD203B41FA5}">
                      <a16:colId xmlns:a16="http://schemas.microsoft.com/office/drawing/2014/main" xmlns="" val="20005"/>
                    </a:ext>
                  </a:extLst>
                </a:gridCol>
              </a:tblGrid>
              <a:tr h="824502">
                <a:tc>
                  <a:txBody>
                    <a:bodyPr/>
                    <a:lstStyle/>
                    <a:p>
                      <a:r>
                        <a:rPr lang="en-US" sz="1400" b="1" u="none" strike="noStrike" cap="none" dirty="0" err="1">
                          <a:solidFill>
                            <a:srgbClr val="FFFF00"/>
                          </a:solidFill>
                          <a:latin typeface="Times New Roman" pitchFamily="18" charset="0"/>
                          <a:ea typeface="Bookman Old Style"/>
                          <a:cs typeface="Times New Roman" pitchFamily="18" charset="0"/>
                          <a:sym typeface="Bookman Old Style"/>
                        </a:rPr>
                        <a:t>Sl.No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u="none" strike="noStrike" cap="none" dirty="0">
                          <a:solidFill>
                            <a:srgbClr val="FFFF00"/>
                          </a:solidFill>
                          <a:latin typeface="Times New Roman" pitchFamily="18" charset="0"/>
                          <a:ea typeface="Bookman Old Style"/>
                          <a:cs typeface="Times New Roman" pitchFamily="18" charset="0"/>
                          <a:sym typeface="Bookman Old Style"/>
                        </a:rPr>
                        <a:t>Author &amp; Year of Publication </a:t>
                      </a:r>
                      <a:endParaRPr lang="en-US" sz="1400" u="none" strike="noStrike" cap="none" dirty="0">
                        <a:solidFill>
                          <a:srgbClr val="FFFF00"/>
                        </a:solidFill>
                        <a:latin typeface="Times New Roman" pitchFamily="18" charset="0"/>
                        <a:ea typeface="Bookman Old Style"/>
                        <a:cs typeface="Times New Roman" pitchFamily="18" charset="0"/>
                        <a:sym typeface="Bookman Old Style"/>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u="none" strike="noStrike" cap="none" dirty="0">
                          <a:solidFill>
                            <a:srgbClr val="FFFF00"/>
                          </a:solidFill>
                          <a:latin typeface="Times New Roman" pitchFamily="18" charset="0"/>
                          <a:ea typeface="Bookman Old Style"/>
                          <a:cs typeface="Times New Roman" pitchFamily="18" charset="0"/>
                          <a:sym typeface="Bookman Old Style"/>
                        </a:rPr>
                        <a:t>Journal </a:t>
                      </a:r>
                      <a:endParaRPr lang="en-US" sz="1400" u="none" strike="noStrike" cap="none" dirty="0">
                        <a:solidFill>
                          <a:srgbClr val="FFFF00"/>
                        </a:solidFill>
                        <a:latin typeface="Times New Roman" pitchFamily="18" charset="0"/>
                        <a:ea typeface="Bookman Old Style"/>
                        <a:cs typeface="Times New Roman" pitchFamily="18" charset="0"/>
                        <a:sym typeface="Bookman Old Style"/>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u="none" strike="noStrike" cap="none" dirty="0">
                          <a:solidFill>
                            <a:srgbClr val="FFFF00"/>
                          </a:solidFill>
                          <a:latin typeface="Times New Roman" pitchFamily="18" charset="0"/>
                          <a:ea typeface="Bookman Old Style"/>
                          <a:cs typeface="Times New Roman" pitchFamily="18" charset="0"/>
                          <a:sym typeface="Bookman Old Style"/>
                        </a:rPr>
                        <a:t>Title of the paper</a:t>
                      </a:r>
                      <a:endParaRPr lang="en-US" sz="1400" u="none" strike="noStrike" cap="none" dirty="0">
                        <a:solidFill>
                          <a:srgbClr val="FFFF00"/>
                        </a:solidFill>
                        <a:latin typeface="Times New Roman" pitchFamily="18" charset="0"/>
                        <a:ea typeface="Bookman Old Style"/>
                        <a:cs typeface="Times New Roman" pitchFamily="18" charset="0"/>
                        <a:sym typeface="Bookman Old Style"/>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u="none" strike="noStrike" cap="none" dirty="0">
                          <a:solidFill>
                            <a:srgbClr val="FFFF00"/>
                          </a:solidFill>
                          <a:latin typeface="Times New Roman" pitchFamily="18" charset="0"/>
                          <a:ea typeface="Bookman Old Style"/>
                          <a:cs typeface="Times New Roman" pitchFamily="18" charset="0"/>
                          <a:sym typeface="Bookman Old Style"/>
                        </a:rPr>
                        <a:t>Advantage(s)</a:t>
                      </a:r>
                      <a:endParaRPr lang="en-US" sz="1400" u="none" strike="noStrike" cap="none" dirty="0">
                        <a:solidFill>
                          <a:srgbClr val="FFFF00"/>
                        </a:solidFill>
                        <a:latin typeface="Times New Roman" pitchFamily="18" charset="0"/>
                        <a:ea typeface="Bookman Old Style"/>
                        <a:cs typeface="Times New Roman" pitchFamily="18" charset="0"/>
                        <a:sym typeface="Bookman Old Style"/>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solidFill>
                            <a:srgbClr val="FFFF00"/>
                          </a:solidFill>
                          <a:latin typeface="Times New Roman" pitchFamily="18" charset="0"/>
                          <a:ea typeface="Bookman Old Style"/>
                          <a:cs typeface="Times New Roman" pitchFamily="18" charset="0"/>
                          <a:sym typeface="Bookman Old Style"/>
                        </a:rPr>
                        <a:t>Explanation</a:t>
                      </a:r>
                    </a:p>
                    <a:p>
                      <a:endParaRPr lang="en-US" dirty="0"/>
                    </a:p>
                  </a:txBody>
                  <a:tcPr/>
                </a:tc>
                <a:extLst>
                  <a:ext uri="{0D108BD9-81ED-4DB2-BD59-A6C34878D82A}">
                    <a16:rowId xmlns:a16="http://schemas.microsoft.com/office/drawing/2014/main" xmlns="" val="10000"/>
                  </a:ext>
                </a:extLst>
              </a:tr>
              <a:tr h="2370443">
                <a:tc>
                  <a:txBody>
                    <a:bodyPr/>
                    <a:lstStyle/>
                    <a:p>
                      <a:pPr algn="ctr"/>
                      <a:endParaRPr lang="en-US" sz="1200" dirty="0"/>
                    </a:p>
                    <a:p>
                      <a:pPr algn="ctr"/>
                      <a:endParaRPr lang="en-US" sz="1200" dirty="0"/>
                    </a:p>
                    <a:p>
                      <a:pPr algn="ctr"/>
                      <a:endParaRPr lang="en-US" sz="1200" dirty="0"/>
                    </a:p>
                    <a:p>
                      <a:pPr algn="ctr"/>
                      <a:endParaRPr lang="en-US" sz="1200" dirty="0"/>
                    </a:p>
                    <a:p>
                      <a:pPr algn="ctr"/>
                      <a:r>
                        <a:rPr lang="en-US" sz="1200" dirty="0"/>
                        <a:t>3.</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tx1"/>
                          </a:solidFill>
                        </a:rPr>
                        <a:t>Abhirup</a:t>
                      </a:r>
                      <a:r>
                        <a:rPr lang="en-US" sz="1200" dirty="0">
                          <a:solidFill>
                            <a:schemeClr val="tx1"/>
                          </a:solidFill>
                        </a:rPr>
                        <a:t> </a:t>
                      </a:r>
                      <a:r>
                        <a:rPr lang="en-US" sz="1200" dirty="0" err="1">
                          <a:solidFill>
                            <a:schemeClr val="tx1"/>
                          </a:solidFill>
                        </a:rPr>
                        <a:t>Khanna</a:t>
                      </a:r>
                      <a:r>
                        <a:rPr lang="en-US" sz="1200" dirty="0">
                          <a:solidFill>
                            <a:schemeClr val="tx1"/>
                          </a:solidFill>
                        </a:rPr>
                        <a:t>; Ravi </a:t>
                      </a:r>
                      <a:r>
                        <a:rPr lang="en-US" sz="1200" dirty="0" err="1">
                          <a:solidFill>
                            <a:schemeClr val="tx1"/>
                          </a:solidFill>
                        </a:rPr>
                        <a:t>Tomar</a:t>
                      </a:r>
                      <a:r>
                        <a:rPr lang="en-US" sz="1200" dirty="0">
                          <a:solidFill>
                            <a:schemeClr val="tx1"/>
                          </a:solidFill>
                        </a:rPr>
                        <a:t> &amp;2018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chemeClr val="tx1"/>
                        </a:solidFill>
                      </a:endParaRPr>
                    </a:p>
                  </a:txBody>
                  <a:tcPr/>
                </a:tc>
                <a:tc>
                  <a:txBody>
                    <a:bodyPr/>
                    <a:lstStyle/>
                    <a:p>
                      <a:r>
                        <a:rPr lang="en-US" sz="1200" b="0" i="0" u="none" strike="noStrike" cap="none" dirty="0">
                          <a:solidFill>
                            <a:schemeClr val="dk1"/>
                          </a:solidFill>
                          <a:latin typeface="Calibri"/>
                          <a:ea typeface="Calibri"/>
                          <a:cs typeface="Calibri"/>
                          <a:sym typeface="Arial"/>
                        </a:rPr>
                        <a:t>IEEE</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err="1">
                          <a:solidFill>
                            <a:schemeClr val="dk1"/>
                          </a:solidFill>
                          <a:latin typeface="Calibri"/>
                          <a:ea typeface="Calibri"/>
                          <a:cs typeface="Calibri"/>
                          <a:sym typeface="Arial"/>
                        </a:rPr>
                        <a:t>IoT</a:t>
                      </a:r>
                      <a:r>
                        <a:rPr lang="en-US" sz="1200" b="0" i="0" u="none" strike="noStrike" cap="none" dirty="0">
                          <a:solidFill>
                            <a:schemeClr val="dk1"/>
                          </a:solidFill>
                          <a:latin typeface="Calibri"/>
                          <a:ea typeface="Calibri"/>
                          <a:cs typeface="Calibri"/>
                          <a:sym typeface="Arial"/>
                        </a:rPr>
                        <a:t> based interactive shopping ecosystem</a:t>
                      </a:r>
                    </a:p>
                    <a:p>
                      <a:endParaRPr lang="en-US" sz="1200" dirty="0"/>
                    </a:p>
                  </a:txBody>
                  <a:tcPr/>
                </a:tc>
                <a:tc>
                  <a:txBody>
                    <a:bodyPr/>
                    <a:lstStyle/>
                    <a:p>
                      <a:r>
                        <a:rPr lang="en-US" sz="1200" b="0" i="0" u="none" strike="noStrike" cap="none" dirty="0">
                          <a:solidFill>
                            <a:schemeClr val="dk1"/>
                          </a:solidFill>
                          <a:latin typeface="Calibri"/>
                          <a:ea typeface="Calibri"/>
                          <a:cs typeface="Calibri"/>
                          <a:sym typeface="Arial"/>
                        </a:rPr>
                        <a:t> to optimize the experience of inventory management along with increased sales and reduced operational costs</a:t>
                      </a:r>
                      <a:endParaRPr lang="en-US" sz="1200" dirty="0"/>
                    </a:p>
                  </a:txBody>
                  <a:tcPr/>
                </a:tc>
                <a:tc>
                  <a:txBody>
                    <a:bodyPr/>
                    <a:lstStyle/>
                    <a:p>
                      <a:r>
                        <a:rPr lang="en-US" sz="1200" b="0" i="0" u="none" strike="noStrike" cap="none" dirty="0">
                          <a:solidFill>
                            <a:schemeClr val="dk1"/>
                          </a:solidFill>
                          <a:latin typeface="Calibri"/>
                          <a:ea typeface="Calibri"/>
                          <a:cs typeface="Calibri"/>
                          <a:sym typeface="Arial"/>
                        </a:rPr>
                        <a:t>inventory management is becoming increasingly complex, where there is an exponential rise in the diversity and number of both products and customers.</a:t>
                      </a:r>
                      <a:endParaRPr lang="en-US" sz="1200" dirty="0"/>
                    </a:p>
                  </a:txBody>
                  <a:tcPr/>
                </a:tc>
                <a:extLst>
                  <a:ext uri="{0D108BD9-81ED-4DB2-BD59-A6C34878D82A}">
                    <a16:rowId xmlns:a16="http://schemas.microsoft.com/office/drawing/2014/main" xmlns="" val="10001"/>
                  </a:ext>
                </a:extLst>
              </a:tr>
              <a:tr h="1958192">
                <a:tc>
                  <a:txBody>
                    <a:bodyPr/>
                    <a:lstStyle/>
                    <a:p>
                      <a:pPr algn="ctr"/>
                      <a:endParaRPr lang="en-US" sz="1200" dirty="0"/>
                    </a:p>
                    <a:p>
                      <a:pPr algn="ctr"/>
                      <a:endParaRPr lang="en-US" sz="1200" dirty="0"/>
                    </a:p>
                    <a:p>
                      <a:pPr algn="ctr"/>
                      <a:endParaRPr lang="en-US" sz="1200" dirty="0"/>
                    </a:p>
                    <a:p>
                      <a:pPr algn="ctr"/>
                      <a:r>
                        <a:rPr lang="en-US" sz="1200" dirty="0"/>
                        <a:t>4.</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Weijun</a:t>
                      </a:r>
                      <a:r>
                        <a:rPr lang="en-US" sz="1200" dirty="0"/>
                        <a:t> Yang; </a:t>
                      </a:r>
                      <a:r>
                        <a:rPr lang="en-US" sz="1200" dirty="0" err="1"/>
                        <a:t>Yuqiang</a:t>
                      </a:r>
                      <a:r>
                        <a:rPr lang="en-US" sz="1200" dirty="0"/>
                        <a:t> Chen; </a:t>
                      </a:r>
                      <a:r>
                        <a:rPr lang="en-US" sz="1200" dirty="0" err="1"/>
                        <a:t>Yeh</a:t>
                      </a:r>
                      <a:r>
                        <a:rPr lang="en-US" sz="1200" dirty="0"/>
                        <a:t>-Cheng Chen; Ku-</a:t>
                      </a:r>
                      <a:r>
                        <a:rPr lang="en-US" sz="1200" dirty="0" err="1"/>
                        <a:t>Ce</a:t>
                      </a:r>
                      <a:r>
                        <a:rPr lang="en-US" sz="1200" dirty="0"/>
                        <a:t> </a:t>
                      </a:r>
                      <a:r>
                        <a:rPr lang="en-US" sz="1200" dirty="0" err="1"/>
                        <a:t>Yeh</a:t>
                      </a:r>
                      <a:r>
                        <a:rPr lang="en-US" sz="1200" dirty="0"/>
                        <a:t> &amp; 2021</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
                      </a:r>
                      <a:br>
                        <a:rPr lang="en-US" sz="1200" dirty="0"/>
                      </a:br>
                      <a:endParaRPr lang="en-US" sz="1200" dirty="0"/>
                    </a:p>
                  </a:txBody>
                  <a:tcPr/>
                </a:tc>
                <a:tc>
                  <a:txBody>
                    <a:bodyPr/>
                    <a:lstStyle/>
                    <a:p>
                      <a:r>
                        <a:rPr lang="en-US" sz="1200" dirty="0"/>
                        <a:t>IEEE</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Calibri"/>
                          <a:ea typeface="Calibri"/>
                          <a:cs typeface="Calibri"/>
                          <a:sym typeface="Arial"/>
                        </a:rPr>
                        <a:t>Intelligent Agent-Based Predict System With Cloud Computing</a:t>
                      </a:r>
                    </a:p>
                    <a:p>
                      <a:endParaRPr lang="en-US" sz="1200" b="0" dirty="0"/>
                    </a:p>
                  </a:txBody>
                  <a:tcPr/>
                </a:tc>
                <a:tc>
                  <a:txBody>
                    <a:bodyPr/>
                    <a:lstStyle/>
                    <a:p>
                      <a:r>
                        <a:rPr lang="en-US" sz="1200" b="0" i="0" u="none" strike="noStrike" cap="none" dirty="0">
                          <a:solidFill>
                            <a:schemeClr val="dk1"/>
                          </a:solidFill>
                          <a:latin typeface="Calibri"/>
                          <a:ea typeface="Calibri"/>
                          <a:cs typeface="Calibri"/>
                          <a:sym typeface="Arial"/>
                        </a:rPr>
                        <a:t> performance and effectively enhance customer service quality for hot sale products.</a:t>
                      </a:r>
                      <a:endParaRPr lang="en-US" sz="1200" dirty="0"/>
                    </a:p>
                  </a:txBody>
                  <a:tcPr/>
                </a:tc>
                <a:tc>
                  <a:txBody>
                    <a:bodyPr/>
                    <a:lstStyle/>
                    <a:p>
                      <a:r>
                        <a:rPr lang="en-US" sz="1200" b="0" i="0" u="none" strike="noStrike" cap="none" dirty="0">
                          <a:solidFill>
                            <a:schemeClr val="dk1"/>
                          </a:solidFill>
                          <a:latin typeface="Calibri"/>
                          <a:ea typeface="Calibri"/>
                          <a:cs typeface="Calibri"/>
                          <a:sym typeface="Arial"/>
                        </a:rPr>
                        <a:t>the enterprise can predict product demands, and manages the product sales by using the supply chain management prediction system.</a:t>
                      </a:r>
                      <a:endParaRPr lang="en-US" sz="1200" dirty="0"/>
                    </a:p>
                  </a:txBody>
                  <a:tcPr/>
                </a:tc>
                <a:extLst>
                  <a:ext uri="{0D108BD9-81ED-4DB2-BD59-A6C34878D82A}">
                    <a16:rowId xmlns:a16="http://schemas.microsoft.com/office/drawing/2014/main" xmlns="" val="10002"/>
                  </a:ext>
                </a:extLst>
              </a:tr>
            </a:tbl>
          </a:graphicData>
        </a:graphic>
      </p:graphicFrame>
      <p:sp>
        <p:nvSpPr>
          <p:cNvPr id="11" name="Title 10"/>
          <p:cNvSpPr>
            <a:spLocks noGrp="1"/>
          </p:cNvSpPr>
          <p:nvPr>
            <p:ph type="title"/>
          </p:nvPr>
        </p:nvSpPr>
        <p:spPr>
          <a:xfrm>
            <a:off x="2362199" y="6370638"/>
            <a:ext cx="8229600" cy="487362"/>
          </a:xfrm>
        </p:spPr>
        <p:txBody>
          <a:bodyPr/>
          <a:lstStyle/>
          <a:p>
            <a:endParaRPr lang="en-IN"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8"/>
          <p:cNvGraphicFramePr/>
          <p:nvPr>
            <p:extLst>
              <p:ext uri="{D42A27DB-BD31-4B8C-83A1-F6EECF244321}">
                <p14:modId xmlns:p14="http://schemas.microsoft.com/office/powerpoint/2010/main" val="160796675"/>
              </p:ext>
            </p:extLst>
          </p:nvPr>
        </p:nvGraphicFramePr>
        <p:xfrm>
          <a:off x="272955" y="800101"/>
          <a:ext cx="8598100" cy="5413412"/>
        </p:xfrm>
        <a:graphic>
          <a:graphicData uri="http://schemas.openxmlformats.org/drawingml/2006/table">
            <a:tbl>
              <a:tblPr>
                <a:noFill/>
                <a:tableStyleId>{0D5315A8-59B5-41EB-9C41-9CCB0D6B7439}</a:tableStyleId>
              </a:tblPr>
              <a:tblGrid>
                <a:gridCol w="672900">
                  <a:extLst>
                    <a:ext uri="{9D8B030D-6E8A-4147-A177-3AD203B41FA5}">
                      <a16:colId xmlns:a16="http://schemas.microsoft.com/office/drawing/2014/main" xmlns="" val="20000"/>
                    </a:ext>
                  </a:extLst>
                </a:gridCol>
                <a:gridCol w="1719625">
                  <a:extLst>
                    <a:ext uri="{9D8B030D-6E8A-4147-A177-3AD203B41FA5}">
                      <a16:colId xmlns:a16="http://schemas.microsoft.com/office/drawing/2014/main" xmlns="" val="20001"/>
                    </a:ext>
                  </a:extLst>
                </a:gridCol>
                <a:gridCol w="920500">
                  <a:extLst>
                    <a:ext uri="{9D8B030D-6E8A-4147-A177-3AD203B41FA5}">
                      <a16:colId xmlns:a16="http://schemas.microsoft.com/office/drawing/2014/main" xmlns="" val="20002"/>
                    </a:ext>
                  </a:extLst>
                </a:gridCol>
                <a:gridCol w="1814275">
                  <a:extLst>
                    <a:ext uri="{9D8B030D-6E8A-4147-A177-3AD203B41FA5}">
                      <a16:colId xmlns:a16="http://schemas.microsoft.com/office/drawing/2014/main" xmlns="" val="20003"/>
                    </a:ext>
                  </a:extLst>
                </a:gridCol>
                <a:gridCol w="1647659">
                  <a:extLst>
                    <a:ext uri="{9D8B030D-6E8A-4147-A177-3AD203B41FA5}">
                      <a16:colId xmlns:a16="http://schemas.microsoft.com/office/drawing/2014/main" xmlns="" val="20004"/>
                    </a:ext>
                  </a:extLst>
                </a:gridCol>
                <a:gridCol w="1823141">
                  <a:extLst>
                    <a:ext uri="{9D8B030D-6E8A-4147-A177-3AD203B41FA5}">
                      <a16:colId xmlns:a16="http://schemas.microsoft.com/office/drawing/2014/main" xmlns="" val="20005"/>
                    </a:ext>
                  </a:extLst>
                </a:gridCol>
              </a:tblGrid>
              <a:tr h="549354">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Sl.No </a:t>
                      </a:r>
                      <a:endParaRPr sz="1100" u="none" strike="noStrike" cap="none" dirty="0">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Author &amp; Year of Publication </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Journal </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Title of the paper</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Advantage(s)</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u="none" strike="noStrike" cap="none" dirty="0">
                          <a:solidFill>
                            <a:srgbClr val="FFFF00"/>
                          </a:solidFill>
                          <a:latin typeface="Times New Roman" pitchFamily="18" charset="0"/>
                          <a:ea typeface="Bookman Old Style"/>
                          <a:cs typeface="Times New Roman" pitchFamily="18" charset="0"/>
                          <a:sym typeface="Bookman Old Style"/>
                        </a:rPr>
                        <a:t>Explanation</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extLst>
                  <a:ext uri="{0D108BD9-81ED-4DB2-BD59-A6C34878D82A}">
                    <a16:rowId xmlns:a16="http://schemas.microsoft.com/office/drawing/2014/main" xmlns="" val="10000"/>
                  </a:ext>
                </a:extLst>
              </a:tr>
              <a:tr h="2080710">
                <a:tc>
                  <a:txBody>
                    <a:bodyPr/>
                    <a:lstStyle/>
                    <a:p>
                      <a:pPr marL="0" marR="0" lvl="0" indent="0" algn="ctr" rtl="0">
                        <a:spcBef>
                          <a:spcPts val="0"/>
                        </a:spcBef>
                        <a:spcAft>
                          <a:spcPts val="0"/>
                        </a:spcAft>
                        <a:buNone/>
                      </a:pPr>
                      <a:r>
                        <a:rPr lang="en-US" sz="1200" u="none" strike="noStrike" cap="none" dirty="0">
                          <a:latin typeface="Times New Roman" pitchFamily="18" charset="0"/>
                          <a:cs typeface="Times New Roman" pitchFamily="18" charset="0"/>
                          <a:sym typeface="Bookman Old Style"/>
                        </a:rPr>
                        <a:t>5.</a:t>
                      </a:r>
                      <a:endParaRPr sz="1200">
                        <a:latin typeface="Times New Roman" pitchFamily="18" charset="0"/>
                        <a:cs typeface="Times New Roman" pitchFamily="18" charset="0"/>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r>
                        <a:rPr lang="en-US" sz="1200" b="0" i="0" u="none" strike="noStrike" cap="none" dirty="0" err="1">
                          <a:solidFill>
                            <a:schemeClr val="tx1"/>
                          </a:solidFill>
                          <a:latin typeface="Times New Roman" pitchFamily="18" charset="0"/>
                          <a:ea typeface="Arial"/>
                          <a:cs typeface="Times New Roman" pitchFamily="18" charset="0"/>
                          <a:sym typeface="Arial"/>
                        </a:rPr>
                        <a:t>Fuan</a:t>
                      </a:r>
                      <a:r>
                        <a:rPr lang="en-US" sz="1200" b="0" i="0" u="none" strike="noStrike" cap="none" dirty="0">
                          <a:solidFill>
                            <a:schemeClr val="tx1"/>
                          </a:solidFill>
                          <a:latin typeface="Times New Roman" pitchFamily="18" charset="0"/>
                          <a:ea typeface="Arial"/>
                          <a:cs typeface="Times New Roman" pitchFamily="18" charset="0"/>
                          <a:sym typeface="Arial"/>
                        </a:rPr>
                        <a:t> Zhang &amp;</a:t>
                      </a:r>
                    </a:p>
                    <a:p>
                      <a:r>
                        <a:rPr lang="en-US" sz="1200" b="0" i="0" u="none" strike="noStrike" cap="none" dirty="0" err="1">
                          <a:solidFill>
                            <a:schemeClr val="tx1"/>
                          </a:solidFill>
                          <a:latin typeface="Times New Roman" pitchFamily="18" charset="0"/>
                          <a:ea typeface="Arial"/>
                          <a:cs typeface="Times New Roman" pitchFamily="18" charset="0"/>
                          <a:sym typeface="Arial"/>
                        </a:rPr>
                        <a:t>Zhenzhi</a:t>
                      </a:r>
                      <a:r>
                        <a:rPr lang="en-US" sz="1200" b="0" i="0" u="none" strike="noStrike" cap="none" dirty="0">
                          <a:solidFill>
                            <a:schemeClr val="tx1"/>
                          </a:solidFill>
                          <a:latin typeface="Times New Roman" pitchFamily="18" charset="0"/>
                          <a:ea typeface="Arial"/>
                          <a:cs typeface="Times New Roman" pitchFamily="18" charset="0"/>
                          <a:sym typeface="Arial"/>
                        </a:rPr>
                        <a:t> Gong &amp; 2019</a:t>
                      </a:r>
                    </a:p>
                    <a:p>
                      <a:r>
                        <a:rPr lang="en-US" sz="1200" b="0" i="0" u="none" strike="noStrike" cap="none" dirty="0">
                          <a:solidFill>
                            <a:srgbClr val="000000"/>
                          </a:solidFill>
                          <a:latin typeface="Times New Roman" pitchFamily="18" charset="0"/>
                          <a:ea typeface="Arial"/>
                          <a:cs typeface="Times New Roman" pitchFamily="18" charset="0"/>
                          <a:sym typeface="Arial"/>
                        </a:rPr>
                        <a:t/>
                      </a:r>
                      <a:br>
                        <a:rPr lang="en-US" sz="1200" b="0" i="0" u="none" strike="noStrike" cap="none" dirty="0">
                          <a:solidFill>
                            <a:srgbClr val="000000"/>
                          </a:solidFill>
                          <a:latin typeface="Times New Roman" pitchFamily="18" charset="0"/>
                          <a:ea typeface="Arial"/>
                          <a:cs typeface="Times New Roman" pitchFamily="18" charset="0"/>
                          <a:sym typeface="Arial"/>
                        </a:rPr>
                      </a:br>
                      <a:endParaRPr sz="1200" u="none" strike="noStrike" cap="none" dirty="0">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rtl="0">
                        <a:spcBef>
                          <a:spcPts val="0"/>
                        </a:spcBef>
                        <a:spcAft>
                          <a:spcPts val="0"/>
                        </a:spcAft>
                        <a:buNone/>
                      </a:pPr>
                      <a:r>
                        <a:rPr lang="en-US" sz="1200" dirty="0">
                          <a:latin typeface="Times New Roman" pitchFamily="18" charset="0"/>
                          <a:cs typeface="Times New Roman" pitchFamily="18" charset="0"/>
                        </a:rPr>
                        <a:t>IEEE</a:t>
                      </a:r>
                      <a:endParaRPr sz="120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Supply Chain Inventory Collaborative Management and Information </a:t>
                      </a:r>
                    </a:p>
                    <a:p>
                      <a:pPr marL="0" marR="0" lvl="0" indent="0" algn="ctr" rtl="0">
                        <a:spcBef>
                          <a:spcPts val="0"/>
                        </a:spcBef>
                        <a:spcAft>
                          <a:spcPts val="0"/>
                        </a:spcAft>
                        <a:buNone/>
                      </a:pPr>
                      <a:endParaRPr sz="1200" u="none" strike="noStrike" cap="none">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algn="ctr" fontAlgn="ctr"/>
                      <a:r>
                        <a:rPr lang="en-US" sz="1200" b="0" i="0" u="none" strike="noStrike" cap="none" dirty="0">
                          <a:solidFill>
                            <a:srgbClr val="000000"/>
                          </a:solidFill>
                          <a:latin typeface="Times New Roman" pitchFamily="18" charset="0"/>
                          <a:ea typeface="Arial"/>
                          <a:cs typeface="Times New Roman" pitchFamily="18" charset="0"/>
                          <a:sym typeface="Arial"/>
                        </a:rPr>
                        <a:t>You will spend mindfully.</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Making financial control.</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Identify problem areas.</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Make a better budget.</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Tracking your financial progress.</a:t>
                      </a: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rtl="0">
                        <a:spcBef>
                          <a:spcPts val="0"/>
                        </a:spcBef>
                        <a:spcAft>
                          <a:spcPts val="0"/>
                        </a:spcAft>
                        <a:buNone/>
                      </a:pPr>
                      <a:r>
                        <a:rPr lang="en-US" sz="1200" u="none" strike="noStrike" cap="none" dirty="0">
                          <a:latin typeface="Times New Roman" pitchFamily="18" charset="0"/>
                          <a:ea typeface="Bookman Old Style"/>
                          <a:cs typeface="Times New Roman" pitchFamily="18" charset="0"/>
                          <a:sym typeface="Bookman Old Style"/>
                        </a:rPr>
                        <a:t>An</a:t>
                      </a:r>
                      <a:r>
                        <a:rPr lang="en-US" sz="1200" u="none" strike="noStrike" cap="none" baseline="0" dirty="0">
                          <a:latin typeface="Times New Roman" pitchFamily="18" charset="0"/>
                          <a:ea typeface="Bookman Old Style"/>
                          <a:cs typeface="Times New Roman" pitchFamily="18" charset="0"/>
                          <a:sym typeface="Bookman Old Style"/>
                        </a:rPr>
                        <a:t> Expense tracker is a application that helps to keep an accurate record of your money inflow and outflow.</a:t>
                      </a:r>
                      <a:endParaRPr sz="1200" u="none" strike="noStrike" cap="none">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extLst>
                  <a:ext uri="{0D108BD9-81ED-4DB2-BD59-A6C34878D82A}">
                    <a16:rowId xmlns:a16="http://schemas.microsoft.com/office/drawing/2014/main" xmlns="" val="10001"/>
                  </a:ext>
                </a:extLst>
              </a:tr>
              <a:tr h="2783348">
                <a:tc>
                  <a:txBody>
                    <a:bodyPr/>
                    <a:lstStyle/>
                    <a:p>
                      <a:pPr marL="0" marR="0" lvl="0" indent="0" algn="ctr" rtl="0">
                        <a:spcBef>
                          <a:spcPts val="0"/>
                        </a:spcBef>
                        <a:spcAft>
                          <a:spcPts val="0"/>
                        </a:spcAft>
                        <a:buNone/>
                      </a:pPr>
                      <a:r>
                        <a:rPr lang="en-US" sz="1200" u="none" strike="noStrike" cap="none" dirty="0">
                          <a:latin typeface="Times New Roman" pitchFamily="18" charset="0"/>
                          <a:cs typeface="Times New Roman" pitchFamily="18" charset="0"/>
                          <a:sym typeface="Bookman Old Style"/>
                        </a:rPr>
                        <a:t>6.</a:t>
                      </a:r>
                      <a:endParaRPr sz="1200">
                        <a:latin typeface="Times New Roman" pitchFamily="18" charset="0"/>
                        <a:cs typeface="Times New Roman" pitchFamily="18" charset="0"/>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BR" sz="1200" b="0" i="0" u="none" strike="noStrike" cap="none" dirty="0">
                          <a:solidFill>
                            <a:srgbClr val="000000"/>
                          </a:solidFill>
                          <a:latin typeface="Times New Roman" pitchFamily="18" charset="0"/>
                          <a:ea typeface="Arial"/>
                          <a:cs typeface="Times New Roman" pitchFamily="18" charset="0"/>
                          <a:sym typeface="Arial"/>
                        </a:rPr>
                        <a:t>Keshav Srivastava &amp; Dilip Kumar Choubey</a:t>
                      </a:r>
                      <a:r>
                        <a:rPr lang="en-US" sz="1200" b="0" i="0" u="none" strike="noStrike" cap="none" dirty="0">
                          <a:solidFill>
                            <a:srgbClr val="000000"/>
                          </a:solidFill>
                          <a:latin typeface="Times New Roman" pitchFamily="18" charset="0"/>
                          <a:ea typeface="Arial"/>
                          <a:cs typeface="Times New Roman" pitchFamily="18" charset="0"/>
                          <a:sym typeface="Arial"/>
                        </a:rPr>
                        <a:t>&amp;</a:t>
                      </a:r>
                      <a:r>
                        <a:rPr lang="en-US" sz="1200" b="0" i="0" u="none" strike="noStrike" cap="none" baseline="0" dirty="0">
                          <a:solidFill>
                            <a:srgbClr val="000000"/>
                          </a:solidFill>
                          <a:latin typeface="Times New Roman" pitchFamily="18" charset="0"/>
                          <a:ea typeface="Arial"/>
                          <a:cs typeface="Times New Roman" pitchFamily="18" charset="0"/>
                          <a:sym typeface="Arial"/>
                        </a:rPr>
                        <a:t> 2020</a:t>
                      </a:r>
                      <a:endParaRPr lang="en-US" sz="1200" b="0" i="0" u="none" strike="noStrike" cap="none" dirty="0">
                        <a:solidFill>
                          <a:srgbClr val="000000"/>
                        </a:solidFill>
                        <a:latin typeface="Times New Roman" pitchFamily="18" charset="0"/>
                        <a:ea typeface="Arial"/>
                        <a:cs typeface="Times New Roman"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rgbClr val="000000"/>
                        </a:solidFill>
                        <a:latin typeface="Times New Roman" pitchFamily="18" charset="0"/>
                        <a:ea typeface="Arial"/>
                        <a:cs typeface="Times New Roman" pitchFamily="18" charset="0"/>
                        <a:sym typeface="Arial"/>
                      </a:endParaRPr>
                    </a:p>
                    <a:p>
                      <a:pPr marL="0" marR="0" lvl="0" indent="0" algn="ctr" rtl="0">
                        <a:spcBef>
                          <a:spcPts val="0"/>
                        </a:spcBef>
                        <a:spcAft>
                          <a:spcPts val="0"/>
                        </a:spcAft>
                        <a:buNone/>
                      </a:pPr>
                      <a:endParaRPr sz="1200" u="none" strike="noStrike" cap="none" dirty="0">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itchFamily="18" charset="0"/>
                          <a:cs typeface="Times New Roman" pitchFamily="18" charset="0"/>
                        </a:rPr>
                        <a:t>IEEE</a:t>
                      </a: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Implementation of Inventory Management System</a:t>
                      </a:r>
                    </a:p>
                    <a:p>
                      <a:pPr marL="0" marR="0" lvl="0" indent="0" algn="ctr" rtl="0">
                        <a:spcBef>
                          <a:spcPts val="0"/>
                        </a:spcBef>
                        <a:spcAft>
                          <a:spcPts val="0"/>
                        </a:spcAft>
                        <a:buNone/>
                      </a:pPr>
                      <a:endParaRPr sz="1200" u="none" strike="noStrike" cap="none">
                        <a:latin typeface="Times New Roman" pitchFamily="18" charset="0"/>
                        <a:ea typeface="Times New Roman"/>
                        <a:cs typeface="Times New Roman" pitchFamily="18" charset="0"/>
                        <a:sym typeface="Times New Roman"/>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rtl="0">
                        <a:spcBef>
                          <a:spcPts val="0"/>
                        </a:spcBef>
                        <a:spcAft>
                          <a:spcPts val="0"/>
                        </a:spcAft>
                        <a:buNone/>
                      </a:pPr>
                      <a:r>
                        <a:rPr lang="en-US" sz="1200" b="0" i="0" u="none" strike="noStrike" cap="none" dirty="0">
                          <a:solidFill>
                            <a:srgbClr val="000000"/>
                          </a:solidFill>
                          <a:latin typeface="Times New Roman" pitchFamily="18" charset="0"/>
                          <a:ea typeface="Arial"/>
                          <a:cs typeface="Times New Roman" pitchFamily="18" charset="0"/>
                          <a:sym typeface="Arial"/>
                        </a:rPr>
                        <a:t>It may lead to opt for flexible capacity and enable us to deal with perks and troughs in demand.</a:t>
                      </a:r>
                      <a:endParaRPr lang="en-US" sz="1200" dirty="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rgbClr val="000000"/>
                        </a:solidFill>
                        <a:latin typeface="Times New Roman" pitchFamily="18" charset="0"/>
                        <a:ea typeface="Arial"/>
                        <a:cs typeface="Times New Roman" pitchFamily="18" charset="0"/>
                        <a:sym typeface="Arial"/>
                      </a:endParaRPr>
                    </a:p>
                    <a:p>
                      <a:pPr marL="0" marR="0" lvl="0" indent="0" algn="ctr" rtl="0">
                        <a:spcBef>
                          <a:spcPts val="0"/>
                        </a:spcBef>
                        <a:spcAft>
                          <a:spcPts val="0"/>
                        </a:spcAft>
                        <a:buNone/>
                      </a:pPr>
                      <a:r>
                        <a:rPr lang="en-US" sz="1200" b="0" i="0" u="none" strike="noStrike" cap="none" dirty="0">
                          <a:solidFill>
                            <a:srgbClr val="000000"/>
                          </a:solidFill>
                          <a:latin typeface="Times New Roman" pitchFamily="18" charset="0"/>
                          <a:ea typeface="Arial"/>
                          <a:cs typeface="Times New Roman" pitchFamily="18" charset="0"/>
                          <a:sym typeface="Arial"/>
                        </a:rPr>
                        <a:t>The entire E-Commerce department stores an abundant amount of data everyday which sometimes results in missing items</a:t>
                      </a:r>
                      <a:endParaRPr sz="1200" u="none" strike="noStrike" cap="none" dirty="0">
                        <a:latin typeface="Times New Roman" pitchFamily="18" charset="0"/>
                        <a:ea typeface="Bookman Old Style"/>
                        <a:cs typeface="Times New Roman" pitchFamily="18" charset="0"/>
                        <a:sym typeface="Bookman Old Style"/>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543" y="0"/>
            <a:ext cx="957944" cy="539827"/>
          </a:xfrm>
        </p:spPr>
        <p:txBody>
          <a:bodyPr/>
          <a:lstStyle/>
          <a:p>
            <a:endParaRPr lang="en-US" dirty="0"/>
          </a:p>
        </p:txBody>
      </p:sp>
      <p:sp>
        <p:nvSpPr>
          <p:cNvPr id="3" name="Text Placeholder 2"/>
          <p:cNvSpPr>
            <a:spLocks noGrp="1"/>
          </p:cNvSpPr>
          <p:nvPr>
            <p:ph type="body" idx="1"/>
          </p:nvPr>
        </p:nvSpPr>
        <p:spPr>
          <a:xfrm>
            <a:off x="457200" y="771182"/>
            <a:ext cx="8229600" cy="5354982"/>
          </a:xfrm>
        </p:spPr>
        <p:txBody>
          <a:bodyPr/>
          <a:lstStyle/>
          <a:p>
            <a:pPr marL="11430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13320590"/>
              </p:ext>
            </p:extLst>
          </p:nvPr>
        </p:nvGraphicFramePr>
        <p:xfrm>
          <a:off x="462579" y="775064"/>
          <a:ext cx="8463707" cy="5163579"/>
        </p:xfrm>
        <a:graphic>
          <a:graphicData uri="http://schemas.openxmlformats.org/drawingml/2006/table">
            <a:tbl>
              <a:tblPr firstRow="1" bandRow="1">
                <a:tableStyleId>{17DCB69E-279E-45EB-A78B-68C29C11DF1E}</a:tableStyleId>
              </a:tblPr>
              <a:tblGrid>
                <a:gridCol w="778393">
                  <a:extLst>
                    <a:ext uri="{9D8B030D-6E8A-4147-A177-3AD203B41FA5}">
                      <a16:colId xmlns:a16="http://schemas.microsoft.com/office/drawing/2014/main" xmlns="" val="20000"/>
                    </a:ext>
                  </a:extLst>
                </a:gridCol>
                <a:gridCol w="1968479">
                  <a:extLst>
                    <a:ext uri="{9D8B030D-6E8A-4147-A177-3AD203B41FA5}">
                      <a16:colId xmlns:a16="http://schemas.microsoft.com/office/drawing/2014/main" xmlns="" val="20001"/>
                    </a:ext>
                  </a:extLst>
                </a:gridCol>
                <a:gridCol w="1395470">
                  <a:extLst>
                    <a:ext uri="{9D8B030D-6E8A-4147-A177-3AD203B41FA5}">
                      <a16:colId xmlns:a16="http://schemas.microsoft.com/office/drawing/2014/main" xmlns="" val="20002"/>
                    </a:ext>
                  </a:extLst>
                </a:gridCol>
                <a:gridCol w="1351402">
                  <a:extLst>
                    <a:ext uri="{9D8B030D-6E8A-4147-A177-3AD203B41FA5}">
                      <a16:colId xmlns:a16="http://schemas.microsoft.com/office/drawing/2014/main" xmlns="" val="20003"/>
                    </a:ext>
                  </a:extLst>
                </a:gridCol>
                <a:gridCol w="1373436">
                  <a:extLst>
                    <a:ext uri="{9D8B030D-6E8A-4147-A177-3AD203B41FA5}">
                      <a16:colId xmlns:a16="http://schemas.microsoft.com/office/drawing/2014/main" xmlns="" val="20004"/>
                    </a:ext>
                  </a:extLst>
                </a:gridCol>
                <a:gridCol w="1596527">
                  <a:extLst>
                    <a:ext uri="{9D8B030D-6E8A-4147-A177-3AD203B41FA5}">
                      <a16:colId xmlns:a16="http://schemas.microsoft.com/office/drawing/2014/main" xmlns="" val="20005"/>
                    </a:ext>
                  </a:extLst>
                </a:gridCol>
              </a:tblGrid>
              <a:tr h="611173">
                <a:tc>
                  <a:txBody>
                    <a:bodyPr/>
                    <a:lstStyle/>
                    <a:p>
                      <a:r>
                        <a:rPr lang="en-US" sz="1400" b="1" u="none" strike="noStrike" cap="none" dirty="0" err="1">
                          <a:solidFill>
                            <a:srgbClr val="FFFF00"/>
                          </a:solidFill>
                          <a:latin typeface="Times New Roman" pitchFamily="18" charset="0"/>
                          <a:ea typeface="Bookman Old Style"/>
                          <a:cs typeface="Times New Roman" pitchFamily="18" charset="0"/>
                          <a:sym typeface="Bookman Old Style"/>
                        </a:rPr>
                        <a:t>Sl.No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u="none" strike="noStrike" cap="none" dirty="0">
                          <a:solidFill>
                            <a:srgbClr val="FFFF00"/>
                          </a:solidFill>
                          <a:latin typeface="Times New Roman" pitchFamily="18" charset="0"/>
                          <a:ea typeface="Bookman Old Style"/>
                          <a:cs typeface="Times New Roman" pitchFamily="18" charset="0"/>
                          <a:sym typeface="Bookman Old Style"/>
                        </a:rPr>
                        <a:t>Author &amp; Year of Publication </a:t>
                      </a:r>
                      <a:endParaRPr lang="en-US" sz="1400" u="none" strike="noStrike" cap="none" dirty="0">
                        <a:solidFill>
                          <a:srgbClr val="FFFF00"/>
                        </a:solidFill>
                        <a:latin typeface="Times New Roman" pitchFamily="18" charset="0"/>
                        <a:ea typeface="Bookman Old Style"/>
                        <a:cs typeface="Times New Roman" pitchFamily="18" charset="0"/>
                        <a:sym typeface="Bookman Old Style"/>
                      </a:endParaRPr>
                    </a:p>
                    <a:p>
                      <a:endParaRPr lang="en-US" dirty="0"/>
                    </a:p>
                  </a:txBody>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Journal </a:t>
                      </a:r>
                      <a:endParaRPr sz="1100" u="none" strike="noStrike" cap="none" dirty="0">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Title of the paper</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Advantage(s)</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tc>
                <a:tc>
                  <a:txBody>
                    <a:bodyPr/>
                    <a:lstStyle/>
                    <a:p>
                      <a:pPr marL="0" marR="0" lvl="0" indent="0" algn="ctr" rtl="0">
                        <a:spcBef>
                          <a:spcPts val="0"/>
                        </a:spcBef>
                        <a:spcAft>
                          <a:spcPts val="0"/>
                        </a:spcAft>
                        <a:buNone/>
                      </a:pPr>
                      <a:r>
                        <a:rPr lang="en-US" sz="1100" u="none" strike="noStrike" cap="none" dirty="0">
                          <a:solidFill>
                            <a:srgbClr val="FFFF00"/>
                          </a:solidFill>
                          <a:latin typeface="Times New Roman" pitchFamily="18" charset="0"/>
                          <a:ea typeface="Bookman Old Style"/>
                          <a:cs typeface="Times New Roman" pitchFamily="18" charset="0"/>
                          <a:sym typeface="Bookman Old Style"/>
                        </a:rPr>
                        <a:t>Explanation</a:t>
                      </a:r>
                      <a:endParaRPr sz="1100" u="none" strike="noStrike" cap="none" dirty="0">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tc>
                <a:extLst>
                  <a:ext uri="{0D108BD9-81ED-4DB2-BD59-A6C34878D82A}">
                    <a16:rowId xmlns:a16="http://schemas.microsoft.com/office/drawing/2014/main" xmlns="" val="10000"/>
                  </a:ext>
                </a:extLst>
              </a:tr>
              <a:tr h="1566939">
                <a:tc>
                  <a:txBody>
                    <a:bodyPr/>
                    <a:lstStyle/>
                    <a:p>
                      <a:pPr algn="ctr"/>
                      <a:endParaRPr lang="en-US" sz="1200" dirty="0">
                        <a:latin typeface="Times New Roman" pitchFamily="18" charset="0"/>
                        <a:cs typeface="Times New Roman" pitchFamily="18" charset="0"/>
                      </a:endParaRPr>
                    </a:p>
                    <a:p>
                      <a:pPr algn="ctr"/>
                      <a:endParaRPr lang="en-US" sz="1200" dirty="0">
                        <a:latin typeface="Times New Roman" pitchFamily="18" charset="0"/>
                        <a:cs typeface="Times New Roman" pitchFamily="18" charset="0"/>
                      </a:endParaRPr>
                    </a:p>
                    <a:p>
                      <a:pPr algn="ctr"/>
                      <a:endParaRPr lang="en-US" sz="1200" dirty="0">
                        <a:latin typeface="Times New Roman" pitchFamily="18" charset="0"/>
                        <a:cs typeface="Times New Roman" pitchFamily="18" charset="0"/>
                      </a:endParaRPr>
                    </a:p>
                    <a:p>
                      <a:pPr algn="ctr"/>
                      <a:r>
                        <a:rPr lang="en-US" sz="1200" dirty="0">
                          <a:latin typeface="Times New Roman" pitchFamily="18" charset="0"/>
                          <a:cs typeface="Times New Roman"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err="1">
                          <a:solidFill>
                            <a:srgbClr val="000000"/>
                          </a:solidFill>
                          <a:latin typeface="Times New Roman" pitchFamily="18" charset="0"/>
                          <a:ea typeface="Arial"/>
                          <a:cs typeface="Times New Roman" pitchFamily="18" charset="0"/>
                          <a:sym typeface="Arial"/>
                        </a:rPr>
                        <a:t>Souvik</a:t>
                      </a:r>
                      <a:r>
                        <a:rPr lang="en-US" sz="1200" b="0" i="0" u="none" strike="noStrike" cap="none" dirty="0">
                          <a:solidFill>
                            <a:srgbClr val="000000"/>
                          </a:solidFill>
                          <a:latin typeface="Times New Roman" pitchFamily="18" charset="0"/>
                          <a:ea typeface="Arial"/>
                          <a:cs typeface="Times New Roman" pitchFamily="18" charset="0"/>
                          <a:sym typeface="Arial"/>
                        </a:rPr>
                        <a:t> Paul</a:t>
                      </a:r>
                      <a:r>
                        <a:rPr lang="en-US" sz="1200" b="0" i="0" u="none" strike="noStrike" cap="none" baseline="0" dirty="0">
                          <a:solidFill>
                            <a:srgbClr val="000000"/>
                          </a:solidFill>
                          <a:latin typeface="Times New Roman" pitchFamily="18" charset="0"/>
                          <a:ea typeface="Arial"/>
                          <a:cs typeface="Times New Roman" pitchFamily="18" charset="0"/>
                          <a:sym typeface="Arial"/>
                        </a:rPr>
                        <a:t> </a:t>
                      </a:r>
                      <a:r>
                        <a:rPr lang="en-US" sz="1200" b="0" i="0" u="none" strike="noStrike" cap="none" dirty="0">
                          <a:solidFill>
                            <a:srgbClr val="000000"/>
                          </a:solidFill>
                          <a:latin typeface="Times New Roman" pitchFamily="18" charset="0"/>
                          <a:ea typeface="Arial"/>
                          <a:cs typeface="Times New Roman" pitchFamily="18" charset="0"/>
                          <a:sym typeface="Arial"/>
                        </a:rPr>
                        <a:t> </a:t>
                      </a:r>
                      <a:r>
                        <a:rPr lang="en-US" sz="1200" b="0" i="0" u="none" strike="noStrike" cap="none" dirty="0" err="1">
                          <a:solidFill>
                            <a:srgbClr val="000000"/>
                          </a:solidFill>
                          <a:latin typeface="Times New Roman" pitchFamily="18" charset="0"/>
                          <a:ea typeface="Arial"/>
                          <a:cs typeface="Times New Roman" pitchFamily="18" charset="0"/>
                          <a:sym typeface="Arial"/>
                        </a:rPr>
                        <a:t>Atrayee</a:t>
                      </a:r>
                      <a:r>
                        <a:rPr lang="en-US" sz="1200" b="0" i="0" u="none" strike="noStrike" cap="none" dirty="0">
                          <a:solidFill>
                            <a:srgbClr val="000000"/>
                          </a:solidFill>
                          <a:latin typeface="Times New Roman" pitchFamily="18" charset="0"/>
                          <a:ea typeface="Arial"/>
                          <a:cs typeface="Times New Roman" pitchFamily="18" charset="0"/>
                          <a:sym typeface="Arial"/>
                        </a:rPr>
                        <a:t> </a:t>
                      </a:r>
                      <a:r>
                        <a:rPr lang="en-US" sz="1200" b="0" i="0" u="none" strike="noStrike" cap="none" dirty="0" err="1">
                          <a:solidFill>
                            <a:srgbClr val="000000"/>
                          </a:solidFill>
                          <a:latin typeface="Times New Roman" pitchFamily="18" charset="0"/>
                          <a:ea typeface="Arial"/>
                          <a:cs typeface="Times New Roman" pitchFamily="18" charset="0"/>
                          <a:sym typeface="Arial"/>
                        </a:rPr>
                        <a:t>Chatterjee</a:t>
                      </a:r>
                      <a:r>
                        <a:rPr lang="en-US" sz="1200" b="0" i="0" u="none" strike="noStrike" cap="none" dirty="0">
                          <a:solidFill>
                            <a:srgbClr val="000000"/>
                          </a:solidFill>
                          <a:latin typeface="Times New Roman" pitchFamily="18" charset="0"/>
                          <a:ea typeface="Arial"/>
                          <a:cs typeface="Times New Roman" pitchFamily="18" charset="0"/>
                          <a:sym typeface="Arial"/>
                        </a:rPr>
                        <a:t>; </a:t>
                      </a:r>
                      <a:r>
                        <a:rPr lang="en-US" sz="1200" b="0" i="0" u="none" strike="noStrike" cap="none" dirty="0" err="1">
                          <a:solidFill>
                            <a:srgbClr val="000000"/>
                          </a:solidFill>
                          <a:latin typeface="Times New Roman" pitchFamily="18" charset="0"/>
                          <a:ea typeface="Arial"/>
                          <a:cs typeface="Times New Roman" pitchFamily="18" charset="0"/>
                          <a:sym typeface="Arial"/>
                        </a:rPr>
                        <a:t>Digbijay</a:t>
                      </a:r>
                      <a:r>
                        <a:rPr lang="en-US" sz="1200" b="0" i="0" u="none" strike="noStrike" cap="none" dirty="0">
                          <a:solidFill>
                            <a:srgbClr val="000000"/>
                          </a:solidFill>
                          <a:latin typeface="Times New Roman" pitchFamily="18" charset="0"/>
                          <a:ea typeface="Arial"/>
                          <a:cs typeface="Times New Roman" pitchFamily="18" charset="0"/>
                          <a:sym typeface="Arial"/>
                        </a:rPr>
                        <a:t> </a:t>
                      </a:r>
                      <a:r>
                        <a:rPr lang="en-US" sz="1200" b="0" i="0" u="none" strike="noStrike" cap="none" dirty="0" err="1">
                          <a:solidFill>
                            <a:srgbClr val="000000"/>
                          </a:solidFill>
                          <a:latin typeface="Times New Roman" pitchFamily="18" charset="0"/>
                          <a:ea typeface="Arial"/>
                          <a:cs typeface="Times New Roman" pitchFamily="18" charset="0"/>
                          <a:sym typeface="Arial"/>
                        </a:rPr>
                        <a:t>Guha</a:t>
                      </a:r>
                      <a:r>
                        <a:rPr lang="en-US" sz="1200" b="0" i="0" u="none" strike="noStrike" cap="none" dirty="0">
                          <a:solidFill>
                            <a:srgbClr val="000000"/>
                          </a:solidFill>
                          <a:latin typeface="Times New Roman" pitchFamily="18" charset="0"/>
                          <a:ea typeface="Arial"/>
                          <a:cs typeface="Times New Roman" pitchFamily="18" charset="0"/>
                          <a:sym typeface="Arial"/>
                        </a:rPr>
                        <a:t> &amp; 2021</a:t>
                      </a:r>
                    </a:p>
                    <a:p>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IEEE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rgbClr val="000000"/>
                          </a:solidFill>
                          <a:latin typeface="Times New Roman" pitchFamily="18" charset="0"/>
                          <a:ea typeface="Arial"/>
                          <a:cs typeface="Times New Roman" pitchFamily="18" charset="0"/>
                          <a:sym typeface="Arial"/>
                        </a:rPr>
                        <a:t>study of smart inventory management system based on the internet of things</a:t>
                      </a:r>
                    </a:p>
                    <a:p>
                      <a:endParaRPr lang="en-US" sz="1200" dirty="0">
                        <a:latin typeface="Times New Roman" pitchFamily="18" charset="0"/>
                        <a:cs typeface="Times New Roman" pitchFamily="18" charset="0"/>
                      </a:endParaRPr>
                    </a:p>
                  </a:txBody>
                  <a:tcPr/>
                </a:tc>
                <a:tc>
                  <a:txBody>
                    <a:bodyPr/>
                    <a:lstStyle/>
                    <a:p>
                      <a:r>
                        <a:rPr lang="en-US" sz="1200" b="0" i="0" u="none" strike="noStrike" cap="none" dirty="0">
                          <a:solidFill>
                            <a:srgbClr val="000000"/>
                          </a:solidFill>
                          <a:latin typeface="Times New Roman" pitchFamily="18" charset="0"/>
                          <a:ea typeface="Arial"/>
                          <a:cs typeface="Times New Roman" pitchFamily="18" charset="0"/>
                          <a:sym typeface="Arial"/>
                        </a:rPr>
                        <a:t>Inventory Management model can’t achieve that, due to its heavy workload and low efficiency</a:t>
                      </a:r>
                      <a:endParaRPr lang="en-US" sz="12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Times New Roman" pitchFamily="18" charset="0"/>
                          <a:ea typeface="Arial"/>
                          <a:cs typeface="Times New Roman" pitchFamily="18" charset="0"/>
                          <a:sym typeface="Arial"/>
                        </a:rPr>
                        <a:t>Traditional systems of robotic arms based on premises of marking areas warehouse and tracking it.</a:t>
                      </a:r>
                      <a:endParaRPr lang="en-US" sz="1200" dirty="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2503713">
                <a:tc>
                  <a:txBody>
                    <a:bodyPr/>
                    <a:lstStyle/>
                    <a:p>
                      <a:pPr algn="ctr"/>
                      <a:endParaRPr lang="en-US" dirty="0"/>
                    </a:p>
                    <a:p>
                      <a:pPr algn="ctr"/>
                      <a:endParaRPr lang="en-US" dirty="0"/>
                    </a:p>
                    <a:p>
                      <a:pPr algn="ctr"/>
                      <a:endParaRPr lang="en-US" dirty="0"/>
                    </a:p>
                    <a:p>
                      <a:pPr algn="ctr"/>
                      <a:endParaRPr lang="en-US" dirty="0"/>
                    </a:p>
                    <a:p>
                      <a:pPr algn="ctr"/>
                      <a:r>
                        <a:rPr lang="en-US" dirty="0"/>
                        <a:t>8.</a:t>
                      </a:r>
                    </a:p>
                  </a:txBody>
                  <a:tcPr/>
                </a:tc>
                <a:tc>
                  <a:txBody>
                    <a:bodyPr/>
                    <a:lstStyle/>
                    <a:p>
                      <a:pPr marL="0" marR="0" lvl="0" indent="0" algn="ctr" rtl="0">
                        <a:spcBef>
                          <a:spcPts val="0"/>
                        </a:spcBef>
                        <a:spcAft>
                          <a:spcPts val="0"/>
                        </a:spcAft>
                        <a:buNone/>
                      </a:pPr>
                      <a:r>
                        <a:rPr lang="en-US" sz="1400" dirty="0" err="1">
                          <a:latin typeface="Times New Roman" pitchFamily="18" charset="0"/>
                          <a:cs typeface="Times New Roman" pitchFamily="18" charset="0"/>
                        </a:rPr>
                        <a:t>Saumya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Dubey</a:t>
                      </a:r>
                      <a:r>
                        <a:rPr lang="en-US" sz="1400" u="none" strike="noStrike" cap="none" dirty="0">
                          <a:latin typeface="Times New Roman" pitchFamily="18" charset="0"/>
                          <a:cs typeface="Times New Roman" pitchFamily="18" charset="0"/>
                          <a:sym typeface="Times New Roman"/>
                        </a:rPr>
                        <a:t>,</a:t>
                      </a:r>
                      <a:r>
                        <a:rPr lang="en-US" sz="1400" u="none" strike="noStrike" cap="none" baseline="0" dirty="0">
                          <a:latin typeface="Times New Roman" pitchFamily="18" charset="0"/>
                          <a:cs typeface="Times New Roman" pitchFamily="18" charset="0"/>
                          <a:sym typeface="Times New Roman"/>
                        </a:rPr>
                        <a:t> </a:t>
                      </a:r>
                      <a:r>
                        <a:rPr lang="en-US" sz="1400" dirty="0" err="1">
                          <a:latin typeface="Times New Roman" pitchFamily="18" charset="0"/>
                          <a:cs typeface="Times New Roman" pitchFamily="18" charset="0"/>
                        </a:rPr>
                        <a:t>Pragya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Dubey</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Rigved</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Rishabh</a:t>
                      </a:r>
                      <a:r>
                        <a:rPr lang="en-US" sz="1400" dirty="0">
                          <a:latin typeface="Times New Roman" pitchFamily="18" charset="0"/>
                          <a:cs typeface="Times New Roman" pitchFamily="18" charset="0"/>
                        </a:rPr>
                        <a:t> Kumar</a:t>
                      </a:r>
                    </a:p>
                    <a:p>
                      <a:pPr marL="0" marR="0" lvl="0" indent="0" algn="ctr" rtl="0">
                        <a:spcBef>
                          <a:spcPts val="0"/>
                        </a:spcBef>
                        <a:spcAft>
                          <a:spcPts val="0"/>
                        </a:spcAft>
                        <a:buNone/>
                      </a:pPr>
                      <a:r>
                        <a:rPr lang="en-US" sz="1400" dirty="0" smtClean="0">
                          <a:latin typeface="Times New Roman" pitchFamily="18" charset="0"/>
                          <a:cs typeface="Times New Roman" pitchFamily="18" charset="0"/>
                        </a:rPr>
                        <a:t>&amp;</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2022</a:t>
                      </a:r>
                      <a:endParaRPr lang="en-US" sz="1400" dirty="0">
                        <a:latin typeface="Times New Roman" pitchFamily="18" charset="0"/>
                        <a:cs typeface="Times New Roman"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baseline="0" dirty="0">
                          <a:latin typeface="Times New Roman" pitchFamily="18" charset="0"/>
                          <a:ea typeface="Bookman Old Style"/>
                          <a:cs typeface="Times New Roman" pitchFamily="18" charset="0"/>
                          <a:sym typeface="Bookman Old Style"/>
                        </a:rPr>
                        <a:t>Advance Research</a:t>
                      </a:r>
                      <a:endParaRPr lang="en-US" sz="1400" u="none" strike="noStrike" cap="none" dirty="0">
                        <a:latin typeface="Times New Roman" pitchFamily="18" charset="0"/>
                        <a:ea typeface="Bookman Old Style"/>
                        <a:cs typeface="Times New Roman" pitchFamily="18" charset="0"/>
                        <a:sym typeface="Bookman Old Style"/>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Times New Roman" pitchFamily="18" charset="0"/>
                          <a:ea typeface="Times New Roman"/>
                          <a:cs typeface="Times New Roman" pitchFamily="18" charset="0"/>
                          <a:sym typeface="Times New Roman"/>
                        </a:rPr>
                        <a:t>Student Expense</a:t>
                      </a:r>
                      <a:r>
                        <a:rPr lang="en-US" sz="1400" u="none" strike="noStrike" cap="none" baseline="0" dirty="0">
                          <a:latin typeface="Times New Roman" pitchFamily="18" charset="0"/>
                          <a:ea typeface="Times New Roman"/>
                          <a:cs typeface="Times New Roman" pitchFamily="18" charset="0"/>
                          <a:sym typeface="Times New Roman"/>
                        </a:rPr>
                        <a:t> Tracker Application.</a:t>
                      </a:r>
                      <a:endParaRPr lang="en-US" sz="1400" u="none" strike="noStrike" cap="none" dirty="0">
                        <a:latin typeface="Times New Roman" pitchFamily="18" charset="0"/>
                        <a:ea typeface="Times New Roman"/>
                        <a:cs typeface="Times New Roman" pitchFamily="18" charset="0"/>
                        <a:sym typeface="Times New Roman"/>
                      </a:endParaRPr>
                    </a:p>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pitchFamily="18" charset="0"/>
                          <a:ea typeface="Arial"/>
                          <a:cs typeface="Times New Roman" pitchFamily="18" charset="0"/>
                          <a:sym typeface="Arial"/>
                        </a:rPr>
                        <a:t>Improves Your Financial Awareness.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rgbClr val="000000"/>
                          </a:solidFill>
                          <a:latin typeface="Times New Roman" pitchFamily="18" charset="0"/>
                          <a:ea typeface="Arial"/>
                          <a:cs typeface="Times New Roman" pitchFamily="18" charset="0"/>
                          <a:sym typeface="Arial"/>
                        </a:rPr>
                        <a:t>HelpsYou</a:t>
                      </a:r>
                      <a:r>
                        <a:rPr lang="en-US" sz="1400" b="0" i="0" u="none" strike="noStrike" cap="none" dirty="0" smtClean="0">
                          <a:solidFill>
                            <a:srgbClr val="000000"/>
                          </a:solidFill>
                          <a:latin typeface="Times New Roman" pitchFamily="18" charset="0"/>
                          <a:ea typeface="Arial"/>
                          <a:cs typeface="Times New Roman" pitchFamily="18" charset="0"/>
                          <a:sym typeface="Arial"/>
                        </a:rPr>
                        <a:t> </a:t>
                      </a:r>
                      <a:r>
                        <a:rPr lang="en-US" sz="1400" b="0" i="0" u="none" strike="noStrike" cap="none" dirty="0">
                          <a:solidFill>
                            <a:srgbClr val="000000"/>
                          </a:solidFill>
                          <a:latin typeface="Times New Roman" pitchFamily="18" charset="0"/>
                          <a:ea typeface="Arial"/>
                          <a:cs typeface="Times New Roman" pitchFamily="18" charset="0"/>
                          <a:sym typeface="Arial"/>
                        </a:rPr>
                        <a:t>Identify</a:t>
                      </a:r>
                      <a:r>
                        <a:rPr lang="en-US" sz="1400" b="0" i="0" u="none" strike="noStrike" cap="none" baseline="0" dirty="0">
                          <a:solidFill>
                            <a:srgbClr val="000000"/>
                          </a:solidFill>
                          <a:latin typeface="Times New Roman" pitchFamily="18" charset="0"/>
                          <a:ea typeface="Arial"/>
                          <a:cs typeface="Times New Roman" pitchFamily="18" charset="0"/>
                          <a:sym typeface="Arial"/>
                        </a:rPr>
                        <a:t> </a:t>
                      </a:r>
                      <a:r>
                        <a:rPr lang="en-US" sz="1400" b="0" i="0" u="none" strike="noStrike" cap="none" dirty="0">
                          <a:solidFill>
                            <a:srgbClr val="000000"/>
                          </a:solidFill>
                          <a:latin typeface="Times New Roman" pitchFamily="18" charset="0"/>
                          <a:ea typeface="Arial"/>
                          <a:cs typeface="Times New Roman" pitchFamily="18" charset="0"/>
                          <a:sym typeface="Arial"/>
                        </a:rPr>
                        <a:t>Spending Patterns.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The mainly focuses</a:t>
                      </a:r>
                      <a:r>
                        <a:rPr lang="en-US" sz="1400" baseline="0" dirty="0">
                          <a:latin typeface="Times New Roman" pitchFamily="18" charset="0"/>
                          <a:cs typeface="Times New Roman" pitchFamily="18" charset="0"/>
                        </a:rPr>
                        <a:t> on tracking the expenses of a student and it works like a digital dairy that will help the student to stay away from the manually calculating everything using a pen and paper </a:t>
                      </a:r>
                      <a:endParaRPr lang="en-US" sz="1400"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8"/>
          <p:cNvGraphicFramePr/>
          <p:nvPr>
            <p:extLst>
              <p:ext uri="{D42A27DB-BD31-4B8C-83A1-F6EECF244321}">
                <p14:modId xmlns:p14="http://schemas.microsoft.com/office/powerpoint/2010/main" val="3160882184"/>
              </p:ext>
            </p:extLst>
          </p:nvPr>
        </p:nvGraphicFramePr>
        <p:xfrm>
          <a:off x="207640" y="1252957"/>
          <a:ext cx="8598100" cy="4144980"/>
        </p:xfrm>
        <a:graphic>
          <a:graphicData uri="http://schemas.openxmlformats.org/drawingml/2006/table">
            <a:tbl>
              <a:tblPr>
                <a:noFill/>
                <a:tableStyleId>{0D5315A8-59B5-41EB-9C41-9CCB0D6B7439}</a:tableStyleId>
              </a:tblPr>
              <a:tblGrid>
                <a:gridCol w="672900">
                  <a:extLst>
                    <a:ext uri="{9D8B030D-6E8A-4147-A177-3AD203B41FA5}">
                      <a16:colId xmlns:a16="http://schemas.microsoft.com/office/drawing/2014/main" xmlns="" val="20000"/>
                    </a:ext>
                  </a:extLst>
                </a:gridCol>
                <a:gridCol w="1719625">
                  <a:extLst>
                    <a:ext uri="{9D8B030D-6E8A-4147-A177-3AD203B41FA5}">
                      <a16:colId xmlns:a16="http://schemas.microsoft.com/office/drawing/2014/main" xmlns="" val="20001"/>
                    </a:ext>
                  </a:extLst>
                </a:gridCol>
                <a:gridCol w="920500">
                  <a:extLst>
                    <a:ext uri="{9D8B030D-6E8A-4147-A177-3AD203B41FA5}">
                      <a16:colId xmlns:a16="http://schemas.microsoft.com/office/drawing/2014/main" xmlns="" val="20002"/>
                    </a:ext>
                  </a:extLst>
                </a:gridCol>
                <a:gridCol w="1814275">
                  <a:extLst>
                    <a:ext uri="{9D8B030D-6E8A-4147-A177-3AD203B41FA5}">
                      <a16:colId xmlns:a16="http://schemas.microsoft.com/office/drawing/2014/main" xmlns="" val="20003"/>
                    </a:ext>
                  </a:extLst>
                </a:gridCol>
                <a:gridCol w="1647659">
                  <a:extLst>
                    <a:ext uri="{9D8B030D-6E8A-4147-A177-3AD203B41FA5}">
                      <a16:colId xmlns:a16="http://schemas.microsoft.com/office/drawing/2014/main" xmlns="" val="20004"/>
                    </a:ext>
                  </a:extLst>
                </a:gridCol>
                <a:gridCol w="1823141">
                  <a:extLst>
                    <a:ext uri="{9D8B030D-6E8A-4147-A177-3AD203B41FA5}">
                      <a16:colId xmlns:a16="http://schemas.microsoft.com/office/drawing/2014/main" xmlns="" val="20005"/>
                    </a:ext>
                  </a:extLst>
                </a:gridCol>
              </a:tblGrid>
              <a:tr h="334661">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Sl.No </a:t>
                      </a:r>
                      <a:endParaRPr sz="1100" u="none" strike="noStrike" cap="none" dirty="0">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Author &amp; Year of Publication </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Journal </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Title of the paper</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b="1" u="none" strike="noStrike" cap="none" dirty="0">
                          <a:solidFill>
                            <a:srgbClr val="FFFF00"/>
                          </a:solidFill>
                          <a:latin typeface="Times New Roman" pitchFamily="18" charset="0"/>
                          <a:ea typeface="Bookman Old Style"/>
                          <a:cs typeface="Times New Roman" pitchFamily="18" charset="0"/>
                          <a:sym typeface="Bookman Old Style"/>
                        </a:rPr>
                        <a:t>Advantage(s)</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tc>
                  <a:txBody>
                    <a:bodyPr/>
                    <a:lstStyle/>
                    <a:p>
                      <a:pPr marL="0" marR="0" lvl="0" indent="0" algn="ctr" rtl="0">
                        <a:spcBef>
                          <a:spcPts val="0"/>
                        </a:spcBef>
                        <a:spcAft>
                          <a:spcPts val="0"/>
                        </a:spcAft>
                        <a:buNone/>
                      </a:pPr>
                      <a:r>
                        <a:rPr lang="en-US" sz="1100" u="none" strike="noStrike" cap="none" dirty="0">
                          <a:solidFill>
                            <a:srgbClr val="FFFF00"/>
                          </a:solidFill>
                          <a:latin typeface="Times New Roman" pitchFamily="18" charset="0"/>
                          <a:ea typeface="Bookman Old Style"/>
                          <a:cs typeface="Times New Roman" pitchFamily="18" charset="0"/>
                          <a:sym typeface="Bookman Old Style"/>
                        </a:rPr>
                        <a:t>Explanation</a:t>
                      </a:r>
                      <a:endParaRPr sz="1100" u="none" strike="noStrike" cap="none">
                        <a:solidFill>
                          <a:srgbClr val="FFFF00"/>
                        </a:solidFill>
                        <a:latin typeface="Times New Roman" pitchFamily="18" charset="0"/>
                        <a:ea typeface="Bookman Old Style"/>
                        <a:cs typeface="Times New Roman" pitchFamily="18" charset="0"/>
                        <a:sym typeface="Bookman Old Style"/>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3399"/>
                    </a:solidFill>
                  </a:tcPr>
                </a:tc>
                <a:extLst>
                  <a:ext uri="{0D108BD9-81ED-4DB2-BD59-A6C34878D82A}">
                    <a16:rowId xmlns:a16="http://schemas.microsoft.com/office/drawing/2014/main" xmlns="" val="10000"/>
                  </a:ext>
                </a:extLst>
              </a:tr>
              <a:tr h="975059">
                <a:tc>
                  <a:txBody>
                    <a:bodyPr/>
                    <a:lstStyle/>
                    <a:p>
                      <a:pPr marL="0" marR="0" lvl="0" indent="0" algn="ctr" rtl="0">
                        <a:spcBef>
                          <a:spcPts val="0"/>
                        </a:spcBef>
                        <a:spcAft>
                          <a:spcPts val="0"/>
                        </a:spcAft>
                        <a:buNone/>
                      </a:pPr>
                      <a:r>
                        <a:rPr lang="en-US" sz="1100" dirty="0">
                          <a:latin typeface="Times New Roman" pitchFamily="18" charset="0"/>
                          <a:cs typeface="Times New Roman" pitchFamily="18" charset="0"/>
                        </a:rPr>
                        <a:t>9.</a:t>
                      </a:r>
                      <a:endParaRPr sz="1100" dirty="0">
                        <a:latin typeface="Times New Roman" pitchFamily="18" charset="0"/>
                        <a:cs typeface="Times New Roman" pitchFamily="18" charset="0"/>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rtl="0">
                        <a:spcBef>
                          <a:spcPts val="0"/>
                        </a:spcBef>
                        <a:spcAft>
                          <a:spcPts val="0"/>
                        </a:spcAft>
                        <a:buNone/>
                      </a:pPr>
                      <a:r>
                        <a:rPr lang="nl-NL" sz="1400" b="0" i="0" u="none" strike="noStrike" cap="none" dirty="0">
                          <a:solidFill>
                            <a:srgbClr val="000000"/>
                          </a:solidFill>
                          <a:effectLst/>
                          <a:latin typeface="Arial"/>
                          <a:ea typeface="Arial"/>
                          <a:cs typeface="Arial"/>
                          <a:sym typeface="Arial"/>
                        </a:rPr>
                        <a:t> </a:t>
                      </a:r>
                      <a:r>
                        <a:rPr lang="nl-NL" sz="1100" b="0" i="0" u="none" strike="noStrike" cap="none" dirty="0">
                          <a:solidFill>
                            <a:srgbClr val="000000"/>
                          </a:solidFill>
                          <a:effectLst/>
                          <a:latin typeface="Times New Roman" pitchFamily="18" charset="0"/>
                          <a:ea typeface="Arial"/>
                          <a:cs typeface="Times New Roman" pitchFamily="18" charset="0"/>
                          <a:sym typeface="Arial"/>
                        </a:rPr>
                        <a:t>Hans Jurie Zietsman, Jan Harm van Vuuren</a:t>
                      </a:r>
                    </a:p>
                    <a:p>
                      <a:pPr marL="0" marR="0" lvl="0" indent="0" algn="ctr" rtl="0">
                        <a:spcBef>
                          <a:spcPts val="0"/>
                        </a:spcBef>
                        <a:spcAft>
                          <a:spcPts val="0"/>
                        </a:spcAft>
                        <a:buNone/>
                      </a:pPr>
                      <a:r>
                        <a:rPr lang="nl-NL" sz="1100" b="0" i="0" u="none" strike="noStrike" cap="none" dirty="0">
                          <a:solidFill>
                            <a:srgbClr val="000000"/>
                          </a:solidFill>
                          <a:effectLst/>
                          <a:latin typeface="Times New Roman" pitchFamily="18" charset="0"/>
                          <a:cs typeface="Times New Roman" pitchFamily="18" charset="0"/>
                          <a:sym typeface="Arial"/>
                        </a:rPr>
                        <a:t>2022</a:t>
                      </a:r>
                      <a:endParaRPr lang="en-US" sz="1100" dirty="0">
                        <a:latin typeface="Times New Roman" pitchFamily="18" charset="0"/>
                        <a:cs typeface="Times New Roman" pitchFamily="18" charset="0"/>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r>
                        <a:rPr lang="en-US" sz="1100" dirty="0">
                          <a:latin typeface="Times New Roman" pitchFamily="18" charset="0"/>
                          <a:cs typeface="Times New Roman" pitchFamily="18" charset="0"/>
                        </a:rPr>
                        <a:t>IEEE</a:t>
                      </a: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lvl="0" indent="0" algn="ctr" rtl="0">
                        <a:spcBef>
                          <a:spcPts val="0"/>
                        </a:spcBef>
                        <a:spcAft>
                          <a:spcPts val="0"/>
                        </a:spcAft>
                        <a:buNone/>
                      </a:pPr>
                      <a:endParaRPr lang="en-US" sz="1100" dirty="0">
                        <a:latin typeface="Times New Roman" pitchFamily="18" charset="0"/>
                        <a:ea typeface="Times New Roman"/>
                        <a:cs typeface="Times New Roman" pitchFamily="18" charset="0"/>
                        <a:sym typeface="Times New Roman"/>
                      </a:endParaRPr>
                    </a:p>
                    <a:p>
                      <a:pPr marL="0" marR="0" lvl="0" indent="0" algn="ctr" rtl="0">
                        <a:spcBef>
                          <a:spcPts val="0"/>
                        </a:spcBef>
                        <a:spcAft>
                          <a:spcPts val="0"/>
                        </a:spcAft>
                        <a:buNone/>
                      </a:pPr>
                      <a:r>
                        <a:rPr lang="en-US" sz="1100" b="0" i="0" u="none" strike="noStrike" cap="none" dirty="0">
                          <a:solidFill>
                            <a:srgbClr val="000000"/>
                          </a:solidFill>
                          <a:effectLst/>
                          <a:latin typeface="Times New Roman" pitchFamily="18" charset="0"/>
                          <a:ea typeface="Arial"/>
                          <a:cs typeface="Times New Roman" pitchFamily="18" charset="0"/>
                          <a:sym typeface="Arial"/>
                        </a:rPr>
                        <a:t>A generic framework for decision support in retail inventory management</a:t>
                      </a:r>
                      <a:endParaRPr lang="en-US" sz="1100" b="0" dirty="0">
                        <a:latin typeface="Times New Roman" pitchFamily="18" charset="0"/>
                        <a:cs typeface="Times New Roman" pitchFamily="18" charset="0"/>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Times New Roman" pitchFamily="18" charset="0"/>
                          <a:ea typeface="Arial"/>
                          <a:cs typeface="Times New Roman" pitchFamily="18" charset="0"/>
                          <a:sym typeface="Arial"/>
                        </a:rPr>
                        <a:t>The success of any business depends on how well it is able to satisfy customer demand, while remaining financially viable.</a:t>
                      </a:r>
                      <a:r>
                        <a:rPr lang="en-US" sz="1100" b="0" i="0" u="none" strike="noStrike" cap="none" dirty="0">
                          <a:solidFill>
                            <a:srgbClr val="000000"/>
                          </a:solidFill>
                          <a:latin typeface="Times New Roman" pitchFamily="18" charset="0"/>
                          <a:ea typeface="Arial"/>
                          <a:cs typeface="Times New Roman" pitchFamily="18" charset="0"/>
                          <a:sym typeface="Arial"/>
                        </a:rPr>
                        <a:t>.</a:t>
                      </a:r>
                    </a:p>
                    <a:p>
                      <a:endParaRPr lang="en-US" dirty="0">
                        <a:latin typeface="Times New Roman" pitchFamily="18" charset="0"/>
                        <a:cs typeface="Times New Roman" pitchFamily="18" charset="0"/>
                      </a:endParaRPr>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itchFamily="18" charset="0"/>
                          <a:cs typeface="Times New Roman" pitchFamily="18" charset="0"/>
                        </a:rPr>
                        <a:t>The mainly focuses</a:t>
                      </a:r>
                      <a:r>
                        <a:rPr lang="en-US" sz="1100" baseline="0" dirty="0">
                          <a:latin typeface="Times New Roman" pitchFamily="18" charset="0"/>
                          <a:cs typeface="Times New Roman" pitchFamily="18" charset="0"/>
                        </a:rPr>
                        <a:t> on tracking the expenses of a student and it works like a digital dairy that will help the student to stay away from the manually calculating everything using a pen and paper </a:t>
                      </a:r>
                      <a:endParaRPr lang="en-US" sz="1100" dirty="0">
                        <a:latin typeface="Times New Roman" pitchFamily="18" charset="0"/>
                        <a:cs typeface="Times New Roman" pitchFamily="18" charset="0"/>
                      </a:endParaRPr>
                    </a:p>
                    <a:p>
                      <a:endParaRPr lang="en-US" dirty="0"/>
                    </a:p>
                  </a:txBody>
                  <a:tcPr marL="48775" marR="48775" marT="5425"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DDE"/>
                    </a:solidFill>
                  </a:tcPr>
                </a:tc>
                <a:extLst>
                  <a:ext uri="{0D108BD9-81ED-4DB2-BD59-A6C34878D82A}">
                    <a16:rowId xmlns:a16="http://schemas.microsoft.com/office/drawing/2014/main" xmlns="" val="10001"/>
                  </a:ext>
                </a:extLst>
              </a:tr>
              <a:tr h="1399909">
                <a:tc>
                  <a:txBody>
                    <a:bodyPr/>
                    <a:lstStyle/>
                    <a:p>
                      <a:pPr marL="0" marR="0" lvl="0" indent="0" algn="ctr" rtl="0">
                        <a:spcBef>
                          <a:spcPts val="0"/>
                        </a:spcBef>
                        <a:spcAft>
                          <a:spcPts val="0"/>
                        </a:spcAft>
                        <a:buNone/>
                      </a:pPr>
                      <a:r>
                        <a:rPr lang="en-US" sz="1100" dirty="0">
                          <a:latin typeface="Times New Roman" pitchFamily="18" charset="0"/>
                          <a:cs typeface="Times New Roman" pitchFamily="18" charset="0"/>
                        </a:rPr>
                        <a:t>10.</a:t>
                      </a:r>
                      <a:endParaRPr sz="1100" dirty="0">
                        <a:latin typeface="Times New Roman" pitchFamily="18" charset="0"/>
                        <a:cs typeface="Times New Roman" pitchFamily="18" charset="0"/>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r>
                        <a:rPr lang="en-IN" sz="1400" b="0" i="0" u="none" strike="noStrike" cap="none" dirty="0">
                          <a:solidFill>
                            <a:srgbClr val="000000"/>
                          </a:solidFill>
                          <a:effectLst/>
                          <a:latin typeface="Arial"/>
                          <a:ea typeface="Arial"/>
                          <a:cs typeface="Arial"/>
                          <a:sym typeface="Arial"/>
                        </a:rPr>
                        <a:t> </a:t>
                      </a:r>
                      <a:r>
                        <a:rPr lang="en-IN" sz="1100" b="0" i="0" u="none" strike="noStrike" cap="none" dirty="0" err="1">
                          <a:solidFill>
                            <a:srgbClr val="000000"/>
                          </a:solidFill>
                          <a:effectLst/>
                          <a:latin typeface="Times New Roman" pitchFamily="18" charset="0"/>
                          <a:ea typeface="Arial"/>
                          <a:cs typeface="Times New Roman" pitchFamily="18" charset="0"/>
                          <a:sym typeface="Arial"/>
                        </a:rPr>
                        <a:t>Rui</a:t>
                      </a:r>
                      <a:r>
                        <a:rPr lang="en-IN" sz="1100" b="0" i="0" u="none" strike="noStrike" cap="none" dirty="0">
                          <a:solidFill>
                            <a:srgbClr val="000000"/>
                          </a:solidFill>
                          <a:effectLst/>
                          <a:latin typeface="Times New Roman" pitchFamily="18" charset="0"/>
                          <a:ea typeface="Arial"/>
                          <a:cs typeface="Times New Roman" pitchFamily="18" charset="0"/>
                          <a:sym typeface="Arial"/>
                        </a:rPr>
                        <a:t> </a:t>
                      </a:r>
                      <a:r>
                        <a:rPr lang="en-IN" sz="1100" b="0" i="0" u="none" strike="noStrike" cap="none" dirty="0" err="1">
                          <a:solidFill>
                            <a:srgbClr val="000000"/>
                          </a:solidFill>
                          <a:effectLst/>
                          <a:latin typeface="Times New Roman" pitchFamily="18" charset="0"/>
                          <a:ea typeface="Arial"/>
                          <a:cs typeface="Times New Roman" pitchFamily="18" charset="0"/>
                          <a:sym typeface="Arial"/>
                        </a:rPr>
                        <a:t>Portocarrero</a:t>
                      </a:r>
                      <a:r>
                        <a:rPr lang="en-IN" sz="1100" b="0" i="0" u="none" strike="noStrike" cap="none" dirty="0">
                          <a:solidFill>
                            <a:srgbClr val="000000"/>
                          </a:solidFill>
                          <a:effectLst/>
                          <a:latin typeface="Times New Roman" pitchFamily="18" charset="0"/>
                          <a:ea typeface="Arial"/>
                          <a:cs typeface="Times New Roman" pitchFamily="18" charset="0"/>
                          <a:sym typeface="Arial"/>
                        </a:rPr>
                        <a:t> </a:t>
                      </a:r>
                      <a:r>
                        <a:rPr lang="en-IN" sz="1100" b="0" i="0" u="none" strike="noStrike" cap="none" dirty="0" err="1">
                          <a:solidFill>
                            <a:srgbClr val="000000"/>
                          </a:solidFill>
                          <a:effectLst/>
                          <a:latin typeface="Times New Roman" pitchFamily="18" charset="0"/>
                          <a:ea typeface="Arial"/>
                          <a:cs typeface="Times New Roman" pitchFamily="18" charset="0"/>
                          <a:sym typeface="Arial"/>
                        </a:rPr>
                        <a:t>Sarmento</a:t>
                      </a:r>
                      <a:endParaRPr lang="en-IN" sz="1100" b="0" i="0" u="none" strike="noStrike" cap="none" dirty="0">
                        <a:solidFill>
                          <a:srgbClr val="000000"/>
                        </a:solidFill>
                        <a:effectLst/>
                        <a:latin typeface="Times New Roman" pitchFamily="18" charset="0"/>
                        <a:ea typeface="Arial"/>
                        <a:cs typeface="Times New Roman" pitchFamily="18" charset="0"/>
                        <a:sym typeface="Arial"/>
                      </a:endParaRPr>
                    </a:p>
                    <a:p>
                      <a:r>
                        <a:rPr lang="en-US" sz="1100" b="0" i="0" u="none" strike="noStrike" cap="none" dirty="0">
                          <a:solidFill>
                            <a:srgbClr val="000000"/>
                          </a:solidFill>
                          <a:effectLst/>
                          <a:latin typeface="Times New Roman" pitchFamily="18" charset="0"/>
                          <a:ea typeface="Arial"/>
                          <a:cs typeface="Times New Roman" pitchFamily="18" charset="0"/>
                          <a:sym typeface="Arial"/>
                        </a:rPr>
                        <a:t>2019</a:t>
                      </a:r>
                      <a:endParaRPr lang="en-IN" sz="1100" b="0" i="0" u="none" strike="noStrike" cap="none" dirty="0" err="1">
                        <a:solidFill>
                          <a:srgbClr val="000000"/>
                        </a:solidFill>
                        <a:effectLst/>
                        <a:latin typeface="Times New Roman" pitchFamily="18" charset="0"/>
                        <a:ea typeface="Arial"/>
                        <a:cs typeface="Times New Roman" pitchFamily="18" charset="0"/>
                        <a:sym typeface="Arial"/>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r>
                        <a:rPr lang="en-US" sz="1100" dirty="0">
                          <a:latin typeface="Times New Roman" pitchFamily="18" charset="0"/>
                          <a:cs typeface="Times New Roman" pitchFamily="18" charset="0"/>
                        </a:rPr>
                        <a:t>MDPI</a:t>
                      </a: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r>
                        <a:rPr lang="en-IN" sz="1100" b="0" i="0" u="none" strike="noStrike" cap="none" dirty="0">
                          <a:solidFill>
                            <a:srgbClr val="000000"/>
                          </a:solidFill>
                          <a:effectLst/>
                          <a:latin typeface="Times New Roman" pitchFamily="18" charset="0"/>
                          <a:ea typeface="Arial"/>
                          <a:cs typeface="Times New Roman" pitchFamily="18" charset="0"/>
                          <a:sym typeface="Arial"/>
                        </a:rPr>
                        <a:t>Inventory Management</a:t>
                      </a:r>
                      <a:endParaRPr lang="en-US" sz="1100" b="0" dirty="0">
                        <a:latin typeface="Times New Roman" pitchFamily="18" charset="0"/>
                        <a:cs typeface="Times New Roman" pitchFamily="18" charset="0"/>
                      </a:endParaRPr>
                    </a:p>
                  </a:txBody>
                  <a:tcPr marL="56000" marR="56000" marT="28000" marB="280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r>
                        <a:rPr lang="en-US" sz="1100" b="0" i="0" u="none" strike="noStrike" cap="none" dirty="0">
                          <a:solidFill>
                            <a:srgbClr val="000000"/>
                          </a:solidFill>
                          <a:effectLst/>
                          <a:latin typeface="Times New Roman" pitchFamily="18" charset="0"/>
                          <a:ea typeface="Arial"/>
                          <a:cs typeface="Times New Roman" pitchFamily="18" charset="0"/>
                          <a:sym typeface="Arial"/>
                        </a:rPr>
                        <a:t>MAS are the ideal solution when they provide decision support in situations where human decision and actions are not feasible to operate the </a:t>
                      </a:r>
                      <a:r>
                        <a:rPr lang="en-US" sz="1100" b="1" i="0" u="none" strike="noStrike" cap="none" dirty="0">
                          <a:solidFill>
                            <a:srgbClr val="000000"/>
                          </a:solidFill>
                          <a:effectLst/>
                          <a:latin typeface="Times New Roman" pitchFamily="18" charset="0"/>
                          <a:ea typeface="Arial"/>
                          <a:cs typeface="Times New Roman" pitchFamily="18" charset="0"/>
                          <a:sym typeface="Arial"/>
                        </a:rPr>
                        <a:t>system</a:t>
                      </a:r>
                      <a:r>
                        <a:rPr lang="en-US" sz="1100" b="0" i="0" u="none" strike="noStrike" cap="none" dirty="0">
                          <a:solidFill>
                            <a:srgbClr val="000000"/>
                          </a:solidFill>
                          <a:effectLst/>
                          <a:latin typeface="Times New Roman" pitchFamily="18" charset="0"/>
                          <a:ea typeface="Arial"/>
                          <a:cs typeface="Times New Roman" pitchFamily="18" charset="0"/>
                          <a:sym typeface="Arial"/>
                        </a:rPr>
                        <a:t> in control and in real-time. </a:t>
                      </a:r>
                      <a:endParaRPr lang="en-US" sz="1100" dirty="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tc>
                  <a:txBody>
                    <a:bodyPr/>
                    <a:lstStyle/>
                    <a:p>
                      <a:r>
                        <a:rPr lang="en-US" sz="1100" b="0" i="0" u="none" strike="noStrike" cap="none" dirty="0">
                          <a:solidFill>
                            <a:srgbClr val="000000"/>
                          </a:solidFill>
                          <a:effectLst/>
                          <a:latin typeface="Times New Roman" pitchFamily="18" charset="0"/>
                          <a:ea typeface="Arial"/>
                          <a:cs typeface="Times New Roman" pitchFamily="18" charset="0"/>
                          <a:sym typeface="Arial"/>
                        </a:rPr>
                        <a:t>We provide two types of agents, the clients, and the seller agents. Through a </a:t>
                      </a:r>
                      <a:r>
                        <a:rPr lang="en-US" sz="1100" b="1" i="0" u="none" strike="noStrike" cap="none" dirty="0">
                          <a:solidFill>
                            <a:srgbClr val="000000"/>
                          </a:solidFill>
                          <a:effectLst/>
                          <a:latin typeface="Times New Roman" pitchFamily="18" charset="0"/>
                          <a:ea typeface="Arial"/>
                          <a:cs typeface="Times New Roman" pitchFamily="18" charset="0"/>
                          <a:sym typeface="Arial"/>
                        </a:rPr>
                        <a:t>system</a:t>
                      </a:r>
                      <a:r>
                        <a:rPr lang="en-US" sz="1100" b="0" i="0" u="none" strike="noStrike" cap="none" dirty="0">
                          <a:solidFill>
                            <a:srgbClr val="000000"/>
                          </a:solidFill>
                          <a:effectLst/>
                          <a:latin typeface="Times New Roman" pitchFamily="18" charset="0"/>
                          <a:ea typeface="Arial"/>
                          <a:cs typeface="Times New Roman" pitchFamily="18" charset="0"/>
                          <a:sym typeface="Arial"/>
                        </a:rPr>
                        <a:t> of communication, the agents exchange messages to fulfill their </a:t>
                      </a:r>
                      <a:r>
                        <a:rPr lang="en-US" sz="1100" b="1" i="0" u="none" strike="noStrike" cap="none" dirty="0">
                          <a:solidFill>
                            <a:srgbClr val="000000"/>
                          </a:solidFill>
                          <a:effectLst/>
                          <a:latin typeface="Times New Roman" pitchFamily="18" charset="0"/>
                          <a:ea typeface="Arial"/>
                          <a:cs typeface="Times New Roman" pitchFamily="18" charset="0"/>
                          <a:sym typeface="Arial"/>
                        </a:rPr>
                        <a:t>inventory</a:t>
                      </a:r>
                      <a:r>
                        <a:rPr lang="en-US" sz="1100" b="0" i="0" u="none" strike="noStrike" cap="none" dirty="0">
                          <a:solidFill>
                            <a:srgbClr val="000000"/>
                          </a:solidFill>
                          <a:effectLst/>
                          <a:latin typeface="Times New Roman" pitchFamily="18" charset="0"/>
                          <a:ea typeface="Arial"/>
                          <a:cs typeface="Times New Roman" pitchFamily="18" charset="0"/>
                          <a:sym typeface="Arial"/>
                        </a:rPr>
                        <a:t> needs. The client agents trade products in quantities according to their needs and rely on seller agents if other clients in the </a:t>
                      </a:r>
                      <a:r>
                        <a:rPr lang="en-US" sz="1100" b="1" i="0" u="none" strike="noStrike" cap="none" dirty="0">
                          <a:solidFill>
                            <a:srgbClr val="000000"/>
                          </a:solidFill>
                          <a:effectLst/>
                          <a:latin typeface="Times New Roman" pitchFamily="18" charset="0"/>
                          <a:ea typeface="Arial"/>
                          <a:cs typeface="Times New Roman" pitchFamily="18" charset="0"/>
                          <a:sym typeface="Arial"/>
                        </a:rPr>
                        <a:t>retailer</a:t>
                      </a:r>
                      <a:r>
                        <a:rPr lang="en-US" sz="1100" b="0" i="0" u="none" strike="noStrike" cap="none" dirty="0">
                          <a:solidFill>
                            <a:srgbClr val="000000"/>
                          </a:solidFill>
                          <a:effectLst/>
                          <a:latin typeface="Times New Roman" pitchFamily="18" charset="0"/>
                          <a:ea typeface="Arial"/>
                          <a:cs typeface="Times New Roman" pitchFamily="18" charset="0"/>
                          <a:sym typeface="Arial"/>
                        </a:rPr>
                        <a:t> chain cannot provide the needed items</a:t>
                      </a:r>
                      <a:endParaRPr lang="en-US" sz="1100" dirty="0">
                        <a:latin typeface="Times New Roman" pitchFamily="18" charset="0"/>
                        <a:cs typeface="Times New Roman" pitchFamily="18" charset="0"/>
                      </a:endParaRPr>
                    </a:p>
                  </a:txBody>
                  <a:tcPr marL="65025" marR="65025" marT="32525" marB="325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8EF"/>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588</Words>
  <Application>Microsoft Office PowerPoint</Application>
  <PresentationFormat>On-screen Show (4:3)</PresentationFormat>
  <Paragraphs>121</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EXPENSES TRACKER APPLICATION</dc:title>
  <dc:creator>IT</dc:creator>
  <cp:lastModifiedBy>surya</cp:lastModifiedBy>
  <cp:revision>89</cp:revision>
  <dcterms:modified xsi:type="dcterms:W3CDTF">2022-09-20T14:04:28Z</dcterms:modified>
</cp:coreProperties>
</file>