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295B-6095-CC49-856F-8FFE3A953B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18CDB2-E30B-8EF8-D000-909AEB744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5FF8EA-0B8A-C25B-5CF6-B5E24A3AFFBD}"/>
              </a:ext>
            </a:extLst>
          </p:cNvPr>
          <p:cNvSpPr>
            <a:spLocks noGrp="1"/>
          </p:cNvSpPr>
          <p:nvPr>
            <p:ph type="dt" sz="half" idx="10"/>
          </p:nvPr>
        </p:nvSpPr>
        <p:spPr/>
        <p:txBody>
          <a:bodyPr/>
          <a:lstStyle/>
          <a:p>
            <a:fld id="{8E861272-3F55-4A58-B9D0-DD7620ADD571}" type="datetimeFigureOut">
              <a:rPr lang="en-IN" smtClean="0"/>
              <a:t>18-10-2022</a:t>
            </a:fld>
            <a:endParaRPr lang="en-IN" dirty="0"/>
          </a:p>
        </p:txBody>
      </p:sp>
      <p:sp>
        <p:nvSpPr>
          <p:cNvPr id="5" name="Footer Placeholder 4">
            <a:extLst>
              <a:ext uri="{FF2B5EF4-FFF2-40B4-BE49-F238E27FC236}">
                <a16:creationId xmlns:a16="http://schemas.microsoft.com/office/drawing/2014/main" id="{2B7B5804-3C9B-4CA7-B197-689A3FA54CB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A681F9D-9143-FA05-26F6-97B0ABEBF1F8}"/>
              </a:ext>
            </a:extLst>
          </p:cNvPr>
          <p:cNvSpPr>
            <a:spLocks noGrp="1"/>
          </p:cNvSpPr>
          <p:nvPr>
            <p:ph type="sldNum" sz="quarter" idx="12"/>
          </p:nvPr>
        </p:nvSpPr>
        <p:spPr/>
        <p:txBody>
          <a:bodyPr/>
          <a:lstStyle/>
          <a:p>
            <a:fld id="{E048637C-01A0-45C5-BF53-BBA09693A875}" type="slidenum">
              <a:rPr lang="en-IN" smtClean="0"/>
              <a:t>‹#›</a:t>
            </a:fld>
            <a:endParaRPr lang="en-IN" dirty="0"/>
          </a:p>
        </p:txBody>
      </p:sp>
    </p:spTree>
    <p:extLst>
      <p:ext uri="{BB962C8B-B14F-4D97-AF65-F5344CB8AC3E}">
        <p14:creationId xmlns:p14="http://schemas.microsoft.com/office/powerpoint/2010/main" val="285931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D540-3E99-09F5-2B0E-E4C12A5B0D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E3DABC-3E56-F888-D76B-BBBC6D822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51C49F-246F-D17F-50E9-2002060501ED}"/>
              </a:ext>
            </a:extLst>
          </p:cNvPr>
          <p:cNvSpPr>
            <a:spLocks noGrp="1"/>
          </p:cNvSpPr>
          <p:nvPr>
            <p:ph type="dt" sz="half" idx="10"/>
          </p:nvPr>
        </p:nvSpPr>
        <p:spPr/>
        <p:txBody>
          <a:bodyPr/>
          <a:lstStyle/>
          <a:p>
            <a:fld id="{8E861272-3F55-4A58-B9D0-DD7620ADD571}" type="datetimeFigureOut">
              <a:rPr lang="en-IN" smtClean="0"/>
              <a:t>18-10-2022</a:t>
            </a:fld>
            <a:endParaRPr lang="en-IN" dirty="0"/>
          </a:p>
        </p:txBody>
      </p:sp>
      <p:sp>
        <p:nvSpPr>
          <p:cNvPr id="5" name="Footer Placeholder 4">
            <a:extLst>
              <a:ext uri="{FF2B5EF4-FFF2-40B4-BE49-F238E27FC236}">
                <a16:creationId xmlns:a16="http://schemas.microsoft.com/office/drawing/2014/main" id="{ECC605FC-62FF-2D63-D6B0-F7D1D22052A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AE6AFDE-E08D-876A-9479-7E57F6C86435}"/>
              </a:ext>
            </a:extLst>
          </p:cNvPr>
          <p:cNvSpPr>
            <a:spLocks noGrp="1"/>
          </p:cNvSpPr>
          <p:nvPr>
            <p:ph type="sldNum" sz="quarter" idx="12"/>
          </p:nvPr>
        </p:nvSpPr>
        <p:spPr/>
        <p:txBody>
          <a:bodyPr/>
          <a:lstStyle/>
          <a:p>
            <a:fld id="{E048637C-01A0-45C5-BF53-BBA09693A875}" type="slidenum">
              <a:rPr lang="en-IN" smtClean="0"/>
              <a:t>‹#›</a:t>
            </a:fld>
            <a:endParaRPr lang="en-IN" dirty="0"/>
          </a:p>
        </p:txBody>
      </p:sp>
    </p:spTree>
    <p:extLst>
      <p:ext uri="{BB962C8B-B14F-4D97-AF65-F5344CB8AC3E}">
        <p14:creationId xmlns:p14="http://schemas.microsoft.com/office/powerpoint/2010/main" val="71936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14E165-C323-22BD-8BBE-448070C95B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359603-A7D6-23F6-4FAB-E10BBA1361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5EEFF7-B979-ED0A-9568-1903BD23FF0F}"/>
              </a:ext>
            </a:extLst>
          </p:cNvPr>
          <p:cNvSpPr>
            <a:spLocks noGrp="1"/>
          </p:cNvSpPr>
          <p:nvPr>
            <p:ph type="dt" sz="half" idx="10"/>
          </p:nvPr>
        </p:nvSpPr>
        <p:spPr/>
        <p:txBody>
          <a:bodyPr/>
          <a:lstStyle/>
          <a:p>
            <a:fld id="{8E861272-3F55-4A58-B9D0-DD7620ADD571}" type="datetimeFigureOut">
              <a:rPr lang="en-IN" smtClean="0"/>
              <a:t>18-10-2022</a:t>
            </a:fld>
            <a:endParaRPr lang="en-IN" dirty="0"/>
          </a:p>
        </p:txBody>
      </p:sp>
      <p:sp>
        <p:nvSpPr>
          <p:cNvPr id="5" name="Footer Placeholder 4">
            <a:extLst>
              <a:ext uri="{FF2B5EF4-FFF2-40B4-BE49-F238E27FC236}">
                <a16:creationId xmlns:a16="http://schemas.microsoft.com/office/drawing/2014/main" id="{1B914B0D-F4F7-5519-8922-38D8281C77E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0DBFE75-0910-0EB3-1582-B264F5B50909}"/>
              </a:ext>
            </a:extLst>
          </p:cNvPr>
          <p:cNvSpPr>
            <a:spLocks noGrp="1"/>
          </p:cNvSpPr>
          <p:nvPr>
            <p:ph type="sldNum" sz="quarter" idx="12"/>
          </p:nvPr>
        </p:nvSpPr>
        <p:spPr/>
        <p:txBody>
          <a:bodyPr/>
          <a:lstStyle/>
          <a:p>
            <a:fld id="{E048637C-01A0-45C5-BF53-BBA09693A875}" type="slidenum">
              <a:rPr lang="en-IN" smtClean="0"/>
              <a:t>‹#›</a:t>
            </a:fld>
            <a:endParaRPr lang="en-IN" dirty="0"/>
          </a:p>
        </p:txBody>
      </p:sp>
    </p:spTree>
    <p:extLst>
      <p:ext uri="{BB962C8B-B14F-4D97-AF65-F5344CB8AC3E}">
        <p14:creationId xmlns:p14="http://schemas.microsoft.com/office/powerpoint/2010/main" val="270118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4E7-A932-9F25-E3F8-A3EA9C8C7C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F48BF0-D6F2-AB05-DE01-9B0189ED80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9B50B-5D8F-0BDB-ED63-A4635F33ED70}"/>
              </a:ext>
            </a:extLst>
          </p:cNvPr>
          <p:cNvSpPr>
            <a:spLocks noGrp="1"/>
          </p:cNvSpPr>
          <p:nvPr>
            <p:ph type="dt" sz="half" idx="10"/>
          </p:nvPr>
        </p:nvSpPr>
        <p:spPr/>
        <p:txBody>
          <a:bodyPr/>
          <a:lstStyle/>
          <a:p>
            <a:fld id="{8E861272-3F55-4A58-B9D0-DD7620ADD571}" type="datetimeFigureOut">
              <a:rPr lang="en-IN" smtClean="0"/>
              <a:t>18-10-2022</a:t>
            </a:fld>
            <a:endParaRPr lang="en-IN" dirty="0"/>
          </a:p>
        </p:txBody>
      </p:sp>
      <p:sp>
        <p:nvSpPr>
          <p:cNvPr id="5" name="Footer Placeholder 4">
            <a:extLst>
              <a:ext uri="{FF2B5EF4-FFF2-40B4-BE49-F238E27FC236}">
                <a16:creationId xmlns:a16="http://schemas.microsoft.com/office/drawing/2014/main" id="{83C216D8-CF33-86B1-B785-9BEEFBF764D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5A0B5E0-EAEA-E6F4-32F9-7910304A9B6E}"/>
              </a:ext>
            </a:extLst>
          </p:cNvPr>
          <p:cNvSpPr>
            <a:spLocks noGrp="1"/>
          </p:cNvSpPr>
          <p:nvPr>
            <p:ph type="sldNum" sz="quarter" idx="12"/>
          </p:nvPr>
        </p:nvSpPr>
        <p:spPr/>
        <p:txBody>
          <a:bodyPr/>
          <a:lstStyle/>
          <a:p>
            <a:fld id="{E048637C-01A0-45C5-BF53-BBA09693A875}" type="slidenum">
              <a:rPr lang="en-IN" smtClean="0"/>
              <a:t>‹#›</a:t>
            </a:fld>
            <a:endParaRPr lang="en-IN" dirty="0"/>
          </a:p>
        </p:txBody>
      </p:sp>
    </p:spTree>
    <p:extLst>
      <p:ext uri="{BB962C8B-B14F-4D97-AF65-F5344CB8AC3E}">
        <p14:creationId xmlns:p14="http://schemas.microsoft.com/office/powerpoint/2010/main" val="342627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27B1B-771F-9211-4EF4-E9E9480F1D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68FD35-9295-CB2F-001F-36E7B0ACC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568058-2D84-21A6-D297-F0717907CC0A}"/>
              </a:ext>
            </a:extLst>
          </p:cNvPr>
          <p:cNvSpPr>
            <a:spLocks noGrp="1"/>
          </p:cNvSpPr>
          <p:nvPr>
            <p:ph type="dt" sz="half" idx="10"/>
          </p:nvPr>
        </p:nvSpPr>
        <p:spPr/>
        <p:txBody>
          <a:bodyPr/>
          <a:lstStyle/>
          <a:p>
            <a:fld id="{8E861272-3F55-4A58-B9D0-DD7620ADD571}" type="datetimeFigureOut">
              <a:rPr lang="en-IN" smtClean="0"/>
              <a:t>18-10-2022</a:t>
            </a:fld>
            <a:endParaRPr lang="en-IN" dirty="0"/>
          </a:p>
        </p:txBody>
      </p:sp>
      <p:sp>
        <p:nvSpPr>
          <p:cNvPr id="5" name="Footer Placeholder 4">
            <a:extLst>
              <a:ext uri="{FF2B5EF4-FFF2-40B4-BE49-F238E27FC236}">
                <a16:creationId xmlns:a16="http://schemas.microsoft.com/office/drawing/2014/main" id="{AF9DE547-81F1-322F-3327-D899DEB5937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D08B03-E51B-2B29-101D-157F661BC614}"/>
              </a:ext>
            </a:extLst>
          </p:cNvPr>
          <p:cNvSpPr>
            <a:spLocks noGrp="1"/>
          </p:cNvSpPr>
          <p:nvPr>
            <p:ph type="sldNum" sz="quarter" idx="12"/>
          </p:nvPr>
        </p:nvSpPr>
        <p:spPr/>
        <p:txBody>
          <a:bodyPr/>
          <a:lstStyle/>
          <a:p>
            <a:fld id="{E048637C-01A0-45C5-BF53-BBA09693A875}" type="slidenum">
              <a:rPr lang="en-IN" smtClean="0"/>
              <a:t>‹#›</a:t>
            </a:fld>
            <a:endParaRPr lang="en-IN" dirty="0"/>
          </a:p>
        </p:txBody>
      </p:sp>
    </p:spTree>
    <p:extLst>
      <p:ext uri="{BB962C8B-B14F-4D97-AF65-F5344CB8AC3E}">
        <p14:creationId xmlns:p14="http://schemas.microsoft.com/office/powerpoint/2010/main" val="29112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B944-1E88-82C6-BA32-6BFCE16710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C45BE-367A-0697-11FA-0F7644F09C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6CD89C-28A6-5F0A-00D2-A613E281E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224A2A-0F09-A33F-53A8-F6457258552D}"/>
              </a:ext>
            </a:extLst>
          </p:cNvPr>
          <p:cNvSpPr>
            <a:spLocks noGrp="1"/>
          </p:cNvSpPr>
          <p:nvPr>
            <p:ph type="dt" sz="half" idx="10"/>
          </p:nvPr>
        </p:nvSpPr>
        <p:spPr/>
        <p:txBody>
          <a:bodyPr/>
          <a:lstStyle/>
          <a:p>
            <a:fld id="{8E861272-3F55-4A58-B9D0-DD7620ADD571}" type="datetimeFigureOut">
              <a:rPr lang="en-IN" smtClean="0"/>
              <a:t>18-10-2022</a:t>
            </a:fld>
            <a:endParaRPr lang="en-IN" dirty="0"/>
          </a:p>
        </p:txBody>
      </p:sp>
      <p:sp>
        <p:nvSpPr>
          <p:cNvPr id="6" name="Footer Placeholder 5">
            <a:extLst>
              <a:ext uri="{FF2B5EF4-FFF2-40B4-BE49-F238E27FC236}">
                <a16:creationId xmlns:a16="http://schemas.microsoft.com/office/drawing/2014/main" id="{DC18DC47-0C94-0D34-8E64-4AAA7A9968E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81C36E8-2CAB-E326-D5CA-9003D0378941}"/>
              </a:ext>
            </a:extLst>
          </p:cNvPr>
          <p:cNvSpPr>
            <a:spLocks noGrp="1"/>
          </p:cNvSpPr>
          <p:nvPr>
            <p:ph type="sldNum" sz="quarter" idx="12"/>
          </p:nvPr>
        </p:nvSpPr>
        <p:spPr/>
        <p:txBody>
          <a:bodyPr/>
          <a:lstStyle/>
          <a:p>
            <a:fld id="{E048637C-01A0-45C5-BF53-BBA09693A875}" type="slidenum">
              <a:rPr lang="en-IN" smtClean="0"/>
              <a:t>‹#›</a:t>
            </a:fld>
            <a:endParaRPr lang="en-IN" dirty="0"/>
          </a:p>
        </p:txBody>
      </p:sp>
    </p:spTree>
    <p:extLst>
      <p:ext uri="{BB962C8B-B14F-4D97-AF65-F5344CB8AC3E}">
        <p14:creationId xmlns:p14="http://schemas.microsoft.com/office/powerpoint/2010/main" val="268162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FDA3-AC05-5496-DA42-7E06658F65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B2E1DE-16AB-1779-6962-562A35E99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210D1-BD06-1709-5ACF-B2EC50BA0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ABAD94-A0E2-E727-4913-9F9F93FD1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5688EB-7251-CE57-E15D-3AC69FC2D9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9CC099-DCE8-C922-CFE5-1816C5F60225}"/>
              </a:ext>
            </a:extLst>
          </p:cNvPr>
          <p:cNvSpPr>
            <a:spLocks noGrp="1"/>
          </p:cNvSpPr>
          <p:nvPr>
            <p:ph type="dt" sz="half" idx="10"/>
          </p:nvPr>
        </p:nvSpPr>
        <p:spPr/>
        <p:txBody>
          <a:bodyPr/>
          <a:lstStyle/>
          <a:p>
            <a:fld id="{8E861272-3F55-4A58-B9D0-DD7620ADD571}" type="datetimeFigureOut">
              <a:rPr lang="en-IN" smtClean="0"/>
              <a:t>18-10-2022</a:t>
            </a:fld>
            <a:endParaRPr lang="en-IN" dirty="0"/>
          </a:p>
        </p:txBody>
      </p:sp>
      <p:sp>
        <p:nvSpPr>
          <p:cNvPr id="8" name="Footer Placeholder 7">
            <a:extLst>
              <a:ext uri="{FF2B5EF4-FFF2-40B4-BE49-F238E27FC236}">
                <a16:creationId xmlns:a16="http://schemas.microsoft.com/office/drawing/2014/main" id="{CA160DA6-3C81-8185-BFD6-A5467E2A86C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CB0C317-3297-33FC-AEAB-9F2D8103DBB1}"/>
              </a:ext>
            </a:extLst>
          </p:cNvPr>
          <p:cNvSpPr>
            <a:spLocks noGrp="1"/>
          </p:cNvSpPr>
          <p:nvPr>
            <p:ph type="sldNum" sz="quarter" idx="12"/>
          </p:nvPr>
        </p:nvSpPr>
        <p:spPr/>
        <p:txBody>
          <a:bodyPr/>
          <a:lstStyle/>
          <a:p>
            <a:fld id="{E048637C-01A0-45C5-BF53-BBA09693A875}" type="slidenum">
              <a:rPr lang="en-IN" smtClean="0"/>
              <a:t>‹#›</a:t>
            </a:fld>
            <a:endParaRPr lang="en-IN" dirty="0"/>
          </a:p>
        </p:txBody>
      </p:sp>
    </p:spTree>
    <p:extLst>
      <p:ext uri="{BB962C8B-B14F-4D97-AF65-F5344CB8AC3E}">
        <p14:creationId xmlns:p14="http://schemas.microsoft.com/office/powerpoint/2010/main" val="378943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F5FC-16AE-AA64-A5C6-3C43988BE5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A2B68D-9704-E262-C190-223B84E92115}"/>
              </a:ext>
            </a:extLst>
          </p:cNvPr>
          <p:cNvSpPr>
            <a:spLocks noGrp="1"/>
          </p:cNvSpPr>
          <p:nvPr>
            <p:ph type="dt" sz="half" idx="10"/>
          </p:nvPr>
        </p:nvSpPr>
        <p:spPr/>
        <p:txBody>
          <a:bodyPr/>
          <a:lstStyle/>
          <a:p>
            <a:fld id="{8E861272-3F55-4A58-B9D0-DD7620ADD571}" type="datetimeFigureOut">
              <a:rPr lang="en-IN" smtClean="0"/>
              <a:t>18-10-2022</a:t>
            </a:fld>
            <a:endParaRPr lang="en-IN" dirty="0"/>
          </a:p>
        </p:txBody>
      </p:sp>
      <p:sp>
        <p:nvSpPr>
          <p:cNvPr id="4" name="Footer Placeholder 3">
            <a:extLst>
              <a:ext uri="{FF2B5EF4-FFF2-40B4-BE49-F238E27FC236}">
                <a16:creationId xmlns:a16="http://schemas.microsoft.com/office/drawing/2014/main" id="{7D0979E9-442C-02BD-D3E2-BEAD6A44653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B050A97-584C-3C9E-5B54-1388E78A490E}"/>
              </a:ext>
            </a:extLst>
          </p:cNvPr>
          <p:cNvSpPr>
            <a:spLocks noGrp="1"/>
          </p:cNvSpPr>
          <p:nvPr>
            <p:ph type="sldNum" sz="quarter" idx="12"/>
          </p:nvPr>
        </p:nvSpPr>
        <p:spPr/>
        <p:txBody>
          <a:bodyPr/>
          <a:lstStyle/>
          <a:p>
            <a:fld id="{E048637C-01A0-45C5-BF53-BBA09693A875}" type="slidenum">
              <a:rPr lang="en-IN" smtClean="0"/>
              <a:t>‹#›</a:t>
            </a:fld>
            <a:endParaRPr lang="en-IN" dirty="0"/>
          </a:p>
        </p:txBody>
      </p:sp>
    </p:spTree>
    <p:extLst>
      <p:ext uri="{BB962C8B-B14F-4D97-AF65-F5344CB8AC3E}">
        <p14:creationId xmlns:p14="http://schemas.microsoft.com/office/powerpoint/2010/main" val="302914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50B4F-1304-F068-BBD5-6D9C054C68DD}"/>
              </a:ext>
            </a:extLst>
          </p:cNvPr>
          <p:cNvSpPr>
            <a:spLocks noGrp="1"/>
          </p:cNvSpPr>
          <p:nvPr>
            <p:ph type="dt" sz="half" idx="10"/>
          </p:nvPr>
        </p:nvSpPr>
        <p:spPr/>
        <p:txBody>
          <a:bodyPr/>
          <a:lstStyle/>
          <a:p>
            <a:fld id="{8E861272-3F55-4A58-B9D0-DD7620ADD571}" type="datetimeFigureOut">
              <a:rPr lang="en-IN" smtClean="0"/>
              <a:t>18-10-2022</a:t>
            </a:fld>
            <a:endParaRPr lang="en-IN" dirty="0"/>
          </a:p>
        </p:txBody>
      </p:sp>
      <p:sp>
        <p:nvSpPr>
          <p:cNvPr id="3" name="Footer Placeholder 2">
            <a:extLst>
              <a:ext uri="{FF2B5EF4-FFF2-40B4-BE49-F238E27FC236}">
                <a16:creationId xmlns:a16="http://schemas.microsoft.com/office/drawing/2014/main" id="{047AE483-EFB4-167E-224C-ABF3A08212E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EE03AD8-0FBD-6704-0EFA-8A4F4E0709C8}"/>
              </a:ext>
            </a:extLst>
          </p:cNvPr>
          <p:cNvSpPr>
            <a:spLocks noGrp="1"/>
          </p:cNvSpPr>
          <p:nvPr>
            <p:ph type="sldNum" sz="quarter" idx="12"/>
          </p:nvPr>
        </p:nvSpPr>
        <p:spPr/>
        <p:txBody>
          <a:bodyPr/>
          <a:lstStyle/>
          <a:p>
            <a:fld id="{E048637C-01A0-45C5-BF53-BBA09693A875}" type="slidenum">
              <a:rPr lang="en-IN" smtClean="0"/>
              <a:t>‹#›</a:t>
            </a:fld>
            <a:endParaRPr lang="en-IN" dirty="0"/>
          </a:p>
        </p:txBody>
      </p:sp>
    </p:spTree>
    <p:extLst>
      <p:ext uri="{BB962C8B-B14F-4D97-AF65-F5344CB8AC3E}">
        <p14:creationId xmlns:p14="http://schemas.microsoft.com/office/powerpoint/2010/main" val="398146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9B0C-CEBF-86A5-880D-3E7EC4821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FFAC9-1957-E178-13AA-099B47FD6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45B4DE-1DEC-E6FA-DDAD-6D801545A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6E2D8-5F4F-CC63-FE89-357CB6539EE7}"/>
              </a:ext>
            </a:extLst>
          </p:cNvPr>
          <p:cNvSpPr>
            <a:spLocks noGrp="1"/>
          </p:cNvSpPr>
          <p:nvPr>
            <p:ph type="dt" sz="half" idx="10"/>
          </p:nvPr>
        </p:nvSpPr>
        <p:spPr/>
        <p:txBody>
          <a:bodyPr/>
          <a:lstStyle/>
          <a:p>
            <a:fld id="{8E861272-3F55-4A58-B9D0-DD7620ADD571}" type="datetimeFigureOut">
              <a:rPr lang="en-IN" smtClean="0"/>
              <a:t>18-10-2022</a:t>
            </a:fld>
            <a:endParaRPr lang="en-IN" dirty="0"/>
          </a:p>
        </p:txBody>
      </p:sp>
      <p:sp>
        <p:nvSpPr>
          <p:cNvPr id="6" name="Footer Placeholder 5">
            <a:extLst>
              <a:ext uri="{FF2B5EF4-FFF2-40B4-BE49-F238E27FC236}">
                <a16:creationId xmlns:a16="http://schemas.microsoft.com/office/drawing/2014/main" id="{D0885472-07AB-5F91-ED2B-ED071D410DD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34C412A-6C0A-482D-7EE9-D99AA9E3FD8A}"/>
              </a:ext>
            </a:extLst>
          </p:cNvPr>
          <p:cNvSpPr>
            <a:spLocks noGrp="1"/>
          </p:cNvSpPr>
          <p:nvPr>
            <p:ph type="sldNum" sz="quarter" idx="12"/>
          </p:nvPr>
        </p:nvSpPr>
        <p:spPr/>
        <p:txBody>
          <a:bodyPr/>
          <a:lstStyle/>
          <a:p>
            <a:fld id="{E048637C-01A0-45C5-BF53-BBA09693A875}" type="slidenum">
              <a:rPr lang="en-IN" smtClean="0"/>
              <a:t>‹#›</a:t>
            </a:fld>
            <a:endParaRPr lang="en-IN" dirty="0"/>
          </a:p>
        </p:txBody>
      </p:sp>
    </p:spTree>
    <p:extLst>
      <p:ext uri="{BB962C8B-B14F-4D97-AF65-F5344CB8AC3E}">
        <p14:creationId xmlns:p14="http://schemas.microsoft.com/office/powerpoint/2010/main" val="272149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A60A-74DD-5456-7F1D-9FDF998FB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916DC7-E443-D0DB-DC0E-082C612708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A5C157C-D986-71A0-4EA0-FC08FE76A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DAEBD1-1187-96B9-E671-718A2B7D0587}"/>
              </a:ext>
            </a:extLst>
          </p:cNvPr>
          <p:cNvSpPr>
            <a:spLocks noGrp="1"/>
          </p:cNvSpPr>
          <p:nvPr>
            <p:ph type="dt" sz="half" idx="10"/>
          </p:nvPr>
        </p:nvSpPr>
        <p:spPr/>
        <p:txBody>
          <a:bodyPr/>
          <a:lstStyle/>
          <a:p>
            <a:fld id="{8E861272-3F55-4A58-B9D0-DD7620ADD571}" type="datetimeFigureOut">
              <a:rPr lang="en-IN" smtClean="0"/>
              <a:t>18-10-2022</a:t>
            </a:fld>
            <a:endParaRPr lang="en-IN" dirty="0"/>
          </a:p>
        </p:txBody>
      </p:sp>
      <p:sp>
        <p:nvSpPr>
          <p:cNvPr id="6" name="Footer Placeholder 5">
            <a:extLst>
              <a:ext uri="{FF2B5EF4-FFF2-40B4-BE49-F238E27FC236}">
                <a16:creationId xmlns:a16="http://schemas.microsoft.com/office/drawing/2014/main" id="{48EEFC2D-CC6A-1D31-8DCC-9E2E7F00BE0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D7D325-06F7-AA6A-B7D8-7782C7CEABCD}"/>
              </a:ext>
            </a:extLst>
          </p:cNvPr>
          <p:cNvSpPr>
            <a:spLocks noGrp="1"/>
          </p:cNvSpPr>
          <p:nvPr>
            <p:ph type="sldNum" sz="quarter" idx="12"/>
          </p:nvPr>
        </p:nvSpPr>
        <p:spPr/>
        <p:txBody>
          <a:bodyPr/>
          <a:lstStyle/>
          <a:p>
            <a:fld id="{E048637C-01A0-45C5-BF53-BBA09693A875}" type="slidenum">
              <a:rPr lang="en-IN" smtClean="0"/>
              <a:t>‹#›</a:t>
            </a:fld>
            <a:endParaRPr lang="en-IN" dirty="0"/>
          </a:p>
        </p:txBody>
      </p:sp>
    </p:spTree>
    <p:extLst>
      <p:ext uri="{BB962C8B-B14F-4D97-AF65-F5344CB8AC3E}">
        <p14:creationId xmlns:p14="http://schemas.microsoft.com/office/powerpoint/2010/main" val="413947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8EF432-5A62-F972-B66A-1131500B92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89AFD6-C07B-C631-1CF9-571F34036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9F851F-CFDF-45AE-CAA1-5E5D8EC13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61272-3F55-4A58-B9D0-DD7620ADD571}" type="datetimeFigureOut">
              <a:rPr lang="en-IN" smtClean="0"/>
              <a:t>18-10-2022</a:t>
            </a:fld>
            <a:endParaRPr lang="en-IN" dirty="0"/>
          </a:p>
        </p:txBody>
      </p:sp>
      <p:sp>
        <p:nvSpPr>
          <p:cNvPr id="5" name="Footer Placeholder 4">
            <a:extLst>
              <a:ext uri="{FF2B5EF4-FFF2-40B4-BE49-F238E27FC236}">
                <a16:creationId xmlns:a16="http://schemas.microsoft.com/office/drawing/2014/main" id="{33B0C499-8D52-8965-6A46-7B51BB0C72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9EAA23B-3CBC-8767-21BA-85C205BB8E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8637C-01A0-45C5-BF53-BBA09693A875}" type="slidenum">
              <a:rPr lang="en-IN" smtClean="0"/>
              <a:t>‹#›</a:t>
            </a:fld>
            <a:endParaRPr lang="en-IN" dirty="0"/>
          </a:p>
        </p:txBody>
      </p:sp>
    </p:spTree>
    <p:extLst>
      <p:ext uri="{BB962C8B-B14F-4D97-AF65-F5344CB8AC3E}">
        <p14:creationId xmlns:p14="http://schemas.microsoft.com/office/powerpoint/2010/main" val="954041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6BEC-21FD-5244-D45E-064699B45294}"/>
              </a:ext>
            </a:extLst>
          </p:cNvPr>
          <p:cNvSpPr>
            <a:spLocks noGrp="1"/>
          </p:cNvSpPr>
          <p:nvPr>
            <p:ph type="ctrTitle"/>
          </p:nvPr>
        </p:nvSpPr>
        <p:spPr>
          <a:xfrm>
            <a:off x="1524000" y="409433"/>
            <a:ext cx="9144000" cy="1856095"/>
          </a:xfrm>
        </p:spPr>
        <p:txBody>
          <a:bodyPr>
            <a:normAutofit/>
          </a:bodyPr>
          <a:lstStyle/>
          <a:p>
            <a:r>
              <a:rPr lang="en-IN" sz="5400"/>
              <a:t>Ideation Phase</a:t>
            </a:r>
            <a:br>
              <a:rPr lang="en-IN" sz="5400" dirty="0"/>
            </a:br>
            <a:r>
              <a:rPr lang="en-IN" sz="5400" dirty="0"/>
              <a:t>Literature Survey</a:t>
            </a:r>
          </a:p>
        </p:txBody>
      </p:sp>
      <p:sp>
        <p:nvSpPr>
          <p:cNvPr id="3" name="Subtitle 2">
            <a:extLst>
              <a:ext uri="{FF2B5EF4-FFF2-40B4-BE49-F238E27FC236}">
                <a16:creationId xmlns:a16="http://schemas.microsoft.com/office/drawing/2014/main" id="{2B098EC4-7627-D693-E2F7-83D1095278C9}"/>
              </a:ext>
            </a:extLst>
          </p:cNvPr>
          <p:cNvSpPr>
            <a:spLocks noGrp="1"/>
          </p:cNvSpPr>
          <p:nvPr>
            <p:ph type="subTitle" idx="1"/>
          </p:nvPr>
        </p:nvSpPr>
        <p:spPr>
          <a:xfrm>
            <a:off x="1524000" y="2934269"/>
            <a:ext cx="9144000" cy="3166280"/>
          </a:xfrm>
        </p:spPr>
        <p:txBody>
          <a:bodyPr>
            <a:normAutofit/>
          </a:bodyPr>
          <a:lstStyle/>
          <a:p>
            <a:pPr algn="l"/>
            <a:r>
              <a:rPr lang="en-IN" dirty="0"/>
              <a:t>Team Id               : PNT2022TMID52636</a:t>
            </a:r>
          </a:p>
          <a:p>
            <a:pPr algn="l"/>
            <a:r>
              <a:rPr lang="en-IN" dirty="0"/>
              <a:t>Project Name     : Signs with smart connectivity for better road safety</a:t>
            </a:r>
          </a:p>
          <a:p>
            <a:pPr algn="l"/>
            <a:endParaRPr lang="en-IN" dirty="0"/>
          </a:p>
          <a:p>
            <a:pPr algn="l"/>
            <a:r>
              <a:rPr lang="en-IN" dirty="0"/>
              <a:t>Team Leader      : Jayant Gupta</a:t>
            </a:r>
          </a:p>
          <a:p>
            <a:pPr algn="l"/>
            <a:r>
              <a:rPr lang="en-IN" dirty="0"/>
              <a:t>Team Member 1: Charu Nethra S</a:t>
            </a:r>
          </a:p>
          <a:p>
            <a:pPr algn="l"/>
            <a:r>
              <a:rPr lang="en-IN" dirty="0"/>
              <a:t>Team Member 2: Manu Varghese Tomson</a:t>
            </a:r>
          </a:p>
          <a:p>
            <a:pPr algn="l"/>
            <a:r>
              <a:rPr lang="en-IN" dirty="0"/>
              <a:t>Team Member 3: Nihil Praveen M</a:t>
            </a:r>
          </a:p>
          <a:p>
            <a:pPr algn="l"/>
            <a:endParaRPr lang="en-IN" dirty="0"/>
          </a:p>
        </p:txBody>
      </p:sp>
    </p:spTree>
    <p:extLst>
      <p:ext uri="{BB962C8B-B14F-4D97-AF65-F5344CB8AC3E}">
        <p14:creationId xmlns:p14="http://schemas.microsoft.com/office/powerpoint/2010/main" val="157554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FB00-FA60-5F47-F316-C15EFEA3995E}"/>
              </a:ext>
            </a:extLst>
          </p:cNvPr>
          <p:cNvSpPr>
            <a:spLocks noGrp="1"/>
          </p:cNvSpPr>
          <p:nvPr>
            <p:ph type="title"/>
          </p:nvPr>
        </p:nvSpPr>
        <p:spPr>
          <a:xfrm>
            <a:off x="279917" y="365126"/>
            <a:ext cx="11672595" cy="866515"/>
          </a:xfrm>
        </p:spPr>
        <p:txBody>
          <a:bodyPr>
            <a:normAutofit/>
          </a:bodyPr>
          <a:lstStyle/>
          <a:p>
            <a:r>
              <a:rPr lang="en-IN" sz="2200" dirty="0">
                <a:latin typeface="times" panose="02020603050405020304" pitchFamily="18" charset="0"/>
                <a:cs typeface="times" panose="02020603050405020304" pitchFamily="18" charset="0"/>
              </a:rPr>
              <a:t>Paper     : Android Controlled Smart Notice Board Using IoT</a:t>
            </a:r>
            <a:br>
              <a:rPr lang="en-IN" sz="2200" dirty="0">
                <a:latin typeface="times" panose="02020603050405020304" pitchFamily="18" charset="0"/>
                <a:cs typeface="times" panose="02020603050405020304" pitchFamily="18" charset="0"/>
              </a:rPr>
            </a:br>
            <a:r>
              <a:rPr lang="en-IN" sz="2200" dirty="0">
                <a:latin typeface="times" panose="02020603050405020304" pitchFamily="18" charset="0"/>
                <a:cs typeface="times" panose="02020603050405020304" pitchFamily="18" charset="0"/>
              </a:rPr>
              <a:t>Authors : Akasha J, </a:t>
            </a:r>
            <a:r>
              <a:rPr lang="en-IN" sz="2200" dirty="0" err="1">
                <a:latin typeface="times" panose="02020603050405020304" pitchFamily="18" charset="0"/>
                <a:cs typeface="times" panose="02020603050405020304" pitchFamily="18" charset="0"/>
              </a:rPr>
              <a:t>Avinasha</a:t>
            </a:r>
            <a:r>
              <a:rPr lang="en-IN" sz="2200" dirty="0">
                <a:latin typeface="times" panose="02020603050405020304" pitchFamily="18" charset="0"/>
                <a:cs typeface="times" panose="02020603050405020304" pitchFamily="18" charset="0"/>
              </a:rPr>
              <a:t> N , Chaitra M , </a:t>
            </a:r>
            <a:r>
              <a:rPr lang="en-IN" sz="2200" dirty="0" err="1">
                <a:latin typeface="times" panose="02020603050405020304" pitchFamily="18" charset="0"/>
                <a:cs typeface="times" panose="02020603050405020304" pitchFamily="18" charset="0"/>
              </a:rPr>
              <a:t>Mnu</a:t>
            </a:r>
            <a:r>
              <a:rPr lang="en-IN" sz="2200" dirty="0">
                <a:latin typeface="times" panose="02020603050405020304" pitchFamily="18" charset="0"/>
                <a:cs typeface="times" panose="02020603050405020304" pitchFamily="18" charset="0"/>
              </a:rPr>
              <a:t> D K ,</a:t>
            </a:r>
            <a:r>
              <a:rPr lang="en-IN" sz="2200" dirty="0" err="1">
                <a:latin typeface="times" panose="02020603050405020304" pitchFamily="18" charset="0"/>
                <a:cs typeface="times" panose="02020603050405020304" pitchFamily="18" charset="0"/>
              </a:rPr>
              <a:t>Yogeesha</a:t>
            </a:r>
            <a:r>
              <a:rPr lang="en-IN" sz="2200" dirty="0">
                <a:latin typeface="times" panose="02020603050405020304" pitchFamily="18" charset="0"/>
                <a:cs typeface="times" panose="02020603050405020304" pitchFamily="18" charset="0"/>
              </a:rPr>
              <a:t> G</a:t>
            </a:r>
          </a:p>
        </p:txBody>
      </p:sp>
      <p:graphicFrame>
        <p:nvGraphicFramePr>
          <p:cNvPr id="4" name="Table 4">
            <a:extLst>
              <a:ext uri="{FF2B5EF4-FFF2-40B4-BE49-F238E27FC236}">
                <a16:creationId xmlns:a16="http://schemas.microsoft.com/office/drawing/2014/main" id="{E6E1AF45-0394-4B1D-2548-632BADF4B649}"/>
              </a:ext>
            </a:extLst>
          </p:cNvPr>
          <p:cNvGraphicFramePr>
            <a:graphicFrameLocks noGrp="1"/>
          </p:cNvGraphicFramePr>
          <p:nvPr>
            <p:ph idx="1"/>
            <p:extLst>
              <p:ext uri="{D42A27DB-BD31-4B8C-83A1-F6EECF244321}">
                <p14:modId xmlns:p14="http://schemas.microsoft.com/office/powerpoint/2010/main" val="3726704363"/>
              </p:ext>
            </p:extLst>
          </p:nvPr>
        </p:nvGraphicFramePr>
        <p:xfrm>
          <a:off x="279918" y="1427747"/>
          <a:ext cx="11672596" cy="5178326"/>
        </p:xfrm>
        <a:graphic>
          <a:graphicData uri="http://schemas.openxmlformats.org/drawingml/2006/table">
            <a:tbl>
              <a:tblPr firstRow="1" bandRow="1">
                <a:tableStyleId>{5C22544A-7EE6-4342-B048-85BDC9FD1C3A}</a:tableStyleId>
              </a:tblPr>
              <a:tblGrid>
                <a:gridCol w="2780557">
                  <a:extLst>
                    <a:ext uri="{9D8B030D-6E8A-4147-A177-3AD203B41FA5}">
                      <a16:colId xmlns:a16="http://schemas.microsoft.com/office/drawing/2014/main" val="988413411"/>
                    </a:ext>
                  </a:extLst>
                </a:gridCol>
                <a:gridCol w="2964013">
                  <a:extLst>
                    <a:ext uri="{9D8B030D-6E8A-4147-A177-3AD203B41FA5}">
                      <a16:colId xmlns:a16="http://schemas.microsoft.com/office/drawing/2014/main" val="3310388539"/>
                    </a:ext>
                  </a:extLst>
                </a:gridCol>
                <a:gridCol w="2964013">
                  <a:extLst>
                    <a:ext uri="{9D8B030D-6E8A-4147-A177-3AD203B41FA5}">
                      <a16:colId xmlns:a16="http://schemas.microsoft.com/office/drawing/2014/main" val="1712885537"/>
                    </a:ext>
                  </a:extLst>
                </a:gridCol>
                <a:gridCol w="2964013">
                  <a:extLst>
                    <a:ext uri="{9D8B030D-6E8A-4147-A177-3AD203B41FA5}">
                      <a16:colId xmlns:a16="http://schemas.microsoft.com/office/drawing/2014/main" val="2692514939"/>
                    </a:ext>
                  </a:extLst>
                </a:gridCol>
              </a:tblGrid>
              <a:tr h="1194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dirty="0">
                          <a:solidFill>
                            <a:schemeClr val="tx1"/>
                          </a:solidFill>
                          <a:effectLst/>
                          <a:latin typeface="Calibri" panose="020F0502020204030204" pitchFamily="34" charset="0"/>
                        </a:rPr>
                        <a:t>Parameters considered</a:t>
                      </a:r>
                      <a:endParaRPr lang="en-IN" sz="2400" b="0" dirty="0">
                        <a:solidFill>
                          <a:schemeClr val="tx1"/>
                        </a:solidFill>
                      </a:endParaRPr>
                    </a:p>
                  </a:txBody>
                  <a:tcPr/>
                </a:tc>
                <a:tc>
                  <a:txBody>
                    <a:bodyPr/>
                    <a:lstStyle/>
                    <a:p>
                      <a:r>
                        <a:rPr lang="en-US" sz="2400" b="0" i="0" u="none" strike="noStrike" dirty="0">
                          <a:solidFill>
                            <a:schemeClr val="tx1"/>
                          </a:solidFill>
                          <a:effectLst/>
                          <a:latin typeface="Calibri" panose="020F0502020204030204" pitchFamily="34" charset="0"/>
                        </a:rPr>
                        <a:t>Methodology used</a:t>
                      </a:r>
                      <a:r>
                        <a:rPr lang="en-US" sz="2400" b="0" dirty="0">
                          <a:solidFill>
                            <a:schemeClr val="tx1"/>
                          </a:solidFill>
                        </a:rPr>
                        <a:t> </a:t>
                      </a:r>
                      <a:endParaRPr lang="en-IN" sz="2400" b="0" dirty="0">
                        <a:solidFill>
                          <a:schemeClr val="tx1"/>
                        </a:solidFill>
                      </a:endParaRPr>
                    </a:p>
                  </a:txBody>
                  <a:tcPr/>
                </a:tc>
                <a:tc>
                  <a:txBody>
                    <a:bodyPr/>
                    <a:lstStyle/>
                    <a:p>
                      <a:r>
                        <a:rPr lang="en-US" sz="2400" b="0" i="0" u="none" strike="noStrike" dirty="0">
                          <a:solidFill>
                            <a:schemeClr val="tx1"/>
                          </a:solidFill>
                          <a:effectLst/>
                          <a:latin typeface="Calibri" panose="020F0502020204030204" pitchFamily="34" charset="0"/>
                        </a:rPr>
                        <a:t>Components used</a:t>
                      </a:r>
                      <a:endParaRPr lang="en-IN" sz="2400" b="0" dirty="0">
                        <a:solidFill>
                          <a:schemeClr val="tx1"/>
                        </a:solidFill>
                      </a:endParaRPr>
                    </a:p>
                  </a:txBody>
                  <a:tcPr/>
                </a:tc>
                <a:tc>
                  <a:txBody>
                    <a:bodyPr/>
                    <a:lstStyle/>
                    <a:p>
                      <a:r>
                        <a:rPr lang="en-US" sz="2400" b="0" dirty="0">
                          <a:solidFill>
                            <a:schemeClr val="tx1"/>
                          </a:solidFill>
                        </a:rPr>
                        <a:t>Advantages</a:t>
                      </a:r>
                      <a:endParaRPr lang="en-IN" sz="2400" b="0" dirty="0">
                        <a:solidFill>
                          <a:schemeClr val="tx1"/>
                        </a:solidFill>
                      </a:endParaRPr>
                    </a:p>
                  </a:txBody>
                  <a:tcPr/>
                </a:tc>
                <a:extLst>
                  <a:ext uri="{0D108BD9-81ED-4DB2-BD59-A6C34878D82A}">
                    <a16:rowId xmlns:a16="http://schemas.microsoft.com/office/drawing/2014/main" val="3239729716"/>
                  </a:ext>
                </a:extLst>
              </a:tr>
              <a:tr h="3983491">
                <a:tc>
                  <a:txBody>
                    <a:bodyPr/>
                    <a:lstStyle/>
                    <a:p>
                      <a:pPr marL="285750" indent="-285750">
                        <a:buFont typeface="Arial" panose="020B0604020202020204" pitchFamily="34" charset="0"/>
                        <a:buChar char="•"/>
                      </a:pPr>
                      <a:r>
                        <a:rPr lang="en-US" sz="1800" dirty="0">
                          <a:latin typeface="times" panose="02020603050405020304" pitchFamily="18" charset="0"/>
                          <a:cs typeface="times" panose="02020603050405020304" pitchFamily="18" charset="0"/>
                        </a:rPr>
                        <a:t>Information in the form of image, text, pdf etc., </a:t>
                      </a:r>
                    </a:p>
                    <a:p>
                      <a:pPr marL="285750" indent="-285750">
                        <a:buFont typeface="Arial" panose="020B0604020202020204" pitchFamily="34" charset="0"/>
                        <a:buChar char="•"/>
                      </a:pPr>
                      <a:r>
                        <a:rPr lang="en-US" sz="1800" dirty="0">
                          <a:latin typeface="times" panose="02020603050405020304" pitchFamily="18" charset="0"/>
                          <a:cs typeface="times" panose="02020603050405020304" pitchFamily="18" charset="0"/>
                        </a:rPr>
                        <a:t>the user data is collected and it’s fed to the memory of the system</a:t>
                      </a:r>
                      <a:endParaRPr lang="en-IN" sz="1800" dirty="0">
                        <a:latin typeface="times" panose="02020603050405020304" pitchFamily="18" charset="0"/>
                        <a:cs typeface="times" panose="02020603050405020304" pitchFamily="18" charset="0"/>
                      </a:endParaRPr>
                    </a:p>
                  </a:txBody>
                  <a:tcPr/>
                </a:tc>
                <a:tc>
                  <a:txBody>
                    <a:bodyPr/>
                    <a:lstStyle/>
                    <a:p>
                      <a:r>
                        <a:rPr lang="en-US" sz="1800" dirty="0">
                          <a:latin typeface="times" panose="02020603050405020304" pitchFamily="18" charset="0"/>
                          <a:cs typeface="times" panose="02020603050405020304" pitchFamily="18" charset="0"/>
                        </a:rPr>
                        <a:t>The client here is the authorized user, and the server is Raspberry Pi. The message sent to the client is stored in a text file on Raspberry Pi and hard disk. The message is displayed on the LCD screen. The proposed system also implemented with a web application.</a:t>
                      </a:r>
                      <a:endParaRPr lang="en-IN" sz="1800" dirty="0">
                        <a:latin typeface="times" panose="02020603050405020304" pitchFamily="18" charset="0"/>
                        <a:cs typeface="times" panose="02020603050405020304" pitchFamily="18" charset="0"/>
                      </a:endParaRPr>
                    </a:p>
                  </a:txBody>
                  <a:tcPr/>
                </a:tc>
                <a:tc>
                  <a:txBody>
                    <a:bodyPr/>
                    <a:lstStyle/>
                    <a:p>
                      <a:pPr marL="285750" indent="-285750">
                        <a:buFont typeface="Arial" panose="020B0604020202020204" pitchFamily="34" charset="0"/>
                        <a:buChar char="•"/>
                      </a:pPr>
                      <a:r>
                        <a:rPr lang="en-IN" sz="1800" dirty="0">
                          <a:latin typeface="times" panose="02020603050405020304" pitchFamily="18" charset="0"/>
                          <a:cs typeface="times" panose="02020603050405020304" pitchFamily="18" charset="0"/>
                        </a:rPr>
                        <a:t>Raspberry pi </a:t>
                      </a:r>
                    </a:p>
                    <a:p>
                      <a:pPr marL="285750" indent="-285750">
                        <a:buFont typeface="Arial" panose="020B0604020202020204" pitchFamily="34" charset="0"/>
                        <a:buChar char="•"/>
                      </a:pPr>
                      <a:r>
                        <a:rPr lang="en-IN" sz="1800" dirty="0">
                          <a:latin typeface="times" panose="02020603050405020304" pitchFamily="18" charset="0"/>
                          <a:cs typeface="times" panose="02020603050405020304" pitchFamily="18" charset="0"/>
                        </a:rPr>
                        <a:t>LCD display</a:t>
                      </a:r>
                    </a:p>
                    <a:p>
                      <a:pPr marL="285750" indent="-285750">
                        <a:buFont typeface="Arial" panose="020B0604020202020204" pitchFamily="34" charset="0"/>
                        <a:buChar char="•"/>
                      </a:pPr>
                      <a:r>
                        <a:rPr lang="en-IN" sz="1800" dirty="0">
                          <a:latin typeface="times" panose="02020603050405020304" pitchFamily="18" charset="0"/>
                          <a:cs typeface="times" panose="02020603050405020304" pitchFamily="18" charset="0"/>
                        </a:rPr>
                        <a:t>HDMI cable</a:t>
                      </a:r>
                    </a:p>
                    <a:p>
                      <a:pPr marL="285750" indent="-285750">
                        <a:buFont typeface="Arial" panose="020B0604020202020204" pitchFamily="34" charset="0"/>
                        <a:buChar char="•"/>
                      </a:pPr>
                      <a:endParaRPr lang="en-IN" sz="1800" dirty="0">
                        <a:latin typeface="times" panose="02020603050405020304" pitchFamily="18" charset="0"/>
                        <a:cs typeface="times" panose="02020603050405020304" pitchFamily="18" charset="0"/>
                      </a:endParaRPr>
                    </a:p>
                  </a:txBody>
                  <a:tcPr/>
                </a:tc>
                <a:tc>
                  <a:txBody>
                    <a:bodyPr/>
                    <a:lstStyle/>
                    <a:p>
                      <a:pPr marL="285750" indent="-285750">
                        <a:buFont typeface="Arial" panose="020B0604020202020204" pitchFamily="34" charset="0"/>
                        <a:buChar char="•"/>
                      </a:pPr>
                      <a:r>
                        <a:rPr lang="en-US" sz="1800" dirty="0">
                          <a:latin typeface="times" panose="02020603050405020304" pitchFamily="18" charset="0"/>
                          <a:cs typeface="times" panose="02020603050405020304" pitchFamily="18" charset="0"/>
                        </a:rPr>
                        <a:t>Information dissemination is much easier in a paperless community.</a:t>
                      </a:r>
                    </a:p>
                    <a:p>
                      <a:pPr marL="285750" indent="-285750">
                        <a:buFont typeface="Arial" panose="020B0604020202020204" pitchFamily="34" charset="0"/>
                        <a:buChar char="•"/>
                      </a:pPr>
                      <a:r>
                        <a:rPr lang="en-US" sz="1800" dirty="0">
                          <a:latin typeface="times" panose="02020603050405020304" pitchFamily="18" charset="0"/>
                          <a:cs typeface="times" panose="02020603050405020304" pitchFamily="18" charset="0"/>
                        </a:rPr>
                        <a:t>Here the authorized user can control notice board through internet. </a:t>
                      </a:r>
                    </a:p>
                    <a:p>
                      <a:pPr marL="285750" indent="-285750">
                        <a:buFont typeface="Arial" panose="020B0604020202020204" pitchFamily="34" charset="0"/>
                        <a:buChar char="•"/>
                      </a:pPr>
                      <a:r>
                        <a:rPr lang="en-US" sz="1800" dirty="0">
                          <a:latin typeface="times" panose="02020603050405020304" pitchFamily="18" charset="0"/>
                          <a:cs typeface="times" panose="02020603050405020304" pitchFamily="18" charset="0"/>
                        </a:rPr>
                        <a:t>So information can be sent anywhere in the world and can be displayed within seconds</a:t>
                      </a:r>
                      <a:endParaRPr lang="en-IN" sz="180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837768710"/>
                  </a:ext>
                </a:extLst>
              </a:tr>
            </a:tbl>
          </a:graphicData>
        </a:graphic>
      </p:graphicFrame>
    </p:spTree>
    <p:extLst>
      <p:ext uri="{BB962C8B-B14F-4D97-AF65-F5344CB8AC3E}">
        <p14:creationId xmlns:p14="http://schemas.microsoft.com/office/powerpoint/2010/main" val="256468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FB00-FA60-5F47-F316-C15EFEA3995E}"/>
              </a:ext>
            </a:extLst>
          </p:cNvPr>
          <p:cNvSpPr>
            <a:spLocks noGrp="1"/>
          </p:cNvSpPr>
          <p:nvPr>
            <p:ph type="title"/>
          </p:nvPr>
        </p:nvSpPr>
        <p:spPr>
          <a:xfrm>
            <a:off x="279918" y="259080"/>
            <a:ext cx="11672595" cy="866515"/>
          </a:xfrm>
        </p:spPr>
        <p:txBody>
          <a:bodyPr>
            <a:normAutofit/>
          </a:bodyPr>
          <a:lstStyle/>
          <a:p>
            <a:r>
              <a:rPr lang="en-IN" sz="2200" dirty="0">
                <a:latin typeface="times" panose="02020603050405020304" pitchFamily="18" charset="0"/>
                <a:cs typeface="times" panose="02020603050405020304" pitchFamily="18" charset="0"/>
              </a:rPr>
              <a:t>Paper     : </a:t>
            </a:r>
            <a:r>
              <a:rPr lang="en-US" sz="2200" dirty="0">
                <a:latin typeface="times" panose="02020603050405020304" pitchFamily="18" charset="0"/>
                <a:cs typeface="times" panose="02020603050405020304" pitchFamily="18" charset="0"/>
              </a:rPr>
              <a:t>Development and Testing of Road Signs Alert System Using a Smart Mobile Phone(2022)</a:t>
            </a:r>
            <a:br>
              <a:rPr lang="en-IN" sz="2200" dirty="0">
                <a:latin typeface="times" panose="02020603050405020304" pitchFamily="18" charset="0"/>
                <a:cs typeface="times" panose="02020603050405020304" pitchFamily="18" charset="0"/>
              </a:rPr>
            </a:br>
            <a:r>
              <a:rPr lang="en-IN" sz="2200" dirty="0">
                <a:latin typeface="times" panose="02020603050405020304" pitchFamily="18" charset="0"/>
                <a:cs typeface="times" panose="02020603050405020304" pitchFamily="18" charset="0"/>
              </a:rPr>
              <a:t>Authors : Eric M. </a:t>
            </a:r>
            <a:r>
              <a:rPr lang="en-IN" sz="2200" dirty="0" err="1">
                <a:latin typeface="times" panose="02020603050405020304" pitchFamily="18" charset="0"/>
                <a:cs typeface="times" panose="02020603050405020304" pitchFamily="18" charset="0"/>
              </a:rPr>
              <a:t>Masatu</a:t>
            </a:r>
            <a:r>
              <a:rPr lang="en-IN" sz="2200" dirty="0">
                <a:latin typeface="times" panose="02020603050405020304" pitchFamily="18" charset="0"/>
                <a:cs typeface="times" panose="02020603050405020304" pitchFamily="18" charset="0"/>
              </a:rPr>
              <a:t> , </a:t>
            </a:r>
            <a:r>
              <a:rPr lang="en-IN" sz="2200" dirty="0" err="1">
                <a:latin typeface="times" panose="02020603050405020304" pitchFamily="18" charset="0"/>
                <a:cs typeface="times" panose="02020603050405020304" pitchFamily="18" charset="0"/>
              </a:rPr>
              <a:t>Ramadhani</a:t>
            </a:r>
            <a:r>
              <a:rPr lang="en-IN" sz="2200" dirty="0">
                <a:latin typeface="times" panose="02020603050405020304" pitchFamily="18" charset="0"/>
                <a:cs typeface="times" panose="02020603050405020304" pitchFamily="18" charset="0"/>
              </a:rPr>
              <a:t> </a:t>
            </a:r>
            <a:r>
              <a:rPr lang="en-IN" sz="2200" dirty="0" err="1">
                <a:latin typeface="times" panose="02020603050405020304" pitchFamily="18" charset="0"/>
                <a:cs typeface="times" panose="02020603050405020304" pitchFamily="18" charset="0"/>
              </a:rPr>
              <a:t>Sinde</a:t>
            </a:r>
            <a:r>
              <a:rPr lang="en-IN" sz="2200" dirty="0">
                <a:latin typeface="times" panose="02020603050405020304" pitchFamily="18" charset="0"/>
                <a:cs typeface="times" panose="02020603050405020304" pitchFamily="18" charset="0"/>
              </a:rPr>
              <a:t> , and </a:t>
            </a:r>
            <a:r>
              <a:rPr lang="en-IN" sz="2200" dirty="0" err="1">
                <a:latin typeface="times" panose="02020603050405020304" pitchFamily="18" charset="0"/>
                <a:cs typeface="times" panose="02020603050405020304" pitchFamily="18" charset="0"/>
              </a:rPr>
              <a:t>Anael</a:t>
            </a:r>
            <a:r>
              <a:rPr lang="en-IN" sz="2200" dirty="0">
                <a:latin typeface="times" panose="02020603050405020304" pitchFamily="18" charset="0"/>
                <a:cs typeface="times" panose="02020603050405020304" pitchFamily="18" charset="0"/>
              </a:rPr>
              <a:t> Sam</a:t>
            </a:r>
          </a:p>
        </p:txBody>
      </p:sp>
      <p:graphicFrame>
        <p:nvGraphicFramePr>
          <p:cNvPr id="4" name="Table 4">
            <a:extLst>
              <a:ext uri="{FF2B5EF4-FFF2-40B4-BE49-F238E27FC236}">
                <a16:creationId xmlns:a16="http://schemas.microsoft.com/office/drawing/2014/main" id="{E6E1AF45-0394-4B1D-2548-632BADF4B649}"/>
              </a:ext>
            </a:extLst>
          </p:cNvPr>
          <p:cNvGraphicFramePr>
            <a:graphicFrameLocks noGrp="1"/>
          </p:cNvGraphicFramePr>
          <p:nvPr>
            <p:ph idx="1"/>
            <p:extLst>
              <p:ext uri="{D42A27DB-BD31-4B8C-83A1-F6EECF244321}">
                <p14:modId xmlns:p14="http://schemas.microsoft.com/office/powerpoint/2010/main" val="4220815339"/>
              </p:ext>
            </p:extLst>
          </p:nvPr>
        </p:nvGraphicFramePr>
        <p:xfrm>
          <a:off x="279917" y="1231641"/>
          <a:ext cx="11672596" cy="5367279"/>
        </p:xfrm>
        <a:graphic>
          <a:graphicData uri="http://schemas.openxmlformats.org/drawingml/2006/table">
            <a:tbl>
              <a:tblPr firstRow="1" bandRow="1">
                <a:tableStyleId>{5C22544A-7EE6-4342-B048-85BDC9FD1C3A}</a:tableStyleId>
              </a:tblPr>
              <a:tblGrid>
                <a:gridCol w="2780557">
                  <a:extLst>
                    <a:ext uri="{9D8B030D-6E8A-4147-A177-3AD203B41FA5}">
                      <a16:colId xmlns:a16="http://schemas.microsoft.com/office/drawing/2014/main" val="988413411"/>
                    </a:ext>
                  </a:extLst>
                </a:gridCol>
                <a:gridCol w="2964013">
                  <a:extLst>
                    <a:ext uri="{9D8B030D-6E8A-4147-A177-3AD203B41FA5}">
                      <a16:colId xmlns:a16="http://schemas.microsoft.com/office/drawing/2014/main" val="3310388539"/>
                    </a:ext>
                  </a:extLst>
                </a:gridCol>
                <a:gridCol w="2964013">
                  <a:extLst>
                    <a:ext uri="{9D8B030D-6E8A-4147-A177-3AD203B41FA5}">
                      <a16:colId xmlns:a16="http://schemas.microsoft.com/office/drawing/2014/main" val="1712885537"/>
                    </a:ext>
                  </a:extLst>
                </a:gridCol>
                <a:gridCol w="2964013">
                  <a:extLst>
                    <a:ext uri="{9D8B030D-6E8A-4147-A177-3AD203B41FA5}">
                      <a16:colId xmlns:a16="http://schemas.microsoft.com/office/drawing/2014/main" val="2692514939"/>
                    </a:ext>
                  </a:extLst>
                </a:gridCol>
              </a:tblGrid>
              <a:tr h="10086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dirty="0">
                          <a:solidFill>
                            <a:schemeClr val="tx1"/>
                          </a:solidFill>
                          <a:effectLst/>
                          <a:latin typeface="times" panose="02020603050405020304" pitchFamily="18" charset="0"/>
                          <a:cs typeface="times" panose="02020603050405020304" pitchFamily="18" charset="0"/>
                        </a:rPr>
                        <a:t>Parameters considered</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i="0" u="none" strike="noStrike" dirty="0">
                          <a:solidFill>
                            <a:schemeClr val="tx1"/>
                          </a:solidFill>
                          <a:effectLst/>
                          <a:latin typeface="times" panose="02020603050405020304" pitchFamily="18" charset="0"/>
                          <a:cs typeface="times" panose="02020603050405020304" pitchFamily="18" charset="0"/>
                        </a:rPr>
                        <a:t>Methodology used</a:t>
                      </a:r>
                      <a:r>
                        <a:rPr lang="en-US" sz="2400" b="0" dirty="0">
                          <a:solidFill>
                            <a:schemeClr val="tx1"/>
                          </a:solidFill>
                          <a:latin typeface="times" panose="02020603050405020304" pitchFamily="18" charset="0"/>
                          <a:cs typeface="times" panose="02020603050405020304" pitchFamily="18" charset="0"/>
                        </a:rPr>
                        <a:t> </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i="0" u="none" strike="noStrike" dirty="0">
                          <a:solidFill>
                            <a:schemeClr val="tx1"/>
                          </a:solidFill>
                          <a:effectLst/>
                          <a:latin typeface="times" panose="02020603050405020304" pitchFamily="18" charset="0"/>
                          <a:cs typeface="times" panose="02020603050405020304" pitchFamily="18" charset="0"/>
                        </a:rPr>
                        <a:t>Components used</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dirty="0">
                          <a:solidFill>
                            <a:schemeClr val="tx1"/>
                          </a:solidFill>
                          <a:latin typeface="times" panose="02020603050405020304" pitchFamily="18" charset="0"/>
                          <a:cs typeface="times" panose="02020603050405020304" pitchFamily="18" charset="0"/>
                        </a:rPr>
                        <a:t>Advantages</a:t>
                      </a:r>
                      <a:endParaRPr lang="en-IN" sz="2400" b="0" dirty="0">
                        <a:solidFill>
                          <a:schemeClr val="tx1"/>
                        </a:solidFill>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239729716"/>
                  </a:ext>
                </a:extLst>
              </a:tr>
              <a:tr h="3983491">
                <a:tc>
                  <a:txBody>
                    <a:bodyPr/>
                    <a:lstStyle/>
                    <a:p>
                      <a:r>
                        <a:rPr lang="en-IN" sz="2000" dirty="0">
                          <a:latin typeface="times" panose="02020603050405020304" pitchFamily="18" charset="0"/>
                          <a:cs typeface="times" panose="02020603050405020304" pitchFamily="18" charset="0"/>
                        </a:rPr>
                        <a:t>Data from sensors like, light detection and ranging(LIDAR), video image detectors, ultrasonic sensors, acoustic sensors, microwave sensors and On-board transponder units</a:t>
                      </a:r>
                    </a:p>
                  </a:txBody>
                  <a:tcPr/>
                </a:tc>
                <a:tc>
                  <a:txBody>
                    <a:bodyPr/>
                    <a:lstStyle/>
                    <a:p>
                      <a:r>
                        <a:rPr lang="en-IN" sz="2000" dirty="0">
                          <a:latin typeface="times" panose="02020603050405020304" pitchFamily="18" charset="0"/>
                          <a:cs typeface="times" panose="02020603050405020304" pitchFamily="18" charset="0"/>
                        </a:rPr>
                        <a:t>The vehicles are connected with one another and are called as connected vehicles, which communicate the signal location with one another and also the extent of any vehicle collision if any.</a:t>
                      </a:r>
                    </a:p>
                  </a:txBody>
                  <a:tcPr/>
                </a:tc>
                <a:tc>
                  <a:txBody>
                    <a:bodyPr/>
                    <a:lstStyle/>
                    <a:p>
                      <a:r>
                        <a:rPr kumimoji="0" lang="en-IN" sz="20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LIDAR</a:t>
                      </a:r>
                    </a:p>
                    <a:p>
                      <a:r>
                        <a:rPr kumimoji="0" lang="en-IN" sz="20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video image detectors, ultrasonic sensors</a:t>
                      </a:r>
                    </a:p>
                    <a:p>
                      <a:r>
                        <a:rPr kumimoji="0" lang="en-IN" sz="20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Inductive magnetic loops</a:t>
                      </a:r>
                    </a:p>
                    <a:p>
                      <a:r>
                        <a:rPr kumimoji="0" lang="en-IN" sz="20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Capacitive sensor vibratory sensor, accelerometer, infrared etc</a:t>
                      </a:r>
                    </a:p>
                    <a:p>
                      <a:endParaRPr lang="en-IN" sz="2000" dirty="0">
                        <a:latin typeface="times" panose="02020603050405020304" pitchFamily="18" charset="0"/>
                        <a:cs typeface="times" panose="02020603050405020304" pitchFamily="18" charset="0"/>
                      </a:endParaRPr>
                    </a:p>
                  </a:txBody>
                  <a:tcPr/>
                </a:tc>
                <a:tc>
                  <a:txBody>
                    <a:bodyPr/>
                    <a:lstStyle/>
                    <a:p>
                      <a:pPr marL="0" indent="0">
                        <a:buFont typeface="Arial" panose="020B0604020202020204" pitchFamily="34" charset="0"/>
                        <a:buNone/>
                      </a:pPr>
                      <a:r>
                        <a:rPr lang="en-US" sz="2000" dirty="0"/>
                        <a:t>Mobility efficiency improvement and environmental performance improvement. Advanced traffic control strategies implementation. Life-cycle analysis of construction and maintenance costs and energy inputs </a:t>
                      </a:r>
                      <a:r>
                        <a:rPr lang="en-US" sz="2000" dirty="0" err="1"/>
                        <a:t>examination.safety</a:t>
                      </a:r>
                      <a:r>
                        <a:rPr lang="en-US" sz="2000" dirty="0"/>
                        <a:t> and security performance improvements</a:t>
                      </a:r>
                    </a:p>
                    <a:p>
                      <a:pPr marL="0" indent="0">
                        <a:buFont typeface="Arial" panose="020B0604020202020204" pitchFamily="34" charset="0"/>
                        <a:buNone/>
                      </a:pPr>
                      <a:r>
                        <a:rPr lang="en-US" sz="2000" dirty="0"/>
                        <a:t>Long term validity.</a:t>
                      </a:r>
                      <a:endParaRPr lang="en-IN" sz="200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837768710"/>
                  </a:ext>
                </a:extLst>
              </a:tr>
            </a:tbl>
          </a:graphicData>
        </a:graphic>
      </p:graphicFrame>
    </p:spTree>
    <p:extLst>
      <p:ext uri="{BB962C8B-B14F-4D97-AF65-F5344CB8AC3E}">
        <p14:creationId xmlns:p14="http://schemas.microsoft.com/office/powerpoint/2010/main" val="46705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FB00-FA60-5F47-F316-C15EFEA3995E}"/>
              </a:ext>
            </a:extLst>
          </p:cNvPr>
          <p:cNvSpPr>
            <a:spLocks noGrp="1"/>
          </p:cNvSpPr>
          <p:nvPr>
            <p:ph type="title"/>
          </p:nvPr>
        </p:nvSpPr>
        <p:spPr>
          <a:xfrm>
            <a:off x="279919" y="251927"/>
            <a:ext cx="11672595" cy="866515"/>
          </a:xfrm>
        </p:spPr>
        <p:txBody>
          <a:bodyPr>
            <a:normAutofit/>
          </a:bodyPr>
          <a:lstStyle/>
          <a:p>
            <a:r>
              <a:rPr lang="en-IN" sz="2200" dirty="0">
                <a:latin typeface="times" panose="02020603050405020304" pitchFamily="18" charset="0"/>
                <a:cs typeface="times" panose="02020603050405020304" pitchFamily="18" charset="0"/>
              </a:rPr>
              <a:t>Paper     : </a:t>
            </a:r>
            <a:r>
              <a:rPr lang="en-US" sz="2200" dirty="0">
                <a:latin typeface="times" panose="02020603050405020304" pitchFamily="18" charset="0"/>
                <a:cs typeface="times" panose="02020603050405020304" pitchFamily="18" charset="0"/>
              </a:rPr>
              <a:t>Smart Road Safety and Accident Prevention System.(2022)</a:t>
            </a:r>
            <a:br>
              <a:rPr lang="en-IN" sz="2200" dirty="0">
                <a:latin typeface="times" panose="02020603050405020304" pitchFamily="18" charset="0"/>
                <a:cs typeface="times" panose="02020603050405020304" pitchFamily="18" charset="0"/>
              </a:rPr>
            </a:br>
            <a:r>
              <a:rPr lang="en-IN" sz="2200" dirty="0">
                <a:latin typeface="times" panose="02020603050405020304" pitchFamily="18" charset="0"/>
                <a:cs typeface="times" panose="02020603050405020304" pitchFamily="18" charset="0"/>
              </a:rPr>
              <a:t>Authors : Pramod Mali , Aditya </a:t>
            </a:r>
            <a:r>
              <a:rPr lang="en-IN" sz="2200" dirty="0" err="1">
                <a:latin typeface="times" panose="02020603050405020304" pitchFamily="18" charset="0"/>
                <a:cs typeface="times" panose="02020603050405020304" pitchFamily="18" charset="0"/>
              </a:rPr>
              <a:t>Pachpunde</a:t>
            </a:r>
            <a:r>
              <a:rPr lang="en-IN" sz="2200" dirty="0">
                <a:latin typeface="times" panose="02020603050405020304" pitchFamily="18" charset="0"/>
                <a:cs typeface="times" panose="02020603050405020304" pitchFamily="18" charset="0"/>
              </a:rPr>
              <a:t> , Rohit </a:t>
            </a:r>
            <a:r>
              <a:rPr lang="en-IN" sz="2200" dirty="0" err="1">
                <a:latin typeface="times" panose="02020603050405020304" pitchFamily="18" charset="0"/>
                <a:cs typeface="times" panose="02020603050405020304" pitchFamily="18" charset="0"/>
              </a:rPr>
              <a:t>Ballal</a:t>
            </a:r>
            <a:r>
              <a:rPr lang="en-IN" sz="2200" dirty="0">
                <a:latin typeface="times" panose="02020603050405020304" pitchFamily="18" charset="0"/>
                <a:cs typeface="times" panose="02020603050405020304" pitchFamily="18" charset="0"/>
              </a:rPr>
              <a:t> , Yash Kulkarni</a:t>
            </a:r>
          </a:p>
        </p:txBody>
      </p:sp>
      <p:graphicFrame>
        <p:nvGraphicFramePr>
          <p:cNvPr id="4" name="Table 4">
            <a:extLst>
              <a:ext uri="{FF2B5EF4-FFF2-40B4-BE49-F238E27FC236}">
                <a16:creationId xmlns:a16="http://schemas.microsoft.com/office/drawing/2014/main" id="{E6E1AF45-0394-4B1D-2548-632BADF4B649}"/>
              </a:ext>
            </a:extLst>
          </p:cNvPr>
          <p:cNvGraphicFramePr>
            <a:graphicFrameLocks noGrp="1"/>
          </p:cNvGraphicFramePr>
          <p:nvPr>
            <p:ph idx="1"/>
            <p:extLst>
              <p:ext uri="{D42A27DB-BD31-4B8C-83A1-F6EECF244321}">
                <p14:modId xmlns:p14="http://schemas.microsoft.com/office/powerpoint/2010/main" val="252640781"/>
              </p:ext>
            </p:extLst>
          </p:nvPr>
        </p:nvGraphicFramePr>
        <p:xfrm>
          <a:off x="279918" y="1427747"/>
          <a:ext cx="11672596" cy="5178326"/>
        </p:xfrm>
        <a:graphic>
          <a:graphicData uri="http://schemas.openxmlformats.org/drawingml/2006/table">
            <a:tbl>
              <a:tblPr firstRow="1" bandRow="1">
                <a:tableStyleId>{5C22544A-7EE6-4342-B048-85BDC9FD1C3A}</a:tableStyleId>
              </a:tblPr>
              <a:tblGrid>
                <a:gridCol w="2780557">
                  <a:extLst>
                    <a:ext uri="{9D8B030D-6E8A-4147-A177-3AD203B41FA5}">
                      <a16:colId xmlns:a16="http://schemas.microsoft.com/office/drawing/2014/main" val="988413411"/>
                    </a:ext>
                  </a:extLst>
                </a:gridCol>
                <a:gridCol w="2964013">
                  <a:extLst>
                    <a:ext uri="{9D8B030D-6E8A-4147-A177-3AD203B41FA5}">
                      <a16:colId xmlns:a16="http://schemas.microsoft.com/office/drawing/2014/main" val="3310388539"/>
                    </a:ext>
                  </a:extLst>
                </a:gridCol>
                <a:gridCol w="2964013">
                  <a:extLst>
                    <a:ext uri="{9D8B030D-6E8A-4147-A177-3AD203B41FA5}">
                      <a16:colId xmlns:a16="http://schemas.microsoft.com/office/drawing/2014/main" val="1712885537"/>
                    </a:ext>
                  </a:extLst>
                </a:gridCol>
                <a:gridCol w="2964013">
                  <a:extLst>
                    <a:ext uri="{9D8B030D-6E8A-4147-A177-3AD203B41FA5}">
                      <a16:colId xmlns:a16="http://schemas.microsoft.com/office/drawing/2014/main" val="2692514939"/>
                    </a:ext>
                  </a:extLst>
                </a:gridCol>
              </a:tblGrid>
              <a:tr h="1194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dirty="0">
                          <a:solidFill>
                            <a:schemeClr val="tx1"/>
                          </a:solidFill>
                          <a:effectLst/>
                          <a:latin typeface="times" panose="02020603050405020304" pitchFamily="18" charset="0"/>
                          <a:cs typeface="times" panose="02020603050405020304" pitchFamily="18" charset="0"/>
                        </a:rPr>
                        <a:t>Parameters considered</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i="0" u="none" strike="noStrike" dirty="0">
                          <a:solidFill>
                            <a:schemeClr val="tx1"/>
                          </a:solidFill>
                          <a:effectLst/>
                          <a:latin typeface="times" panose="02020603050405020304" pitchFamily="18" charset="0"/>
                          <a:cs typeface="times" panose="02020603050405020304" pitchFamily="18" charset="0"/>
                        </a:rPr>
                        <a:t>Methodology used</a:t>
                      </a:r>
                      <a:r>
                        <a:rPr lang="en-US" sz="2400" b="0" dirty="0">
                          <a:solidFill>
                            <a:schemeClr val="tx1"/>
                          </a:solidFill>
                          <a:latin typeface="times" panose="02020603050405020304" pitchFamily="18" charset="0"/>
                          <a:cs typeface="times" panose="02020603050405020304" pitchFamily="18" charset="0"/>
                        </a:rPr>
                        <a:t> </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i="0" u="none" strike="noStrike" dirty="0">
                          <a:solidFill>
                            <a:schemeClr val="tx1"/>
                          </a:solidFill>
                          <a:effectLst/>
                          <a:latin typeface="times" panose="02020603050405020304" pitchFamily="18" charset="0"/>
                          <a:cs typeface="times" panose="02020603050405020304" pitchFamily="18" charset="0"/>
                        </a:rPr>
                        <a:t>Components used</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dirty="0">
                          <a:solidFill>
                            <a:schemeClr val="tx1"/>
                          </a:solidFill>
                          <a:latin typeface="times" panose="02020603050405020304" pitchFamily="18" charset="0"/>
                          <a:cs typeface="times" panose="02020603050405020304" pitchFamily="18" charset="0"/>
                        </a:rPr>
                        <a:t>Advantages</a:t>
                      </a:r>
                      <a:endParaRPr lang="en-IN" sz="2400" b="0" dirty="0">
                        <a:solidFill>
                          <a:schemeClr val="tx1"/>
                        </a:solidFill>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239729716"/>
                  </a:ext>
                </a:extLst>
              </a:tr>
              <a:tr h="3983491">
                <a:tc>
                  <a:txBody>
                    <a:bodyPr/>
                    <a:lstStyle/>
                    <a:p>
                      <a:r>
                        <a:rPr lang="en-IN" sz="2000" dirty="0">
                          <a:latin typeface="times" panose="02020603050405020304" pitchFamily="18" charset="0"/>
                          <a:cs typeface="times" panose="02020603050405020304" pitchFamily="18" charset="0"/>
                        </a:rPr>
                        <a:t>The distance between the vehicles approaching the curve and the ultrasonic sensor placed at the curve</a:t>
                      </a:r>
                    </a:p>
                  </a:txBody>
                  <a:tcPr/>
                </a:tc>
                <a:tc>
                  <a:txBody>
                    <a:bodyPr/>
                    <a:lstStyle/>
                    <a:p>
                      <a:r>
                        <a:rPr lang="en-IN" sz="2000" dirty="0">
                          <a:latin typeface="times" panose="02020603050405020304" pitchFamily="18" charset="0"/>
                          <a:cs typeface="times" panose="02020603050405020304" pitchFamily="18" charset="0"/>
                        </a:rPr>
                        <a:t>Ultrasonic sensors present will detect the approaching vehicles and send the signal to the LED lights, whether the vehicle is coming in the correct direction(Green) or not(Red)</a:t>
                      </a:r>
                    </a:p>
                  </a:txBody>
                  <a:tcPr/>
                </a:tc>
                <a:tc>
                  <a:txBody>
                    <a:bodyPr/>
                    <a:lstStyle/>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AT mega 328p</a:t>
                      </a:r>
                    </a:p>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Ultrasonic sensor</a:t>
                      </a:r>
                    </a:p>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LDR</a:t>
                      </a:r>
                    </a:p>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Metal Oxide Semiconductor Field Effect Transistor(MOSFET)</a:t>
                      </a:r>
                    </a:p>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Solar Panel</a:t>
                      </a:r>
                    </a:p>
                    <a:p>
                      <a:endParaRPr lang="en-IN" sz="2000" dirty="0">
                        <a:latin typeface="times" panose="02020603050405020304" pitchFamily="18" charset="0"/>
                        <a:cs typeface="times" panose="02020603050405020304" pitchFamily="18" charset="0"/>
                      </a:endParaRPr>
                    </a:p>
                  </a:txBody>
                  <a:tcPr/>
                </a:tc>
                <a:tc>
                  <a:txBody>
                    <a:bodyPr/>
                    <a:lstStyle/>
                    <a:p>
                      <a:pPr marL="342900" indent="-342900">
                        <a:buAutoNum type="arabicPeriod"/>
                      </a:pPr>
                      <a:r>
                        <a:rPr lang="en-US" sz="2000" dirty="0">
                          <a:latin typeface="times" panose="02020603050405020304" pitchFamily="18" charset="0"/>
                          <a:cs typeface="times" panose="02020603050405020304" pitchFamily="18" charset="0"/>
                        </a:rPr>
                        <a:t>The goal of the project is to reduce the number of accidents</a:t>
                      </a:r>
                    </a:p>
                    <a:p>
                      <a:pPr marL="342900" indent="-342900">
                        <a:buAutoNum type="arabicPeriod"/>
                      </a:pPr>
                      <a:r>
                        <a:rPr lang="en-US" sz="2000" dirty="0">
                          <a:latin typeface="times" panose="02020603050405020304" pitchFamily="18" charset="0"/>
                          <a:cs typeface="times" panose="02020603050405020304" pitchFamily="18" charset="0"/>
                        </a:rPr>
                        <a:t>This system helps people to drive day and night carefully</a:t>
                      </a:r>
                    </a:p>
                    <a:p>
                      <a:pPr marL="342900" indent="-342900">
                        <a:buAutoNum type="arabicPeriod"/>
                      </a:pPr>
                      <a:r>
                        <a:rPr lang="en-US" sz="2000" dirty="0">
                          <a:latin typeface="times" panose="02020603050405020304" pitchFamily="18" charset="0"/>
                          <a:cs typeface="times" panose="02020603050405020304" pitchFamily="18" charset="0"/>
                        </a:rPr>
                        <a:t>With the help of this system we can save thousands of lives.</a:t>
                      </a:r>
                      <a:endParaRPr lang="en-IN" sz="200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837768710"/>
                  </a:ext>
                </a:extLst>
              </a:tr>
            </a:tbl>
          </a:graphicData>
        </a:graphic>
      </p:graphicFrame>
    </p:spTree>
    <p:extLst>
      <p:ext uri="{BB962C8B-B14F-4D97-AF65-F5344CB8AC3E}">
        <p14:creationId xmlns:p14="http://schemas.microsoft.com/office/powerpoint/2010/main" val="192288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FB00-FA60-5F47-F316-C15EFEA3995E}"/>
              </a:ext>
            </a:extLst>
          </p:cNvPr>
          <p:cNvSpPr>
            <a:spLocks noGrp="1"/>
          </p:cNvSpPr>
          <p:nvPr>
            <p:ph type="title"/>
          </p:nvPr>
        </p:nvSpPr>
        <p:spPr>
          <a:xfrm>
            <a:off x="279917" y="365126"/>
            <a:ext cx="11672595" cy="866515"/>
          </a:xfrm>
        </p:spPr>
        <p:txBody>
          <a:bodyPr>
            <a:normAutofit/>
          </a:bodyPr>
          <a:lstStyle/>
          <a:p>
            <a:r>
              <a:rPr lang="en-IN" sz="2200" dirty="0">
                <a:latin typeface="times" panose="02020603050405020304" pitchFamily="18" charset="0"/>
                <a:cs typeface="times" panose="02020603050405020304" pitchFamily="18" charset="0"/>
              </a:rPr>
              <a:t>Paper     : </a:t>
            </a:r>
            <a:r>
              <a:rPr lang="en-US" sz="2200" dirty="0">
                <a:latin typeface="times" panose="02020603050405020304" pitchFamily="18" charset="0"/>
                <a:cs typeface="times" panose="02020603050405020304" pitchFamily="18" charset="0"/>
              </a:rPr>
              <a:t>Smart roads: A state of the art of highways innovations in the Smart Age(2021)</a:t>
            </a:r>
            <a:br>
              <a:rPr lang="en-IN" sz="2200" dirty="0">
                <a:latin typeface="times" panose="02020603050405020304" pitchFamily="18" charset="0"/>
                <a:cs typeface="times" panose="02020603050405020304" pitchFamily="18" charset="0"/>
              </a:rPr>
            </a:br>
            <a:r>
              <a:rPr lang="en-IN" sz="2200" dirty="0">
                <a:latin typeface="times" panose="02020603050405020304" pitchFamily="18" charset="0"/>
                <a:cs typeface="times" panose="02020603050405020304" pitchFamily="18" charset="0"/>
              </a:rPr>
              <a:t>Authors : Andrea </a:t>
            </a:r>
            <a:r>
              <a:rPr lang="en-IN" sz="2200" dirty="0" err="1">
                <a:latin typeface="times" panose="02020603050405020304" pitchFamily="18" charset="0"/>
                <a:cs typeface="times" panose="02020603050405020304" pitchFamily="18" charset="0"/>
              </a:rPr>
              <a:t>Pompigna</a:t>
            </a:r>
            <a:r>
              <a:rPr lang="en-IN" sz="2200" dirty="0">
                <a:latin typeface="times" panose="02020603050405020304" pitchFamily="18" charset="0"/>
                <a:cs typeface="times" panose="02020603050405020304" pitchFamily="18" charset="0"/>
              </a:rPr>
              <a:t>  , Raffaele Mauro</a:t>
            </a:r>
          </a:p>
        </p:txBody>
      </p:sp>
      <p:graphicFrame>
        <p:nvGraphicFramePr>
          <p:cNvPr id="4" name="Table 4">
            <a:extLst>
              <a:ext uri="{FF2B5EF4-FFF2-40B4-BE49-F238E27FC236}">
                <a16:creationId xmlns:a16="http://schemas.microsoft.com/office/drawing/2014/main" id="{E6E1AF45-0394-4B1D-2548-632BADF4B649}"/>
              </a:ext>
            </a:extLst>
          </p:cNvPr>
          <p:cNvGraphicFramePr>
            <a:graphicFrameLocks noGrp="1"/>
          </p:cNvGraphicFramePr>
          <p:nvPr>
            <p:ph idx="1"/>
            <p:extLst>
              <p:ext uri="{D42A27DB-BD31-4B8C-83A1-F6EECF244321}">
                <p14:modId xmlns:p14="http://schemas.microsoft.com/office/powerpoint/2010/main" val="398135920"/>
              </p:ext>
            </p:extLst>
          </p:nvPr>
        </p:nvGraphicFramePr>
        <p:xfrm>
          <a:off x="279918" y="1427747"/>
          <a:ext cx="11672596" cy="5178326"/>
        </p:xfrm>
        <a:graphic>
          <a:graphicData uri="http://schemas.openxmlformats.org/drawingml/2006/table">
            <a:tbl>
              <a:tblPr firstRow="1" bandRow="1">
                <a:tableStyleId>{5C22544A-7EE6-4342-B048-85BDC9FD1C3A}</a:tableStyleId>
              </a:tblPr>
              <a:tblGrid>
                <a:gridCol w="2780557">
                  <a:extLst>
                    <a:ext uri="{9D8B030D-6E8A-4147-A177-3AD203B41FA5}">
                      <a16:colId xmlns:a16="http://schemas.microsoft.com/office/drawing/2014/main" val="988413411"/>
                    </a:ext>
                  </a:extLst>
                </a:gridCol>
                <a:gridCol w="2964013">
                  <a:extLst>
                    <a:ext uri="{9D8B030D-6E8A-4147-A177-3AD203B41FA5}">
                      <a16:colId xmlns:a16="http://schemas.microsoft.com/office/drawing/2014/main" val="3310388539"/>
                    </a:ext>
                  </a:extLst>
                </a:gridCol>
                <a:gridCol w="2964013">
                  <a:extLst>
                    <a:ext uri="{9D8B030D-6E8A-4147-A177-3AD203B41FA5}">
                      <a16:colId xmlns:a16="http://schemas.microsoft.com/office/drawing/2014/main" val="1712885537"/>
                    </a:ext>
                  </a:extLst>
                </a:gridCol>
                <a:gridCol w="2964013">
                  <a:extLst>
                    <a:ext uri="{9D8B030D-6E8A-4147-A177-3AD203B41FA5}">
                      <a16:colId xmlns:a16="http://schemas.microsoft.com/office/drawing/2014/main" val="2692514939"/>
                    </a:ext>
                  </a:extLst>
                </a:gridCol>
              </a:tblGrid>
              <a:tr h="1194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dirty="0">
                          <a:solidFill>
                            <a:schemeClr val="tx1"/>
                          </a:solidFill>
                          <a:effectLst/>
                          <a:latin typeface="times" panose="02020603050405020304" pitchFamily="18" charset="0"/>
                          <a:cs typeface="times" panose="02020603050405020304" pitchFamily="18" charset="0"/>
                        </a:rPr>
                        <a:t>Parameters considered</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i="0" u="none" strike="noStrike" dirty="0">
                          <a:solidFill>
                            <a:schemeClr val="tx1"/>
                          </a:solidFill>
                          <a:effectLst/>
                          <a:latin typeface="times" panose="02020603050405020304" pitchFamily="18" charset="0"/>
                          <a:cs typeface="times" panose="02020603050405020304" pitchFamily="18" charset="0"/>
                        </a:rPr>
                        <a:t>Methodology used</a:t>
                      </a:r>
                      <a:r>
                        <a:rPr lang="en-US" sz="2400" b="0" dirty="0">
                          <a:solidFill>
                            <a:schemeClr val="tx1"/>
                          </a:solidFill>
                          <a:latin typeface="times" panose="02020603050405020304" pitchFamily="18" charset="0"/>
                          <a:cs typeface="times" panose="02020603050405020304" pitchFamily="18" charset="0"/>
                        </a:rPr>
                        <a:t> </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i="0" u="none" strike="noStrike" dirty="0">
                          <a:solidFill>
                            <a:schemeClr val="tx1"/>
                          </a:solidFill>
                          <a:effectLst/>
                          <a:latin typeface="times" panose="02020603050405020304" pitchFamily="18" charset="0"/>
                          <a:cs typeface="times" panose="02020603050405020304" pitchFamily="18" charset="0"/>
                        </a:rPr>
                        <a:t>Components used</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dirty="0">
                          <a:solidFill>
                            <a:schemeClr val="tx1"/>
                          </a:solidFill>
                          <a:latin typeface="times" panose="02020603050405020304" pitchFamily="18" charset="0"/>
                          <a:cs typeface="times" panose="02020603050405020304" pitchFamily="18" charset="0"/>
                        </a:rPr>
                        <a:t>Advantages</a:t>
                      </a:r>
                      <a:endParaRPr lang="en-IN" sz="2400" b="0" dirty="0">
                        <a:solidFill>
                          <a:schemeClr val="tx1"/>
                        </a:solidFill>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239729716"/>
                  </a:ext>
                </a:extLst>
              </a:tr>
              <a:tr h="3983491">
                <a:tc>
                  <a:txBody>
                    <a:bodyPr/>
                    <a:lstStyle/>
                    <a:p>
                      <a:r>
                        <a:rPr lang="en-IN" sz="2000" dirty="0">
                          <a:latin typeface="times" panose="02020603050405020304" pitchFamily="18" charset="0"/>
                          <a:cs typeface="times" panose="02020603050405020304" pitchFamily="18" charset="0"/>
                        </a:rPr>
                        <a:t>Vehicle speed, location of the road sign, distance between the road sign and the vehicle</a:t>
                      </a:r>
                    </a:p>
                  </a:txBody>
                  <a:tcPr/>
                </a:tc>
                <a:tc>
                  <a:txBody>
                    <a:bodyPr/>
                    <a:lstStyle/>
                    <a:p>
                      <a:r>
                        <a:rPr lang="en-IN" sz="2000" dirty="0">
                          <a:latin typeface="times" panose="02020603050405020304" pitchFamily="18" charset="0"/>
                          <a:cs typeface="times" panose="02020603050405020304" pitchFamily="18" charset="0"/>
                        </a:rPr>
                        <a:t>When the vehicle is in the vicinity of the road sign, an alert sign is sent to the vehicle to alert the driver so that the driver has a prior knowledge about the upcoming road sign</a:t>
                      </a:r>
                    </a:p>
                  </a:txBody>
                  <a:tcPr/>
                </a:tc>
                <a:tc>
                  <a:txBody>
                    <a:bodyPr/>
                    <a:lstStyle/>
                    <a:p>
                      <a:r>
                        <a:rPr lang="en-IN" sz="2000" dirty="0">
                          <a:latin typeface="times" panose="02020603050405020304" pitchFamily="18" charset="0"/>
                          <a:cs typeface="times" panose="02020603050405020304" pitchFamily="18" charset="0"/>
                        </a:rPr>
                        <a:t>GPS sensor</a:t>
                      </a:r>
                    </a:p>
                    <a:p>
                      <a:r>
                        <a:rPr lang="en-IN" sz="2000" dirty="0">
                          <a:latin typeface="times" panose="02020603050405020304" pitchFamily="18" charset="0"/>
                          <a:cs typeface="times" panose="02020603050405020304" pitchFamily="18" charset="0"/>
                        </a:rPr>
                        <a:t>Inertia measure unit</a:t>
                      </a:r>
                    </a:p>
                    <a:p>
                      <a:r>
                        <a:rPr lang="en-IN" sz="2000" dirty="0">
                          <a:latin typeface="times" panose="02020603050405020304" pitchFamily="18" charset="0"/>
                          <a:cs typeface="times" panose="02020603050405020304" pitchFamily="18" charset="0"/>
                        </a:rPr>
                        <a:t>IDE for android studio and google map API</a:t>
                      </a:r>
                    </a:p>
                  </a:txBody>
                  <a:tcPr/>
                </a:tc>
                <a:tc>
                  <a:txBody>
                    <a:bodyPr/>
                    <a:lstStyle/>
                    <a:p>
                      <a:r>
                        <a:rPr lang="en-IN" sz="2000" dirty="0">
                          <a:latin typeface="times" panose="02020603050405020304" pitchFamily="18" charset="0"/>
                          <a:cs typeface="times" panose="02020603050405020304" pitchFamily="18" charset="0"/>
                        </a:rPr>
                        <a:t>Accidents can be reduced and since the driver is aware of the road sign, there is very less chance that he will be fined for not following the rules</a:t>
                      </a:r>
                    </a:p>
                  </a:txBody>
                  <a:tcPr/>
                </a:tc>
                <a:extLst>
                  <a:ext uri="{0D108BD9-81ED-4DB2-BD59-A6C34878D82A}">
                    <a16:rowId xmlns:a16="http://schemas.microsoft.com/office/drawing/2014/main" val="3837768710"/>
                  </a:ext>
                </a:extLst>
              </a:tr>
            </a:tbl>
          </a:graphicData>
        </a:graphic>
      </p:graphicFrame>
    </p:spTree>
    <p:extLst>
      <p:ext uri="{BB962C8B-B14F-4D97-AF65-F5344CB8AC3E}">
        <p14:creationId xmlns:p14="http://schemas.microsoft.com/office/powerpoint/2010/main" val="242712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FB00-FA60-5F47-F316-C15EFEA3995E}"/>
              </a:ext>
            </a:extLst>
          </p:cNvPr>
          <p:cNvSpPr>
            <a:spLocks noGrp="1"/>
          </p:cNvSpPr>
          <p:nvPr>
            <p:ph type="title"/>
          </p:nvPr>
        </p:nvSpPr>
        <p:spPr>
          <a:xfrm>
            <a:off x="279917" y="365126"/>
            <a:ext cx="11672595" cy="866515"/>
          </a:xfrm>
        </p:spPr>
        <p:txBody>
          <a:bodyPr>
            <a:noAutofit/>
          </a:bodyPr>
          <a:lstStyle/>
          <a:p>
            <a:r>
              <a:rPr lang="en-IN" sz="2200" dirty="0">
                <a:latin typeface="times" panose="02020603050405020304" pitchFamily="18" charset="0"/>
                <a:cs typeface="times" panose="02020603050405020304" pitchFamily="18" charset="0"/>
              </a:rPr>
              <a:t>Paper:</a:t>
            </a:r>
            <a:r>
              <a:rPr lang="en-US" sz="2200" dirty="0">
                <a:latin typeface="times" panose="02020603050405020304" pitchFamily="18" charset="0"/>
                <a:cs typeface="times" panose="02020603050405020304" pitchFamily="18" charset="0"/>
              </a:rPr>
              <a:t>Smart Real-Time Tracking and Controlling System During Health Emergency for Improved Road Safety(2021)</a:t>
            </a:r>
            <a:br>
              <a:rPr lang="en-IN" sz="2200" dirty="0">
                <a:latin typeface="times" panose="02020603050405020304" pitchFamily="18" charset="0"/>
                <a:cs typeface="times" panose="02020603050405020304" pitchFamily="18" charset="0"/>
              </a:rPr>
            </a:br>
            <a:r>
              <a:rPr lang="en-IN" sz="2200" dirty="0">
                <a:latin typeface="times" panose="02020603050405020304" pitchFamily="18" charset="0"/>
                <a:cs typeface="times" panose="02020603050405020304" pitchFamily="18" charset="0"/>
              </a:rPr>
              <a:t>Authors :</a:t>
            </a:r>
            <a:r>
              <a:rPr lang="en-IN" sz="2200" dirty="0" err="1">
                <a:latin typeface="times" panose="02020603050405020304" pitchFamily="18" charset="0"/>
                <a:cs typeface="times" panose="02020603050405020304" pitchFamily="18" charset="0"/>
              </a:rPr>
              <a:t>Nithish</a:t>
            </a:r>
            <a:r>
              <a:rPr lang="en-IN" sz="2200" dirty="0">
                <a:latin typeface="times" panose="02020603050405020304" pitchFamily="18" charset="0"/>
                <a:cs typeface="times" panose="02020603050405020304" pitchFamily="18" charset="0"/>
              </a:rPr>
              <a:t> M, </a:t>
            </a:r>
            <a:r>
              <a:rPr lang="en-IN" sz="2200" dirty="0" err="1">
                <a:latin typeface="times" panose="02020603050405020304" pitchFamily="18" charset="0"/>
                <a:cs typeface="times" panose="02020603050405020304" pitchFamily="18" charset="0"/>
              </a:rPr>
              <a:t>Thippesha</a:t>
            </a:r>
            <a:r>
              <a:rPr lang="en-IN" sz="2200" dirty="0">
                <a:latin typeface="times" panose="02020603050405020304" pitchFamily="18" charset="0"/>
                <a:cs typeface="times" panose="02020603050405020304" pitchFamily="18" charset="0"/>
              </a:rPr>
              <a:t> J, </a:t>
            </a:r>
            <a:r>
              <a:rPr lang="en-IN" sz="2200" dirty="0" err="1">
                <a:latin typeface="times" panose="02020603050405020304" pitchFamily="18" charset="0"/>
                <a:cs typeface="times" panose="02020603050405020304" pitchFamily="18" charset="0"/>
              </a:rPr>
              <a:t>Yathishgowda</a:t>
            </a:r>
            <a:r>
              <a:rPr lang="en-IN" sz="2200" dirty="0">
                <a:latin typeface="times" panose="02020603050405020304" pitchFamily="18" charset="0"/>
                <a:cs typeface="times" panose="02020603050405020304" pitchFamily="18" charset="0"/>
              </a:rPr>
              <a:t> H R, </a:t>
            </a:r>
            <a:r>
              <a:rPr lang="en-IN" sz="2200" dirty="0" err="1">
                <a:latin typeface="times" panose="02020603050405020304" pitchFamily="18" charset="0"/>
                <a:cs typeface="times" panose="02020603050405020304" pitchFamily="18" charset="0"/>
              </a:rPr>
              <a:t>Nagaraju</a:t>
            </a:r>
            <a:r>
              <a:rPr lang="en-IN" sz="2200" dirty="0">
                <a:latin typeface="times" panose="02020603050405020304" pitchFamily="18" charset="0"/>
                <a:cs typeface="times" panose="02020603050405020304" pitchFamily="18" charset="0"/>
              </a:rPr>
              <a:t> J N , </a:t>
            </a:r>
            <a:r>
              <a:rPr lang="en-IN" sz="2200" dirty="0" err="1">
                <a:latin typeface="times" panose="02020603050405020304" pitchFamily="18" charset="0"/>
                <a:cs typeface="times" panose="02020603050405020304" pitchFamily="18" charset="0"/>
              </a:rPr>
              <a:t>Yaswanth</a:t>
            </a:r>
            <a:r>
              <a:rPr lang="en-IN" sz="2200" dirty="0">
                <a:latin typeface="times" panose="02020603050405020304" pitchFamily="18" charset="0"/>
                <a:cs typeface="times" panose="02020603050405020304" pitchFamily="18" charset="0"/>
              </a:rPr>
              <a:t> Kumar B</a:t>
            </a:r>
          </a:p>
        </p:txBody>
      </p:sp>
      <p:graphicFrame>
        <p:nvGraphicFramePr>
          <p:cNvPr id="4" name="Table 4">
            <a:extLst>
              <a:ext uri="{FF2B5EF4-FFF2-40B4-BE49-F238E27FC236}">
                <a16:creationId xmlns:a16="http://schemas.microsoft.com/office/drawing/2014/main" id="{E6E1AF45-0394-4B1D-2548-632BADF4B649}"/>
              </a:ext>
            </a:extLst>
          </p:cNvPr>
          <p:cNvGraphicFramePr>
            <a:graphicFrameLocks noGrp="1"/>
          </p:cNvGraphicFramePr>
          <p:nvPr>
            <p:ph idx="1"/>
            <p:extLst>
              <p:ext uri="{D42A27DB-BD31-4B8C-83A1-F6EECF244321}">
                <p14:modId xmlns:p14="http://schemas.microsoft.com/office/powerpoint/2010/main" val="2035681777"/>
              </p:ext>
            </p:extLst>
          </p:nvPr>
        </p:nvGraphicFramePr>
        <p:xfrm>
          <a:off x="279918" y="1427747"/>
          <a:ext cx="11672596" cy="5178326"/>
        </p:xfrm>
        <a:graphic>
          <a:graphicData uri="http://schemas.openxmlformats.org/drawingml/2006/table">
            <a:tbl>
              <a:tblPr firstRow="1" bandRow="1">
                <a:tableStyleId>{5C22544A-7EE6-4342-B048-85BDC9FD1C3A}</a:tableStyleId>
              </a:tblPr>
              <a:tblGrid>
                <a:gridCol w="2780557">
                  <a:extLst>
                    <a:ext uri="{9D8B030D-6E8A-4147-A177-3AD203B41FA5}">
                      <a16:colId xmlns:a16="http://schemas.microsoft.com/office/drawing/2014/main" val="988413411"/>
                    </a:ext>
                  </a:extLst>
                </a:gridCol>
                <a:gridCol w="2964013">
                  <a:extLst>
                    <a:ext uri="{9D8B030D-6E8A-4147-A177-3AD203B41FA5}">
                      <a16:colId xmlns:a16="http://schemas.microsoft.com/office/drawing/2014/main" val="3310388539"/>
                    </a:ext>
                  </a:extLst>
                </a:gridCol>
                <a:gridCol w="2964013">
                  <a:extLst>
                    <a:ext uri="{9D8B030D-6E8A-4147-A177-3AD203B41FA5}">
                      <a16:colId xmlns:a16="http://schemas.microsoft.com/office/drawing/2014/main" val="1712885537"/>
                    </a:ext>
                  </a:extLst>
                </a:gridCol>
                <a:gridCol w="2964013">
                  <a:extLst>
                    <a:ext uri="{9D8B030D-6E8A-4147-A177-3AD203B41FA5}">
                      <a16:colId xmlns:a16="http://schemas.microsoft.com/office/drawing/2014/main" val="2692514939"/>
                    </a:ext>
                  </a:extLst>
                </a:gridCol>
              </a:tblGrid>
              <a:tr h="1194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dirty="0">
                          <a:solidFill>
                            <a:schemeClr val="tx1"/>
                          </a:solidFill>
                          <a:effectLst/>
                          <a:latin typeface="times" panose="02020603050405020304" pitchFamily="18" charset="0"/>
                          <a:cs typeface="times" panose="02020603050405020304" pitchFamily="18" charset="0"/>
                        </a:rPr>
                        <a:t>Parameters considered</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i="0" u="none" strike="noStrike" dirty="0">
                          <a:solidFill>
                            <a:schemeClr val="tx1"/>
                          </a:solidFill>
                          <a:effectLst/>
                          <a:latin typeface="times" panose="02020603050405020304" pitchFamily="18" charset="0"/>
                          <a:cs typeface="times" panose="02020603050405020304" pitchFamily="18" charset="0"/>
                        </a:rPr>
                        <a:t>Methodology used</a:t>
                      </a:r>
                      <a:r>
                        <a:rPr lang="en-US" sz="2400" b="0" dirty="0">
                          <a:solidFill>
                            <a:schemeClr val="tx1"/>
                          </a:solidFill>
                          <a:latin typeface="times" panose="02020603050405020304" pitchFamily="18" charset="0"/>
                          <a:cs typeface="times" panose="02020603050405020304" pitchFamily="18" charset="0"/>
                        </a:rPr>
                        <a:t> </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i="0" u="none" strike="noStrike" dirty="0">
                          <a:solidFill>
                            <a:schemeClr val="tx1"/>
                          </a:solidFill>
                          <a:effectLst/>
                          <a:latin typeface="times" panose="02020603050405020304" pitchFamily="18" charset="0"/>
                          <a:cs typeface="times" panose="02020603050405020304" pitchFamily="18" charset="0"/>
                        </a:rPr>
                        <a:t>Components used</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dirty="0">
                          <a:solidFill>
                            <a:schemeClr val="tx1"/>
                          </a:solidFill>
                          <a:latin typeface="times" panose="02020603050405020304" pitchFamily="18" charset="0"/>
                          <a:cs typeface="times" panose="02020603050405020304" pitchFamily="18" charset="0"/>
                        </a:rPr>
                        <a:t>Advantages</a:t>
                      </a:r>
                      <a:endParaRPr lang="en-IN" sz="2400" b="0" dirty="0">
                        <a:solidFill>
                          <a:schemeClr val="tx1"/>
                        </a:solidFill>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239729716"/>
                  </a:ext>
                </a:extLst>
              </a:tr>
              <a:tr h="3983491">
                <a:tc>
                  <a:txBody>
                    <a:bodyPr/>
                    <a:lstStyle/>
                    <a:p>
                      <a:r>
                        <a:rPr lang="en-IN" sz="2000" dirty="0">
                          <a:latin typeface="times" panose="02020603050405020304" pitchFamily="18" charset="0"/>
                          <a:cs typeface="times" panose="02020603050405020304" pitchFamily="18" charset="0"/>
                        </a:rPr>
                        <a:t>This paper takes into consideration the inputs like the vehicle details, the family information, driver’s health, road condition, location of the vehicle </a:t>
                      </a:r>
                    </a:p>
                  </a:txBody>
                  <a:tcPr/>
                </a:tc>
                <a:tc>
                  <a:txBody>
                    <a:bodyPr/>
                    <a:lstStyle/>
                    <a:p>
                      <a:r>
                        <a:rPr lang="en-IN" sz="2000" dirty="0">
                          <a:latin typeface="times" panose="02020603050405020304" pitchFamily="18" charset="0"/>
                          <a:cs typeface="times" panose="02020603050405020304" pitchFamily="18" charset="0"/>
                        </a:rPr>
                        <a:t>To effectively communicate the message between driver and the signal. Since the system is activated only during emergency situations, main control and sub control units are used with sub control under the control of main control unit. </a:t>
                      </a:r>
                    </a:p>
                  </a:txBody>
                  <a:tcPr/>
                </a:tc>
                <a:tc>
                  <a:txBody>
                    <a:bodyPr/>
                    <a:lstStyle/>
                    <a:p>
                      <a:r>
                        <a:rPr lang="en-IN" sz="2000" dirty="0">
                          <a:latin typeface="times" panose="02020603050405020304" pitchFamily="18" charset="0"/>
                          <a:cs typeface="times" panose="02020603050405020304" pitchFamily="18" charset="0"/>
                        </a:rPr>
                        <a:t>Infra red sensor</a:t>
                      </a:r>
                    </a:p>
                    <a:p>
                      <a:r>
                        <a:rPr lang="en-IN" sz="2000" dirty="0">
                          <a:latin typeface="times" panose="02020603050405020304" pitchFamily="18" charset="0"/>
                          <a:cs typeface="times" panose="02020603050405020304" pitchFamily="18" charset="0"/>
                        </a:rPr>
                        <a:t>Motion sensor</a:t>
                      </a:r>
                    </a:p>
                    <a:p>
                      <a:r>
                        <a:rPr lang="en-IN" sz="2000" dirty="0">
                          <a:latin typeface="times" panose="02020603050405020304" pitchFamily="18" charset="0"/>
                          <a:cs typeface="times" panose="02020603050405020304" pitchFamily="18" charset="0"/>
                        </a:rPr>
                        <a:t>Ultrasonic sensor</a:t>
                      </a:r>
                    </a:p>
                    <a:p>
                      <a:r>
                        <a:rPr lang="en-IN" sz="2000" dirty="0">
                          <a:latin typeface="times" panose="02020603050405020304" pitchFamily="18" charset="0"/>
                          <a:cs typeface="times" panose="02020603050405020304" pitchFamily="18" charset="0"/>
                        </a:rPr>
                        <a:t>Permanent magnetic stepper motor</a:t>
                      </a:r>
                    </a:p>
                    <a:p>
                      <a:r>
                        <a:rPr lang="en-IN" sz="2000" dirty="0">
                          <a:latin typeface="times" panose="02020603050405020304" pitchFamily="18" charset="0"/>
                          <a:cs typeface="times" panose="02020603050405020304" pitchFamily="18" charset="0"/>
                        </a:rPr>
                        <a:t>GPS and GSM module</a:t>
                      </a:r>
                    </a:p>
                    <a:p>
                      <a:r>
                        <a:rPr lang="en-IN" sz="2000" dirty="0">
                          <a:latin typeface="times" panose="02020603050405020304" pitchFamily="18" charset="0"/>
                          <a:cs typeface="times" panose="02020603050405020304" pitchFamily="18" charset="0"/>
                        </a:rPr>
                        <a:t>Arduino sub-control unit</a:t>
                      </a:r>
                    </a:p>
                    <a:p>
                      <a:r>
                        <a:rPr lang="en-IN" sz="2000" dirty="0">
                          <a:latin typeface="times" panose="02020603050405020304" pitchFamily="18" charset="0"/>
                          <a:cs typeface="times" panose="02020603050405020304" pitchFamily="18" charset="0"/>
                        </a:rPr>
                        <a:t>Raspberry Pi main control unit</a:t>
                      </a:r>
                    </a:p>
                    <a:p>
                      <a:r>
                        <a:rPr lang="en-IN" sz="2000" dirty="0">
                          <a:latin typeface="times" panose="02020603050405020304" pitchFamily="18" charset="0"/>
                          <a:cs typeface="times" panose="02020603050405020304" pitchFamily="18" charset="0"/>
                        </a:rPr>
                        <a:t>DC motor</a:t>
                      </a:r>
                    </a:p>
                  </a:txBody>
                  <a:tcPr/>
                </a:tc>
                <a:tc>
                  <a:txBody>
                    <a:bodyPr/>
                    <a:lstStyle/>
                    <a:p>
                      <a:r>
                        <a:rPr lang="en-IN" sz="2000" dirty="0">
                          <a:latin typeface="times" panose="02020603050405020304" pitchFamily="18" charset="0"/>
                          <a:cs typeface="times" panose="02020603050405020304" pitchFamily="18" charset="0"/>
                        </a:rPr>
                        <a:t>The emergency vehicles will be able to travel with ease since the communication is effective</a:t>
                      </a:r>
                    </a:p>
                    <a:p>
                      <a:r>
                        <a:rPr lang="en-IN" sz="2000" dirty="0">
                          <a:latin typeface="times" panose="02020603050405020304" pitchFamily="18" charset="0"/>
                          <a:cs typeface="times" panose="02020603050405020304" pitchFamily="18" charset="0"/>
                        </a:rPr>
                        <a:t>The parking system considers all the possible obstacles that will occur during a parking</a:t>
                      </a:r>
                    </a:p>
                  </a:txBody>
                  <a:tcPr/>
                </a:tc>
                <a:extLst>
                  <a:ext uri="{0D108BD9-81ED-4DB2-BD59-A6C34878D82A}">
                    <a16:rowId xmlns:a16="http://schemas.microsoft.com/office/drawing/2014/main" val="3837768710"/>
                  </a:ext>
                </a:extLst>
              </a:tr>
            </a:tbl>
          </a:graphicData>
        </a:graphic>
      </p:graphicFrame>
    </p:spTree>
    <p:extLst>
      <p:ext uri="{BB962C8B-B14F-4D97-AF65-F5344CB8AC3E}">
        <p14:creationId xmlns:p14="http://schemas.microsoft.com/office/powerpoint/2010/main" val="59347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FB00-FA60-5F47-F316-C15EFEA3995E}"/>
              </a:ext>
            </a:extLst>
          </p:cNvPr>
          <p:cNvSpPr>
            <a:spLocks noGrp="1"/>
          </p:cNvSpPr>
          <p:nvPr>
            <p:ph type="title"/>
          </p:nvPr>
        </p:nvSpPr>
        <p:spPr>
          <a:xfrm>
            <a:off x="279917" y="365126"/>
            <a:ext cx="11672595" cy="866515"/>
          </a:xfrm>
        </p:spPr>
        <p:txBody>
          <a:bodyPr>
            <a:normAutofit/>
          </a:bodyPr>
          <a:lstStyle/>
          <a:p>
            <a:r>
              <a:rPr lang="en-IN" sz="2200" dirty="0">
                <a:latin typeface="times" panose="02020603050405020304" pitchFamily="18" charset="0"/>
                <a:cs typeface="times" panose="02020603050405020304" pitchFamily="18" charset="0"/>
              </a:rPr>
              <a:t>Paper     : </a:t>
            </a:r>
            <a:r>
              <a:rPr lang="en-US" sz="2200" dirty="0">
                <a:latin typeface="times" panose="02020603050405020304" pitchFamily="18" charset="0"/>
                <a:cs typeface="times" panose="02020603050405020304" pitchFamily="18" charset="0"/>
              </a:rPr>
              <a:t>Application of IoT and Artificial Intelligence in Road Safety (2022)</a:t>
            </a:r>
            <a:br>
              <a:rPr lang="en-IN" sz="2200" dirty="0">
                <a:latin typeface="times" panose="02020603050405020304" pitchFamily="18" charset="0"/>
                <a:cs typeface="times" panose="02020603050405020304" pitchFamily="18" charset="0"/>
              </a:rPr>
            </a:br>
            <a:r>
              <a:rPr lang="en-IN" sz="2200" dirty="0">
                <a:latin typeface="times" panose="02020603050405020304" pitchFamily="18" charset="0"/>
                <a:cs typeface="times" panose="02020603050405020304" pitchFamily="18" charset="0"/>
              </a:rPr>
              <a:t>Authors : </a:t>
            </a:r>
            <a:r>
              <a:rPr lang="en-IN" sz="2200" dirty="0" err="1">
                <a:latin typeface="times" panose="02020603050405020304" pitchFamily="18" charset="0"/>
                <a:cs typeface="times" panose="02020603050405020304" pitchFamily="18" charset="0"/>
              </a:rPr>
              <a:t>Srimantini</a:t>
            </a:r>
            <a:r>
              <a:rPr lang="en-IN" sz="2200" dirty="0">
                <a:latin typeface="times" panose="02020603050405020304" pitchFamily="18" charset="0"/>
                <a:cs typeface="times" panose="02020603050405020304" pitchFamily="18" charset="0"/>
              </a:rPr>
              <a:t> Bhattacharya, Harsh Jha , </a:t>
            </a:r>
            <a:r>
              <a:rPr lang="en-IN" sz="2200" dirty="0" err="1">
                <a:latin typeface="times" panose="02020603050405020304" pitchFamily="18" charset="0"/>
                <a:cs typeface="times" panose="02020603050405020304" pitchFamily="18" charset="0"/>
              </a:rPr>
              <a:t>Radhikesh</a:t>
            </a:r>
            <a:r>
              <a:rPr lang="en-IN" sz="2200" dirty="0">
                <a:latin typeface="times" panose="02020603050405020304" pitchFamily="18" charset="0"/>
                <a:cs typeface="times" panose="02020603050405020304" pitchFamily="18" charset="0"/>
              </a:rPr>
              <a:t> P. Nanda </a:t>
            </a:r>
          </a:p>
        </p:txBody>
      </p:sp>
      <p:graphicFrame>
        <p:nvGraphicFramePr>
          <p:cNvPr id="4" name="Table 4">
            <a:extLst>
              <a:ext uri="{FF2B5EF4-FFF2-40B4-BE49-F238E27FC236}">
                <a16:creationId xmlns:a16="http://schemas.microsoft.com/office/drawing/2014/main" id="{E6E1AF45-0394-4B1D-2548-632BADF4B649}"/>
              </a:ext>
            </a:extLst>
          </p:cNvPr>
          <p:cNvGraphicFramePr>
            <a:graphicFrameLocks noGrp="1"/>
          </p:cNvGraphicFramePr>
          <p:nvPr>
            <p:ph idx="1"/>
            <p:extLst>
              <p:ext uri="{D42A27DB-BD31-4B8C-83A1-F6EECF244321}">
                <p14:modId xmlns:p14="http://schemas.microsoft.com/office/powerpoint/2010/main" val="982230872"/>
              </p:ext>
            </p:extLst>
          </p:nvPr>
        </p:nvGraphicFramePr>
        <p:xfrm>
          <a:off x="279918" y="1427747"/>
          <a:ext cx="11672596" cy="5178326"/>
        </p:xfrm>
        <a:graphic>
          <a:graphicData uri="http://schemas.openxmlformats.org/drawingml/2006/table">
            <a:tbl>
              <a:tblPr firstRow="1" bandRow="1">
                <a:tableStyleId>{5C22544A-7EE6-4342-B048-85BDC9FD1C3A}</a:tableStyleId>
              </a:tblPr>
              <a:tblGrid>
                <a:gridCol w="2780557">
                  <a:extLst>
                    <a:ext uri="{9D8B030D-6E8A-4147-A177-3AD203B41FA5}">
                      <a16:colId xmlns:a16="http://schemas.microsoft.com/office/drawing/2014/main" val="988413411"/>
                    </a:ext>
                  </a:extLst>
                </a:gridCol>
                <a:gridCol w="2964013">
                  <a:extLst>
                    <a:ext uri="{9D8B030D-6E8A-4147-A177-3AD203B41FA5}">
                      <a16:colId xmlns:a16="http://schemas.microsoft.com/office/drawing/2014/main" val="3310388539"/>
                    </a:ext>
                  </a:extLst>
                </a:gridCol>
                <a:gridCol w="2964013">
                  <a:extLst>
                    <a:ext uri="{9D8B030D-6E8A-4147-A177-3AD203B41FA5}">
                      <a16:colId xmlns:a16="http://schemas.microsoft.com/office/drawing/2014/main" val="1712885537"/>
                    </a:ext>
                  </a:extLst>
                </a:gridCol>
                <a:gridCol w="2964013">
                  <a:extLst>
                    <a:ext uri="{9D8B030D-6E8A-4147-A177-3AD203B41FA5}">
                      <a16:colId xmlns:a16="http://schemas.microsoft.com/office/drawing/2014/main" val="2692514939"/>
                    </a:ext>
                  </a:extLst>
                </a:gridCol>
              </a:tblGrid>
              <a:tr h="1194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dirty="0">
                          <a:solidFill>
                            <a:schemeClr val="tx1"/>
                          </a:solidFill>
                          <a:effectLst/>
                          <a:latin typeface="times" panose="02020603050405020304" pitchFamily="18" charset="0"/>
                          <a:cs typeface="times" panose="02020603050405020304" pitchFamily="18" charset="0"/>
                        </a:rPr>
                        <a:t>Parameters considered</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i="0" u="none" strike="noStrike" dirty="0">
                          <a:solidFill>
                            <a:schemeClr val="tx1"/>
                          </a:solidFill>
                          <a:effectLst/>
                          <a:latin typeface="times" panose="02020603050405020304" pitchFamily="18" charset="0"/>
                          <a:cs typeface="times" panose="02020603050405020304" pitchFamily="18" charset="0"/>
                        </a:rPr>
                        <a:t>Methodology used</a:t>
                      </a:r>
                      <a:r>
                        <a:rPr lang="en-US" sz="2400" b="0" dirty="0">
                          <a:solidFill>
                            <a:schemeClr val="tx1"/>
                          </a:solidFill>
                          <a:latin typeface="times" panose="02020603050405020304" pitchFamily="18" charset="0"/>
                          <a:cs typeface="times" panose="02020603050405020304" pitchFamily="18" charset="0"/>
                        </a:rPr>
                        <a:t> </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i="0" u="none" strike="noStrike" dirty="0">
                          <a:solidFill>
                            <a:schemeClr val="tx1"/>
                          </a:solidFill>
                          <a:effectLst/>
                          <a:latin typeface="times" panose="02020603050405020304" pitchFamily="18" charset="0"/>
                          <a:cs typeface="times" panose="02020603050405020304" pitchFamily="18" charset="0"/>
                        </a:rPr>
                        <a:t>Components used</a:t>
                      </a:r>
                      <a:endParaRPr lang="en-IN" sz="2400" b="0" dirty="0">
                        <a:solidFill>
                          <a:schemeClr val="tx1"/>
                        </a:solidFill>
                        <a:latin typeface="times" panose="02020603050405020304" pitchFamily="18" charset="0"/>
                        <a:cs typeface="times" panose="02020603050405020304" pitchFamily="18" charset="0"/>
                      </a:endParaRPr>
                    </a:p>
                  </a:txBody>
                  <a:tcPr/>
                </a:tc>
                <a:tc>
                  <a:txBody>
                    <a:bodyPr/>
                    <a:lstStyle/>
                    <a:p>
                      <a:r>
                        <a:rPr lang="en-US" sz="2400" b="0" dirty="0">
                          <a:solidFill>
                            <a:schemeClr val="tx1"/>
                          </a:solidFill>
                          <a:latin typeface="times" panose="02020603050405020304" pitchFamily="18" charset="0"/>
                          <a:cs typeface="times" panose="02020603050405020304" pitchFamily="18" charset="0"/>
                        </a:rPr>
                        <a:t>Advantages</a:t>
                      </a:r>
                      <a:endParaRPr lang="en-IN" sz="2400" b="0" dirty="0">
                        <a:solidFill>
                          <a:schemeClr val="tx1"/>
                        </a:solidFill>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239729716"/>
                  </a:ext>
                </a:extLst>
              </a:tr>
              <a:tr h="3983491">
                <a:tc>
                  <a:txBody>
                    <a:bodyPr/>
                    <a:lstStyle/>
                    <a:p>
                      <a:r>
                        <a:rPr lang="en-IN" sz="2000" dirty="0">
                          <a:latin typeface="times" panose="02020603050405020304" pitchFamily="18" charset="0"/>
                          <a:cs typeface="times" panose="02020603050405020304" pitchFamily="18" charset="0"/>
                        </a:rPr>
                        <a:t>Real time traffic details and other details about the vehicles and the trip details, speed limit, GPS. Driver and pedestrian’s behaviours also taken into consideration.</a:t>
                      </a:r>
                    </a:p>
                  </a:txBody>
                  <a:tcPr/>
                </a:tc>
                <a:tc>
                  <a:txBody>
                    <a:bodyPr/>
                    <a:lstStyle/>
                    <a:p>
                      <a:r>
                        <a:rPr lang="en-IN" sz="2000" dirty="0">
                          <a:latin typeface="times" panose="02020603050405020304" pitchFamily="18" charset="0"/>
                          <a:cs typeface="times" panose="02020603050405020304" pitchFamily="18" charset="0"/>
                        </a:rPr>
                        <a:t>With the help of artificial intelligence and IOT to get the details, the model predicts the likelihood of any actions that may cause accident and alerts the driver to take the necessary precautions</a:t>
                      </a:r>
                    </a:p>
                  </a:txBody>
                  <a:tcPr/>
                </a:tc>
                <a:tc>
                  <a:txBody>
                    <a:bodyPr/>
                    <a:lstStyle/>
                    <a:p>
                      <a:r>
                        <a:rPr lang="en-IN" sz="2000" dirty="0">
                          <a:latin typeface="times" panose="02020603050405020304" pitchFamily="18" charset="0"/>
                          <a:cs typeface="times" panose="02020603050405020304" pitchFamily="18" charset="0"/>
                        </a:rPr>
                        <a:t>PI camera</a:t>
                      </a:r>
                    </a:p>
                    <a:p>
                      <a:r>
                        <a:rPr lang="en-IN" sz="2000" dirty="0">
                          <a:latin typeface="times" panose="02020603050405020304" pitchFamily="18" charset="0"/>
                          <a:cs typeface="times" panose="02020603050405020304" pitchFamily="18" charset="0"/>
                        </a:rPr>
                        <a:t>Alcohol sensor</a:t>
                      </a:r>
                    </a:p>
                    <a:p>
                      <a:r>
                        <a:rPr lang="en-IN" sz="2000" dirty="0">
                          <a:latin typeface="times" panose="02020603050405020304" pitchFamily="18" charset="0"/>
                          <a:cs typeface="times" panose="02020603050405020304" pitchFamily="18" charset="0"/>
                        </a:rPr>
                        <a:t>Gas sensor</a:t>
                      </a:r>
                    </a:p>
                    <a:p>
                      <a:r>
                        <a:rPr lang="en-IN" sz="2000" dirty="0">
                          <a:latin typeface="times" panose="02020603050405020304" pitchFamily="18" charset="0"/>
                          <a:cs typeface="times" panose="02020603050405020304" pitchFamily="18" charset="0"/>
                        </a:rPr>
                        <a:t>Cloud storage device</a:t>
                      </a:r>
                    </a:p>
                  </a:txBody>
                  <a:tcPr/>
                </a:tc>
                <a:tc>
                  <a:txBody>
                    <a:bodyPr/>
                    <a:lstStyle/>
                    <a:p>
                      <a:r>
                        <a:rPr lang="en-IN" sz="2000" dirty="0">
                          <a:latin typeface="times" panose="02020603050405020304" pitchFamily="18" charset="0"/>
                          <a:cs typeface="times" panose="02020603050405020304" pitchFamily="18" charset="0"/>
                        </a:rPr>
                        <a:t>Detecting human behaviour to take actions in case of negligence</a:t>
                      </a:r>
                    </a:p>
                    <a:p>
                      <a:r>
                        <a:rPr lang="en-IN" sz="2000" dirty="0">
                          <a:latin typeface="times" panose="02020603050405020304" pitchFamily="18" charset="0"/>
                          <a:cs typeface="times" panose="02020603050405020304" pitchFamily="18" charset="0"/>
                        </a:rPr>
                        <a:t>Detecting the conditions of the path of travel and alerting the driver and the upcoming vehicles during any event that damaged the road.</a:t>
                      </a:r>
                    </a:p>
                  </a:txBody>
                  <a:tcPr/>
                </a:tc>
                <a:extLst>
                  <a:ext uri="{0D108BD9-81ED-4DB2-BD59-A6C34878D82A}">
                    <a16:rowId xmlns:a16="http://schemas.microsoft.com/office/drawing/2014/main" val="3837768710"/>
                  </a:ext>
                </a:extLst>
              </a:tr>
            </a:tbl>
          </a:graphicData>
        </a:graphic>
      </p:graphicFrame>
    </p:spTree>
    <p:extLst>
      <p:ext uri="{BB962C8B-B14F-4D97-AF65-F5344CB8AC3E}">
        <p14:creationId xmlns:p14="http://schemas.microsoft.com/office/powerpoint/2010/main" val="394259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FB00-FA60-5F47-F316-C15EFEA3995E}"/>
              </a:ext>
            </a:extLst>
          </p:cNvPr>
          <p:cNvSpPr>
            <a:spLocks noGrp="1"/>
          </p:cNvSpPr>
          <p:nvPr>
            <p:ph type="title"/>
          </p:nvPr>
        </p:nvSpPr>
        <p:spPr>
          <a:xfrm>
            <a:off x="279917" y="365126"/>
            <a:ext cx="11672595" cy="866515"/>
          </a:xfrm>
        </p:spPr>
        <p:txBody>
          <a:bodyPr>
            <a:noAutofit/>
          </a:bodyPr>
          <a:lstStyle/>
          <a:p>
            <a:r>
              <a:rPr lang="en-IN" sz="2200" dirty="0">
                <a:latin typeface="times" panose="02020603050405020304" pitchFamily="18" charset="0"/>
                <a:cs typeface="times" panose="02020603050405020304" pitchFamily="18" charset="0"/>
              </a:rPr>
              <a:t>Paper     : </a:t>
            </a:r>
            <a:r>
              <a:rPr lang="en-US" sz="2200" dirty="0">
                <a:latin typeface="times" panose="02020603050405020304" pitchFamily="18" charset="0"/>
                <a:cs typeface="times" panose="02020603050405020304" pitchFamily="18" charset="0"/>
              </a:rPr>
              <a:t>IoT Based Smart Road Safety and Vehicle Accident Prevention System for Mountain Roads (2021)</a:t>
            </a:r>
            <a:br>
              <a:rPr lang="en-IN" sz="2200" dirty="0">
                <a:latin typeface="times" panose="02020603050405020304" pitchFamily="18" charset="0"/>
                <a:cs typeface="times" panose="02020603050405020304" pitchFamily="18" charset="0"/>
              </a:rPr>
            </a:br>
            <a:r>
              <a:rPr lang="en-IN" sz="2200" dirty="0">
                <a:latin typeface="times" panose="02020603050405020304" pitchFamily="18" charset="0"/>
                <a:cs typeface="times" panose="02020603050405020304" pitchFamily="18" charset="0"/>
              </a:rPr>
              <a:t>Authors : Kailas Shinde , </a:t>
            </a:r>
            <a:r>
              <a:rPr lang="en-IN" sz="2200" dirty="0" err="1">
                <a:latin typeface="times" panose="02020603050405020304" pitchFamily="18" charset="0"/>
                <a:cs typeface="times" panose="02020603050405020304" pitchFamily="18" charset="0"/>
              </a:rPr>
              <a:t>Pranjal</a:t>
            </a:r>
            <a:r>
              <a:rPr lang="en-IN" sz="2200" dirty="0">
                <a:latin typeface="times" panose="02020603050405020304" pitchFamily="18" charset="0"/>
                <a:cs typeface="times" panose="02020603050405020304" pitchFamily="18" charset="0"/>
              </a:rPr>
              <a:t> Shinde , Shivani </a:t>
            </a:r>
            <a:r>
              <a:rPr lang="en-IN" sz="2200" dirty="0" err="1">
                <a:latin typeface="times" panose="02020603050405020304" pitchFamily="18" charset="0"/>
                <a:cs typeface="times" panose="02020603050405020304" pitchFamily="18" charset="0"/>
              </a:rPr>
              <a:t>Valhvankar</a:t>
            </a:r>
            <a:r>
              <a:rPr lang="en-IN" sz="2200" dirty="0">
                <a:latin typeface="times" panose="02020603050405020304" pitchFamily="18" charset="0"/>
                <a:cs typeface="times" panose="02020603050405020304" pitchFamily="18" charset="0"/>
              </a:rPr>
              <a:t> , Swapnil </a:t>
            </a:r>
            <a:r>
              <a:rPr lang="en-IN" sz="2200" dirty="0" err="1">
                <a:latin typeface="times" panose="02020603050405020304" pitchFamily="18" charset="0"/>
                <a:cs typeface="times" panose="02020603050405020304" pitchFamily="18" charset="0"/>
              </a:rPr>
              <a:t>Narkhede</a:t>
            </a:r>
            <a:endParaRPr lang="en-IN" sz="2200" dirty="0">
              <a:latin typeface="times" panose="02020603050405020304" pitchFamily="18" charset="0"/>
              <a:cs typeface="times" panose="02020603050405020304" pitchFamily="18" charset="0"/>
            </a:endParaRPr>
          </a:p>
        </p:txBody>
      </p:sp>
      <p:graphicFrame>
        <p:nvGraphicFramePr>
          <p:cNvPr id="4" name="Table 4">
            <a:extLst>
              <a:ext uri="{FF2B5EF4-FFF2-40B4-BE49-F238E27FC236}">
                <a16:creationId xmlns:a16="http://schemas.microsoft.com/office/drawing/2014/main" id="{E6E1AF45-0394-4B1D-2548-632BADF4B649}"/>
              </a:ext>
            </a:extLst>
          </p:cNvPr>
          <p:cNvGraphicFramePr>
            <a:graphicFrameLocks noGrp="1"/>
          </p:cNvGraphicFramePr>
          <p:nvPr>
            <p:ph idx="1"/>
            <p:extLst>
              <p:ext uri="{D42A27DB-BD31-4B8C-83A1-F6EECF244321}">
                <p14:modId xmlns:p14="http://schemas.microsoft.com/office/powerpoint/2010/main" val="447123347"/>
              </p:ext>
            </p:extLst>
          </p:nvPr>
        </p:nvGraphicFramePr>
        <p:xfrm>
          <a:off x="279918" y="1447799"/>
          <a:ext cx="11696181" cy="5244048"/>
        </p:xfrm>
        <a:graphic>
          <a:graphicData uri="http://schemas.openxmlformats.org/drawingml/2006/table">
            <a:tbl>
              <a:tblPr firstRow="1" bandRow="1">
                <a:tableStyleId>{5C22544A-7EE6-4342-B048-85BDC9FD1C3A}</a:tableStyleId>
              </a:tblPr>
              <a:tblGrid>
                <a:gridCol w="2786175">
                  <a:extLst>
                    <a:ext uri="{9D8B030D-6E8A-4147-A177-3AD203B41FA5}">
                      <a16:colId xmlns:a16="http://schemas.microsoft.com/office/drawing/2014/main" val="988413411"/>
                    </a:ext>
                  </a:extLst>
                </a:gridCol>
                <a:gridCol w="2970002">
                  <a:extLst>
                    <a:ext uri="{9D8B030D-6E8A-4147-A177-3AD203B41FA5}">
                      <a16:colId xmlns:a16="http://schemas.microsoft.com/office/drawing/2014/main" val="3310388539"/>
                    </a:ext>
                  </a:extLst>
                </a:gridCol>
                <a:gridCol w="2970002">
                  <a:extLst>
                    <a:ext uri="{9D8B030D-6E8A-4147-A177-3AD203B41FA5}">
                      <a16:colId xmlns:a16="http://schemas.microsoft.com/office/drawing/2014/main" val="1712885537"/>
                    </a:ext>
                  </a:extLst>
                </a:gridCol>
                <a:gridCol w="2970002">
                  <a:extLst>
                    <a:ext uri="{9D8B030D-6E8A-4147-A177-3AD203B41FA5}">
                      <a16:colId xmlns:a16="http://schemas.microsoft.com/office/drawing/2014/main" val="2692514939"/>
                    </a:ext>
                  </a:extLst>
                </a:gridCol>
              </a:tblGrid>
              <a:tr h="1190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chemeClr val="tx1"/>
                          </a:solidFill>
                          <a:effectLst/>
                          <a:latin typeface="times" panose="02020603050405020304" pitchFamily="18" charset="0"/>
                          <a:cs typeface="times" panose="02020603050405020304" pitchFamily="18" charset="0"/>
                        </a:rPr>
                        <a:t>Parameters considered</a:t>
                      </a:r>
                      <a:endParaRPr lang="en-IN" sz="2800" b="0" dirty="0">
                        <a:solidFill>
                          <a:schemeClr val="tx1"/>
                        </a:solidFill>
                        <a:latin typeface="times" panose="02020603050405020304" pitchFamily="18" charset="0"/>
                        <a:cs typeface="times" panose="02020603050405020304" pitchFamily="18" charset="0"/>
                      </a:endParaRPr>
                    </a:p>
                  </a:txBody>
                  <a:tcPr/>
                </a:tc>
                <a:tc>
                  <a:txBody>
                    <a:bodyPr/>
                    <a:lstStyle/>
                    <a:p>
                      <a:r>
                        <a:rPr lang="en-US" sz="2800" b="0" i="0" u="none" strike="noStrike" dirty="0">
                          <a:solidFill>
                            <a:schemeClr val="tx1"/>
                          </a:solidFill>
                          <a:effectLst/>
                          <a:latin typeface="times" panose="02020603050405020304" pitchFamily="18" charset="0"/>
                          <a:cs typeface="times" panose="02020603050405020304" pitchFamily="18" charset="0"/>
                        </a:rPr>
                        <a:t>Methodology used</a:t>
                      </a:r>
                      <a:r>
                        <a:rPr lang="en-US" sz="2800" b="0" dirty="0">
                          <a:solidFill>
                            <a:schemeClr val="tx1"/>
                          </a:solidFill>
                          <a:latin typeface="times" panose="02020603050405020304" pitchFamily="18" charset="0"/>
                          <a:cs typeface="times" panose="02020603050405020304" pitchFamily="18" charset="0"/>
                        </a:rPr>
                        <a:t> </a:t>
                      </a:r>
                      <a:endParaRPr lang="en-IN" sz="2800" b="0" dirty="0">
                        <a:solidFill>
                          <a:schemeClr val="tx1"/>
                        </a:solidFill>
                        <a:latin typeface="times" panose="02020603050405020304" pitchFamily="18" charset="0"/>
                        <a:cs typeface="times" panose="02020603050405020304" pitchFamily="18" charset="0"/>
                      </a:endParaRPr>
                    </a:p>
                  </a:txBody>
                  <a:tcPr/>
                </a:tc>
                <a:tc>
                  <a:txBody>
                    <a:bodyPr/>
                    <a:lstStyle/>
                    <a:p>
                      <a:r>
                        <a:rPr lang="en-US" sz="2800" b="0" i="0" u="none" strike="noStrike" dirty="0">
                          <a:solidFill>
                            <a:schemeClr val="tx1"/>
                          </a:solidFill>
                          <a:effectLst/>
                          <a:latin typeface="times" panose="02020603050405020304" pitchFamily="18" charset="0"/>
                          <a:cs typeface="times" panose="02020603050405020304" pitchFamily="18" charset="0"/>
                        </a:rPr>
                        <a:t>Components used</a:t>
                      </a:r>
                      <a:endParaRPr lang="en-IN" sz="2800" b="0" dirty="0">
                        <a:solidFill>
                          <a:schemeClr val="tx1"/>
                        </a:solidFill>
                        <a:latin typeface="times" panose="02020603050405020304" pitchFamily="18" charset="0"/>
                        <a:cs typeface="times" panose="02020603050405020304" pitchFamily="18" charset="0"/>
                      </a:endParaRPr>
                    </a:p>
                  </a:txBody>
                  <a:tcPr/>
                </a:tc>
                <a:tc>
                  <a:txBody>
                    <a:bodyPr/>
                    <a:lstStyle/>
                    <a:p>
                      <a:r>
                        <a:rPr lang="en-US" sz="2800" b="0" dirty="0">
                          <a:solidFill>
                            <a:schemeClr val="tx1"/>
                          </a:solidFill>
                          <a:latin typeface="times" panose="02020603050405020304" pitchFamily="18" charset="0"/>
                          <a:cs typeface="times" panose="02020603050405020304" pitchFamily="18" charset="0"/>
                        </a:rPr>
                        <a:t>Advantages</a:t>
                      </a:r>
                      <a:endParaRPr lang="en-IN" sz="2800" b="0" dirty="0">
                        <a:solidFill>
                          <a:schemeClr val="tx1"/>
                        </a:solidFill>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239729716"/>
                  </a:ext>
                </a:extLst>
              </a:tr>
              <a:tr h="3968065">
                <a:tc>
                  <a:txBody>
                    <a:bodyPr/>
                    <a:lstStyle/>
                    <a:p>
                      <a:r>
                        <a:rPr lang="en-IN" sz="2000" dirty="0">
                          <a:latin typeface="times" panose="02020603050405020304" pitchFamily="18" charset="0"/>
                          <a:cs typeface="times" panose="02020603050405020304" pitchFamily="18" charset="0"/>
                        </a:rPr>
                        <a:t>Light from the vehicles, the vehicle details, distance from the vehicle and sensors, and other basic requirements like speed, location and inputs form GSM module are considered</a:t>
                      </a:r>
                    </a:p>
                  </a:txBody>
                  <a:tcPr/>
                </a:tc>
                <a:tc>
                  <a:txBody>
                    <a:bodyPr/>
                    <a:lstStyle/>
                    <a:p>
                      <a:r>
                        <a:rPr lang="en-IN" sz="2000" dirty="0">
                          <a:latin typeface="times" panose="02020603050405020304" pitchFamily="18" charset="0"/>
                          <a:cs typeface="times" panose="02020603050405020304" pitchFamily="18" charset="0"/>
                        </a:rPr>
                        <a:t>The model is placed at the curves and bends of the mountain region and gets the input from the proximity sensors. The proximity sensors will the show the number of vehicles approaching to the vehicles to the other end. </a:t>
                      </a:r>
                    </a:p>
                  </a:txBody>
                  <a:tcPr/>
                </a:tc>
                <a:tc>
                  <a:txBody>
                    <a:bodyPr/>
                    <a:lstStyle/>
                    <a:p>
                      <a:r>
                        <a:rPr lang="en-IN" sz="2000" dirty="0">
                          <a:latin typeface="times" panose="02020603050405020304" pitchFamily="18" charset="0"/>
                          <a:cs typeface="times" panose="02020603050405020304" pitchFamily="18" charset="0"/>
                        </a:rPr>
                        <a:t>Ultrasonic sensor</a:t>
                      </a:r>
                    </a:p>
                    <a:p>
                      <a:r>
                        <a:rPr lang="en-IN" sz="2000" dirty="0">
                          <a:latin typeface="times" panose="02020603050405020304" pitchFamily="18" charset="0"/>
                          <a:cs typeface="times" panose="02020603050405020304" pitchFamily="18" charset="0"/>
                        </a:rPr>
                        <a:t>Arduino Uno</a:t>
                      </a:r>
                    </a:p>
                    <a:p>
                      <a:r>
                        <a:rPr lang="en-IN" sz="2000" dirty="0">
                          <a:latin typeface="times" panose="02020603050405020304" pitchFamily="18" charset="0"/>
                          <a:cs typeface="times" panose="02020603050405020304" pitchFamily="18" charset="0"/>
                        </a:rPr>
                        <a:t>LED</a:t>
                      </a:r>
                    </a:p>
                    <a:p>
                      <a:r>
                        <a:rPr lang="en-IN" sz="2000" dirty="0">
                          <a:latin typeface="times" panose="02020603050405020304" pitchFamily="18" charset="0"/>
                          <a:cs typeface="times" panose="02020603050405020304" pitchFamily="18" charset="0"/>
                        </a:rPr>
                        <a:t>Accelerometer</a:t>
                      </a:r>
                    </a:p>
                    <a:p>
                      <a:r>
                        <a:rPr lang="en-IN" sz="2000" dirty="0">
                          <a:latin typeface="times" panose="02020603050405020304" pitchFamily="18" charset="0"/>
                          <a:cs typeface="times" panose="02020603050405020304" pitchFamily="18" charset="0"/>
                        </a:rPr>
                        <a:t>SIM 808</a:t>
                      </a:r>
                    </a:p>
                  </a:txBody>
                  <a:tcPr/>
                </a:tc>
                <a:tc>
                  <a:txBody>
                    <a:bodyPr/>
                    <a:lstStyle/>
                    <a:p>
                      <a:r>
                        <a:rPr lang="en-IN" sz="2000" dirty="0">
                          <a:latin typeface="times" panose="02020603050405020304" pitchFamily="18" charset="0"/>
                          <a:cs typeface="times" panose="02020603050405020304" pitchFamily="18" charset="0"/>
                        </a:rPr>
                        <a:t>Accidents occurring at the curves and bends are reduced.</a:t>
                      </a:r>
                    </a:p>
                    <a:p>
                      <a:r>
                        <a:rPr lang="en-IN" sz="2000" dirty="0">
                          <a:latin typeface="times" panose="02020603050405020304" pitchFamily="18" charset="0"/>
                          <a:cs typeface="times" panose="02020603050405020304" pitchFamily="18" charset="0"/>
                        </a:rPr>
                        <a:t>If at all any accidents do happen, the system will inform the same to their family members</a:t>
                      </a:r>
                    </a:p>
                    <a:p>
                      <a:r>
                        <a:rPr lang="en-IN" sz="2000" dirty="0">
                          <a:latin typeface="times" panose="02020603050405020304" pitchFamily="18" charset="0"/>
                          <a:cs typeface="times" panose="02020603050405020304" pitchFamily="18" charset="0"/>
                        </a:rPr>
                        <a:t>The location of the place of accident is also shared with the family member and to the emergency services for immediate assist</a:t>
                      </a:r>
                    </a:p>
                  </a:txBody>
                  <a:tcPr/>
                </a:tc>
                <a:extLst>
                  <a:ext uri="{0D108BD9-81ED-4DB2-BD59-A6C34878D82A}">
                    <a16:rowId xmlns:a16="http://schemas.microsoft.com/office/drawing/2014/main" val="3837768710"/>
                  </a:ext>
                </a:extLst>
              </a:tr>
            </a:tbl>
          </a:graphicData>
        </a:graphic>
      </p:graphicFrame>
    </p:spTree>
    <p:extLst>
      <p:ext uri="{BB962C8B-B14F-4D97-AF65-F5344CB8AC3E}">
        <p14:creationId xmlns:p14="http://schemas.microsoft.com/office/powerpoint/2010/main" val="199560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FB00-FA60-5F47-F316-C15EFEA3995E}"/>
              </a:ext>
            </a:extLst>
          </p:cNvPr>
          <p:cNvSpPr>
            <a:spLocks noGrp="1"/>
          </p:cNvSpPr>
          <p:nvPr>
            <p:ph type="title"/>
          </p:nvPr>
        </p:nvSpPr>
        <p:spPr>
          <a:xfrm>
            <a:off x="279917" y="365126"/>
            <a:ext cx="11672595" cy="866515"/>
          </a:xfrm>
        </p:spPr>
        <p:txBody>
          <a:bodyPr>
            <a:normAutofit/>
          </a:bodyPr>
          <a:lstStyle/>
          <a:p>
            <a:r>
              <a:rPr lang="en-IN" sz="2200" dirty="0">
                <a:latin typeface="times" panose="02020603050405020304" pitchFamily="18" charset="0"/>
                <a:cs typeface="times" panose="02020603050405020304" pitchFamily="18" charset="0"/>
              </a:rPr>
              <a:t>Paper     : IoT Based: Smart Traffic Light Controller</a:t>
            </a:r>
            <a:br>
              <a:rPr lang="en-IN" sz="2200" dirty="0">
                <a:latin typeface="times" panose="02020603050405020304" pitchFamily="18" charset="0"/>
                <a:cs typeface="times" panose="02020603050405020304" pitchFamily="18" charset="0"/>
              </a:rPr>
            </a:br>
            <a:r>
              <a:rPr lang="en-IN" sz="2200" dirty="0">
                <a:latin typeface="times" panose="02020603050405020304" pitchFamily="18" charset="0"/>
                <a:cs typeface="times" panose="02020603050405020304" pitchFamily="18" charset="0"/>
              </a:rPr>
              <a:t>Authors : Faisal Al </a:t>
            </a:r>
            <a:r>
              <a:rPr lang="en-IN" sz="2200" dirty="0" err="1">
                <a:latin typeface="times" panose="02020603050405020304" pitchFamily="18" charset="0"/>
                <a:cs typeface="times" panose="02020603050405020304" pitchFamily="18" charset="0"/>
              </a:rPr>
              <a:t>Kalbani</a:t>
            </a:r>
            <a:r>
              <a:rPr lang="en-IN" sz="2200" dirty="0">
                <a:latin typeface="times" panose="02020603050405020304" pitchFamily="18" charset="0"/>
                <a:cs typeface="times" panose="02020603050405020304" pitchFamily="18" charset="0"/>
              </a:rPr>
              <a:t>, Nada Al </a:t>
            </a:r>
            <a:r>
              <a:rPr lang="en-IN" sz="2200" dirty="0" err="1">
                <a:latin typeface="times" panose="02020603050405020304" pitchFamily="18" charset="0"/>
                <a:cs typeface="times" panose="02020603050405020304" pitchFamily="18" charset="0"/>
              </a:rPr>
              <a:t>Bulushi</a:t>
            </a:r>
            <a:r>
              <a:rPr lang="en-IN" sz="2200" dirty="0">
                <a:latin typeface="times" panose="02020603050405020304" pitchFamily="18" charset="0"/>
                <a:cs typeface="times" panose="02020603050405020304" pitchFamily="18" charset="0"/>
              </a:rPr>
              <a:t>, Syed Imran</a:t>
            </a:r>
          </a:p>
        </p:txBody>
      </p:sp>
      <p:graphicFrame>
        <p:nvGraphicFramePr>
          <p:cNvPr id="4" name="Table 4">
            <a:extLst>
              <a:ext uri="{FF2B5EF4-FFF2-40B4-BE49-F238E27FC236}">
                <a16:creationId xmlns:a16="http://schemas.microsoft.com/office/drawing/2014/main" id="{E6E1AF45-0394-4B1D-2548-632BADF4B649}"/>
              </a:ext>
            </a:extLst>
          </p:cNvPr>
          <p:cNvGraphicFramePr>
            <a:graphicFrameLocks noGrp="1"/>
          </p:cNvGraphicFramePr>
          <p:nvPr>
            <p:ph idx="1"/>
            <p:extLst>
              <p:ext uri="{D42A27DB-BD31-4B8C-83A1-F6EECF244321}">
                <p14:modId xmlns:p14="http://schemas.microsoft.com/office/powerpoint/2010/main" val="134787379"/>
              </p:ext>
            </p:extLst>
          </p:nvPr>
        </p:nvGraphicFramePr>
        <p:xfrm>
          <a:off x="354842" y="1427747"/>
          <a:ext cx="11597672" cy="5553475"/>
        </p:xfrm>
        <a:graphic>
          <a:graphicData uri="http://schemas.openxmlformats.org/drawingml/2006/table">
            <a:tbl>
              <a:tblPr firstRow="1" bandRow="1">
                <a:tableStyleId>{5C22544A-7EE6-4342-B048-85BDC9FD1C3A}</a:tableStyleId>
              </a:tblPr>
              <a:tblGrid>
                <a:gridCol w="2705633">
                  <a:extLst>
                    <a:ext uri="{9D8B030D-6E8A-4147-A177-3AD203B41FA5}">
                      <a16:colId xmlns:a16="http://schemas.microsoft.com/office/drawing/2014/main" val="988413411"/>
                    </a:ext>
                  </a:extLst>
                </a:gridCol>
                <a:gridCol w="2964013">
                  <a:extLst>
                    <a:ext uri="{9D8B030D-6E8A-4147-A177-3AD203B41FA5}">
                      <a16:colId xmlns:a16="http://schemas.microsoft.com/office/drawing/2014/main" val="3310388539"/>
                    </a:ext>
                  </a:extLst>
                </a:gridCol>
                <a:gridCol w="2964013">
                  <a:extLst>
                    <a:ext uri="{9D8B030D-6E8A-4147-A177-3AD203B41FA5}">
                      <a16:colId xmlns:a16="http://schemas.microsoft.com/office/drawing/2014/main" val="1712885537"/>
                    </a:ext>
                  </a:extLst>
                </a:gridCol>
                <a:gridCol w="2964013">
                  <a:extLst>
                    <a:ext uri="{9D8B030D-6E8A-4147-A177-3AD203B41FA5}">
                      <a16:colId xmlns:a16="http://schemas.microsoft.com/office/drawing/2014/main" val="2692514939"/>
                    </a:ext>
                  </a:extLst>
                </a:gridCol>
              </a:tblGrid>
              <a:tr h="1194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dirty="0">
                          <a:solidFill>
                            <a:schemeClr val="tx1"/>
                          </a:solidFill>
                          <a:effectLst/>
                          <a:latin typeface="Calibri" panose="020F0502020204030204" pitchFamily="34" charset="0"/>
                        </a:rPr>
                        <a:t>Parameters considered</a:t>
                      </a:r>
                      <a:endParaRPr lang="en-IN" sz="2400" b="0" dirty="0">
                        <a:solidFill>
                          <a:schemeClr val="tx1"/>
                        </a:solidFill>
                      </a:endParaRPr>
                    </a:p>
                  </a:txBody>
                  <a:tcPr/>
                </a:tc>
                <a:tc>
                  <a:txBody>
                    <a:bodyPr/>
                    <a:lstStyle/>
                    <a:p>
                      <a:r>
                        <a:rPr lang="en-US" sz="2400" b="0" i="0" u="none" strike="noStrike" dirty="0">
                          <a:solidFill>
                            <a:schemeClr val="tx1"/>
                          </a:solidFill>
                          <a:effectLst/>
                          <a:latin typeface="Calibri" panose="020F0502020204030204" pitchFamily="34" charset="0"/>
                        </a:rPr>
                        <a:t>Methodology used</a:t>
                      </a:r>
                      <a:r>
                        <a:rPr lang="en-US" sz="2400" b="0" dirty="0">
                          <a:solidFill>
                            <a:schemeClr val="tx1"/>
                          </a:solidFill>
                        </a:rPr>
                        <a:t> </a:t>
                      </a:r>
                      <a:endParaRPr lang="en-IN" sz="2400" b="0" dirty="0">
                        <a:solidFill>
                          <a:schemeClr val="tx1"/>
                        </a:solidFill>
                      </a:endParaRPr>
                    </a:p>
                  </a:txBody>
                  <a:tcPr/>
                </a:tc>
                <a:tc>
                  <a:txBody>
                    <a:bodyPr/>
                    <a:lstStyle/>
                    <a:p>
                      <a:r>
                        <a:rPr lang="en-US" sz="2400" b="0" i="0" u="none" strike="noStrike" dirty="0">
                          <a:solidFill>
                            <a:schemeClr val="tx1"/>
                          </a:solidFill>
                          <a:effectLst/>
                          <a:latin typeface="Calibri" panose="020F0502020204030204" pitchFamily="34" charset="0"/>
                        </a:rPr>
                        <a:t>Components used</a:t>
                      </a:r>
                      <a:endParaRPr lang="en-IN" sz="2400" b="0" dirty="0">
                        <a:solidFill>
                          <a:schemeClr val="tx1"/>
                        </a:solidFill>
                      </a:endParaRPr>
                    </a:p>
                  </a:txBody>
                  <a:tcPr/>
                </a:tc>
                <a:tc>
                  <a:txBody>
                    <a:bodyPr/>
                    <a:lstStyle/>
                    <a:p>
                      <a:r>
                        <a:rPr lang="en-US" sz="2400" b="0" dirty="0">
                          <a:solidFill>
                            <a:schemeClr val="tx1"/>
                          </a:solidFill>
                        </a:rPr>
                        <a:t>Advantages</a:t>
                      </a:r>
                      <a:endParaRPr lang="en-IN" sz="2400" b="0" dirty="0">
                        <a:solidFill>
                          <a:schemeClr val="tx1"/>
                        </a:solidFill>
                      </a:endParaRPr>
                    </a:p>
                  </a:txBody>
                  <a:tcPr/>
                </a:tc>
                <a:extLst>
                  <a:ext uri="{0D108BD9-81ED-4DB2-BD59-A6C34878D82A}">
                    <a16:rowId xmlns:a16="http://schemas.microsoft.com/office/drawing/2014/main" val="3239729716"/>
                  </a:ext>
                </a:extLst>
              </a:tr>
              <a:tr h="3983491">
                <a:tc>
                  <a:txBody>
                    <a:bodyPr/>
                    <a:lstStyle/>
                    <a:p>
                      <a:r>
                        <a:rPr lang="en-IN" sz="2000" dirty="0">
                          <a:latin typeface="times" panose="02020603050405020304" pitchFamily="18" charset="0"/>
                          <a:cs typeface="times" panose="02020603050405020304" pitchFamily="18" charset="0"/>
                        </a:rPr>
                        <a:t>Vehicle </a:t>
                      </a:r>
                      <a:r>
                        <a:rPr lang="en-IN" sz="2000" dirty="0" err="1">
                          <a:latin typeface="times" panose="02020603050405020304" pitchFamily="18" charset="0"/>
                          <a:cs typeface="times" panose="02020603050405020304" pitchFamily="18" charset="0"/>
                        </a:rPr>
                        <a:t>type,Calling</a:t>
                      </a:r>
                      <a:r>
                        <a:rPr lang="en-IN" sz="2000" dirty="0">
                          <a:latin typeface="times" panose="02020603050405020304" pitchFamily="18" charset="0"/>
                          <a:cs typeface="times" panose="02020603050405020304" pitchFamily="18" charset="0"/>
                        </a:rPr>
                        <a:t> the system using GSM </a:t>
                      </a:r>
                      <a:r>
                        <a:rPr lang="en-IN" sz="2000" dirty="0" err="1">
                          <a:latin typeface="times" panose="02020603050405020304" pitchFamily="18" charset="0"/>
                          <a:cs typeface="times" panose="02020603050405020304" pitchFamily="18" charset="0"/>
                        </a:rPr>
                        <a:t>technology,number</a:t>
                      </a:r>
                      <a:r>
                        <a:rPr lang="en-IN" sz="2000" dirty="0">
                          <a:latin typeface="times" panose="02020603050405020304" pitchFamily="18" charset="0"/>
                          <a:cs typeface="times" panose="02020603050405020304" pitchFamily="18" charset="0"/>
                        </a:rPr>
                        <a:t> of vehicles </a:t>
                      </a:r>
                      <a:r>
                        <a:rPr lang="en-IN" sz="2000" dirty="0" err="1">
                          <a:latin typeface="times" panose="02020603050405020304" pitchFamily="18" charset="0"/>
                          <a:cs typeface="times" panose="02020603050405020304" pitchFamily="18" charset="0"/>
                        </a:rPr>
                        <a:t>passing,traffic</a:t>
                      </a:r>
                      <a:r>
                        <a:rPr lang="en-IN" sz="2000" dirty="0">
                          <a:latin typeface="times" panose="02020603050405020304" pitchFamily="18" charset="0"/>
                          <a:cs typeface="times" panose="02020603050405020304" pitchFamily="18" charset="0"/>
                        </a:rPr>
                        <a:t> congestion</a:t>
                      </a:r>
                    </a:p>
                  </a:txBody>
                  <a:tcPr/>
                </a:tc>
                <a:tc>
                  <a:txBody>
                    <a:bodyPr/>
                    <a:lstStyle/>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The traffic density is measured b IR sensors.</a:t>
                      </a:r>
                    </a:p>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RFID technology is used for ambulance vehicles to give a green path.</a:t>
                      </a:r>
                    </a:p>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The system uses cameras for detecting  traffic congestions and controlling signals.</a:t>
                      </a:r>
                    </a:p>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There is one camera for each direction fixed alongside the traffic light.</a:t>
                      </a:r>
                    </a:p>
                  </a:txBody>
                  <a:tcPr/>
                </a:tc>
                <a:tc>
                  <a:txBody>
                    <a:bodyPr/>
                    <a:lstStyle/>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Arduino UNO</a:t>
                      </a:r>
                    </a:p>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RFID</a:t>
                      </a:r>
                    </a:p>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IR sensors</a:t>
                      </a:r>
                    </a:p>
                  </a:txBody>
                  <a:tcPr/>
                </a:tc>
                <a:tc>
                  <a:txBody>
                    <a:bodyPr/>
                    <a:lstStyle/>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The system detects how long is the congestion in one direction and will give the traffic light a suitable time to let all vehicles passing the congestion smoothly.</a:t>
                      </a:r>
                    </a:p>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The system gives priority for passing for emergency vehicles.</a:t>
                      </a:r>
                    </a:p>
                  </a:txBody>
                  <a:tcPr/>
                </a:tc>
                <a:extLst>
                  <a:ext uri="{0D108BD9-81ED-4DB2-BD59-A6C34878D82A}">
                    <a16:rowId xmlns:a16="http://schemas.microsoft.com/office/drawing/2014/main" val="3837768710"/>
                  </a:ext>
                </a:extLst>
              </a:tr>
            </a:tbl>
          </a:graphicData>
        </a:graphic>
      </p:graphicFrame>
    </p:spTree>
    <p:extLst>
      <p:ext uri="{BB962C8B-B14F-4D97-AF65-F5344CB8AC3E}">
        <p14:creationId xmlns:p14="http://schemas.microsoft.com/office/powerpoint/2010/main" val="305757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FB00-FA60-5F47-F316-C15EFEA3995E}"/>
              </a:ext>
            </a:extLst>
          </p:cNvPr>
          <p:cNvSpPr>
            <a:spLocks noGrp="1"/>
          </p:cNvSpPr>
          <p:nvPr>
            <p:ph type="title"/>
          </p:nvPr>
        </p:nvSpPr>
        <p:spPr>
          <a:xfrm>
            <a:off x="279917" y="365126"/>
            <a:ext cx="11672595" cy="866515"/>
          </a:xfrm>
        </p:spPr>
        <p:txBody>
          <a:bodyPr>
            <a:normAutofit/>
          </a:bodyPr>
          <a:lstStyle/>
          <a:p>
            <a:r>
              <a:rPr lang="en-IN" sz="2200" dirty="0">
                <a:latin typeface="times" panose="02020603050405020304" pitchFamily="18" charset="0"/>
                <a:cs typeface="times" panose="02020603050405020304" pitchFamily="18" charset="0"/>
              </a:rPr>
              <a:t>Paper     : Priority Based Traffic Management System</a:t>
            </a:r>
            <a:br>
              <a:rPr lang="en-IN" sz="2200" dirty="0">
                <a:latin typeface="times" panose="02020603050405020304" pitchFamily="18" charset="0"/>
                <a:cs typeface="times" panose="02020603050405020304" pitchFamily="18" charset="0"/>
              </a:rPr>
            </a:br>
            <a:r>
              <a:rPr lang="en-IN" sz="2200" dirty="0">
                <a:latin typeface="times" panose="02020603050405020304" pitchFamily="18" charset="0"/>
                <a:cs typeface="times" panose="02020603050405020304" pitchFamily="18" charset="0"/>
              </a:rPr>
              <a:t>Authors : Deepika G, </a:t>
            </a:r>
            <a:r>
              <a:rPr lang="en-IN" sz="2200" dirty="0" err="1">
                <a:latin typeface="times" panose="02020603050405020304" pitchFamily="18" charset="0"/>
                <a:cs typeface="times" panose="02020603050405020304" pitchFamily="18" charset="0"/>
              </a:rPr>
              <a:t>Kowsalya</a:t>
            </a:r>
            <a:r>
              <a:rPr lang="en-IN" sz="2200" dirty="0">
                <a:latin typeface="times" panose="02020603050405020304" pitchFamily="18" charset="0"/>
                <a:cs typeface="times" panose="02020603050405020304" pitchFamily="18" charset="0"/>
              </a:rPr>
              <a:t> S, </a:t>
            </a:r>
            <a:r>
              <a:rPr lang="en-IN" sz="2200" dirty="0" err="1">
                <a:latin typeface="times" panose="02020603050405020304" pitchFamily="18" charset="0"/>
                <a:cs typeface="times" panose="02020603050405020304" pitchFamily="18" charset="0"/>
              </a:rPr>
              <a:t>Prathushalaxmi</a:t>
            </a:r>
            <a:r>
              <a:rPr lang="en-IN" sz="2200" dirty="0">
                <a:latin typeface="times" panose="02020603050405020304" pitchFamily="18" charset="0"/>
                <a:cs typeface="times" panose="02020603050405020304" pitchFamily="18" charset="0"/>
              </a:rPr>
              <a:t> B</a:t>
            </a:r>
          </a:p>
        </p:txBody>
      </p:sp>
      <p:graphicFrame>
        <p:nvGraphicFramePr>
          <p:cNvPr id="4" name="Table 4">
            <a:extLst>
              <a:ext uri="{FF2B5EF4-FFF2-40B4-BE49-F238E27FC236}">
                <a16:creationId xmlns:a16="http://schemas.microsoft.com/office/drawing/2014/main" id="{E6E1AF45-0394-4B1D-2548-632BADF4B649}"/>
              </a:ext>
            </a:extLst>
          </p:cNvPr>
          <p:cNvGraphicFramePr>
            <a:graphicFrameLocks noGrp="1"/>
          </p:cNvGraphicFramePr>
          <p:nvPr>
            <p:ph idx="1"/>
            <p:extLst>
              <p:ext uri="{D42A27DB-BD31-4B8C-83A1-F6EECF244321}">
                <p14:modId xmlns:p14="http://schemas.microsoft.com/office/powerpoint/2010/main" val="3115327029"/>
              </p:ext>
            </p:extLst>
          </p:nvPr>
        </p:nvGraphicFramePr>
        <p:xfrm>
          <a:off x="279918" y="1427747"/>
          <a:ext cx="11672596" cy="5178326"/>
        </p:xfrm>
        <a:graphic>
          <a:graphicData uri="http://schemas.openxmlformats.org/drawingml/2006/table">
            <a:tbl>
              <a:tblPr firstRow="1" bandRow="1">
                <a:tableStyleId>{5C22544A-7EE6-4342-B048-85BDC9FD1C3A}</a:tableStyleId>
              </a:tblPr>
              <a:tblGrid>
                <a:gridCol w="2780557">
                  <a:extLst>
                    <a:ext uri="{9D8B030D-6E8A-4147-A177-3AD203B41FA5}">
                      <a16:colId xmlns:a16="http://schemas.microsoft.com/office/drawing/2014/main" val="988413411"/>
                    </a:ext>
                  </a:extLst>
                </a:gridCol>
                <a:gridCol w="2964013">
                  <a:extLst>
                    <a:ext uri="{9D8B030D-6E8A-4147-A177-3AD203B41FA5}">
                      <a16:colId xmlns:a16="http://schemas.microsoft.com/office/drawing/2014/main" val="3310388539"/>
                    </a:ext>
                  </a:extLst>
                </a:gridCol>
                <a:gridCol w="2964013">
                  <a:extLst>
                    <a:ext uri="{9D8B030D-6E8A-4147-A177-3AD203B41FA5}">
                      <a16:colId xmlns:a16="http://schemas.microsoft.com/office/drawing/2014/main" val="1712885537"/>
                    </a:ext>
                  </a:extLst>
                </a:gridCol>
                <a:gridCol w="2964013">
                  <a:extLst>
                    <a:ext uri="{9D8B030D-6E8A-4147-A177-3AD203B41FA5}">
                      <a16:colId xmlns:a16="http://schemas.microsoft.com/office/drawing/2014/main" val="2692514939"/>
                    </a:ext>
                  </a:extLst>
                </a:gridCol>
              </a:tblGrid>
              <a:tr h="1194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dirty="0">
                          <a:solidFill>
                            <a:schemeClr val="tx1"/>
                          </a:solidFill>
                          <a:effectLst/>
                          <a:latin typeface="Calibri" panose="020F0502020204030204" pitchFamily="34" charset="0"/>
                        </a:rPr>
                        <a:t>Parameters considered</a:t>
                      </a:r>
                      <a:endParaRPr lang="en-IN" sz="2400" b="0" dirty="0">
                        <a:solidFill>
                          <a:schemeClr val="tx1"/>
                        </a:solidFill>
                      </a:endParaRPr>
                    </a:p>
                  </a:txBody>
                  <a:tcPr/>
                </a:tc>
                <a:tc>
                  <a:txBody>
                    <a:bodyPr/>
                    <a:lstStyle/>
                    <a:p>
                      <a:r>
                        <a:rPr lang="en-US" sz="2400" b="0" i="0" u="none" strike="noStrike" dirty="0">
                          <a:solidFill>
                            <a:schemeClr val="tx1"/>
                          </a:solidFill>
                          <a:effectLst/>
                          <a:latin typeface="Calibri" panose="020F0502020204030204" pitchFamily="34" charset="0"/>
                        </a:rPr>
                        <a:t>Methodology used</a:t>
                      </a:r>
                      <a:r>
                        <a:rPr lang="en-US" sz="2400" b="0" dirty="0">
                          <a:solidFill>
                            <a:schemeClr val="tx1"/>
                          </a:solidFill>
                        </a:rPr>
                        <a:t> </a:t>
                      </a:r>
                      <a:endParaRPr lang="en-IN" sz="2400" b="0" dirty="0">
                        <a:solidFill>
                          <a:schemeClr val="tx1"/>
                        </a:solidFill>
                      </a:endParaRPr>
                    </a:p>
                  </a:txBody>
                  <a:tcPr/>
                </a:tc>
                <a:tc>
                  <a:txBody>
                    <a:bodyPr/>
                    <a:lstStyle/>
                    <a:p>
                      <a:r>
                        <a:rPr lang="en-US" sz="2400" b="0" i="0" u="none" strike="noStrike" dirty="0">
                          <a:solidFill>
                            <a:schemeClr val="tx1"/>
                          </a:solidFill>
                          <a:effectLst/>
                          <a:latin typeface="Calibri" panose="020F0502020204030204" pitchFamily="34" charset="0"/>
                        </a:rPr>
                        <a:t>Components used</a:t>
                      </a:r>
                      <a:endParaRPr lang="en-IN" sz="2400" b="0" dirty="0">
                        <a:solidFill>
                          <a:schemeClr val="tx1"/>
                        </a:solidFill>
                      </a:endParaRPr>
                    </a:p>
                  </a:txBody>
                  <a:tcPr/>
                </a:tc>
                <a:tc>
                  <a:txBody>
                    <a:bodyPr/>
                    <a:lstStyle/>
                    <a:p>
                      <a:r>
                        <a:rPr lang="en-US" sz="2400" b="0" dirty="0">
                          <a:solidFill>
                            <a:schemeClr val="tx1"/>
                          </a:solidFill>
                        </a:rPr>
                        <a:t>Advantages</a:t>
                      </a:r>
                      <a:endParaRPr lang="en-IN" sz="2400" b="0" dirty="0">
                        <a:solidFill>
                          <a:schemeClr val="tx1"/>
                        </a:solidFill>
                      </a:endParaRPr>
                    </a:p>
                  </a:txBody>
                  <a:tcPr/>
                </a:tc>
                <a:extLst>
                  <a:ext uri="{0D108BD9-81ED-4DB2-BD59-A6C34878D82A}">
                    <a16:rowId xmlns:a16="http://schemas.microsoft.com/office/drawing/2014/main" val="3239729716"/>
                  </a:ext>
                </a:extLst>
              </a:tr>
              <a:tr h="3983491">
                <a:tc>
                  <a:txBody>
                    <a:bodyPr/>
                    <a:lstStyle/>
                    <a:p>
                      <a:r>
                        <a:rPr lang="en-IN" sz="2000" dirty="0">
                          <a:latin typeface="times" panose="02020603050405020304" pitchFamily="18" charset="0"/>
                          <a:cs typeface="times" panose="02020603050405020304" pitchFamily="18" charset="0"/>
                        </a:rPr>
                        <a:t>Region of interest of vehicles in that locality, which also time dependent and location </a:t>
                      </a:r>
                      <a:r>
                        <a:rPr lang="en-IN" sz="2000" dirty="0" err="1">
                          <a:latin typeface="times" panose="02020603050405020304" pitchFamily="18" charset="0"/>
                          <a:cs typeface="times" panose="02020603050405020304" pitchFamily="18" charset="0"/>
                        </a:rPr>
                        <a:t>dependent.Traffic</a:t>
                      </a:r>
                      <a:r>
                        <a:rPr lang="en-IN" sz="2000" dirty="0">
                          <a:latin typeface="times" panose="02020603050405020304" pitchFamily="18" charset="0"/>
                          <a:cs typeface="times" panose="02020603050405020304" pitchFamily="18" charset="0"/>
                        </a:rPr>
                        <a:t> congestion, types of vehicle.</a:t>
                      </a:r>
                    </a:p>
                  </a:txBody>
                  <a:tcPr/>
                </a:tc>
                <a:tc>
                  <a:txBody>
                    <a:bodyPr/>
                    <a:lstStyle/>
                    <a:p>
                      <a:r>
                        <a:rPr lang="en-IN" sz="2000" dirty="0">
                          <a:latin typeface="times" panose="02020603050405020304" pitchFamily="18" charset="0"/>
                          <a:cs typeface="times" panose="02020603050405020304" pitchFamily="18" charset="0"/>
                        </a:rPr>
                        <a:t>The Blynk application is integrated with the traffic signal using ESP8266 </a:t>
                      </a:r>
                      <a:r>
                        <a:rPr lang="en-IN" sz="2000" dirty="0" err="1">
                          <a:latin typeface="times" panose="02020603050405020304" pitchFamily="18" charset="0"/>
                          <a:cs typeface="times" panose="02020603050405020304" pitchFamily="18" charset="0"/>
                        </a:rPr>
                        <a:t>wifi</a:t>
                      </a:r>
                      <a:r>
                        <a:rPr lang="en-IN" sz="2000" dirty="0">
                          <a:latin typeface="times" panose="02020603050405020304" pitchFamily="18" charset="0"/>
                          <a:cs typeface="times" panose="02020603050405020304" pitchFamily="18" charset="0"/>
                        </a:rPr>
                        <a:t> </a:t>
                      </a:r>
                      <a:r>
                        <a:rPr lang="en-IN" sz="2000" dirty="0" err="1">
                          <a:latin typeface="times" panose="02020603050405020304" pitchFamily="18" charset="0"/>
                          <a:cs typeface="times" panose="02020603050405020304" pitchFamily="18" charset="0"/>
                        </a:rPr>
                        <a:t>module.This</a:t>
                      </a:r>
                      <a:r>
                        <a:rPr lang="en-IN" sz="2000" dirty="0">
                          <a:latin typeface="times" panose="02020603050405020304" pitchFamily="18" charset="0"/>
                          <a:cs typeface="times" panose="02020603050405020304" pitchFamily="18" charset="0"/>
                        </a:rPr>
                        <a:t> application will be controlled by the ambulance driver to change the traffic signal. The light changes to blue when he does so.   </a:t>
                      </a:r>
                    </a:p>
                  </a:txBody>
                  <a:tcPr/>
                </a:tc>
                <a:tc>
                  <a:txBody>
                    <a:bodyPr/>
                    <a:lstStyle/>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ESP8266</a:t>
                      </a:r>
                    </a:p>
                    <a:p>
                      <a:pPr marL="285750" indent="-285750">
                        <a:buFont typeface="Arial" panose="020B0604020202020204" pitchFamily="34" charset="0"/>
                        <a:buChar char="•"/>
                      </a:pPr>
                      <a:r>
                        <a:rPr lang="en-IN" sz="2000" dirty="0">
                          <a:latin typeface="times" panose="02020603050405020304" pitchFamily="18" charset="0"/>
                          <a:cs typeface="times" panose="02020603050405020304" pitchFamily="18" charset="0"/>
                        </a:rPr>
                        <a:t>Transformer</a:t>
                      </a:r>
                    </a:p>
                  </a:txBody>
                  <a:tcPr/>
                </a:tc>
                <a:tc>
                  <a:txBody>
                    <a:bodyPr/>
                    <a:lstStyle/>
                    <a:p>
                      <a:r>
                        <a:rPr lang="en-IN" sz="2000" dirty="0">
                          <a:latin typeface="times" panose="02020603050405020304" pitchFamily="18" charset="0"/>
                          <a:cs typeface="times" panose="02020603050405020304" pitchFamily="18" charset="0"/>
                        </a:rPr>
                        <a:t>This system will make less complexity for the ambulance to cross the traffic signal.</a:t>
                      </a:r>
                    </a:p>
                  </a:txBody>
                  <a:tcPr/>
                </a:tc>
                <a:extLst>
                  <a:ext uri="{0D108BD9-81ED-4DB2-BD59-A6C34878D82A}">
                    <a16:rowId xmlns:a16="http://schemas.microsoft.com/office/drawing/2014/main" val="3837768710"/>
                  </a:ext>
                </a:extLst>
              </a:tr>
            </a:tbl>
          </a:graphicData>
        </a:graphic>
      </p:graphicFrame>
    </p:spTree>
    <p:extLst>
      <p:ext uri="{BB962C8B-B14F-4D97-AF65-F5344CB8AC3E}">
        <p14:creationId xmlns:p14="http://schemas.microsoft.com/office/powerpoint/2010/main" val="834916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1338</Words>
  <Application>Microsoft Office PowerPoint</Application>
  <PresentationFormat>Widescreen</PresentationFormat>
  <Paragraphs>131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vt:lpstr>
      <vt:lpstr>Office Theme</vt:lpstr>
      <vt:lpstr>Ideation Phase Literature Survey</vt:lpstr>
      <vt:lpstr>Paper     : Development and Testing of Road Signs Alert System Using a Smart Mobile Phone(2022) Authors : Eric M. Masatu , Ramadhani Sinde , and Anael Sam</vt:lpstr>
      <vt:lpstr>Paper     : Smart Road Safety and Accident Prevention System.(2022) Authors : Pramod Mali , Aditya Pachpunde , Rohit Ballal , Yash Kulkarni</vt:lpstr>
      <vt:lpstr>Paper     : Smart roads: A state of the art of highways innovations in the Smart Age(2021) Authors : Andrea Pompigna  , Raffaele Mauro</vt:lpstr>
      <vt:lpstr>Paper:Smart Real-Time Tracking and Controlling System During Health Emergency for Improved Road Safety(2021) Authors :Nithish M, Thippesha J, Yathishgowda H R, Nagaraju J N , Yaswanth Kumar B</vt:lpstr>
      <vt:lpstr>Paper     : Application of IoT and Artificial Intelligence in Road Safety (2022) Authors : Srimantini Bhattacharya, Harsh Jha , Radhikesh P. Nanda </vt:lpstr>
      <vt:lpstr>Paper     : IoT Based Smart Road Safety and Vehicle Accident Prevention System for Mountain Roads (2021) Authors : Kailas Shinde , Pranjal Shinde , Shivani Valhvankar , Swapnil Narkhede</vt:lpstr>
      <vt:lpstr>Paper     : IoT Based: Smart Traffic Light Controller Authors : Faisal Al Kalbani, Nada Al Bulushi, Syed Imran</vt:lpstr>
      <vt:lpstr>Paper     : Priority Based Traffic Management System Authors : Deepika G, Kowsalya S, Prathushalaxmi B</vt:lpstr>
      <vt:lpstr>Paper     : Android Controlled Smart Notice Board Using IoT Authors : Akasha J, Avinasha N , Chaitra M , Mnu D K ,Yogeesha 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Nihil Praveen</dc:creator>
  <cp:lastModifiedBy>charu nethra</cp:lastModifiedBy>
  <cp:revision>16</cp:revision>
  <dcterms:created xsi:type="dcterms:W3CDTF">2022-10-06T17:36:44Z</dcterms:created>
  <dcterms:modified xsi:type="dcterms:W3CDTF">2022-10-18T13:28:40Z</dcterms:modified>
</cp:coreProperties>
</file>