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9" r:id="rId4"/>
  </p:sldMasterIdLst>
  <p:notesMasterIdLst>
    <p:notesMasterId r:id="rId18"/>
  </p:notesMasterIdLst>
  <p:handoutMasterIdLst>
    <p:handoutMasterId r:id="rId19"/>
  </p:handoutMasterIdLst>
  <p:sldIdLst>
    <p:sldId id="328" r:id="rId5"/>
    <p:sldId id="317" r:id="rId6"/>
    <p:sldId id="318" r:id="rId7"/>
    <p:sldId id="325" r:id="rId8"/>
    <p:sldId id="320" r:id="rId9"/>
    <p:sldId id="321" r:id="rId10"/>
    <p:sldId id="319" r:id="rId11"/>
    <p:sldId id="322" r:id="rId12"/>
    <p:sldId id="329" r:id="rId13"/>
    <p:sldId id="326" r:id="rId14"/>
    <p:sldId id="327" r:id="rId15"/>
    <p:sldId id="324" r:id="rId16"/>
    <p:sldId id="31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2B"/>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7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11/18/2022</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11/18/2022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11/18/2022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 name="Picture 7" descr="A picture containing text, plant&#10;&#10;Description automatically generated">
            <a:extLst>
              <a:ext uri="{FF2B5EF4-FFF2-40B4-BE49-F238E27FC236}">
                <a16:creationId xmlns:a16="http://schemas.microsoft.com/office/drawing/2014/main" id="{9CC4FFAD-0283-4463-B494-D6AD3012B9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9" name="Oval 8">
            <a:extLst>
              <a:ext uri="{FF2B5EF4-FFF2-40B4-BE49-F238E27FC236}">
                <a16:creationId xmlns:a16="http://schemas.microsoft.com/office/drawing/2014/main" id="{7C029529-6CD9-4C0C-A0BC-66F2585BCFC4}"/>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20937CA0-88E3-4E0D-B960-CD8C0E61A820}"/>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8C28FA00-F87A-4466-B451-69EF851BDD1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2" name="Oval 11">
            <a:extLst>
              <a:ext uri="{FF2B5EF4-FFF2-40B4-BE49-F238E27FC236}">
                <a16:creationId xmlns:a16="http://schemas.microsoft.com/office/drawing/2014/main" id="{DDF3B1F0-B141-4C6E-AFD4-B729333DC399}"/>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516BFA1F-3AAC-4C62-8AA5-9324936A403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4" name="Picture 13">
            <a:extLst>
              <a:ext uri="{FF2B5EF4-FFF2-40B4-BE49-F238E27FC236}">
                <a16:creationId xmlns:a16="http://schemas.microsoft.com/office/drawing/2014/main" id="{28E0D64A-E109-466E-B7B9-0E3E635E53F6}"/>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Tree>
    <p:extLst>
      <p:ext uri="{BB962C8B-B14F-4D97-AF65-F5344CB8AC3E}">
        <p14:creationId xmlns:p14="http://schemas.microsoft.com/office/powerpoint/2010/main" val="902227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11/18/2022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291164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11/18/2022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3513461"/>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30415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11/18/2022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0352447"/>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11/18/2022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7045051"/>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11/18/2022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1699304"/>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11/18/2022</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961904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11/18/2022</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Rectangle 6">
            <a:extLst>
              <a:ext uri="{FF2B5EF4-FFF2-40B4-BE49-F238E27FC236}">
                <a16:creationId xmlns:a16="http://schemas.microsoft.com/office/drawing/2014/main" id="{2B3C100E-F12E-4BE7-914E-3EDFB791EE9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BA6C1647-73AE-49B3-92C9-37BD3F147348}"/>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mollusk, insect&#10;&#10;Description automatically generated">
            <a:extLst>
              <a:ext uri="{FF2B5EF4-FFF2-40B4-BE49-F238E27FC236}">
                <a16:creationId xmlns:a16="http://schemas.microsoft.com/office/drawing/2014/main" id="{62244590-B1E5-40F6-AE41-EBF02112FE5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Tree>
    <p:extLst>
      <p:ext uri="{BB962C8B-B14F-4D97-AF65-F5344CB8AC3E}">
        <p14:creationId xmlns:p14="http://schemas.microsoft.com/office/powerpoint/2010/main" val="3978219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11/18/2022</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661397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11/18/2022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5572712"/>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11/18/2022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1058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11/18/2022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94A09A9-5501-47C1-A89A-A340965A2BE2}"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1907152"/>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668" r:id="rId13"/>
    <p:sldLayoutId id="2147483665" r:id="rId14"/>
    <p:sldLayoutId id="2147483660" r:id="rId15"/>
    <p:sldLayoutId id="2147483661" r:id="rId16"/>
    <p:sldLayoutId id="2147483666" r:id="rId17"/>
    <p:sldLayoutId id="2147483653" r:id="rId18"/>
    <p:sldLayoutId id="2147483652" r:id="rId19"/>
    <p:sldLayoutId id="2147483654" r:id="rId20"/>
  </p:sldLayoutIdLst>
  <p:hf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CC06470-CDE4-46CD-BF6E-DEDCB42D95F4}"/>
              </a:ext>
            </a:extLst>
          </p:cNvPr>
          <p:cNvSpPr>
            <a:spLocks noGrp="1"/>
          </p:cNvSpPr>
          <p:nvPr>
            <p:ph type="sldNum" sz="quarter" idx="12"/>
          </p:nvPr>
        </p:nvSpPr>
        <p:spPr/>
        <p:txBody>
          <a:bodyPr/>
          <a:lstStyle/>
          <a:p>
            <a:fld id="{294A09A9-5501-47C1-A89A-A340965A2BE2}" type="slidenum">
              <a:rPr lang="en-US" smtClean="0"/>
              <a:pPr/>
              <a:t>1</a:t>
            </a:fld>
            <a:endParaRPr lang="en-US" dirty="0"/>
          </a:p>
        </p:txBody>
      </p:sp>
      <p:sp>
        <p:nvSpPr>
          <p:cNvPr id="6" name="Title 1">
            <a:extLst>
              <a:ext uri="{FF2B5EF4-FFF2-40B4-BE49-F238E27FC236}">
                <a16:creationId xmlns:a16="http://schemas.microsoft.com/office/drawing/2014/main" id="{07246CCC-8E91-473B-B3F6-858002D0DAF4}"/>
              </a:ext>
            </a:extLst>
          </p:cNvPr>
          <p:cNvSpPr txBox="1">
            <a:spLocks/>
          </p:cNvSpPr>
          <p:nvPr/>
        </p:nvSpPr>
        <p:spPr>
          <a:xfrm>
            <a:off x="2492891" y="2012153"/>
            <a:ext cx="7604449" cy="108813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b="1" dirty="0">
                <a:solidFill>
                  <a:srgbClr val="35475C"/>
                </a:solidFill>
                <a:latin typeface="Arial" panose="020B0604020202020204" pitchFamily="34" charset="0"/>
                <a:cs typeface="Arial" panose="020B0604020202020204" pitchFamily="34" charset="0"/>
              </a:rPr>
              <a:t>FERTILIZERS RECOMMENDATION SYSTEM </a:t>
            </a:r>
            <a:br>
              <a:rPr lang="en-US" sz="2800" b="1" dirty="0">
                <a:solidFill>
                  <a:srgbClr val="35475C"/>
                </a:solidFill>
                <a:latin typeface="Arial" panose="020B0604020202020204" pitchFamily="34" charset="0"/>
                <a:cs typeface="Arial" panose="020B0604020202020204" pitchFamily="34" charset="0"/>
              </a:rPr>
            </a:br>
            <a:r>
              <a:rPr lang="en-US" sz="2800" b="1" dirty="0">
                <a:solidFill>
                  <a:srgbClr val="35475C"/>
                </a:solidFill>
                <a:latin typeface="Arial" panose="020B0604020202020204" pitchFamily="34" charset="0"/>
                <a:cs typeface="Arial" panose="020B0604020202020204" pitchFamily="34" charset="0"/>
              </a:rPr>
              <a:t>FOR DISEASE PREDICTION</a:t>
            </a:r>
          </a:p>
        </p:txBody>
      </p:sp>
      <p:sp>
        <p:nvSpPr>
          <p:cNvPr id="7" name="Subtitle 2">
            <a:extLst>
              <a:ext uri="{FF2B5EF4-FFF2-40B4-BE49-F238E27FC236}">
                <a16:creationId xmlns:a16="http://schemas.microsoft.com/office/drawing/2014/main" id="{810729C6-B0BB-44C0-8DD3-E7384DAA428C}"/>
              </a:ext>
            </a:extLst>
          </p:cNvPr>
          <p:cNvSpPr txBox="1">
            <a:spLocks/>
          </p:cNvSpPr>
          <p:nvPr/>
        </p:nvSpPr>
        <p:spPr>
          <a:xfrm>
            <a:off x="4467560" y="1235651"/>
            <a:ext cx="3294204" cy="55946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IN" sz="3200" b="1" i="1" dirty="0"/>
              <a:t>IBM PROJECT</a:t>
            </a:r>
            <a:endParaRPr lang="en-US" sz="3200" b="1" i="1" dirty="0"/>
          </a:p>
        </p:txBody>
      </p:sp>
      <p:sp>
        <p:nvSpPr>
          <p:cNvPr id="8" name="TextBox 7">
            <a:extLst>
              <a:ext uri="{FF2B5EF4-FFF2-40B4-BE49-F238E27FC236}">
                <a16:creationId xmlns:a16="http://schemas.microsoft.com/office/drawing/2014/main" id="{D7FB01B0-2F47-4940-8760-9B68B942B008}"/>
              </a:ext>
            </a:extLst>
          </p:cNvPr>
          <p:cNvSpPr txBox="1"/>
          <p:nvPr/>
        </p:nvSpPr>
        <p:spPr>
          <a:xfrm>
            <a:off x="8190390" y="4019574"/>
            <a:ext cx="2845712" cy="1508105"/>
          </a:xfrm>
          <a:prstGeom prst="rect">
            <a:avLst/>
          </a:prstGeom>
          <a:noFill/>
        </p:spPr>
        <p:txBody>
          <a:bodyPr wrap="square" rtlCol="0">
            <a:spAutoFit/>
          </a:bodyPr>
          <a:lstStyle/>
          <a:p>
            <a:r>
              <a:rPr lang="en-IN" sz="2000" b="1" dirty="0"/>
              <a:t>Team Members:</a:t>
            </a:r>
          </a:p>
          <a:p>
            <a:r>
              <a:rPr lang="en-IN" dirty="0">
                <a:solidFill>
                  <a:srgbClr val="00602B"/>
                </a:solidFill>
                <a:latin typeface="Arial" panose="020B0604020202020204" pitchFamily="34" charset="0"/>
                <a:cs typeface="Arial" panose="020B0604020202020204" pitchFamily="34" charset="0"/>
              </a:rPr>
              <a:t>ELLAKKIYA</a:t>
            </a:r>
          </a:p>
          <a:p>
            <a:r>
              <a:rPr lang="en-IN" dirty="0">
                <a:solidFill>
                  <a:srgbClr val="00602B"/>
                </a:solidFill>
                <a:latin typeface="Arial" panose="020B0604020202020204" pitchFamily="34" charset="0"/>
                <a:cs typeface="Arial" panose="020B0604020202020204" pitchFamily="34" charset="0"/>
              </a:rPr>
              <a:t>BHARAT ARV</a:t>
            </a:r>
          </a:p>
          <a:p>
            <a:r>
              <a:rPr lang="en-US" dirty="0">
                <a:solidFill>
                  <a:srgbClr val="00602B"/>
                </a:solidFill>
                <a:latin typeface="Arial" panose="020B0604020202020204" pitchFamily="34" charset="0"/>
                <a:cs typeface="Arial" panose="020B0604020202020204" pitchFamily="34" charset="0"/>
              </a:rPr>
              <a:t>ASHISH</a:t>
            </a:r>
            <a:endParaRPr lang="en-IN" dirty="0">
              <a:solidFill>
                <a:srgbClr val="00602B"/>
              </a:solidFill>
              <a:latin typeface="Arial" panose="020B0604020202020204" pitchFamily="34" charset="0"/>
              <a:cs typeface="Arial" panose="020B0604020202020204" pitchFamily="34" charset="0"/>
            </a:endParaRPr>
          </a:p>
          <a:p>
            <a:r>
              <a:rPr lang="en-US" dirty="0">
                <a:solidFill>
                  <a:srgbClr val="00602B"/>
                </a:solidFill>
                <a:latin typeface="Arial" panose="020B0604020202020204" pitchFamily="34" charset="0"/>
                <a:cs typeface="Arial" panose="020B0604020202020204" pitchFamily="34" charset="0"/>
              </a:rPr>
              <a:t>SUVETHA</a:t>
            </a:r>
          </a:p>
        </p:txBody>
      </p:sp>
    </p:spTree>
    <p:extLst>
      <p:ext uri="{BB962C8B-B14F-4D97-AF65-F5344CB8AC3E}">
        <p14:creationId xmlns:p14="http://schemas.microsoft.com/office/powerpoint/2010/main" val="910443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A3A49FE-D52D-B79E-E914-E8BA2EAD9A3B}"/>
              </a:ext>
            </a:extLst>
          </p:cNvPr>
          <p:cNvSpPr>
            <a:spLocks noGrp="1"/>
          </p:cNvSpPr>
          <p:nvPr>
            <p:ph type="sldNum" sz="quarter" idx="12"/>
          </p:nvPr>
        </p:nvSpPr>
        <p:spPr/>
        <p:txBody>
          <a:bodyPr/>
          <a:lstStyle/>
          <a:p>
            <a:fld id="{294A09A9-5501-47C1-A89A-A340965A2BE2}" type="slidenum">
              <a:rPr lang="en-US" smtClean="0"/>
              <a:pPr/>
              <a:t>10</a:t>
            </a:fld>
            <a:endParaRPr lang="en-US" dirty="0"/>
          </a:p>
        </p:txBody>
      </p:sp>
      <p:pic>
        <p:nvPicPr>
          <p:cNvPr id="7" name="Picture 6" descr="Graphical user interface, application, website, Teams&#10;&#10;Description automatically generated">
            <a:extLst>
              <a:ext uri="{FF2B5EF4-FFF2-40B4-BE49-F238E27FC236}">
                <a16:creationId xmlns:a16="http://schemas.microsoft.com/office/drawing/2014/main" id="{05E11FA2-6D20-4665-8F68-4C27B949C88D}"/>
              </a:ext>
            </a:extLst>
          </p:cNvPr>
          <p:cNvPicPr>
            <a:picLocks noChangeAspect="1"/>
          </p:cNvPicPr>
          <p:nvPr/>
        </p:nvPicPr>
        <p:blipFill>
          <a:blip r:embed="rId2"/>
          <a:stretch>
            <a:fillRect/>
          </a:stretch>
        </p:blipFill>
        <p:spPr>
          <a:xfrm>
            <a:off x="531812" y="787782"/>
            <a:ext cx="11379137" cy="5127826"/>
          </a:xfrm>
          <a:prstGeom prst="rect">
            <a:avLst/>
          </a:prstGeom>
        </p:spPr>
      </p:pic>
    </p:spTree>
    <p:extLst>
      <p:ext uri="{BB962C8B-B14F-4D97-AF65-F5344CB8AC3E}">
        <p14:creationId xmlns:p14="http://schemas.microsoft.com/office/powerpoint/2010/main" val="3233523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Text&#10;&#10;Description automatically generated">
            <a:extLst>
              <a:ext uri="{FF2B5EF4-FFF2-40B4-BE49-F238E27FC236}">
                <a16:creationId xmlns:a16="http://schemas.microsoft.com/office/drawing/2014/main" id="{773F56AE-7E19-4F29-819E-BBF9788CB21B}"/>
              </a:ext>
            </a:extLst>
          </p:cNvPr>
          <p:cNvPicPr>
            <a:picLocks noChangeAspect="1"/>
          </p:cNvPicPr>
          <p:nvPr/>
        </p:nvPicPr>
        <p:blipFill>
          <a:blip r:embed="rId2"/>
          <a:stretch>
            <a:fillRect/>
          </a:stretch>
        </p:blipFill>
        <p:spPr>
          <a:xfrm>
            <a:off x="1186969" y="1368546"/>
            <a:ext cx="9650109" cy="4767262"/>
          </a:xfrm>
          <a:prstGeom prst="rect">
            <a:avLst/>
          </a:prstGeom>
        </p:spPr>
      </p:pic>
    </p:spTree>
    <p:extLst>
      <p:ext uri="{BB962C8B-B14F-4D97-AF65-F5344CB8AC3E}">
        <p14:creationId xmlns:p14="http://schemas.microsoft.com/office/powerpoint/2010/main" val="3426946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5EA7C-C64C-E050-6B6B-32EB1E8F3323}"/>
              </a:ext>
            </a:extLst>
          </p:cNvPr>
          <p:cNvSpPr>
            <a:spLocks noGrp="1"/>
          </p:cNvSpPr>
          <p:nvPr>
            <p:ph type="title"/>
          </p:nvPr>
        </p:nvSpPr>
        <p:spPr>
          <a:xfrm>
            <a:off x="838200" y="334346"/>
            <a:ext cx="10515600" cy="1325880"/>
          </a:xfrm>
          <a:solidFill>
            <a:schemeClr val="tx2">
              <a:lumMod val="90000"/>
            </a:schemeClr>
          </a:solidFill>
        </p:spPr>
        <p:txBody>
          <a:bodyPr/>
          <a:lstStyle/>
          <a:p>
            <a:pPr algn="ctr"/>
            <a:r>
              <a:rPr lang="en-IN" b="1" dirty="0">
                <a:solidFill>
                  <a:schemeClr val="bg2"/>
                </a:solidFill>
              </a:rPr>
              <a:t>APPLICATION</a:t>
            </a:r>
            <a:endParaRPr lang="en-US" b="1" dirty="0">
              <a:solidFill>
                <a:schemeClr val="bg2"/>
              </a:solidFill>
            </a:endParaRPr>
          </a:p>
        </p:txBody>
      </p:sp>
      <p:sp>
        <p:nvSpPr>
          <p:cNvPr id="3" name="Content Placeholder 2">
            <a:extLst>
              <a:ext uri="{FF2B5EF4-FFF2-40B4-BE49-F238E27FC236}">
                <a16:creationId xmlns:a16="http://schemas.microsoft.com/office/drawing/2014/main" id="{40C98490-DB25-42AA-C675-D094C20E02DC}"/>
              </a:ext>
            </a:extLst>
          </p:cNvPr>
          <p:cNvSpPr>
            <a:spLocks noGrp="1"/>
          </p:cNvSpPr>
          <p:nvPr>
            <p:ph idx="1"/>
          </p:nvPr>
        </p:nvSpPr>
        <p:spPr/>
        <p:txBody>
          <a:bodyPr>
            <a:normAutofit/>
          </a:bodyPr>
          <a:lstStyle/>
          <a:p>
            <a:pPr marL="342900" lvl="0" indent="-342900" algn="just">
              <a:lnSpc>
                <a:spcPct val="107000"/>
              </a:lnSpc>
              <a:spcAft>
                <a:spcPts val="80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This website can be used by farmers and customers to check whether their plant is infected and to view the treatment so they can take the necessary precautions</a:t>
            </a:r>
          </a:p>
          <a:p>
            <a:pPr marL="342900" lvl="0" indent="-342900" algn="just">
              <a:lnSpc>
                <a:spcPct val="107000"/>
              </a:lnSpc>
              <a:spcAft>
                <a:spcPts val="80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These web apps can be used for small indoor plants as well as in the agricultural sector.</a:t>
            </a:r>
          </a:p>
        </p:txBody>
      </p:sp>
    </p:spTree>
    <p:extLst>
      <p:ext uri="{BB962C8B-B14F-4D97-AF65-F5344CB8AC3E}">
        <p14:creationId xmlns:p14="http://schemas.microsoft.com/office/powerpoint/2010/main" val="2501841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p:txBody>
          <a:bodyPr>
            <a:normAutofit fontScale="92500" lnSpcReduction="20000"/>
          </a:bodyPr>
          <a:lstStyle/>
          <a:p>
            <a:r>
              <a:rPr lang="en-IN" sz="3600" b="1" dirty="0"/>
              <a:t>Team Members:</a:t>
            </a:r>
            <a:r>
              <a:rPr lang="en-IN" sz="2800" dirty="0">
                <a:solidFill>
                  <a:srgbClr val="00602B"/>
                </a:solidFill>
                <a:latin typeface="Arial" panose="020B0604020202020204" pitchFamily="34" charset="0"/>
                <a:cs typeface="Arial" panose="020B0604020202020204" pitchFamily="34" charset="0"/>
              </a:rPr>
              <a:t> </a:t>
            </a:r>
          </a:p>
          <a:p>
            <a:r>
              <a:rPr lang="en-IN" sz="2000" dirty="0">
                <a:solidFill>
                  <a:srgbClr val="00602B"/>
                </a:solidFill>
                <a:latin typeface="Arial" panose="020B0604020202020204" pitchFamily="34" charset="0"/>
                <a:cs typeface="Arial" panose="020B0604020202020204" pitchFamily="34" charset="0"/>
              </a:rPr>
              <a:t>ELLAKKIYA</a:t>
            </a:r>
          </a:p>
          <a:p>
            <a:r>
              <a:rPr lang="en-IN" sz="2000" dirty="0">
                <a:solidFill>
                  <a:srgbClr val="00602B"/>
                </a:solidFill>
                <a:latin typeface="Arial" panose="020B0604020202020204" pitchFamily="34" charset="0"/>
                <a:cs typeface="Arial" panose="020B0604020202020204" pitchFamily="34" charset="0"/>
              </a:rPr>
              <a:t>BHARAT ARV</a:t>
            </a:r>
          </a:p>
          <a:p>
            <a:r>
              <a:rPr lang="en-US" sz="2000" dirty="0">
                <a:solidFill>
                  <a:srgbClr val="00602B"/>
                </a:solidFill>
                <a:latin typeface="Arial" panose="020B0604020202020204" pitchFamily="34" charset="0"/>
                <a:cs typeface="Arial" panose="020B0604020202020204" pitchFamily="34" charset="0"/>
              </a:rPr>
              <a:t>ASHISH</a:t>
            </a:r>
            <a:endParaRPr lang="en-IN" sz="2000" dirty="0">
              <a:solidFill>
                <a:srgbClr val="00602B"/>
              </a:solidFill>
              <a:latin typeface="Arial" panose="020B0604020202020204" pitchFamily="34" charset="0"/>
              <a:cs typeface="Arial" panose="020B0604020202020204" pitchFamily="34" charset="0"/>
            </a:endParaRPr>
          </a:p>
          <a:p>
            <a:r>
              <a:rPr lang="en-US" sz="2000" dirty="0">
                <a:solidFill>
                  <a:srgbClr val="00602B"/>
                </a:solidFill>
                <a:latin typeface="Arial" panose="020B0604020202020204" pitchFamily="34" charset="0"/>
                <a:cs typeface="Arial" panose="020B0604020202020204" pitchFamily="34" charset="0"/>
              </a:rPr>
              <a:t>SUVETHA</a:t>
            </a:r>
          </a:p>
        </p:txBody>
      </p:sp>
    </p:spTree>
    <p:extLst>
      <p:ext uri="{BB962C8B-B14F-4D97-AF65-F5344CB8AC3E}">
        <p14:creationId xmlns:p14="http://schemas.microsoft.com/office/powerpoint/2010/main" val="279025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5EA7C-C64C-E050-6B6B-32EB1E8F3323}"/>
              </a:ext>
            </a:extLst>
          </p:cNvPr>
          <p:cNvSpPr>
            <a:spLocks noGrp="1"/>
          </p:cNvSpPr>
          <p:nvPr>
            <p:ph type="title"/>
          </p:nvPr>
        </p:nvSpPr>
        <p:spPr>
          <a:xfrm>
            <a:off x="838200" y="419799"/>
            <a:ext cx="10515600" cy="1325880"/>
          </a:xfrm>
          <a:solidFill>
            <a:schemeClr val="tx2">
              <a:lumMod val="90000"/>
            </a:schemeClr>
          </a:solidFill>
        </p:spPr>
        <p:txBody>
          <a:bodyPr/>
          <a:lstStyle/>
          <a:p>
            <a:pPr algn="ctr"/>
            <a:r>
              <a:rPr lang="en-IN" b="1" dirty="0">
                <a:solidFill>
                  <a:schemeClr val="bg1"/>
                </a:solidFill>
              </a:rPr>
              <a:t>ABSTRACT</a:t>
            </a:r>
            <a:endParaRPr lang="en-US" b="1" dirty="0">
              <a:solidFill>
                <a:schemeClr val="bg1"/>
              </a:solidFill>
            </a:endParaRPr>
          </a:p>
        </p:txBody>
      </p:sp>
      <p:sp>
        <p:nvSpPr>
          <p:cNvPr id="3" name="Content Placeholder 2">
            <a:extLst>
              <a:ext uri="{FF2B5EF4-FFF2-40B4-BE49-F238E27FC236}">
                <a16:creationId xmlns:a16="http://schemas.microsoft.com/office/drawing/2014/main" id="{40C98490-DB25-42AA-C675-D094C20E02DC}"/>
              </a:ext>
            </a:extLst>
          </p:cNvPr>
          <p:cNvSpPr>
            <a:spLocks noGrp="1"/>
          </p:cNvSpPr>
          <p:nvPr>
            <p:ph idx="1"/>
          </p:nvPr>
        </p:nvSpPr>
        <p:spPr/>
        <p:txBody>
          <a:bodyPr>
            <a:normAutofit fontScale="77500" lnSpcReduction="20000"/>
          </a:bodyPr>
          <a:lstStyle/>
          <a:p>
            <a:pPr marL="0" indent="0" algn="just">
              <a:buNone/>
            </a:pPr>
            <a:r>
              <a:rPr lang="en-US" dirty="0">
                <a:latin typeface="Calibri" panose="020F0502020204030204" pitchFamily="34" charset="0"/>
                <a:cs typeface="Calibri" panose="020F0502020204030204" pitchFamily="34" charset="0"/>
              </a:rPr>
              <a:t>            </a:t>
            </a:r>
            <a:r>
              <a:rPr lang="en-US" sz="2200" b="0" i="0" dirty="0">
                <a:solidFill>
                  <a:srgbClr val="333333"/>
                </a:solidFill>
                <a:effectLst/>
                <a:latin typeface="Times New Roman" panose="02020603050405020304" pitchFamily="18" charset="0"/>
                <a:cs typeface="Times New Roman" panose="02020603050405020304" pitchFamily="18" charset="0"/>
              </a:rPr>
              <a:t>Economy of India highly depends on agriculture. Still traditional ways of recommendations are used for agriculture. Currently, agriculture is done based on various approximations of fertilizers quantity and the type of crop to be grown or planted. Agriculture highly depends on the nature of soil and climate. Therefore, it becomes important to make advancement in this field. The paper proposes development of an ontology-based recommendation system for crop suitability and fertilizers recommendation. It bridges the gap between farmers and technology. The system predicts suitable crop for the field under consideration based on region in Maharashtra state of India and type of soil. It provides proper recommendation of fertilizers to the farmers. Fertilizer recommendation is done based on nitrogen, phosphorus, and potassium (NPK) contents of soil and using past years research data that is stored in ontology. Along with fertilizer recommendation system also provides suggestions about crop suitability in particular region. Recommendation system uses random forest algorithm and k-means clustering algorithm.</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4049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5EA7C-C64C-E050-6B6B-32EB1E8F3323}"/>
              </a:ext>
            </a:extLst>
          </p:cNvPr>
          <p:cNvSpPr>
            <a:spLocks noGrp="1"/>
          </p:cNvSpPr>
          <p:nvPr>
            <p:ph type="title"/>
          </p:nvPr>
        </p:nvSpPr>
        <p:spPr>
          <a:solidFill>
            <a:schemeClr val="tx2">
              <a:lumMod val="90000"/>
            </a:schemeClr>
          </a:solidFill>
        </p:spPr>
        <p:txBody>
          <a:bodyPr/>
          <a:lstStyle/>
          <a:p>
            <a:pPr algn="ctr"/>
            <a:r>
              <a:rPr lang="en-IN" b="1" dirty="0">
                <a:solidFill>
                  <a:schemeClr val="bg2"/>
                </a:solidFill>
              </a:rPr>
              <a:t>EXISTINGPROBLEM</a:t>
            </a:r>
            <a:endParaRPr lang="en-US" b="1" dirty="0">
              <a:solidFill>
                <a:schemeClr val="bg2"/>
              </a:solidFill>
            </a:endParaRPr>
          </a:p>
        </p:txBody>
      </p:sp>
      <p:sp>
        <p:nvSpPr>
          <p:cNvPr id="3" name="Content Placeholder 2">
            <a:extLst>
              <a:ext uri="{FF2B5EF4-FFF2-40B4-BE49-F238E27FC236}">
                <a16:creationId xmlns:a16="http://schemas.microsoft.com/office/drawing/2014/main" id="{40C98490-DB25-42AA-C675-D094C20E02DC}"/>
              </a:ext>
            </a:extLst>
          </p:cNvPr>
          <p:cNvSpPr>
            <a:spLocks noGrp="1"/>
          </p:cNvSpPr>
          <p:nvPr>
            <p:ph idx="1"/>
          </p:nvPr>
        </p:nvSpPr>
        <p:spPr/>
        <p:txBody>
          <a:bodyPr>
            <a:normAutofit/>
          </a:bodyPr>
          <a:lstStyle/>
          <a:p>
            <a:pPr marL="0" indent="0" algn="just">
              <a:buNone/>
            </a:pPr>
            <a:r>
              <a:rPr lang="en-US" sz="22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In most of the existing methods, the process of finding the soil type, identifying the leaf disease and preferring the fertilizer were all carried out manually. The method was prone to various disadvantages. Even when the framework was digitalized, it has certain problems as, predicting a diverse fertilizer for a soil type, certain files regarding the leaf disease or soil type or fertilizer International In other situation the system may not provide the needed support. Hence in order to overcome some of these issues, the authors proposed a new approach. </a:t>
            </a:r>
          </a:p>
        </p:txBody>
      </p:sp>
    </p:spTree>
    <p:extLst>
      <p:ext uri="{BB962C8B-B14F-4D97-AF65-F5344CB8AC3E}">
        <p14:creationId xmlns:p14="http://schemas.microsoft.com/office/powerpoint/2010/main" val="23766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5EA7C-C64C-E050-6B6B-32EB1E8F3323}"/>
              </a:ext>
            </a:extLst>
          </p:cNvPr>
          <p:cNvSpPr>
            <a:spLocks noGrp="1"/>
          </p:cNvSpPr>
          <p:nvPr>
            <p:ph type="title"/>
          </p:nvPr>
        </p:nvSpPr>
        <p:spPr>
          <a:solidFill>
            <a:schemeClr val="tx2">
              <a:lumMod val="90000"/>
            </a:schemeClr>
          </a:solidFill>
        </p:spPr>
        <p:txBody>
          <a:bodyPr/>
          <a:lstStyle/>
          <a:p>
            <a:pPr algn="ctr"/>
            <a:r>
              <a:rPr lang="en-IN" b="1" dirty="0">
                <a:solidFill>
                  <a:schemeClr val="bg2"/>
                </a:solidFill>
              </a:rPr>
              <a:t>PROPOSED SYSTEM</a:t>
            </a:r>
            <a:endParaRPr lang="en-US" b="1" dirty="0">
              <a:solidFill>
                <a:schemeClr val="bg2"/>
              </a:solidFill>
            </a:endParaRPr>
          </a:p>
        </p:txBody>
      </p:sp>
      <p:sp>
        <p:nvSpPr>
          <p:cNvPr id="3" name="Content Placeholder 2">
            <a:extLst>
              <a:ext uri="{FF2B5EF4-FFF2-40B4-BE49-F238E27FC236}">
                <a16:creationId xmlns:a16="http://schemas.microsoft.com/office/drawing/2014/main" id="{40C98490-DB25-42AA-C675-D094C20E02DC}"/>
              </a:ext>
            </a:extLst>
          </p:cNvPr>
          <p:cNvSpPr>
            <a:spLocks noGrp="1"/>
          </p:cNvSpPr>
          <p:nvPr>
            <p:ph idx="1"/>
          </p:nvPr>
        </p:nvSpPr>
        <p:spPr>
          <a:xfrm>
            <a:off x="838200" y="1985518"/>
            <a:ext cx="10515600" cy="4370832"/>
          </a:xfrm>
        </p:spPr>
        <p:txBody>
          <a:bodyPr>
            <a:normAutofit fontScale="92500"/>
          </a:bodyPr>
          <a:lstStyle/>
          <a:p>
            <a:pPr marL="0" indent="0" algn="just">
              <a:buNone/>
            </a:pPr>
            <a:r>
              <a:rPr lang="en-US" sz="2200" dirty="0">
                <a:solidFill>
                  <a:schemeClr val="tx1"/>
                </a:solidFill>
                <a:latin typeface="Times New Roman" panose="02020603050405020304" pitchFamily="18" charset="0"/>
                <a:cs typeface="Times New Roman" panose="02020603050405020304" pitchFamily="18" charset="0"/>
              </a:rPr>
              <a:t>The proposed approach was organized in such a manner, that it is universal to all the users in the world. • The first step involves the registration phase, where the user has to present his personal details, details of land and the soil type. • In the second step the user will upload the soil test report into the system for soil analysis. In this step, if the soils test report was not submitted by the user, soil analysis will be carried out by the sensors. Sensors measure the nutrients level of the soil and the data was stored within the database. • In the third step, the corresponding crops infection status will be analyzed and recorded. • In the fourth step, comparison and classification of the soil type was carried out using Long or Short term Memory algorithm. Finally the fertilizers are recommended. The proposed approach was data centric and connected through the cloud. The main advantage of our proposed system is that, it was user friendly and highly efficient. The proposed system maintains privacy and also predicts accuracy.</a:t>
            </a:r>
          </a:p>
        </p:txBody>
      </p:sp>
    </p:spTree>
    <p:extLst>
      <p:ext uri="{BB962C8B-B14F-4D97-AF65-F5344CB8AC3E}">
        <p14:creationId xmlns:p14="http://schemas.microsoft.com/office/powerpoint/2010/main" val="35258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5EA7C-C64C-E050-6B6B-32EB1E8F3323}"/>
              </a:ext>
            </a:extLst>
          </p:cNvPr>
          <p:cNvSpPr>
            <a:spLocks noGrp="1"/>
          </p:cNvSpPr>
          <p:nvPr>
            <p:ph type="title"/>
          </p:nvPr>
        </p:nvSpPr>
        <p:spPr>
          <a:solidFill>
            <a:schemeClr val="tx2">
              <a:lumMod val="90000"/>
            </a:schemeClr>
          </a:solidFill>
        </p:spPr>
        <p:txBody>
          <a:bodyPr/>
          <a:lstStyle/>
          <a:p>
            <a:pPr algn="ctr"/>
            <a:r>
              <a:rPr lang="en-IN" b="1" dirty="0">
                <a:solidFill>
                  <a:schemeClr val="bg2"/>
                </a:solidFill>
              </a:rPr>
              <a:t>TECHNICAL ARCHITECTURE</a:t>
            </a:r>
            <a:endParaRPr lang="en-US" b="1" dirty="0">
              <a:solidFill>
                <a:schemeClr val="bg2"/>
              </a:solidFill>
            </a:endParaRPr>
          </a:p>
        </p:txBody>
      </p:sp>
      <p:pic>
        <p:nvPicPr>
          <p:cNvPr id="6" name="Picture 5">
            <a:extLst>
              <a:ext uri="{FF2B5EF4-FFF2-40B4-BE49-F238E27FC236}">
                <a16:creationId xmlns:a16="http://schemas.microsoft.com/office/drawing/2014/main" id="{10BECB8A-E120-4363-AA10-E38C469A921D}"/>
              </a:ext>
            </a:extLst>
          </p:cNvPr>
          <p:cNvPicPr>
            <a:picLocks noChangeAspect="1"/>
          </p:cNvPicPr>
          <p:nvPr/>
        </p:nvPicPr>
        <p:blipFill>
          <a:blip r:embed="rId2"/>
          <a:stretch>
            <a:fillRect/>
          </a:stretch>
        </p:blipFill>
        <p:spPr>
          <a:xfrm>
            <a:off x="542807" y="2099964"/>
            <a:ext cx="10647932" cy="4138205"/>
          </a:xfrm>
          <a:prstGeom prst="rect">
            <a:avLst/>
          </a:prstGeom>
        </p:spPr>
      </p:pic>
    </p:spTree>
    <p:extLst>
      <p:ext uri="{BB962C8B-B14F-4D97-AF65-F5344CB8AC3E}">
        <p14:creationId xmlns:p14="http://schemas.microsoft.com/office/powerpoint/2010/main" val="2327847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5EA7C-C64C-E050-6B6B-32EB1E8F3323}"/>
              </a:ext>
            </a:extLst>
          </p:cNvPr>
          <p:cNvSpPr>
            <a:spLocks noGrp="1"/>
          </p:cNvSpPr>
          <p:nvPr>
            <p:ph type="title"/>
          </p:nvPr>
        </p:nvSpPr>
        <p:spPr>
          <a:xfrm>
            <a:off x="723957" y="439090"/>
            <a:ext cx="10515600" cy="1325880"/>
          </a:xfrm>
          <a:solidFill>
            <a:schemeClr val="tx2">
              <a:lumMod val="90000"/>
            </a:schemeClr>
          </a:solidFill>
        </p:spPr>
        <p:txBody>
          <a:bodyPr/>
          <a:lstStyle/>
          <a:p>
            <a:pPr algn="ctr"/>
            <a:r>
              <a:rPr lang="en-IN" b="1" dirty="0">
                <a:solidFill>
                  <a:schemeClr val="bg2"/>
                </a:solidFill>
              </a:rPr>
              <a:t>FLOW CHART</a:t>
            </a:r>
            <a:endParaRPr lang="en-US" b="1" dirty="0">
              <a:solidFill>
                <a:schemeClr val="bg2"/>
              </a:solidFill>
            </a:endParaRPr>
          </a:p>
        </p:txBody>
      </p:sp>
      <p:pic>
        <p:nvPicPr>
          <p:cNvPr id="8" name="Picture 7">
            <a:extLst>
              <a:ext uri="{FF2B5EF4-FFF2-40B4-BE49-F238E27FC236}">
                <a16:creationId xmlns:a16="http://schemas.microsoft.com/office/drawing/2014/main" id="{63772570-32F6-4E56-A74E-B95DD50C5235}"/>
              </a:ext>
            </a:extLst>
          </p:cNvPr>
          <p:cNvPicPr>
            <a:picLocks noChangeAspect="1"/>
          </p:cNvPicPr>
          <p:nvPr/>
        </p:nvPicPr>
        <p:blipFill>
          <a:blip r:embed="rId2"/>
          <a:stretch>
            <a:fillRect/>
          </a:stretch>
        </p:blipFill>
        <p:spPr>
          <a:xfrm>
            <a:off x="1424506" y="2127866"/>
            <a:ext cx="9114502" cy="3628104"/>
          </a:xfrm>
          <a:prstGeom prst="rect">
            <a:avLst/>
          </a:prstGeom>
        </p:spPr>
      </p:pic>
    </p:spTree>
    <p:extLst>
      <p:ext uri="{BB962C8B-B14F-4D97-AF65-F5344CB8AC3E}">
        <p14:creationId xmlns:p14="http://schemas.microsoft.com/office/powerpoint/2010/main" val="3804310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5EA7C-C64C-E050-6B6B-32EB1E8F3323}"/>
              </a:ext>
            </a:extLst>
          </p:cNvPr>
          <p:cNvSpPr>
            <a:spLocks noGrp="1"/>
          </p:cNvSpPr>
          <p:nvPr>
            <p:ph type="title"/>
          </p:nvPr>
        </p:nvSpPr>
        <p:spPr>
          <a:xfrm>
            <a:off x="1386264" y="372291"/>
            <a:ext cx="9603275" cy="1049235"/>
          </a:xfrm>
          <a:solidFill>
            <a:schemeClr val="tx2">
              <a:lumMod val="90000"/>
            </a:schemeClr>
          </a:solidFill>
        </p:spPr>
        <p:txBody>
          <a:bodyPr/>
          <a:lstStyle/>
          <a:p>
            <a:pPr algn="ctr"/>
            <a:r>
              <a:rPr lang="en-IN" b="1" dirty="0">
                <a:solidFill>
                  <a:schemeClr val="bg2"/>
                </a:solidFill>
              </a:rPr>
              <a:t>HARDWARE &amp; SOFTWARE  REQUIREMENT</a:t>
            </a:r>
            <a:endParaRPr lang="en-US" b="1" dirty="0">
              <a:solidFill>
                <a:schemeClr val="bg2"/>
              </a:solidFill>
            </a:endParaRPr>
          </a:p>
        </p:txBody>
      </p:sp>
      <p:sp>
        <p:nvSpPr>
          <p:cNvPr id="3" name="Content Placeholder 2">
            <a:extLst>
              <a:ext uri="{FF2B5EF4-FFF2-40B4-BE49-F238E27FC236}">
                <a16:creationId xmlns:a16="http://schemas.microsoft.com/office/drawing/2014/main" id="{40C98490-DB25-42AA-C675-D094C20E02DC}"/>
              </a:ext>
            </a:extLst>
          </p:cNvPr>
          <p:cNvSpPr>
            <a:spLocks noGrp="1"/>
          </p:cNvSpPr>
          <p:nvPr>
            <p:ph idx="1"/>
          </p:nvPr>
        </p:nvSpPr>
        <p:spPr>
          <a:xfrm>
            <a:off x="480060" y="1996131"/>
            <a:ext cx="10747310" cy="4489578"/>
          </a:xfrm>
        </p:spPr>
        <p:txBody>
          <a:bodyPr>
            <a:normAutofit fontScale="85000" lnSpcReduction="20000"/>
          </a:bodyPr>
          <a:lstStyle/>
          <a:p>
            <a:pPr algn="just">
              <a:buFont typeface="Wingdings" panose="05000000000000000000" pitchFamily="2" charset="2"/>
              <a:buChar char="ü"/>
            </a:pPr>
            <a:r>
              <a:rPr lang="en-US" sz="1800" dirty="0">
                <a:latin typeface="Calibri" panose="020F0502020204030204" pitchFamily="34" charset="0"/>
                <a:cs typeface="Calibri" panose="020F0502020204030204" pitchFamily="34" charset="0"/>
              </a:rPr>
              <a:t>To complete this project, you should have the following software and packages. </a:t>
            </a:r>
          </a:p>
          <a:p>
            <a:pPr marL="0" indent="0" algn="just">
              <a:buNone/>
            </a:pPr>
            <a:r>
              <a:rPr lang="en-US" sz="1800" b="1" dirty="0">
                <a:latin typeface="Calibri" panose="020F0502020204030204" pitchFamily="34" charset="0"/>
                <a:cs typeface="Calibri" panose="020F0502020204030204" pitchFamily="34" charset="0"/>
              </a:rPr>
              <a:t>Software’s: </a:t>
            </a:r>
          </a:p>
          <a:p>
            <a:pPr marL="0" indent="0" algn="just">
              <a:buNone/>
            </a:pPr>
            <a:r>
              <a:rPr lang="en-US" sz="1800" dirty="0">
                <a:latin typeface="Calibri" panose="020F0502020204030204" pitchFamily="34" charset="0"/>
                <a:cs typeface="Calibri" panose="020F0502020204030204" pitchFamily="34" charset="0"/>
              </a:rPr>
              <a:t>➢ Anaconda Navigator </a:t>
            </a:r>
          </a:p>
          <a:p>
            <a:pPr marL="0" indent="0" algn="just">
              <a:buNone/>
            </a:pPr>
            <a:r>
              <a:rPr lang="en-US" sz="1800" dirty="0">
                <a:latin typeface="Calibri" panose="020F0502020204030204" pitchFamily="34" charset="0"/>
                <a:cs typeface="Calibri" panose="020F0502020204030204" pitchFamily="34" charset="0"/>
              </a:rPr>
              <a:t>➢ Visual studio code </a:t>
            </a:r>
          </a:p>
          <a:p>
            <a:pPr marL="0" indent="0" algn="just">
              <a:buNone/>
            </a:pPr>
            <a:r>
              <a:rPr lang="en-US" sz="1800" dirty="0">
                <a:latin typeface="Calibri" panose="020F0502020204030204" pitchFamily="34" charset="0"/>
                <a:cs typeface="Calibri" panose="020F0502020204030204" pitchFamily="34" charset="0"/>
              </a:rPr>
              <a:t>➢ Jupiter notebook </a:t>
            </a:r>
          </a:p>
          <a:p>
            <a:pPr marL="0" indent="0" algn="just">
              <a:buNone/>
            </a:pPr>
            <a:r>
              <a:rPr lang="en-US" sz="1800" dirty="0">
                <a:latin typeface="Calibri" panose="020F0502020204030204" pitchFamily="34" charset="0"/>
                <a:cs typeface="Calibri" panose="020F0502020204030204" pitchFamily="34" charset="0"/>
              </a:rPr>
              <a:t>➢ IBM Watson studio </a:t>
            </a:r>
          </a:p>
          <a:p>
            <a:pPr marL="0" indent="0" algn="just">
              <a:buNone/>
            </a:pPr>
            <a:r>
              <a:rPr lang="en-US" sz="1800" b="1" dirty="0">
                <a:latin typeface="Calibri" panose="020F0502020204030204" pitchFamily="34" charset="0"/>
                <a:cs typeface="Calibri" panose="020F0502020204030204" pitchFamily="34" charset="0"/>
              </a:rPr>
              <a:t>Packages: </a:t>
            </a:r>
          </a:p>
          <a:p>
            <a:pPr marL="0" indent="0" algn="just">
              <a:buNone/>
            </a:pPr>
            <a:r>
              <a:rPr lang="en-US" sz="1800" dirty="0">
                <a:latin typeface="Calibri" panose="020F0502020204030204" pitchFamily="34" charset="0"/>
                <a:cs typeface="Calibri" panose="020F0502020204030204" pitchFamily="34" charset="0"/>
              </a:rPr>
              <a:t>➢ Tensor flow </a:t>
            </a:r>
          </a:p>
          <a:p>
            <a:pPr marL="0" indent="0" algn="just">
              <a:buNone/>
            </a:pP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Keras</a:t>
            </a:r>
            <a:r>
              <a:rPr lang="en-US" sz="1800" dirty="0">
                <a:latin typeface="Calibri" panose="020F0502020204030204" pitchFamily="34" charset="0"/>
                <a:cs typeface="Calibri" panose="020F0502020204030204" pitchFamily="34" charset="0"/>
              </a:rPr>
              <a:t> </a:t>
            </a:r>
          </a:p>
          <a:p>
            <a:pPr marL="0" indent="0" algn="just">
              <a:buNone/>
            </a:pPr>
            <a:r>
              <a:rPr lang="en-US" sz="1800" dirty="0">
                <a:latin typeface="Calibri" panose="020F0502020204030204" pitchFamily="34" charset="0"/>
                <a:cs typeface="Calibri" panose="020F0502020204030204" pitchFamily="34" charset="0"/>
              </a:rPr>
              <a:t>➢ Flask</a:t>
            </a:r>
          </a:p>
          <a:p>
            <a:pPr marL="0" indent="0" algn="just">
              <a:buNone/>
            </a:pP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numpy</a:t>
            </a:r>
            <a:endParaRPr lang="en-US" sz="1800"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1800" dirty="0">
                <a:latin typeface="Calibri" panose="020F0502020204030204" pitchFamily="34" charset="0"/>
                <a:cs typeface="Calibri" panose="020F0502020204030204" pitchFamily="34" charset="0"/>
              </a:rPr>
              <a:t>Pandas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6308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5EA7C-C64C-E050-6B6B-32EB1E8F3323}"/>
              </a:ext>
            </a:extLst>
          </p:cNvPr>
          <p:cNvSpPr>
            <a:spLocks noGrp="1"/>
          </p:cNvSpPr>
          <p:nvPr>
            <p:ph type="title"/>
          </p:nvPr>
        </p:nvSpPr>
        <p:spPr>
          <a:xfrm>
            <a:off x="838200" y="216874"/>
            <a:ext cx="10515600" cy="1325880"/>
          </a:xfrm>
          <a:solidFill>
            <a:schemeClr val="tx2">
              <a:lumMod val="90000"/>
            </a:schemeClr>
          </a:solidFill>
        </p:spPr>
        <p:txBody>
          <a:bodyPr/>
          <a:lstStyle/>
          <a:p>
            <a:pPr algn="ctr"/>
            <a:r>
              <a:rPr lang="en-IN" b="1" dirty="0">
                <a:solidFill>
                  <a:schemeClr val="bg2"/>
                </a:solidFill>
              </a:rPr>
              <a:t>OUTPUT</a:t>
            </a:r>
            <a:endParaRPr lang="en-US" b="1" dirty="0">
              <a:solidFill>
                <a:schemeClr val="bg2"/>
              </a:solidFill>
            </a:endParaRPr>
          </a:p>
        </p:txBody>
      </p:sp>
      <p:sp>
        <p:nvSpPr>
          <p:cNvPr id="6" name="AutoShape 2">
            <a:extLst>
              <a:ext uri="{FF2B5EF4-FFF2-40B4-BE49-F238E27FC236}">
                <a16:creationId xmlns:a16="http://schemas.microsoft.com/office/drawing/2014/main" id="{FD19107B-F490-48C1-AB96-39B741CEF675}"/>
              </a:ext>
            </a:extLst>
          </p:cNvPr>
          <p:cNvSpPr>
            <a:spLocks noChangeAspect="1" noChangeArrowheads="1"/>
          </p:cNvSpPr>
          <p:nvPr/>
        </p:nvSpPr>
        <p:spPr bwMode="auto">
          <a:xfrm>
            <a:off x="3489649" y="3276600"/>
            <a:ext cx="2758751" cy="19672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descr="A picture containing text, plant&#10;&#10;Description automatically generated">
            <a:extLst>
              <a:ext uri="{FF2B5EF4-FFF2-40B4-BE49-F238E27FC236}">
                <a16:creationId xmlns:a16="http://schemas.microsoft.com/office/drawing/2014/main" id="{EFA782FF-07D1-4196-A194-64D34E153DA4}"/>
              </a:ext>
            </a:extLst>
          </p:cNvPr>
          <p:cNvPicPr>
            <a:picLocks noChangeAspect="1"/>
          </p:cNvPicPr>
          <p:nvPr/>
        </p:nvPicPr>
        <p:blipFill>
          <a:blip r:embed="rId2"/>
          <a:stretch>
            <a:fillRect/>
          </a:stretch>
        </p:blipFill>
        <p:spPr>
          <a:xfrm>
            <a:off x="976312" y="1913058"/>
            <a:ext cx="10239375" cy="4405312"/>
          </a:xfrm>
          <a:prstGeom prst="rect">
            <a:avLst/>
          </a:prstGeom>
        </p:spPr>
      </p:pic>
    </p:spTree>
    <p:extLst>
      <p:ext uri="{BB962C8B-B14F-4D97-AF65-F5344CB8AC3E}">
        <p14:creationId xmlns:p14="http://schemas.microsoft.com/office/powerpoint/2010/main" val="1403618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Graphical user interface, text&#10;&#10;Description automatically generated">
            <a:extLst>
              <a:ext uri="{FF2B5EF4-FFF2-40B4-BE49-F238E27FC236}">
                <a16:creationId xmlns:a16="http://schemas.microsoft.com/office/drawing/2014/main" id="{2C02B72C-2C2C-447F-B1A4-0DF2F2DBAEB5}"/>
              </a:ext>
            </a:extLst>
          </p:cNvPr>
          <p:cNvPicPr>
            <a:picLocks noGrp="1" noChangeAspect="1"/>
          </p:cNvPicPr>
          <p:nvPr>
            <p:ph idx="1"/>
          </p:nvPr>
        </p:nvPicPr>
        <p:blipFill>
          <a:blip r:embed="rId2"/>
          <a:stretch>
            <a:fillRect/>
          </a:stretch>
        </p:blipFill>
        <p:spPr>
          <a:xfrm>
            <a:off x="446192" y="462791"/>
            <a:ext cx="11664352" cy="5932417"/>
          </a:xfrm>
        </p:spPr>
      </p:pic>
    </p:spTree>
    <p:extLst>
      <p:ext uri="{BB962C8B-B14F-4D97-AF65-F5344CB8AC3E}">
        <p14:creationId xmlns:p14="http://schemas.microsoft.com/office/powerpoint/2010/main" val="331187069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2.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TM10001114[[fn=Gallery]]</Template>
  <TotalTime>478</TotalTime>
  <Words>609</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Gill Sans MT</vt:lpstr>
      <vt:lpstr>Gill Sans Nova</vt:lpstr>
      <vt:lpstr>Gill Sans Nova Light</vt:lpstr>
      <vt:lpstr>Symbol</vt:lpstr>
      <vt:lpstr>Times New Roman</vt:lpstr>
      <vt:lpstr>Wingdings</vt:lpstr>
      <vt:lpstr>Wingdings 3</vt:lpstr>
      <vt:lpstr>Gallery</vt:lpstr>
      <vt:lpstr>PowerPoint Presentation</vt:lpstr>
      <vt:lpstr>ABSTRACT</vt:lpstr>
      <vt:lpstr>EXISTINGPROBLEM</vt:lpstr>
      <vt:lpstr>PROPOSED SYSTEM</vt:lpstr>
      <vt:lpstr>TECHNICAL ARCHITECTURE</vt:lpstr>
      <vt:lpstr>FLOW CHART</vt:lpstr>
      <vt:lpstr>HARDWARE &amp; SOFTWARE  REQUIREMENT</vt:lpstr>
      <vt:lpstr>OUTPUT</vt:lpstr>
      <vt:lpstr>PowerPoint Presentation</vt:lpstr>
      <vt:lpstr>PowerPoint Presentation</vt:lpstr>
      <vt:lpstr>PowerPoint Presentation</vt:lpstr>
      <vt:lpstr>APPLICATION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Fertilizers Recommendation System  For Disease Prediction</dc:title>
  <dc:creator>Sree Ram</dc:creator>
  <cp:lastModifiedBy>Karthik A</cp:lastModifiedBy>
  <cp:revision>11</cp:revision>
  <dcterms:created xsi:type="dcterms:W3CDTF">2022-10-27T04:25:43Z</dcterms:created>
  <dcterms:modified xsi:type="dcterms:W3CDTF">2022-11-18T17:08:05Z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