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35" r:id="rId1"/>
  </p:sldMasterIdLst>
  <p:notesMasterIdLst>
    <p:notesMasterId r:id="rId15"/>
  </p:notesMasterIdLst>
  <p:handoutMasterIdLst>
    <p:handoutMasterId r:id="rId16"/>
  </p:handoutMasterIdLst>
  <p:sldIdLst>
    <p:sldId id="377" r:id="rId2"/>
    <p:sldId id="419" r:id="rId3"/>
    <p:sldId id="405" r:id="rId4"/>
    <p:sldId id="425" r:id="rId5"/>
    <p:sldId id="406" r:id="rId6"/>
    <p:sldId id="408" r:id="rId7"/>
    <p:sldId id="426" r:id="rId8"/>
    <p:sldId id="423" r:id="rId9"/>
    <p:sldId id="418" r:id="rId10"/>
    <p:sldId id="427" r:id="rId11"/>
    <p:sldId id="424" r:id="rId12"/>
    <p:sldId id="420" r:id="rId13"/>
    <p:sldId id="374" r:id="rId14"/>
  </p:sldIdLst>
  <p:sldSz cx="9144000" cy="6858000" type="screen4x3"/>
  <p:notesSz cx="6761163" cy="9942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8" autoAdjust="0"/>
    <p:restoredTop sz="94607" autoAdjust="0"/>
  </p:normalViewPr>
  <p:slideViewPr>
    <p:cSldViewPr>
      <p:cViewPr varScale="1">
        <p:scale>
          <a:sx n="72" d="100"/>
          <a:sy n="72" d="100"/>
        </p:scale>
        <p:origin x="1476" y="54"/>
      </p:cViewPr>
      <p:guideLst>
        <p:guide orient="horz" pos="2160"/>
        <p:guide pos="2880"/>
      </p:guideLst>
    </p:cSldViewPr>
  </p:slideViewPr>
  <p:outlineViewPr>
    <p:cViewPr>
      <p:scale>
        <a:sx n="33" d="100"/>
        <a:sy n="33" d="100"/>
      </p:scale>
      <p:origin x="0" y="300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BDA4F14-C897-62A9-4950-22414E4C8E69}"/>
              </a:ext>
            </a:extLst>
          </p:cNvPr>
          <p:cNvSpPr>
            <a:spLocks noGrp="1" noChangeArrowheads="1"/>
          </p:cNvSpPr>
          <p:nvPr>
            <p:ph type="hdr" sz="quarter"/>
          </p:nvPr>
        </p:nvSpPr>
        <p:spPr bwMode="auto">
          <a:xfrm>
            <a:off x="0" y="0"/>
            <a:ext cx="2930525"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6147" name="Rectangle 3">
            <a:extLst>
              <a:ext uri="{FF2B5EF4-FFF2-40B4-BE49-F238E27FC236}">
                <a16:creationId xmlns:a16="http://schemas.microsoft.com/office/drawing/2014/main" id="{6A3A0141-CA3F-09DC-2C24-87FF3B446E5A}"/>
              </a:ext>
            </a:extLst>
          </p:cNvPr>
          <p:cNvSpPr>
            <a:spLocks noGrp="1" noChangeArrowheads="1"/>
          </p:cNvSpPr>
          <p:nvPr>
            <p:ph type="dt" sz="quarter" idx="1"/>
          </p:nvPr>
        </p:nvSpPr>
        <p:spPr bwMode="auto">
          <a:xfrm>
            <a:off x="3829050" y="0"/>
            <a:ext cx="2930525"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6148" name="Rectangle 4">
            <a:extLst>
              <a:ext uri="{FF2B5EF4-FFF2-40B4-BE49-F238E27FC236}">
                <a16:creationId xmlns:a16="http://schemas.microsoft.com/office/drawing/2014/main" id="{DFA994B2-0411-F443-D4AB-8FD2238B8D2A}"/>
              </a:ext>
            </a:extLst>
          </p:cNvPr>
          <p:cNvSpPr>
            <a:spLocks noGrp="1" noChangeArrowheads="1"/>
          </p:cNvSpPr>
          <p:nvPr>
            <p:ph type="ftr" sz="quarter" idx="2"/>
          </p:nvPr>
        </p:nvSpPr>
        <p:spPr bwMode="auto">
          <a:xfrm>
            <a:off x="0" y="9444038"/>
            <a:ext cx="2930525"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6149" name="Rectangle 5">
            <a:extLst>
              <a:ext uri="{FF2B5EF4-FFF2-40B4-BE49-F238E27FC236}">
                <a16:creationId xmlns:a16="http://schemas.microsoft.com/office/drawing/2014/main" id="{4A3D9549-DFBF-792D-2BF5-E6A093859141}"/>
              </a:ext>
            </a:extLst>
          </p:cNvPr>
          <p:cNvSpPr>
            <a:spLocks noGrp="1" noChangeArrowheads="1"/>
          </p:cNvSpPr>
          <p:nvPr>
            <p:ph type="sldNum" sz="quarter" idx="3"/>
          </p:nvPr>
        </p:nvSpPr>
        <p:spPr bwMode="auto">
          <a:xfrm>
            <a:off x="3829050" y="9444038"/>
            <a:ext cx="2930525"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F83F8D17-5ECE-4328-AF01-469226EF7BC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2DA9952-0BC4-2512-A96E-157083555758}"/>
              </a:ext>
            </a:extLst>
          </p:cNvPr>
          <p:cNvSpPr>
            <a:spLocks noGrp="1" noChangeArrowheads="1"/>
          </p:cNvSpPr>
          <p:nvPr>
            <p:ph type="hdr" sz="quarter"/>
          </p:nvPr>
        </p:nvSpPr>
        <p:spPr bwMode="auto">
          <a:xfrm>
            <a:off x="0" y="0"/>
            <a:ext cx="2930525"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8195" name="Rectangle 3">
            <a:extLst>
              <a:ext uri="{FF2B5EF4-FFF2-40B4-BE49-F238E27FC236}">
                <a16:creationId xmlns:a16="http://schemas.microsoft.com/office/drawing/2014/main" id="{9D9778B4-D457-C7B1-B7DE-5D9056C30ED8}"/>
              </a:ext>
            </a:extLst>
          </p:cNvPr>
          <p:cNvSpPr>
            <a:spLocks noGrp="1" noChangeArrowheads="1"/>
          </p:cNvSpPr>
          <p:nvPr>
            <p:ph type="dt" idx="1"/>
          </p:nvPr>
        </p:nvSpPr>
        <p:spPr bwMode="auto">
          <a:xfrm>
            <a:off x="3829050" y="0"/>
            <a:ext cx="2930525"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13316" name="Rectangle 4">
            <a:extLst>
              <a:ext uri="{FF2B5EF4-FFF2-40B4-BE49-F238E27FC236}">
                <a16:creationId xmlns:a16="http://schemas.microsoft.com/office/drawing/2014/main" id="{6B3166E3-664F-84C4-28A5-A683BF53DACF}"/>
              </a:ext>
            </a:extLst>
          </p:cNvPr>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F8A94B6F-ADD3-C6CB-2F8B-050FAC46F8C9}"/>
              </a:ext>
            </a:extLst>
          </p:cNvPr>
          <p:cNvSpPr>
            <a:spLocks noGrp="1" noChangeArrowheads="1"/>
          </p:cNvSpPr>
          <p:nvPr>
            <p:ph type="body" sz="quarter" idx="3"/>
          </p:nvPr>
        </p:nvSpPr>
        <p:spPr bwMode="auto">
          <a:xfrm>
            <a:off x="676275" y="4722813"/>
            <a:ext cx="5408613" cy="447357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F8D1039E-F5C1-E218-18C3-76252A722135}"/>
              </a:ext>
            </a:extLst>
          </p:cNvPr>
          <p:cNvSpPr>
            <a:spLocks noGrp="1" noChangeArrowheads="1"/>
          </p:cNvSpPr>
          <p:nvPr>
            <p:ph type="ftr" sz="quarter" idx="4"/>
          </p:nvPr>
        </p:nvSpPr>
        <p:spPr bwMode="auto">
          <a:xfrm>
            <a:off x="0" y="9444038"/>
            <a:ext cx="2930525"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8199" name="Rectangle 7">
            <a:extLst>
              <a:ext uri="{FF2B5EF4-FFF2-40B4-BE49-F238E27FC236}">
                <a16:creationId xmlns:a16="http://schemas.microsoft.com/office/drawing/2014/main" id="{7B147292-4F2A-9842-5C16-700EA94D7D62}"/>
              </a:ext>
            </a:extLst>
          </p:cNvPr>
          <p:cNvSpPr>
            <a:spLocks noGrp="1" noChangeArrowheads="1"/>
          </p:cNvSpPr>
          <p:nvPr>
            <p:ph type="sldNum" sz="quarter" idx="5"/>
          </p:nvPr>
        </p:nvSpPr>
        <p:spPr bwMode="auto">
          <a:xfrm>
            <a:off x="3829050" y="9444038"/>
            <a:ext cx="2930525"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E3FF9DF6-F125-4E76-A92E-66BBED0B889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fld id="{2CF18AE0-9465-4D0A-AC9B-EEAD56BA8577}" type="datetime1">
              <a:rPr lang="en-US" smtClean="0"/>
              <a:pPr>
                <a:defRPr/>
              </a:pPr>
              <a:t>9/11/2022</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6D22F896-40B5-4ADD-8801-0D06FADFA095}" type="slidenum">
              <a:rPr lang="en-US" smtClean="0"/>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3104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DFA9FFDD-E982-4D5B-94E8-DE83CADCCF0B}" type="slidenum">
              <a:rPr lang="en-US" altLang="en-US" smtClean="0"/>
              <a:pPr/>
              <a:t>‹#›</a:t>
            </a:fld>
            <a:endParaRPr lang="en-US" altLang="en-US"/>
          </a:p>
        </p:txBody>
      </p:sp>
    </p:spTree>
    <p:extLst>
      <p:ext uri="{BB962C8B-B14F-4D97-AF65-F5344CB8AC3E}">
        <p14:creationId xmlns:p14="http://schemas.microsoft.com/office/powerpoint/2010/main" val="398566125"/>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FA9FFDD-E982-4D5B-94E8-DE83CADCCF0B}" type="slidenum">
              <a:rPr lang="en-US" altLang="en-US" smtClean="0"/>
              <a:pPr/>
              <a:t>‹#›</a:t>
            </a:fld>
            <a:endParaRPr lang="en-US" altLang="en-US"/>
          </a:p>
        </p:txBody>
      </p:sp>
    </p:spTree>
    <p:extLst>
      <p:ext uri="{BB962C8B-B14F-4D97-AF65-F5344CB8AC3E}">
        <p14:creationId xmlns:p14="http://schemas.microsoft.com/office/powerpoint/2010/main" val="379787762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FA9FFDD-E982-4D5B-94E8-DE83CADCCF0B}" type="slidenum">
              <a:rPr lang="en-US" altLang="en-US" smtClean="0"/>
              <a:pPr/>
              <a:t>‹#›</a:t>
            </a:fld>
            <a:endParaRPr lang="en-US" altLang="en-US"/>
          </a:p>
        </p:txBody>
      </p:sp>
    </p:spTree>
    <p:extLst>
      <p:ext uri="{BB962C8B-B14F-4D97-AF65-F5344CB8AC3E}">
        <p14:creationId xmlns:p14="http://schemas.microsoft.com/office/powerpoint/2010/main" val="15361107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FA9FFDD-E982-4D5B-94E8-DE83CADCCF0B}" type="slidenum">
              <a:rPr lang="en-US" altLang="en-US" smtClean="0"/>
              <a:pPr/>
              <a:t>‹#›</a:t>
            </a:fld>
            <a:endParaRPr lang="en-US" altLang="en-US"/>
          </a:p>
        </p:txBody>
      </p:sp>
    </p:spTree>
    <p:extLst>
      <p:ext uri="{BB962C8B-B14F-4D97-AF65-F5344CB8AC3E}">
        <p14:creationId xmlns:p14="http://schemas.microsoft.com/office/powerpoint/2010/main" val="3659938826"/>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FA9FFDD-E982-4D5B-94E8-DE83CADCCF0B}" type="slidenum">
              <a:rPr lang="en-US" altLang="en-US" smtClean="0"/>
              <a:pPr/>
              <a:t>‹#›</a:t>
            </a:fld>
            <a:endParaRPr lang="en-US" altLang="en-US"/>
          </a:p>
        </p:txBody>
      </p:sp>
    </p:spTree>
    <p:extLst>
      <p:ext uri="{BB962C8B-B14F-4D97-AF65-F5344CB8AC3E}">
        <p14:creationId xmlns:p14="http://schemas.microsoft.com/office/powerpoint/2010/main" val="476702883"/>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FA9FFDD-E982-4D5B-94E8-DE83CADCCF0B}" type="slidenum">
              <a:rPr lang="en-US" altLang="en-US" smtClean="0"/>
              <a:pPr/>
              <a:t>‹#›</a:t>
            </a:fld>
            <a:endParaRPr lang="en-US" altLang="en-US"/>
          </a:p>
        </p:txBody>
      </p:sp>
    </p:spTree>
    <p:extLst>
      <p:ext uri="{BB962C8B-B14F-4D97-AF65-F5344CB8AC3E}">
        <p14:creationId xmlns:p14="http://schemas.microsoft.com/office/powerpoint/2010/main" val="286052566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31B7B50-EE50-4643-B449-58F5D0F9FD3E}" type="slidenum">
              <a:rPr lang="en-US" altLang="en-US" smtClean="0"/>
              <a:pPr/>
              <a:t>‹#›</a:t>
            </a:fld>
            <a:endParaRPr lang="en-US" altLang="en-US"/>
          </a:p>
        </p:txBody>
      </p:sp>
    </p:spTree>
    <p:extLst>
      <p:ext uri="{BB962C8B-B14F-4D97-AF65-F5344CB8AC3E}">
        <p14:creationId xmlns:p14="http://schemas.microsoft.com/office/powerpoint/2010/main" val="3642910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CE5527B-CF73-49AD-9D0F-3098AE331E97}" type="slidenum">
              <a:rPr lang="en-US" altLang="en-US" smtClean="0"/>
              <a:pPr/>
              <a:t>‹#›</a:t>
            </a:fld>
            <a:endParaRPr lang="en-US" altLang="en-US"/>
          </a:p>
        </p:txBody>
      </p:sp>
    </p:spTree>
    <p:extLst>
      <p:ext uri="{BB962C8B-B14F-4D97-AF65-F5344CB8AC3E}">
        <p14:creationId xmlns:p14="http://schemas.microsoft.com/office/powerpoint/2010/main" val="27374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48A87A34-81AB-432B-8DAE-1953F412C126}" type="datetimeFigureOut">
              <a:rPr lang="en-US" smtClean="0"/>
              <a:t>9/11/2022</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45FA597A-69A2-471F-A081-19ADB57B9015}" type="slidenum">
              <a:rPr lang="en-US" altLang="en-US" smtClean="0"/>
              <a:pPr/>
              <a:t>‹#›</a:t>
            </a:fld>
            <a:endParaRPr lang="en-US" altLang="en-US"/>
          </a:p>
        </p:txBody>
      </p:sp>
    </p:spTree>
    <p:extLst>
      <p:ext uri="{BB962C8B-B14F-4D97-AF65-F5344CB8AC3E}">
        <p14:creationId xmlns:p14="http://schemas.microsoft.com/office/powerpoint/2010/main" val="57362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F41D4B1B-9D72-4ECA-BD4D-73CDADF8F21D}" type="slidenum">
              <a:rPr lang="en-US" altLang="en-US" smtClean="0"/>
              <a:pPr/>
              <a:t>‹#›</a:t>
            </a:fld>
            <a:endParaRPr lang="en-US" altLang="en-US"/>
          </a:p>
        </p:txBody>
      </p:sp>
    </p:spTree>
    <p:extLst>
      <p:ext uri="{BB962C8B-B14F-4D97-AF65-F5344CB8AC3E}">
        <p14:creationId xmlns:p14="http://schemas.microsoft.com/office/powerpoint/2010/main" val="206539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A341827-9A77-4C15-AFC8-9721BA530501}" type="slidenum">
              <a:rPr lang="en-US" altLang="en-US" smtClean="0"/>
              <a:pPr/>
              <a:t>‹#›</a:t>
            </a:fld>
            <a:endParaRPr lang="en-US" altLang="en-US"/>
          </a:p>
        </p:txBody>
      </p:sp>
    </p:spTree>
    <p:extLst>
      <p:ext uri="{BB962C8B-B14F-4D97-AF65-F5344CB8AC3E}">
        <p14:creationId xmlns:p14="http://schemas.microsoft.com/office/powerpoint/2010/main" val="288119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26C7E501-B475-4E2E-BB2A-787973269CAE}" type="slidenum">
              <a:rPr lang="en-US" altLang="en-US" smtClean="0"/>
              <a:pPr/>
              <a:t>‹#›</a:t>
            </a:fld>
            <a:endParaRPr lang="en-US" altLang="en-US"/>
          </a:p>
        </p:txBody>
      </p:sp>
    </p:spTree>
    <p:extLst>
      <p:ext uri="{BB962C8B-B14F-4D97-AF65-F5344CB8AC3E}">
        <p14:creationId xmlns:p14="http://schemas.microsoft.com/office/powerpoint/2010/main" val="397114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030F9B57-484E-4B58-B136-19379FB89A12}" type="slidenum">
              <a:rPr lang="en-US" altLang="en-US" smtClean="0"/>
              <a:pPr/>
              <a:t>‹#›</a:t>
            </a:fld>
            <a:endParaRPr lang="en-US" altLang="en-US"/>
          </a:p>
        </p:txBody>
      </p:sp>
    </p:spTree>
    <p:extLst>
      <p:ext uri="{BB962C8B-B14F-4D97-AF65-F5344CB8AC3E}">
        <p14:creationId xmlns:p14="http://schemas.microsoft.com/office/powerpoint/2010/main" val="43079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96C61B18-9AD1-4B13-9301-D8CB992E1D99}" type="slidenum">
              <a:rPr lang="en-US" altLang="en-US" smtClean="0"/>
              <a:pPr/>
              <a:t>‹#›</a:t>
            </a:fld>
            <a:endParaRPr lang="en-US" altLang="en-US"/>
          </a:p>
        </p:txBody>
      </p:sp>
    </p:spTree>
    <p:extLst>
      <p:ext uri="{BB962C8B-B14F-4D97-AF65-F5344CB8AC3E}">
        <p14:creationId xmlns:p14="http://schemas.microsoft.com/office/powerpoint/2010/main" val="262250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5399EB7-770B-46C8-B9A2-77D044E28E35}" type="slidenum">
              <a:rPr lang="en-US" altLang="en-US" smtClean="0"/>
              <a:pPr/>
              <a:t>‹#›</a:t>
            </a:fld>
            <a:endParaRPr lang="en-US" altLang="en-US"/>
          </a:p>
        </p:txBody>
      </p:sp>
    </p:spTree>
    <p:extLst>
      <p:ext uri="{BB962C8B-B14F-4D97-AF65-F5344CB8AC3E}">
        <p14:creationId xmlns:p14="http://schemas.microsoft.com/office/powerpoint/2010/main" val="94615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992A3EE-86BC-4C52-9AD4-27BD01963F47}" type="slidenum">
              <a:rPr lang="en-US" altLang="en-US" smtClean="0"/>
              <a:pPr/>
              <a:t>‹#›</a:t>
            </a:fld>
            <a:endParaRPr lang="en-US" altLang="en-US"/>
          </a:p>
        </p:txBody>
      </p:sp>
    </p:spTree>
    <p:extLst>
      <p:ext uri="{BB962C8B-B14F-4D97-AF65-F5344CB8AC3E}">
        <p14:creationId xmlns:p14="http://schemas.microsoft.com/office/powerpoint/2010/main" val="172792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9/11/2022</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A9FFDD-E982-4D5B-94E8-DE83CADCCF0B}" type="slidenum">
              <a:rPr lang="en-US" altLang="en-US" smtClean="0"/>
              <a:pPr/>
              <a:t>‹#›</a:t>
            </a:fld>
            <a:endParaRPr lang="en-US" altLang="en-US"/>
          </a:p>
        </p:txBody>
      </p:sp>
    </p:spTree>
    <p:extLst>
      <p:ext uri="{BB962C8B-B14F-4D97-AF65-F5344CB8AC3E}">
        <p14:creationId xmlns:p14="http://schemas.microsoft.com/office/powerpoint/2010/main" val="1340753129"/>
      </p:ext>
    </p:extLst>
  </p:cSld>
  <p:clrMap bg1="lt1" tx1="dk1" bg2="lt2" tx2="dk2" accent1="accent1" accent2="accent2" accent3="accent3" accent4="accent4" accent5="accent5" accent6="accent6" hlink="hlink" folHlink="folHlink"/>
  <p:sldLayoutIdLst>
    <p:sldLayoutId id="2147484736" r:id="rId1"/>
    <p:sldLayoutId id="2147484737" r:id="rId2"/>
    <p:sldLayoutId id="2147484738" r:id="rId3"/>
    <p:sldLayoutId id="2147484739" r:id="rId4"/>
    <p:sldLayoutId id="2147484740" r:id="rId5"/>
    <p:sldLayoutId id="2147484741" r:id="rId6"/>
    <p:sldLayoutId id="2147484742" r:id="rId7"/>
    <p:sldLayoutId id="2147484743" r:id="rId8"/>
    <p:sldLayoutId id="2147484744" r:id="rId9"/>
    <p:sldLayoutId id="2147484745" r:id="rId10"/>
    <p:sldLayoutId id="2147484746" r:id="rId11"/>
    <p:sldLayoutId id="2147484747" r:id="rId12"/>
    <p:sldLayoutId id="2147484748" r:id="rId13"/>
    <p:sldLayoutId id="2147484749" r:id="rId14"/>
    <p:sldLayoutId id="2147484750" r:id="rId15"/>
    <p:sldLayoutId id="2147484751" r:id="rId16"/>
    <p:sldLayoutId id="2147484752" r:id="rId17"/>
  </p:sldLayoutIdLst>
  <p:hf hdr="0" ft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50B171ED-AD15-0000-D324-B9678D76A5C4}"/>
              </a:ext>
            </a:extLst>
          </p:cNvPr>
          <p:cNvSpPr>
            <a:spLocks noGrp="1"/>
          </p:cNvSpPr>
          <p:nvPr>
            <p:ph type="ctrTitle"/>
          </p:nvPr>
        </p:nvSpPr>
        <p:spPr>
          <a:xfrm>
            <a:off x="2405270" y="381000"/>
            <a:ext cx="6357937" cy="902852"/>
          </a:xfrm>
          <a:ln>
            <a:noFill/>
            <a:miter lim="800000"/>
            <a:headEnd/>
            <a:tailEnd/>
          </a:ln>
        </p:spPr>
        <p:txBody>
          <a:bodyPr>
            <a:normAutofit/>
          </a:bodyPr>
          <a:lstStyle/>
          <a:p>
            <a:pPr algn="ctr"/>
            <a:r>
              <a:rPr lang="en-GB" altLang="en-US" sz="2500" b="1" dirty="0">
                <a:solidFill>
                  <a:srgbClr val="C00000"/>
                </a:solidFill>
                <a:latin typeface="Times New Roman" panose="02020603050405020304" pitchFamily="18" charset="0"/>
                <a:cs typeface="Times New Roman" panose="02020603050405020304" pitchFamily="18" charset="0"/>
              </a:rPr>
              <a:t>IoT Based Safety Gadget for Child Safety </a:t>
            </a:r>
            <a:br>
              <a:rPr lang="en-GB" altLang="en-US" sz="2500" b="1" dirty="0">
                <a:solidFill>
                  <a:srgbClr val="C00000"/>
                </a:solidFill>
                <a:latin typeface="Times New Roman" panose="02020603050405020304" pitchFamily="18" charset="0"/>
                <a:cs typeface="Times New Roman" panose="02020603050405020304" pitchFamily="18" charset="0"/>
              </a:rPr>
            </a:br>
            <a:r>
              <a:rPr lang="en-GB" altLang="en-US" sz="2500" b="1" dirty="0">
                <a:solidFill>
                  <a:srgbClr val="C00000"/>
                </a:solidFill>
                <a:latin typeface="Times New Roman" panose="02020603050405020304" pitchFamily="18" charset="0"/>
                <a:cs typeface="Times New Roman" panose="02020603050405020304" pitchFamily="18" charset="0"/>
              </a:rPr>
              <a:t>Monitoring and Notification</a:t>
            </a:r>
            <a:endParaRPr lang="en-US" altLang="en-US" sz="2500" b="1" dirty="0">
              <a:solidFill>
                <a:srgbClr val="C00000"/>
              </a:solidFill>
              <a:latin typeface="Times New Roman" panose="02020603050405020304" pitchFamily="18" charset="0"/>
              <a:cs typeface="Times New Roman" panose="02020603050405020304" pitchFamily="18" charset="0"/>
            </a:endParaRPr>
          </a:p>
        </p:txBody>
      </p:sp>
      <p:sp>
        <p:nvSpPr>
          <p:cNvPr id="3075" name="Subtitle 2">
            <a:extLst>
              <a:ext uri="{FF2B5EF4-FFF2-40B4-BE49-F238E27FC236}">
                <a16:creationId xmlns:a16="http://schemas.microsoft.com/office/drawing/2014/main" id="{1D89CFA2-97F7-424E-69A8-DB450137DB3A}"/>
              </a:ext>
            </a:extLst>
          </p:cNvPr>
          <p:cNvSpPr>
            <a:spLocks noGrp="1"/>
          </p:cNvSpPr>
          <p:nvPr>
            <p:ph type="subTitle" idx="1"/>
          </p:nvPr>
        </p:nvSpPr>
        <p:spPr>
          <a:xfrm>
            <a:off x="2819400" y="3429000"/>
            <a:ext cx="5851041" cy="2895600"/>
          </a:xfrm>
          <a:ln>
            <a:noFill/>
            <a:miter lim="800000"/>
            <a:headEnd/>
            <a:tailEnd/>
          </a:ln>
        </p:spPr>
        <p:txBody>
          <a:bodyPr>
            <a:normAutofit/>
          </a:bodyPr>
          <a:lstStyle/>
          <a:p>
            <a:pPr algn="l" eaLnBrk="1" hangingPunct="1"/>
            <a:r>
              <a:rPr lang="en-US" altLang="en-US" sz="2400" b="1" dirty="0">
                <a:latin typeface="Times New Roman" panose="02020603050405020304" pitchFamily="18" charset="0"/>
                <a:cs typeface="Times New Roman" panose="02020603050405020304" pitchFamily="18" charset="0"/>
              </a:rPr>
              <a:t>		PROJECT STUDENTS:</a:t>
            </a:r>
          </a:p>
          <a:p>
            <a:pPr algn="ctr"/>
            <a:r>
              <a:rPr lang="en-US" altLang="en-US" sz="2000" b="1" dirty="0">
                <a:latin typeface="Times New Roman" panose="02020603050405020304" pitchFamily="18" charset="0"/>
                <a:cs typeface="Times New Roman" panose="02020603050405020304" pitchFamily="18" charset="0"/>
              </a:rPr>
              <a:t>Student Name            </a:t>
            </a:r>
            <a:r>
              <a:rPr lang="en-US" altLang="en-US" sz="2000" b="1" dirty="0" err="1">
                <a:latin typeface="Times New Roman" panose="02020603050405020304" pitchFamily="18" charset="0"/>
                <a:cs typeface="Times New Roman" panose="02020603050405020304" pitchFamily="18" charset="0"/>
              </a:rPr>
              <a:t>Reg.No</a:t>
            </a:r>
            <a:r>
              <a:rPr lang="en-US" altLang="en-US" sz="2000" b="1"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SAMUTHIRIKA		1904107  </a:t>
            </a:r>
          </a:p>
          <a:p>
            <a:pPr algn="ctr"/>
            <a:r>
              <a:rPr lang="en-IN" sz="2000" dirty="0">
                <a:latin typeface="Times New Roman" panose="02020603050405020304" pitchFamily="18" charset="0"/>
                <a:cs typeface="Times New Roman" panose="02020603050405020304" pitchFamily="18" charset="0"/>
              </a:rPr>
              <a:t>SHAFAHATH		1904110 </a:t>
            </a:r>
          </a:p>
          <a:p>
            <a:pPr algn="ctr"/>
            <a:r>
              <a:rPr lang="en-IN" sz="2000" dirty="0">
                <a:latin typeface="Times New Roman" panose="02020603050405020304" pitchFamily="18" charset="0"/>
                <a:cs typeface="Times New Roman" panose="02020603050405020304" pitchFamily="18" charset="0"/>
              </a:rPr>
              <a:t>SOORYA R		2004208 </a:t>
            </a:r>
          </a:p>
          <a:p>
            <a:pPr algn="ctr"/>
            <a:r>
              <a:rPr lang="en-IN" sz="2000" dirty="0">
                <a:latin typeface="Times New Roman" panose="02020603050405020304" pitchFamily="18" charset="0"/>
                <a:cs typeface="Times New Roman" panose="02020603050405020304" pitchFamily="18" charset="0"/>
              </a:rPr>
              <a:t>TAMILARASAN M 	2004209</a:t>
            </a:r>
            <a:r>
              <a:rPr lang="en-US" altLang="en-US" sz="2000" dirty="0">
                <a:latin typeface="Times New Roman" panose="02020603050405020304" pitchFamily="18" charset="0"/>
                <a:cs typeface="Times New Roman" panose="02020603050405020304" pitchFamily="18" charset="0"/>
              </a:rPr>
              <a:t>                </a:t>
            </a:r>
          </a:p>
        </p:txBody>
      </p:sp>
      <p:sp>
        <p:nvSpPr>
          <p:cNvPr id="3076" name="Rectangle 3">
            <a:extLst>
              <a:ext uri="{FF2B5EF4-FFF2-40B4-BE49-F238E27FC236}">
                <a16:creationId xmlns:a16="http://schemas.microsoft.com/office/drawing/2014/main" id="{1E90FED5-6098-E241-C9E5-06D3C3CCDEBC}"/>
              </a:ext>
            </a:extLst>
          </p:cNvPr>
          <p:cNvSpPr>
            <a:spLocks noChangeArrowheads="1"/>
          </p:cNvSpPr>
          <p:nvPr/>
        </p:nvSpPr>
        <p:spPr bwMode="auto">
          <a:xfrm>
            <a:off x="2415209" y="1817336"/>
            <a:ext cx="63579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b="1" dirty="0">
                <a:latin typeface="Times New Roman" panose="02020603050405020304" pitchFamily="18" charset="0"/>
                <a:ea typeface="SimHei" panose="02010609060101010101" pitchFamily="49" charset="-122"/>
                <a:cs typeface="Times New Roman" panose="02020603050405020304" pitchFamily="18" charset="0"/>
              </a:rPr>
              <a:t>                 UNDER THE GUIDANCE OF:</a:t>
            </a:r>
          </a:p>
          <a:p>
            <a:r>
              <a:rPr lang="en-US" altLang="en-US" sz="2200" b="1" dirty="0">
                <a:latin typeface="Times New Roman" panose="02020603050405020304" pitchFamily="18" charset="0"/>
                <a:ea typeface="SimHei" panose="02010609060101010101" pitchFamily="49" charset="-122"/>
                <a:cs typeface="Times New Roman" panose="02020603050405020304" pitchFamily="18" charset="0"/>
              </a:rPr>
              <a:t>				</a:t>
            </a:r>
            <a:r>
              <a:rPr lang="en-US" altLang="en-US" sz="2200" b="1" dirty="0" err="1">
                <a:latin typeface="Times New Roman" panose="02020603050405020304" pitchFamily="18" charset="0"/>
                <a:ea typeface="SimHei" panose="02010609060101010101" pitchFamily="49" charset="-122"/>
                <a:cs typeface="Times New Roman" panose="02020603050405020304" pitchFamily="18" charset="0"/>
              </a:rPr>
              <a:t>Mr.K.Muralidharan</a:t>
            </a:r>
            <a:endParaRPr lang="en-US" altLang="en-US" sz="2200" b="1" dirty="0">
              <a:latin typeface="Times New Roman" panose="02020603050405020304" pitchFamily="18" charset="0"/>
              <a:ea typeface="SimHei" panose="02010609060101010101" pitchFamily="49" charset="-122"/>
              <a:cs typeface="Times New Roman" panose="02020603050405020304" pitchFamily="18" charset="0"/>
            </a:endParaRPr>
          </a:p>
          <a:p>
            <a:r>
              <a:rPr lang="en-US" altLang="en-US" sz="2200" b="1" dirty="0">
                <a:latin typeface="Times New Roman" panose="02020603050405020304" pitchFamily="18" charset="0"/>
                <a:ea typeface="SimHei" panose="02010609060101010101" pitchFamily="49" charset="-122"/>
                <a:cs typeface="Times New Roman" panose="02020603050405020304" pitchFamily="18" charset="0"/>
              </a:rPr>
              <a:t>			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CFA4CEB-73FE-30F7-F9C9-B0279D0C9334}"/>
              </a:ext>
            </a:extLst>
          </p:cNvPr>
          <p:cNvSpPr>
            <a:spLocks noGrp="1"/>
          </p:cNvSpPr>
          <p:nvPr>
            <p:ph type="title"/>
          </p:nvPr>
        </p:nvSpPr>
        <p:spPr>
          <a:xfrm>
            <a:off x="609600" y="318195"/>
            <a:ext cx="2640495" cy="845779"/>
          </a:xfrm>
        </p:spPr>
        <p:txBody>
          <a:bodyPr>
            <a:normAutofit/>
          </a:bodyPr>
          <a:lstStyle/>
          <a:p>
            <a:r>
              <a:rPr lang="en-US" altLang="en-US" sz="2800" b="1" dirty="0">
                <a:solidFill>
                  <a:srgbClr val="C00000"/>
                </a:solidFill>
                <a:latin typeface="Times New Roman" panose="02020603050405020304" pitchFamily="18" charset="0"/>
                <a:cs typeface="Times New Roman" panose="02020603050405020304" pitchFamily="18" charset="0"/>
              </a:rPr>
              <a:t>Contd..</a:t>
            </a:r>
          </a:p>
        </p:txBody>
      </p:sp>
      <p:sp>
        <p:nvSpPr>
          <p:cNvPr id="4" name="Slide Number Placeholder 3">
            <a:extLst>
              <a:ext uri="{FF2B5EF4-FFF2-40B4-BE49-F238E27FC236}">
                <a16:creationId xmlns:a16="http://schemas.microsoft.com/office/drawing/2014/main" id="{ED47B92B-662C-5823-F653-70C7A7D7A527}"/>
              </a:ext>
            </a:extLst>
          </p:cNvPr>
          <p:cNvSpPr>
            <a:spLocks noGrp="1"/>
          </p:cNvSpPr>
          <p:nvPr>
            <p:ph type="sldNum" sz="quarter" idx="12"/>
          </p:nvPr>
        </p:nvSpPr>
        <p:spPr>
          <a:xfrm>
            <a:off x="7723807" y="6363057"/>
            <a:ext cx="5783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82F365-B17A-4E05-ACB7-BB7BE609AACA}" type="slidenum">
              <a:rPr lang="en-US" altLang="en-US"/>
              <a:pPr eaLnBrk="1" hangingPunct="1"/>
              <a:t>10</a:t>
            </a:fld>
            <a:endParaRPr lang="en-US" altLang="en-US"/>
          </a:p>
        </p:txBody>
      </p:sp>
      <p:sp>
        <p:nvSpPr>
          <p:cNvPr id="2" name="TextBox 1">
            <a:extLst>
              <a:ext uri="{FF2B5EF4-FFF2-40B4-BE49-F238E27FC236}">
                <a16:creationId xmlns:a16="http://schemas.microsoft.com/office/drawing/2014/main" id="{D3DE028F-E84C-41F1-9CEC-F81A002F57D2}"/>
              </a:ext>
            </a:extLst>
          </p:cNvPr>
          <p:cNvSpPr txBox="1"/>
          <p:nvPr/>
        </p:nvSpPr>
        <p:spPr>
          <a:xfrm>
            <a:off x="1143001" y="1447800"/>
            <a:ext cx="7692524" cy="3785652"/>
          </a:xfrm>
          <a:prstGeom prst="rect">
            <a:avLst/>
          </a:prstGeom>
          <a:noFill/>
        </p:spPr>
        <p:txBody>
          <a:bodyPr wrap="square" rtlCol="0">
            <a:spAutoFit/>
          </a:bodyPr>
          <a:lstStyle/>
          <a:p>
            <a:pPr algn="just">
              <a:buFont typeface="Wingdings" pitchFamily="2" charset="2"/>
              <a:buChar char="ü"/>
            </a:pPr>
            <a:r>
              <a:rPr lang="en-US" sz="2400" dirty="0" err="1">
                <a:latin typeface="Times New Roman" pitchFamily="18" charset="0"/>
                <a:ea typeface="Calibri"/>
                <a:cs typeface="Times New Roman" pitchFamily="18" charset="0"/>
              </a:rPr>
              <a:t>Matlab</a:t>
            </a:r>
            <a:r>
              <a:rPr lang="en-US" sz="2400" dirty="0">
                <a:latin typeface="Times New Roman" pitchFamily="18" charset="0"/>
                <a:ea typeface="Calibri"/>
                <a:cs typeface="Times New Roman" pitchFamily="18" charset="0"/>
              </a:rPr>
              <a:t> Hybrid fusion Algorithm  used for GPS navigation which is of low cost.</a:t>
            </a:r>
          </a:p>
          <a:p>
            <a:pPr algn="just">
              <a:buFont typeface="Wingdings" pitchFamily="2" charset="2"/>
              <a:buChar char="ü"/>
            </a:pPr>
            <a:endParaRPr lang="en-US" sz="2400" dirty="0">
              <a:latin typeface="Times New Roman" pitchFamily="18" charset="0"/>
              <a:ea typeface="Calibri"/>
              <a:cs typeface="Times New Roman" pitchFamily="18" charset="0"/>
            </a:endParaRPr>
          </a:p>
          <a:p>
            <a:pPr algn="just">
              <a:buFont typeface="Wingdings" pitchFamily="2" charset="2"/>
              <a:buChar char="ü"/>
            </a:pPr>
            <a:r>
              <a:rPr lang="en-US" sz="2400" dirty="0">
                <a:latin typeface="Times New Roman" pitchFamily="18" charset="0"/>
                <a:ea typeface="Calibri"/>
                <a:cs typeface="Times New Roman" pitchFamily="18" charset="0"/>
              </a:rPr>
              <a:t>Designing a cost efficient wearable that is easy to wear </a:t>
            </a:r>
          </a:p>
          <a:p>
            <a:pPr algn="just"/>
            <a:endParaRPr lang="en-US" sz="2400" dirty="0">
              <a:latin typeface="Times New Roman" pitchFamily="18" charset="0"/>
              <a:ea typeface="Calibri"/>
              <a:cs typeface="Times New Roman" pitchFamily="18" charset="0"/>
            </a:endParaRPr>
          </a:p>
          <a:p>
            <a:pPr algn="just">
              <a:buFont typeface="Wingdings" pitchFamily="2" charset="2"/>
              <a:buChar char="ü"/>
            </a:pPr>
            <a:r>
              <a:rPr lang="en-US" sz="2400" dirty="0">
                <a:latin typeface="Times New Roman" pitchFamily="18" charset="0"/>
                <a:ea typeface="Calibri"/>
                <a:cs typeface="Times New Roman" pitchFamily="18" charset="0"/>
              </a:rPr>
              <a:t>IoT-gateway as an intermediate hub between physical layer (sensor nodes) and server has been developed for data collection  and synchronization to facilitate an efficient end-to end</a:t>
            </a:r>
          </a:p>
          <a:p>
            <a:pPr algn="just"/>
            <a:r>
              <a:rPr lang="en-US" sz="2400" dirty="0">
                <a:latin typeface="Times New Roman" pitchFamily="18" charset="0"/>
                <a:ea typeface="Calibri"/>
                <a:cs typeface="Times New Roman" pitchFamily="18" charset="0"/>
              </a:rPr>
              <a:t>communication between user and medic in real-time.</a:t>
            </a:r>
          </a:p>
        </p:txBody>
      </p:sp>
    </p:spTree>
    <p:extLst>
      <p:ext uri="{BB962C8B-B14F-4D97-AF65-F5344CB8AC3E}">
        <p14:creationId xmlns:p14="http://schemas.microsoft.com/office/powerpoint/2010/main" val="4190230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a:extLst>
              <a:ext uri="{FF2B5EF4-FFF2-40B4-BE49-F238E27FC236}">
                <a16:creationId xmlns:a16="http://schemas.microsoft.com/office/drawing/2014/main" id="{F27E9EA4-2854-0A37-0002-5EDAB851F06D}"/>
              </a:ext>
            </a:extLst>
          </p:cNvPr>
          <p:cNvSpPr>
            <a:spLocks noGrp="1"/>
          </p:cNvSpPr>
          <p:nvPr>
            <p:ph idx="1"/>
          </p:nvPr>
        </p:nvSpPr>
        <p:spPr/>
        <p:txBody>
          <a:bodyPr/>
          <a:lstStyle/>
          <a:p>
            <a:pPr marL="0" indent="0">
              <a:buFontTx/>
              <a:buNone/>
            </a:pPr>
            <a:r>
              <a:rPr lang="en-US" altLang="en-US" dirty="0"/>
              <a:t>  </a:t>
            </a:r>
          </a:p>
        </p:txBody>
      </p:sp>
      <p:sp>
        <p:nvSpPr>
          <p:cNvPr id="4" name="Slide Number Placeholder 3">
            <a:extLst>
              <a:ext uri="{FF2B5EF4-FFF2-40B4-BE49-F238E27FC236}">
                <a16:creationId xmlns:a16="http://schemas.microsoft.com/office/drawing/2014/main" id="{6806C3E8-D277-40BB-B631-16E71E514C67}"/>
              </a:ext>
            </a:extLst>
          </p:cNvPr>
          <p:cNvSpPr>
            <a:spLocks noGrp="1"/>
          </p:cNvSpPr>
          <p:nvPr>
            <p:ph type="sldNum" sz="quarter" idx="12"/>
          </p:nvPr>
        </p:nvSpPr>
        <p:spPr>
          <a:xfrm>
            <a:off x="7270191" y="6125699"/>
            <a:ext cx="5783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C89673-EC9E-4C79-BC64-D906C0BEE51D}" type="slidenum">
              <a:rPr lang="en-US" altLang="en-US">
                <a:solidFill>
                  <a:schemeClr val="bg1"/>
                </a:solidFill>
              </a:rPr>
              <a:pPr eaLnBrk="1" hangingPunct="1"/>
              <a:t>11</a:t>
            </a:fld>
            <a:endParaRPr lang="en-US" altLang="en-US" dirty="0">
              <a:solidFill>
                <a:schemeClr val="bg1"/>
              </a:solidFill>
            </a:endParaRPr>
          </a:p>
        </p:txBody>
      </p:sp>
      <p:pic>
        <p:nvPicPr>
          <p:cNvPr id="2" name="Picture 1">
            <a:extLst>
              <a:ext uri="{FF2B5EF4-FFF2-40B4-BE49-F238E27FC236}">
                <a16:creationId xmlns:a16="http://schemas.microsoft.com/office/drawing/2014/main" id="{2BD98CEC-C445-49DD-99BE-FA98A784B3CB}"/>
              </a:ext>
            </a:extLst>
          </p:cNvPr>
          <p:cNvPicPr>
            <a:picLocks noChangeAspect="1"/>
          </p:cNvPicPr>
          <p:nvPr/>
        </p:nvPicPr>
        <p:blipFill rotWithShape="1">
          <a:blip r:embed="rId2"/>
          <a:srcRect l="26667" t="23320" r="24166" b="17391"/>
          <a:stretch/>
        </p:blipFill>
        <p:spPr>
          <a:xfrm>
            <a:off x="23191" y="687651"/>
            <a:ext cx="9120809" cy="6183601"/>
          </a:xfrm>
          <a:prstGeom prst="rect">
            <a:avLst/>
          </a:prstGeom>
        </p:spPr>
      </p:pic>
      <p:sp>
        <p:nvSpPr>
          <p:cNvPr id="3" name="TextBox 2">
            <a:extLst>
              <a:ext uri="{FF2B5EF4-FFF2-40B4-BE49-F238E27FC236}">
                <a16:creationId xmlns:a16="http://schemas.microsoft.com/office/drawing/2014/main" id="{28002729-D187-416D-A000-B3B9A9061883}"/>
              </a:ext>
            </a:extLst>
          </p:cNvPr>
          <p:cNvSpPr txBox="1"/>
          <p:nvPr/>
        </p:nvSpPr>
        <p:spPr>
          <a:xfrm>
            <a:off x="2778491" y="119381"/>
            <a:ext cx="3584636" cy="523220"/>
          </a:xfrm>
          <a:prstGeom prst="rect">
            <a:avLst/>
          </a:prstGeom>
          <a:noFill/>
        </p:spPr>
        <p:txBody>
          <a:bodyPr wrap="none" rtlCol="0">
            <a:spAutoFit/>
          </a:bodyPr>
          <a:lstStyle/>
          <a:p>
            <a:r>
              <a:rPr lang="en-GB" sz="2800" b="1" dirty="0">
                <a:solidFill>
                  <a:srgbClr val="C00000"/>
                </a:solidFill>
                <a:latin typeface="Times New Roman" panose="02020603050405020304" pitchFamily="18" charset="0"/>
                <a:cs typeface="Times New Roman" panose="02020603050405020304" pitchFamily="18" charset="0"/>
              </a:rPr>
              <a:t>PROPOSED MODEL</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F3FC5D4-C9F6-D46B-AD5A-BF83A6C66C61}"/>
              </a:ext>
            </a:extLst>
          </p:cNvPr>
          <p:cNvSpPr>
            <a:spLocks noGrp="1"/>
          </p:cNvSpPr>
          <p:nvPr>
            <p:ph type="title"/>
          </p:nvPr>
        </p:nvSpPr>
        <p:spPr>
          <a:xfrm>
            <a:off x="1524000" y="384702"/>
            <a:ext cx="7429499" cy="899844"/>
          </a:xfrm>
        </p:spPr>
        <p:txBody>
          <a:bodyPr/>
          <a:lstStyle/>
          <a:p>
            <a:pPr algn="ctr"/>
            <a:r>
              <a:rPr lang="en-US" altLang="en-US" sz="2800" b="1" dirty="0">
                <a:solidFill>
                  <a:srgbClr val="C00000"/>
                </a:solidFill>
                <a:latin typeface="Times New Roman" panose="02020603050405020304" pitchFamily="18" charset="0"/>
                <a:cs typeface="Times New Roman" panose="02020603050405020304" pitchFamily="18" charset="0"/>
              </a:rPr>
              <a:t>HARDWARE/ SOFTWARE TOOL USED</a:t>
            </a:r>
          </a:p>
        </p:txBody>
      </p:sp>
      <p:sp>
        <p:nvSpPr>
          <p:cNvPr id="4" name="Slide Number Placeholder 3">
            <a:extLst>
              <a:ext uri="{FF2B5EF4-FFF2-40B4-BE49-F238E27FC236}">
                <a16:creationId xmlns:a16="http://schemas.microsoft.com/office/drawing/2014/main" id="{1E862EBC-97C3-E2AD-3FAA-833CD0C0E90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B07366-821F-4F4D-8BBD-8105BCC17A74}" type="slidenum">
              <a:rPr lang="en-US" altLang="en-US"/>
              <a:pPr eaLnBrk="1" hangingPunct="1"/>
              <a:t>12</a:t>
            </a:fld>
            <a:endParaRPr lang="en-US" altLang="en-US"/>
          </a:p>
        </p:txBody>
      </p:sp>
      <p:sp>
        <p:nvSpPr>
          <p:cNvPr id="2" name="TextBox 1">
            <a:extLst>
              <a:ext uri="{FF2B5EF4-FFF2-40B4-BE49-F238E27FC236}">
                <a16:creationId xmlns:a16="http://schemas.microsoft.com/office/drawing/2014/main" id="{19AC49CB-C687-490F-B09B-F11F54E82974}"/>
              </a:ext>
            </a:extLst>
          </p:cNvPr>
          <p:cNvSpPr txBox="1"/>
          <p:nvPr/>
        </p:nvSpPr>
        <p:spPr>
          <a:xfrm>
            <a:off x="1106943" y="1794674"/>
            <a:ext cx="6436857" cy="3268652"/>
          </a:xfrm>
          <a:prstGeom prst="rect">
            <a:avLst/>
          </a:prstGeom>
          <a:noFill/>
        </p:spPr>
        <p:txBody>
          <a:bodyPr wrap="square" rtlCol="0">
            <a:spAutoFit/>
          </a:bodyPr>
          <a:lstStyle/>
          <a:p>
            <a:pPr marL="285750" lvl="0" indent="285750">
              <a:lnSpc>
                <a:spcPct val="150000"/>
              </a:lnSpc>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ARDUINO PICO</a:t>
            </a:r>
            <a:endParaRPr lang="en-IN" sz="2000"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NB-IoT EC-01-Kit </a:t>
            </a:r>
            <a:endParaRPr lang="en-IN" sz="2000"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SIM28ML GSM GPRS Module</a:t>
            </a:r>
            <a:endParaRPr lang="en-IN" sz="2000"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ACCELEROMETER SENSOR</a:t>
            </a:r>
            <a:endParaRPr lang="en-IN" sz="2000"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PULSE SENSOR</a:t>
            </a:r>
            <a:endParaRPr lang="en-IN" sz="2000"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SWEAT SENSOR</a:t>
            </a:r>
            <a:endParaRPr lang="en-IN" sz="20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ARDUINO IDE</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44EF09D-EC24-6F06-EB77-B5611BBFF781}"/>
              </a:ext>
            </a:extLst>
          </p:cNvPr>
          <p:cNvSpPr>
            <a:spLocks noGrp="1"/>
          </p:cNvSpPr>
          <p:nvPr>
            <p:ph type="title"/>
          </p:nvPr>
        </p:nvSpPr>
        <p:spPr>
          <a:xfrm>
            <a:off x="2971800" y="304800"/>
            <a:ext cx="4267200" cy="350838"/>
          </a:xfrm>
        </p:spPr>
        <p:txBody>
          <a:bodyPr>
            <a:normAutofit fontScale="90000"/>
          </a:bodyPr>
          <a:lstStyle/>
          <a:p>
            <a:r>
              <a:rPr lang="en-US" altLang="en-US" sz="2800" b="1" dirty="0">
                <a:solidFill>
                  <a:srgbClr val="C00000"/>
                </a:solidFill>
                <a:latin typeface="Times New Roman" panose="02020603050405020304" pitchFamily="18" charset="0"/>
                <a:cs typeface="Times New Roman" panose="02020603050405020304" pitchFamily="18" charset="0"/>
              </a:rPr>
              <a:t>                                  REFERENCES</a:t>
            </a:r>
          </a:p>
        </p:txBody>
      </p:sp>
      <p:sp>
        <p:nvSpPr>
          <p:cNvPr id="15363" name="Content Placeholder 2">
            <a:extLst>
              <a:ext uri="{FF2B5EF4-FFF2-40B4-BE49-F238E27FC236}">
                <a16:creationId xmlns:a16="http://schemas.microsoft.com/office/drawing/2014/main" id="{EEAC2E8C-0811-0980-BAE9-B57CB723D60D}"/>
              </a:ext>
            </a:extLst>
          </p:cNvPr>
          <p:cNvSpPr>
            <a:spLocks noGrp="1"/>
          </p:cNvSpPr>
          <p:nvPr>
            <p:ph idx="1"/>
          </p:nvPr>
        </p:nvSpPr>
        <p:spPr>
          <a:xfrm>
            <a:off x="831938" y="1981200"/>
            <a:ext cx="8282245" cy="5638800"/>
          </a:xfrm>
        </p:spPr>
        <p:txBody>
          <a:bodyPr>
            <a:normAutofit/>
          </a:bodyPr>
          <a:lstStyle/>
          <a:p>
            <a:pPr algn="just">
              <a:buFontTx/>
              <a:buNone/>
              <a:defRPr/>
            </a:pPr>
            <a:r>
              <a:rPr lang="en-US" sz="1800" kern="1200" dirty="0">
                <a:latin typeface="Times New Roman" pitchFamily="18" charset="0"/>
                <a:cs typeface="Times New Roman" pitchFamily="18" charset="0"/>
              </a:rPr>
              <a:t>[1] </a:t>
            </a:r>
            <a:r>
              <a:rPr lang="en-US" sz="1800" kern="1200" dirty="0" err="1">
                <a:latin typeface="Times New Roman" pitchFamily="18" charset="0"/>
                <a:cs typeface="Times New Roman" pitchFamily="18" charset="0"/>
              </a:rPr>
              <a:t>Shreya</a:t>
            </a:r>
            <a:r>
              <a:rPr lang="en-US" sz="1800" kern="1200" dirty="0">
                <a:latin typeface="Times New Roman" pitchFamily="18" charset="0"/>
                <a:cs typeface="Times New Roman" pitchFamily="18" charset="0"/>
              </a:rPr>
              <a:t> G. </a:t>
            </a:r>
            <a:r>
              <a:rPr lang="en-US" sz="1800" kern="1200" dirty="0" err="1">
                <a:latin typeface="Times New Roman" pitchFamily="18" charset="0"/>
                <a:cs typeface="Times New Roman" pitchFamily="18" charset="0"/>
              </a:rPr>
              <a:t>Zade</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Anukesh</a:t>
            </a:r>
            <a:r>
              <a:rPr lang="en-US" sz="1800" kern="1200" dirty="0">
                <a:latin typeface="Times New Roman" pitchFamily="18" charset="0"/>
                <a:cs typeface="Times New Roman" pitchFamily="18" charset="0"/>
              </a:rPr>
              <a:t> A.  </a:t>
            </a:r>
            <a:r>
              <a:rPr lang="en-US" sz="1800" kern="1200" dirty="0" err="1">
                <a:latin typeface="Times New Roman" pitchFamily="18" charset="0"/>
                <a:cs typeface="Times New Roman" pitchFamily="18" charset="0"/>
              </a:rPr>
              <a:t>Ambatkar</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Prachi</a:t>
            </a:r>
            <a:r>
              <a:rPr lang="en-US" sz="1800" kern="1200" dirty="0">
                <a:latin typeface="Times New Roman" pitchFamily="18" charset="0"/>
                <a:cs typeface="Times New Roman" pitchFamily="18" charset="0"/>
              </a:rPr>
              <a:t> J. </a:t>
            </a:r>
            <a:r>
              <a:rPr lang="en-US" sz="1800" kern="1200" dirty="0" err="1">
                <a:latin typeface="Times New Roman" pitchFamily="18" charset="0"/>
                <a:cs typeface="Times New Roman" pitchFamily="18" charset="0"/>
              </a:rPr>
              <a:t>Bhagat</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Vinod</a:t>
            </a:r>
            <a:r>
              <a:rPr lang="en-US" sz="1800" kern="1200" dirty="0">
                <a:latin typeface="Times New Roman" pitchFamily="18" charset="0"/>
                <a:cs typeface="Times New Roman" pitchFamily="18" charset="0"/>
              </a:rPr>
              <a:t> B. </a:t>
            </a:r>
            <a:r>
              <a:rPr lang="en-US" sz="1800" kern="1200" dirty="0" err="1">
                <a:latin typeface="Times New Roman" pitchFamily="18" charset="0"/>
                <a:cs typeface="Times New Roman" pitchFamily="18" charset="0"/>
              </a:rPr>
              <a:t>Ambatkar</a:t>
            </a:r>
            <a:r>
              <a:rPr lang="en-US" sz="1800" kern="1200" dirty="0">
                <a:latin typeface="Times New Roman" pitchFamily="18" charset="0"/>
                <a:cs typeface="Times New Roman" pitchFamily="18" charset="0"/>
              </a:rPr>
              <a:t>, </a:t>
            </a:r>
            <a:r>
              <a:rPr lang="en-US" sz="1800" kern="1200" dirty="0" err="1">
                <a:latin typeface="Times New Roman" pitchFamily="18" charset="0"/>
                <a:cs typeface="Times New Roman" pitchFamily="18" charset="0"/>
              </a:rPr>
              <a:t>Komal</a:t>
            </a:r>
            <a:r>
              <a:rPr lang="en-US" sz="1800" kern="1200" dirty="0">
                <a:latin typeface="Times New Roman" pitchFamily="18" charset="0"/>
                <a:cs typeface="Times New Roman" pitchFamily="18" charset="0"/>
              </a:rPr>
              <a:t> A. </a:t>
            </a:r>
            <a:r>
              <a:rPr lang="en-US" sz="1800" kern="1200" dirty="0" err="1">
                <a:latin typeface="Times New Roman" pitchFamily="18" charset="0"/>
                <a:cs typeface="Times New Roman" pitchFamily="18" charset="0"/>
              </a:rPr>
              <a:t>Korde</a:t>
            </a:r>
            <a:r>
              <a:rPr lang="en-US" sz="1800" kern="1200" dirty="0">
                <a:latin typeface="Times New Roman" pitchFamily="18" charset="0"/>
                <a:cs typeface="Times New Roman" pitchFamily="18" charset="0"/>
              </a:rPr>
              <a:t> and </a:t>
            </a:r>
            <a:r>
              <a:rPr lang="en-US" sz="1800" kern="1200" dirty="0" err="1">
                <a:latin typeface="Times New Roman" pitchFamily="18" charset="0"/>
                <a:cs typeface="Times New Roman" pitchFamily="18" charset="0"/>
              </a:rPr>
              <a:t>Kirti</a:t>
            </a:r>
            <a:r>
              <a:rPr lang="en-US" sz="1800" kern="1200" dirty="0">
                <a:latin typeface="Times New Roman" pitchFamily="18" charset="0"/>
                <a:cs typeface="Times New Roman" pitchFamily="18" charset="0"/>
              </a:rPr>
              <a:t> B. </a:t>
            </a:r>
            <a:r>
              <a:rPr lang="en-US" sz="1800" kern="1200" dirty="0" err="1">
                <a:latin typeface="Times New Roman" pitchFamily="18" charset="0"/>
                <a:cs typeface="Times New Roman" pitchFamily="18" charset="0"/>
              </a:rPr>
              <a:t>Nagne</a:t>
            </a:r>
            <a:r>
              <a:rPr lang="en-US" sz="1800" kern="1200" dirty="0">
                <a:latin typeface="Times New Roman" pitchFamily="18" charset="0"/>
                <a:cs typeface="Times New Roman" pitchFamily="18" charset="0"/>
              </a:rPr>
              <a:t>, (2020), “Tracking System Using LoRaWAN Technology”, International Research Journal of Engineering and Technology, vol. 7,   Issue No. 12, </a:t>
            </a:r>
            <a:r>
              <a:rPr lang="en-US" sz="1800" kern="1200" dirty="0" err="1">
                <a:latin typeface="Times New Roman" pitchFamily="18" charset="0"/>
                <a:cs typeface="Times New Roman" pitchFamily="18" charset="0"/>
              </a:rPr>
              <a:t>pp.no</a:t>
            </a:r>
            <a:r>
              <a:rPr lang="en-US" sz="1800" kern="1200" dirty="0">
                <a:latin typeface="Times New Roman" pitchFamily="18" charset="0"/>
                <a:cs typeface="Times New Roman" pitchFamily="18" charset="0"/>
              </a:rPr>
              <a:t>. 1448-1451.</a:t>
            </a:r>
          </a:p>
          <a:p>
            <a:pPr algn="just">
              <a:buNone/>
              <a:defRPr/>
            </a:pPr>
            <a:r>
              <a:rPr lang="en-US" sz="1800" dirty="0">
                <a:latin typeface="Times New Roman" pitchFamily="18" charset="0"/>
                <a:cs typeface="Times New Roman" pitchFamily="18" charset="0"/>
              </a:rPr>
              <a:t>[2] </a:t>
            </a:r>
            <a:r>
              <a:rPr lang="en-US" sz="1800" dirty="0" err="1">
                <a:latin typeface="Times New Roman" pitchFamily="18" charset="0"/>
                <a:cs typeface="Times New Roman" pitchFamily="18" charset="0"/>
              </a:rPr>
              <a:t>Benisha</a:t>
            </a:r>
            <a:r>
              <a:rPr lang="en-US" sz="1800" dirty="0">
                <a:latin typeface="Times New Roman" pitchFamily="18" charset="0"/>
                <a:cs typeface="Times New Roman" pitchFamily="18" charset="0"/>
              </a:rPr>
              <a:t>, M., R. </a:t>
            </a:r>
            <a:r>
              <a:rPr lang="en-US" sz="1800" dirty="0" err="1">
                <a:latin typeface="Times New Roman" pitchFamily="18" charset="0"/>
                <a:cs typeface="Times New Roman" pitchFamily="18" charset="0"/>
              </a:rPr>
              <a:t>Thandaiah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Prabu</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Gowri</a:t>
            </a:r>
            <a:r>
              <a:rPr lang="en-US" sz="1800" dirty="0">
                <a:latin typeface="Times New Roman" pitchFamily="18" charset="0"/>
                <a:cs typeface="Times New Roman" pitchFamily="18" charset="0"/>
              </a:rPr>
              <a:t>, K. </a:t>
            </a:r>
            <a:r>
              <a:rPr lang="en-US" sz="1800" dirty="0" err="1">
                <a:latin typeface="Times New Roman" pitchFamily="18" charset="0"/>
                <a:cs typeface="Times New Roman" pitchFamily="18" charset="0"/>
              </a:rPr>
              <a:t>Vishali</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Anisha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Ponmozhi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Chezhiyan</a:t>
            </a:r>
            <a:r>
              <a:rPr lang="en-US" sz="1800" dirty="0">
                <a:latin typeface="Times New Roman" pitchFamily="18" charset="0"/>
                <a:cs typeface="Times New Roman" pitchFamily="18" charset="0"/>
              </a:rPr>
              <a:t>, and C. Jim Elliot. </a:t>
            </a:r>
            <a:r>
              <a:rPr lang="en-US" sz="1800" b="1" i="1" dirty="0">
                <a:latin typeface="Times New Roman" pitchFamily="18" charset="0"/>
                <a:cs typeface="Times New Roman" pitchFamily="18" charset="0"/>
              </a:rPr>
              <a:t>"Design of Wearable Device for Child Safety</a:t>
            </a:r>
            <a:r>
              <a:rPr lang="en-US" sz="1800" dirty="0">
                <a:latin typeface="Times New Roman" pitchFamily="18" charset="0"/>
                <a:cs typeface="Times New Roman" pitchFamily="18" charset="0"/>
              </a:rPr>
              <a:t>." In 2021 Third International Conference on Intelligent Communication Technologies and Virtual Mobile Networks (ICICV), pp. 1076-1080. IEEE, 2021.</a:t>
            </a:r>
          </a:p>
          <a:p>
            <a:pPr algn="just">
              <a:buNone/>
              <a:defRPr/>
            </a:pPr>
            <a:r>
              <a:rPr lang="en-GB" sz="1800" kern="1200" dirty="0">
                <a:latin typeface="Times New Roman" panose="02020603050405020304" pitchFamily="18" charset="0"/>
                <a:cs typeface="Times New Roman" panose="02020603050405020304" pitchFamily="18" charset="0"/>
              </a:rPr>
              <a:t>[3]  </a:t>
            </a:r>
            <a:r>
              <a:rPr lang="en-GB" sz="1800" kern="1200" dirty="0" err="1">
                <a:latin typeface="Times New Roman" panose="02020603050405020304" pitchFamily="18" charset="0"/>
                <a:cs typeface="Times New Roman" panose="02020603050405020304" pitchFamily="18" charset="0"/>
              </a:rPr>
              <a:t>Nagamma</a:t>
            </a:r>
            <a:r>
              <a:rPr lang="en-GB" sz="1800" kern="1200" dirty="0">
                <a:latin typeface="Times New Roman" panose="02020603050405020304" pitchFamily="18" charset="0"/>
                <a:cs typeface="Times New Roman" panose="02020603050405020304" pitchFamily="18" charset="0"/>
              </a:rPr>
              <a:t>, H. </a:t>
            </a:r>
            <a:r>
              <a:rPr lang="en-GB" sz="1800" b="1" i="1" kern="1200" dirty="0">
                <a:latin typeface="Times New Roman" panose="02020603050405020304" pitchFamily="18" charset="0"/>
                <a:cs typeface="Times New Roman" panose="02020603050405020304" pitchFamily="18" charset="0"/>
              </a:rPr>
              <a:t>"</a:t>
            </a:r>
            <a:r>
              <a:rPr lang="en-GB" sz="1800" b="1" i="1" kern="1200" dirty="0" err="1">
                <a:latin typeface="Times New Roman" panose="02020603050405020304" pitchFamily="18" charset="0"/>
                <a:cs typeface="Times New Roman" panose="02020603050405020304" pitchFamily="18" charset="0"/>
              </a:rPr>
              <a:t>IoT</a:t>
            </a:r>
            <a:r>
              <a:rPr lang="en-GB" sz="1800" b="1" i="1" kern="1200" dirty="0">
                <a:latin typeface="Times New Roman" panose="02020603050405020304" pitchFamily="18" charset="0"/>
                <a:cs typeface="Times New Roman" panose="02020603050405020304" pitchFamily="18" charset="0"/>
              </a:rPr>
              <a:t> based smart security gadget for women’s safety</a:t>
            </a:r>
            <a:r>
              <a:rPr lang="en-GB" sz="1800" kern="1200" dirty="0">
                <a:latin typeface="Times New Roman" panose="02020603050405020304" pitchFamily="18" charset="0"/>
                <a:cs typeface="Times New Roman" panose="02020603050405020304" pitchFamily="18" charset="0"/>
              </a:rPr>
              <a:t>." In </a:t>
            </a:r>
            <a:r>
              <a:rPr lang="en-GB" sz="1800" i="1" kern="1200" dirty="0">
                <a:latin typeface="Times New Roman" panose="02020603050405020304" pitchFamily="18" charset="0"/>
                <a:cs typeface="Times New Roman" panose="02020603050405020304" pitchFamily="18" charset="0"/>
              </a:rPr>
              <a:t>2019 1st International Conference on Advances in Information Technology (ICAIT)</a:t>
            </a:r>
            <a:r>
              <a:rPr lang="en-GB" sz="1800" kern="1200" dirty="0">
                <a:latin typeface="Times New Roman" panose="02020603050405020304" pitchFamily="18" charset="0"/>
                <a:cs typeface="Times New Roman" panose="02020603050405020304" pitchFamily="18" charset="0"/>
              </a:rPr>
              <a:t>, pp. 348-352. IEEE, 2019.</a:t>
            </a:r>
          </a:p>
          <a:p>
            <a:pPr algn="just">
              <a:buNone/>
              <a:defRPr/>
            </a:pPr>
            <a:r>
              <a:rPr lang="en-US" sz="1800" dirty="0">
                <a:latin typeface="Times New Roman" pitchFamily="18" charset="0"/>
                <a:cs typeface="Times New Roman" pitchFamily="18" charset="0"/>
              </a:rPr>
              <a:t>[4] Isa, M.Z.M., </a:t>
            </a:r>
            <a:r>
              <a:rPr lang="en-US" sz="1800" dirty="0" err="1">
                <a:latin typeface="Times New Roman" pitchFamily="18" charset="0"/>
                <a:cs typeface="Times New Roman" pitchFamily="18" charset="0"/>
              </a:rPr>
              <a:t>Jamil</a:t>
            </a:r>
            <a:r>
              <a:rPr lang="en-US" sz="1800" dirty="0">
                <a:latin typeface="Times New Roman" pitchFamily="18" charset="0"/>
                <a:cs typeface="Times New Roman" pitchFamily="18" charset="0"/>
              </a:rPr>
              <a:t>, M.M.A., Ibrahim, T.N.T., Ahmad, M.S., </a:t>
            </a:r>
            <a:r>
              <a:rPr lang="en-US" sz="1800" dirty="0" err="1">
                <a:latin typeface="Times New Roman" pitchFamily="18" charset="0"/>
                <a:cs typeface="Times New Roman" pitchFamily="18" charset="0"/>
              </a:rPr>
              <a:t>Abd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Rahman</a:t>
            </a:r>
            <a:r>
              <a:rPr lang="en-US" sz="1800" dirty="0">
                <a:latin typeface="Times New Roman" pitchFamily="18" charset="0"/>
                <a:cs typeface="Times New Roman" pitchFamily="18" charset="0"/>
              </a:rPr>
              <a:t>, N.A. and </a:t>
            </a:r>
            <a:r>
              <a:rPr lang="en-US" sz="1800" dirty="0" err="1">
                <a:latin typeface="Times New Roman" pitchFamily="18" charset="0"/>
                <a:cs typeface="Times New Roman" pitchFamily="18" charset="0"/>
              </a:rPr>
              <a:t>Adon</a:t>
            </a:r>
            <a:r>
              <a:rPr lang="en-US" sz="1800" dirty="0">
                <a:latin typeface="Times New Roman" pitchFamily="18" charset="0"/>
                <a:cs typeface="Times New Roman" pitchFamily="18" charset="0"/>
              </a:rPr>
              <a:t>, M.N., 2019, November. Children security and tracking system using </a:t>
            </a:r>
            <a:r>
              <a:rPr lang="en-US" sz="1800" dirty="0" err="1">
                <a:latin typeface="Times New Roman" pitchFamily="18" charset="0"/>
                <a:cs typeface="Times New Roman" pitchFamily="18" charset="0"/>
              </a:rPr>
              <a:t>bluetooth</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gps</a:t>
            </a:r>
            <a:r>
              <a:rPr lang="en-US" sz="1800" dirty="0">
                <a:latin typeface="Times New Roman" pitchFamily="18" charset="0"/>
                <a:cs typeface="Times New Roman" pitchFamily="18" charset="0"/>
              </a:rPr>
              <a:t> technology. In </a:t>
            </a:r>
            <a:r>
              <a:rPr lang="en-US" sz="1800" i="1" dirty="0">
                <a:latin typeface="Times New Roman" pitchFamily="18" charset="0"/>
                <a:cs typeface="Times New Roman" pitchFamily="18" charset="0"/>
              </a:rPr>
              <a:t>2019 9th IEEE International Conference on Control System, Computing and Engineering (ICCSCE)</a:t>
            </a:r>
            <a:r>
              <a:rPr lang="en-US" sz="1800" dirty="0">
                <a:latin typeface="Times New Roman" pitchFamily="18" charset="0"/>
                <a:cs typeface="Times New Roman" pitchFamily="18" charset="0"/>
              </a:rPr>
              <a:t> (pp. 184-187). IEEE.</a:t>
            </a:r>
            <a:endParaRPr lang="en-US" sz="1800" b="1" dirty="0">
              <a:latin typeface="Times New Roman" pitchFamily="18" charset="0"/>
              <a:cs typeface="Times New Roman" pitchFamily="18" charset="0"/>
            </a:endParaRPr>
          </a:p>
          <a:p>
            <a:pPr algn="just">
              <a:buNone/>
              <a:defRPr/>
            </a:pPr>
            <a:endParaRPr lang="en-US" sz="1800" dirty="0">
              <a:latin typeface="Times New Roman" pitchFamily="18" charset="0"/>
              <a:cs typeface="Times New Roman" pitchFamily="18" charset="0"/>
            </a:endParaRPr>
          </a:p>
          <a:p>
            <a:pPr algn="just">
              <a:buFontTx/>
              <a:buNone/>
              <a:defRPr/>
            </a:pPr>
            <a:endParaRPr lang="en-US" sz="1800" kern="1200" dirty="0">
              <a:latin typeface="Times New Roman" pitchFamily="18" charset="0"/>
              <a:cs typeface="Times New Roman" pitchFamily="18" charset="0"/>
            </a:endParaRPr>
          </a:p>
          <a:p>
            <a:pPr algn="just">
              <a:buFontTx/>
              <a:buNone/>
              <a:defRPr/>
            </a:pPr>
            <a:endParaRPr lang="en-US" sz="1800" dirty="0">
              <a:latin typeface="Times New Roman" pitchFamily="18" charset="0"/>
              <a:cs typeface="Times New Roman" pitchFamily="18" charset="0"/>
            </a:endParaRPr>
          </a:p>
          <a:p>
            <a:pPr>
              <a:buFontTx/>
              <a:buNone/>
              <a:defRPr/>
            </a:pPr>
            <a:endParaRPr lang="en-US" sz="1600" kern="1200" dirty="0">
              <a:latin typeface="Times New Roman" pitchFamily="18" charset="0"/>
              <a:cs typeface="Times New Roman" pitchFamily="18" charset="0"/>
            </a:endParaRPr>
          </a:p>
          <a:p>
            <a:pPr>
              <a:buFontTx/>
              <a:buNone/>
              <a:defRPr/>
            </a:pPr>
            <a:endParaRPr lang="en-US" sz="1600" kern="1200" dirty="0">
              <a:latin typeface="Times New Roman" pitchFamily="18" charset="0"/>
              <a:cs typeface="Times New Roman" pitchFamily="18" charset="0"/>
            </a:endParaRPr>
          </a:p>
          <a:p>
            <a:pPr>
              <a:buFontTx/>
              <a:buNone/>
              <a:defRPr/>
            </a:pPr>
            <a:endParaRPr lang="en-US" sz="1600" dirty="0">
              <a:latin typeface="Times New Roman" pitchFamily="18" charset="0"/>
              <a:cs typeface="Times New Roman" pitchFamily="18" charset="0"/>
            </a:endParaRPr>
          </a:p>
          <a:p>
            <a:pPr>
              <a:buFontTx/>
              <a:buNone/>
              <a:defRPr/>
            </a:pPr>
            <a:endParaRPr lang="en-US" sz="1600" i="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80DCD6-C458-60FE-522F-DE7CB403366B}"/>
              </a:ext>
            </a:extLst>
          </p:cNvPr>
          <p:cNvSpPr>
            <a:spLocks noGrp="1"/>
          </p:cNvSpPr>
          <p:nvPr>
            <p:ph type="sldNum" sz="quarter" idx="12"/>
          </p:nvPr>
        </p:nvSpPr>
        <p:spPr>
          <a:xfrm>
            <a:off x="7703928" y="6340475"/>
            <a:ext cx="5783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970221-C567-4184-BCD1-04AC20E0E5A4}" type="slidenum">
              <a:rPr lang="en-US" altLang="en-US"/>
              <a:pPr eaLnBrk="1" hangingPunct="1"/>
              <a:t>13</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1F2529D-AB3E-7EDD-792D-2ACDDB5BD7EE}"/>
              </a:ext>
            </a:extLst>
          </p:cNvPr>
          <p:cNvSpPr>
            <a:spLocks noGrp="1"/>
          </p:cNvSpPr>
          <p:nvPr>
            <p:ph type="title"/>
          </p:nvPr>
        </p:nvSpPr>
        <p:spPr>
          <a:xfrm>
            <a:off x="1143000" y="348415"/>
            <a:ext cx="7429499" cy="1030289"/>
          </a:xfrm>
        </p:spPr>
        <p:txBody>
          <a:bodyPr/>
          <a:lstStyle/>
          <a:p>
            <a:pPr algn="ctr"/>
            <a:r>
              <a:rPr lang="en-US" altLang="en-US" sz="2800" b="1" dirty="0">
                <a:solidFill>
                  <a:srgbClr val="C00000"/>
                </a:solidFill>
                <a:latin typeface="Times New Roman" panose="02020603050405020304" pitchFamily="18" charset="0"/>
                <a:cs typeface="Times New Roman" panose="02020603050405020304" pitchFamily="18" charset="0"/>
              </a:rPr>
              <a:t>OBJECTIVE</a:t>
            </a:r>
          </a:p>
        </p:txBody>
      </p:sp>
      <p:sp>
        <p:nvSpPr>
          <p:cNvPr id="4" name="Slide Number Placeholder 3">
            <a:extLst>
              <a:ext uri="{FF2B5EF4-FFF2-40B4-BE49-F238E27FC236}">
                <a16:creationId xmlns:a16="http://schemas.microsoft.com/office/drawing/2014/main" id="{42237D67-4E27-F6E3-F2DE-69DCA83A7680}"/>
              </a:ext>
            </a:extLst>
          </p:cNvPr>
          <p:cNvSpPr>
            <a:spLocks noGrp="1"/>
          </p:cNvSpPr>
          <p:nvPr>
            <p:ph type="sldNum" sz="quarter" idx="12"/>
          </p:nvPr>
        </p:nvSpPr>
        <p:spPr>
          <a:xfrm>
            <a:off x="7707242" y="6251024"/>
            <a:ext cx="5783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150E76-544F-40F3-9ED4-EEA080E98122}" type="slidenum">
              <a:rPr lang="en-US" altLang="en-US"/>
              <a:pPr eaLnBrk="1" hangingPunct="1"/>
              <a:t>2</a:t>
            </a:fld>
            <a:endParaRPr lang="en-US" altLang="en-US" dirty="0"/>
          </a:p>
        </p:txBody>
      </p:sp>
      <p:sp>
        <p:nvSpPr>
          <p:cNvPr id="2" name="TextBox 1">
            <a:extLst>
              <a:ext uri="{FF2B5EF4-FFF2-40B4-BE49-F238E27FC236}">
                <a16:creationId xmlns:a16="http://schemas.microsoft.com/office/drawing/2014/main" id="{E9F605CA-FA0B-43DD-AD69-EA6D37CEB665}"/>
              </a:ext>
            </a:extLst>
          </p:cNvPr>
          <p:cNvSpPr txBox="1"/>
          <p:nvPr/>
        </p:nvSpPr>
        <p:spPr>
          <a:xfrm>
            <a:off x="1029533" y="1662867"/>
            <a:ext cx="7275903" cy="3816429"/>
          </a:xfrm>
          <a:prstGeom prst="rect">
            <a:avLst/>
          </a:prstGeom>
          <a:noFill/>
        </p:spPr>
        <p:txBody>
          <a:bodyPr wrap="none" rtlCol="0">
            <a:spAutoFit/>
          </a:bodyPr>
          <a:lstStyle/>
          <a:p>
            <a:pPr marL="285750" indent="-285750">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To Protect Children from Harassment and misuse</a:t>
            </a:r>
          </a:p>
          <a:p>
            <a:pPr marL="285750" indent="-285750">
              <a:buFont typeface="Wingdings" panose="05000000000000000000" pitchFamily="2" charset="2"/>
              <a:buChar char="ü"/>
            </a:pPr>
            <a:endParaRPr lang="en-GB"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To Protect Children from being Lost</a:t>
            </a:r>
          </a:p>
          <a:p>
            <a:pPr marL="285750" indent="-285750">
              <a:buFont typeface="Wingdings" panose="05000000000000000000" pitchFamily="2" charset="2"/>
              <a:buChar char="ü"/>
            </a:pPr>
            <a:endParaRPr lang="en-GB"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To Constantly monitor the child and inform it to parents</a:t>
            </a:r>
          </a:p>
          <a:p>
            <a:pPr marL="285750" indent="-285750">
              <a:buFont typeface="Wingdings" panose="05000000000000000000" pitchFamily="2" charset="2"/>
              <a:buChar char="ü"/>
            </a:pPr>
            <a:endParaRPr lang="en-GB"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To save them from danger instantly</a:t>
            </a:r>
          </a:p>
          <a:p>
            <a:pPr marL="285750" indent="-285750">
              <a:buFont typeface="Wingdings" panose="05000000000000000000" pitchFamily="2" charset="2"/>
              <a:buChar char="ü"/>
            </a:pPr>
            <a:endParaRPr lang="en-GB"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To update their location using GSM and GPS</a:t>
            </a:r>
          </a:p>
          <a:p>
            <a:pPr marL="285750" indent="-285750">
              <a:buFont typeface="Wingdings" panose="05000000000000000000" pitchFamily="2" charset="2"/>
              <a:buChar char="ü"/>
            </a:pPr>
            <a:endParaRPr lang="en-GB"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To establish a safe and secure society for the children to live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BCB98C6-142A-4653-E65C-F22F81B3B069}"/>
              </a:ext>
            </a:extLst>
          </p:cNvPr>
          <p:cNvSpPr>
            <a:spLocks noGrp="1"/>
          </p:cNvSpPr>
          <p:nvPr>
            <p:ph type="title"/>
          </p:nvPr>
        </p:nvSpPr>
        <p:spPr>
          <a:xfrm>
            <a:off x="990600" y="191078"/>
            <a:ext cx="7429499" cy="954088"/>
          </a:xfrm>
        </p:spPr>
        <p:txBody>
          <a:bodyPr/>
          <a:lstStyle/>
          <a:p>
            <a:pPr algn="ctr"/>
            <a:r>
              <a:rPr lang="en-US" altLang="en-US" sz="2800" b="1" dirty="0">
                <a:solidFill>
                  <a:srgbClr val="C00000"/>
                </a:solidFill>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55E4BC3E-CE3C-0655-F2F0-8D860F15B6A8}"/>
              </a:ext>
            </a:extLst>
          </p:cNvPr>
          <p:cNvSpPr>
            <a:spLocks noGrp="1"/>
          </p:cNvSpPr>
          <p:nvPr>
            <p:ph type="sldNum" sz="quarter" idx="12"/>
          </p:nvPr>
        </p:nvSpPr>
        <p:spPr>
          <a:xfrm>
            <a:off x="7687918" y="6301797"/>
            <a:ext cx="5783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AC53C1-9A5A-4828-BDD5-8B6C1AFF4DA2}" type="slidenum">
              <a:rPr lang="en-US" altLang="en-US"/>
              <a:pPr eaLnBrk="1" hangingPunct="1"/>
              <a:t>3</a:t>
            </a:fld>
            <a:endParaRPr lang="en-US" altLang="en-US" dirty="0"/>
          </a:p>
        </p:txBody>
      </p:sp>
      <p:sp>
        <p:nvSpPr>
          <p:cNvPr id="2" name="TextBox 1">
            <a:extLst>
              <a:ext uri="{FF2B5EF4-FFF2-40B4-BE49-F238E27FC236}">
                <a16:creationId xmlns:a16="http://schemas.microsoft.com/office/drawing/2014/main" id="{658EA3B1-341B-424D-9B75-47617EBDC9B0}"/>
              </a:ext>
            </a:extLst>
          </p:cNvPr>
          <p:cNvSpPr txBox="1"/>
          <p:nvPr/>
        </p:nvSpPr>
        <p:spPr>
          <a:xfrm>
            <a:off x="1143000" y="1066800"/>
            <a:ext cx="7658101" cy="511531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INDIA is the nation with the youngest minds, protecting them and giving a healthy mindset is the duty of every citizen of INDIA.</a:t>
            </a:r>
          </a:p>
          <a:p>
            <a:pPr marL="285750" indent="285750" algn="just">
              <a:lnSpc>
                <a:spcPct val="150000"/>
              </a:lnSpc>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Our major contribution is in developing a holistic system encompassing the three crucial aspects, i.e. crime analysis and mapping, crime prevention, and emergency response by leveraging societal participation for Children, most of the crimes against Children can be avoided.</a:t>
            </a:r>
          </a:p>
          <a:p>
            <a:pPr marL="285750" indent="285750" algn="just">
              <a:lnSpc>
                <a:spcPct val="150000"/>
              </a:lnSpc>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If they are given protection with timely help and support. Here the problem of kids from age 5-12 is noted and solution is proposed.</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The main problem they face is misguidance, harassment, lack of awareness etc. We propose a model to eliminate these problems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F9E30105-9227-7D8D-3110-4001D11D1F1E}"/>
              </a:ext>
            </a:extLst>
          </p:cNvPr>
          <p:cNvSpPr>
            <a:spLocks noGrp="1"/>
          </p:cNvSpPr>
          <p:nvPr>
            <p:ph idx="1"/>
          </p:nvPr>
        </p:nvSpPr>
        <p:spPr/>
        <p:txBody>
          <a:bodyPr/>
          <a:lstStyle/>
          <a:p>
            <a:pPr marL="0" indent="0" algn="just">
              <a:buFontTx/>
              <a:buNone/>
              <a:defRPr/>
            </a:pPr>
            <a:endParaRPr lang="en-US" sz="2000" dirty="0">
              <a:latin typeface="Times New Roman" pitchFamily="18" charset="0"/>
              <a:cs typeface="Times New Roman" pitchFamily="18" charset="0"/>
            </a:endParaRPr>
          </a:p>
          <a:p>
            <a:pPr algn="just">
              <a:buFont typeface="Wingdings" pitchFamily="2" charset="2"/>
              <a:buChar char="§"/>
              <a:defRPr/>
            </a:pPr>
            <a:endParaRPr lang="en-US" sz="2000" dirty="0">
              <a:latin typeface="Times New Roman" pitchFamily="18" charset="0"/>
              <a:cs typeface="Times New Roman" pitchFamily="18" charset="0"/>
            </a:endParaRPr>
          </a:p>
          <a:p>
            <a:pPr algn="just">
              <a:buFont typeface="Wingdings" pitchFamily="2" charset="2"/>
              <a:buChar char="§"/>
              <a:defRPr/>
            </a:pPr>
            <a:endParaRPr lang="en-US" sz="2000" dirty="0">
              <a:latin typeface="Times New Roman" pitchFamily="18" charset="0"/>
              <a:cs typeface="Times New Roman" pitchFamily="18" charset="0"/>
            </a:endParaRPr>
          </a:p>
          <a:p>
            <a:pPr marL="0" indent="0" algn="just">
              <a:buFontTx/>
              <a:buNone/>
              <a:tabLst>
                <a:tab pos="862013" algn="l"/>
              </a:tabLst>
              <a:defRPr/>
            </a:pPr>
            <a:endParaRPr lang="en-US" sz="2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5E4BC3E-CE3C-0655-F2F0-8D860F15B6A8}"/>
              </a:ext>
            </a:extLst>
          </p:cNvPr>
          <p:cNvSpPr>
            <a:spLocks noGrp="1"/>
          </p:cNvSpPr>
          <p:nvPr>
            <p:ph type="sldNum" sz="quarter" idx="12"/>
          </p:nvPr>
        </p:nvSpPr>
        <p:spPr>
          <a:xfrm>
            <a:off x="7707242" y="6332941"/>
            <a:ext cx="5783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AC53C1-9A5A-4828-BDD5-8B6C1AFF4DA2}" type="slidenum">
              <a:rPr lang="en-US" altLang="en-US"/>
              <a:pPr eaLnBrk="1" hangingPunct="1"/>
              <a:t>4</a:t>
            </a:fld>
            <a:endParaRPr lang="en-US" altLang="en-US"/>
          </a:p>
        </p:txBody>
      </p:sp>
      <p:sp>
        <p:nvSpPr>
          <p:cNvPr id="2" name="TextBox 1">
            <a:extLst>
              <a:ext uri="{FF2B5EF4-FFF2-40B4-BE49-F238E27FC236}">
                <a16:creationId xmlns:a16="http://schemas.microsoft.com/office/drawing/2014/main" id="{658EA3B1-341B-424D-9B75-47617EBDC9B0}"/>
              </a:ext>
            </a:extLst>
          </p:cNvPr>
          <p:cNvSpPr txBox="1"/>
          <p:nvPr/>
        </p:nvSpPr>
        <p:spPr>
          <a:xfrm>
            <a:off x="858441" y="1013535"/>
            <a:ext cx="8285559" cy="558274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We are proposing an easily wearable gadget that is cost efficient and easily accessible by everyone. </a:t>
            </a:r>
          </a:p>
          <a:p>
            <a:pPr marL="342900" indent="342900" algn="just">
              <a:lnSpc>
                <a:spcPct val="150000"/>
              </a:lnSpc>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It would contain GPS,GSM, Accelerometer sensor, pulse sensor and IoT module all embedded in it and would record all the data such as location, health conditions and sudden rapid movements made and would instantly update all the information to  the cloud through which anyone who has the access can view it.</a:t>
            </a:r>
          </a:p>
          <a:p>
            <a:pPr marL="342900" indent="342900" algn="just">
              <a:lnSpc>
                <a:spcPct val="150000"/>
              </a:lnSpc>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It also has a SOS button through which if it is pressed an automatic alarm will be sent to the relatives and the nearby police station.</a:t>
            </a:r>
          </a:p>
          <a:p>
            <a:pPr marL="342900" indent="342900" algn="just">
              <a:lnSpc>
                <a:spcPct val="150000"/>
              </a:lnSpc>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By optimizing it we can reduce the latency, increase the response rate and smaller the size making it easy to wear</a:t>
            </a:r>
            <a:endParaRPr lang="en-IN" sz="2000" dirty="0">
              <a:latin typeface="Times New Roman" panose="02020603050405020304" pitchFamily="18" charset="0"/>
              <a:cs typeface="Times New Roman" panose="02020603050405020304" pitchFamily="18" charset="0"/>
            </a:endParaRPr>
          </a:p>
          <a:p>
            <a:pPr indent="342900">
              <a:lnSpc>
                <a:spcPct val="150000"/>
              </a:lnSpc>
            </a:pPr>
            <a:endParaRPr lang="en-IN" sz="2000" dirty="0"/>
          </a:p>
        </p:txBody>
      </p:sp>
      <p:sp>
        <p:nvSpPr>
          <p:cNvPr id="3" name="TextBox 2">
            <a:extLst>
              <a:ext uri="{FF2B5EF4-FFF2-40B4-BE49-F238E27FC236}">
                <a16:creationId xmlns:a16="http://schemas.microsoft.com/office/drawing/2014/main" id="{82F7875B-26EA-4022-B80C-BD1F56B9B0A5}"/>
              </a:ext>
            </a:extLst>
          </p:cNvPr>
          <p:cNvSpPr txBox="1"/>
          <p:nvPr/>
        </p:nvSpPr>
        <p:spPr>
          <a:xfrm>
            <a:off x="1371600" y="294848"/>
            <a:ext cx="1324402" cy="523220"/>
          </a:xfrm>
          <a:prstGeom prst="rect">
            <a:avLst/>
          </a:prstGeom>
          <a:noFill/>
        </p:spPr>
        <p:txBody>
          <a:bodyPr wrap="none" rtlCol="0">
            <a:spAutoFit/>
          </a:bodyPr>
          <a:lstStyle/>
          <a:p>
            <a:r>
              <a:rPr lang="en-GB" sz="2800" b="1" dirty="0">
                <a:solidFill>
                  <a:srgbClr val="C00000"/>
                </a:solidFill>
                <a:latin typeface="Times New Roman" panose="02020603050405020304" pitchFamily="18" charset="0"/>
                <a:cs typeface="Times New Roman" panose="02020603050405020304" pitchFamily="18" charset="0"/>
              </a:rPr>
              <a:t>Contd..</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27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BF1CA08-7AD2-12B3-BEA3-B8C7E30288DB}"/>
              </a:ext>
            </a:extLst>
          </p:cNvPr>
          <p:cNvSpPr>
            <a:spLocks noGrp="1"/>
          </p:cNvSpPr>
          <p:nvPr>
            <p:ph type="title"/>
          </p:nvPr>
        </p:nvSpPr>
        <p:spPr>
          <a:xfrm>
            <a:off x="1142999" y="221581"/>
            <a:ext cx="7429499" cy="877888"/>
          </a:xfrm>
        </p:spPr>
        <p:txBody>
          <a:bodyPr/>
          <a:lstStyle/>
          <a:p>
            <a:pPr algn="ctr"/>
            <a:r>
              <a:rPr lang="en-US" altLang="en-US" sz="2800" b="1" dirty="0">
                <a:solidFill>
                  <a:srgbClr val="C00000"/>
                </a:solidFill>
                <a:latin typeface="Times New Roman" panose="02020603050405020304" pitchFamily="18" charset="0"/>
                <a:cs typeface="Times New Roman" panose="02020603050405020304" pitchFamily="18" charset="0"/>
              </a:rPr>
              <a:t>NEED FOR THE PROJECT</a:t>
            </a:r>
          </a:p>
        </p:txBody>
      </p:sp>
      <p:sp>
        <p:nvSpPr>
          <p:cNvPr id="6147" name="Content Placeholder 2">
            <a:extLst>
              <a:ext uri="{FF2B5EF4-FFF2-40B4-BE49-F238E27FC236}">
                <a16:creationId xmlns:a16="http://schemas.microsoft.com/office/drawing/2014/main" id="{2F643564-899C-79FE-BDD2-9587065D1734}"/>
              </a:ext>
            </a:extLst>
          </p:cNvPr>
          <p:cNvSpPr>
            <a:spLocks noGrp="1"/>
          </p:cNvSpPr>
          <p:nvPr>
            <p:ph idx="1"/>
          </p:nvPr>
        </p:nvSpPr>
        <p:spPr/>
        <p:txBody>
          <a:bodyPr/>
          <a:lstStyle/>
          <a:p>
            <a:pPr marL="0" indent="0" algn="just">
              <a:buFontTx/>
              <a:buNone/>
            </a:pPr>
            <a:r>
              <a:rPr lang="en-US" altLang="en-US" sz="24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C31AC230-869F-955D-193D-29CDB05C4400}"/>
              </a:ext>
            </a:extLst>
          </p:cNvPr>
          <p:cNvSpPr>
            <a:spLocks noGrp="1"/>
          </p:cNvSpPr>
          <p:nvPr>
            <p:ph type="sldNum" sz="quarter" idx="12"/>
          </p:nvPr>
        </p:nvSpPr>
        <p:spPr>
          <a:xfrm>
            <a:off x="7707242" y="6270811"/>
            <a:ext cx="5783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0A90CF-0536-44FC-8672-962952A0A96D}" type="slidenum">
              <a:rPr lang="en-US" altLang="en-US"/>
              <a:pPr eaLnBrk="1" hangingPunct="1"/>
              <a:t>5</a:t>
            </a:fld>
            <a:endParaRPr lang="en-US" altLang="en-US" dirty="0"/>
          </a:p>
        </p:txBody>
      </p:sp>
      <p:sp>
        <p:nvSpPr>
          <p:cNvPr id="2" name="TextBox 1">
            <a:extLst>
              <a:ext uri="{FF2B5EF4-FFF2-40B4-BE49-F238E27FC236}">
                <a16:creationId xmlns:a16="http://schemas.microsoft.com/office/drawing/2014/main" id="{71CADB63-6997-4229-B883-E30D8C137F5C}"/>
              </a:ext>
            </a:extLst>
          </p:cNvPr>
          <p:cNvSpPr txBox="1"/>
          <p:nvPr/>
        </p:nvSpPr>
        <p:spPr>
          <a:xfrm>
            <a:off x="857249" y="1234966"/>
            <a:ext cx="8001000" cy="5570756"/>
          </a:xfrm>
          <a:prstGeom prst="rect">
            <a:avLst/>
          </a:prstGeom>
          <a:noFill/>
        </p:spPr>
        <p:txBody>
          <a:bodyPr wrap="square" rtlCol="0">
            <a:spAutoFit/>
          </a:bodyPr>
          <a:lstStyle/>
          <a:p>
            <a:pPr marL="342900" indent="-342900">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To Protect the child from being Harassed</a:t>
            </a:r>
          </a:p>
          <a:p>
            <a:pPr marL="342900" indent="-342900">
              <a:buFont typeface="Wingdings" panose="05000000000000000000" pitchFamily="2" charset="2"/>
              <a:buChar char="ü"/>
            </a:pPr>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To Save the children from child Trafficking</a:t>
            </a:r>
          </a:p>
          <a:p>
            <a:pPr marL="342900" indent="-342900">
              <a:buFont typeface="Wingdings" panose="05000000000000000000" pitchFamily="2" charset="2"/>
              <a:buChar char="ü"/>
            </a:pPr>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To Protect the children from being converted to child labour</a:t>
            </a:r>
          </a:p>
          <a:p>
            <a:pPr marL="342900" indent="-342900">
              <a:buFont typeface="Wingdings" panose="05000000000000000000" pitchFamily="2" charset="2"/>
              <a:buChar char="ü"/>
            </a:pPr>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To develop them a safe and secure environment to live and grow</a:t>
            </a:r>
          </a:p>
          <a:p>
            <a:pPr marL="342900" indent="-342900">
              <a:buFont typeface="Wingdings" panose="05000000000000000000" pitchFamily="2" charset="2"/>
              <a:buChar char="ü"/>
            </a:pP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In 2020, the government reported identifying 6,622 trafficking victims and 694 potential trafficking victims compared with 5,145 trafficking victims and 2,505 potential victims identified in 2019.</a:t>
            </a:r>
          </a:p>
          <a:p>
            <a:pPr algn="just"/>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 In 2020, authorities identified 5,156 victims in labour trafficking, including 2,837 in bonded labour, and 1,466 in sex trafficking; authorities did not report the type of trafficking for the 694 potential victims</a:t>
            </a:r>
          </a:p>
          <a:p>
            <a:pPr marL="342900" indent="-342900">
              <a:buFont typeface="Wingdings" panose="05000000000000000000" pitchFamily="2" charset="2"/>
              <a:buChar char="ü"/>
            </a:pPr>
            <a:endParaRPr lang="en-GB"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6" name="Title 4">
            <a:extLst>
              <a:ext uri="{FF2B5EF4-FFF2-40B4-BE49-F238E27FC236}">
                <a16:creationId xmlns:a16="http://schemas.microsoft.com/office/drawing/2014/main" id="{7AE7073F-533C-3B29-C93C-6AF98E48923D}"/>
              </a:ext>
            </a:extLst>
          </p:cNvPr>
          <p:cNvSpPr>
            <a:spLocks noGrp="1"/>
          </p:cNvSpPr>
          <p:nvPr>
            <p:ph type="title"/>
          </p:nvPr>
        </p:nvSpPr>
        <p:spPr>
          <a:xfrm>
            <a:off x="869311" y="115299"/>
            <a:ext cx="7429499" cy="801688"/>
          </a:xfrm>
        </p:spPr>
        <p:txBody>
          <a:bodyPr/>
          <a:lstStyle/>
          <a:p>
            <a:pPr algn="ctr"/>
            <a:r>
              <a:rPr lang="en-US" altLang="en-US" sz="2800" b="1" dirty="0">
                <a:solidFill>
                  <a:srgbClr val="C00000"/>
                </a:solidFill>
                <a:latin typeface="Times New Roman" panose="02020603050405020304" pitchFamily="18" charset="0"/>
                <a:cs typeface="Times New Roman" panose="02020603050405020304" pitchFamily="18" charset="0"/>
              </a:rPr>
              <a:t>             LITERATURE SURVEY</a:t>
            </a:r>
          </a:p>
        </p:txBody>
      </p:sp>
      <p:graphicFrame>
        <p:nvGraphicFramePr>
          <p:cNvPr id="4" name="Content Placeholder 3">
            <a:extLst>
              <a:ext uri="{FF2B5EF4-FFF2-40B4-BE49-F238E27FC236}">
                <a16:creationId xmlns:a16="http://schemas.microsoft.com/office/drawing/2014/main" id="{BC338148-BCE9-A368-8A5D-CB60026E2630}"/>
              </a:ext>
            </a:extLst>
          </p:cNvPr>
          <p:cNvGraphicFramePr>
            <a:graphicFrameLocks noGrp="1"/>
          </p:cNvGraphicFramePr>
          <p:nvPr>
            <p:ph idx="1"/>
            <p:extLst>
              <p:ext uri="{D42A27DB-BD31-4B8C-83A1-F6EECF244321}">
                <p14:modId xmlns:p14="http://schemas.microsoft.com/office/powerpoint/2010/main" val="3373714203"/>
              </p:ext>
            </p:extLst>
          </p:nvPr>
        </p:nvGraphicFramePr>
        <p:xfrm>
          <a:off x="19879" y="1137064"/>
          <a:ext cx="9143999" cy="5378362"/>
        </p:xfrm>
        <a:graphic>
          <a:graphicData uri="http://schemas.openxmlformats.org/drawingml/2006/table">
            <a:tbl>
              <a:tblPr firstRow="1" bandRow="1">
                <a:tableStyleId>{5940675A-B579-460E-94D1-54222C63F5DA}</a:tableStyleId>
              </a:tblPr>
              <a:tblGrid>
                <a:gridCol w="589721">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239078">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tblGrid>
              <a:tr h="666838">
                <a:tc>
                  <a:txBody>
                    <a:bodyPr/>
                    <a:lstStyle/>
                    <a:p>
                      <a:r>
                        <a:rPr lang="en-US" sz="1600" b="1" dirty="0">
                          <a:latin typeface="Times New Roman" pitchFamily="18" charset="0"/>
                          <a:cs typeface="Times New Roman" pitchFamily="18" charset="0"/>
                        </a:rPr>
                        <a:t>S.NO</a:t>
                      </a:r>
                      <a:endParaRPr lang="en-US" sz="1600" b="1" dirty="0">
                        <a:solidFill>
                          <a:schemeClr val="tx1"/>
                        </a:solidFill>
                        <a:latin typeface="Times New Roman" pitchFamily="18" charset="0"/>
                        <a:cs typeface="Times New Roman" pitchFamily="18" charset="0"/>
                      </a:endParaRPr>
                    </a:p>
                  </a:txBody>
                  <a:tcPr marT="45721" marB="4572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TITLE</a:t>
                      </a:r>
                      <a:endParaRPr kumimoji="0" lang="en-US" sz="1600" b="1" i="0" u="none" strike="noStrike" cap="none" normalizeH="0" baseline="0" dirty="0">
                        <a:ln>
                          <a:noFill/>
                        </a:ln>
                        <a:solidFill>
                          <a:srgbClr val="FFFFFF"/>
                        </a:solidFill>
                        <a:effectLst/>
                        <a:latin typeface="Times New Roman" pitchFamily="18" charset="0"/>
                        <a:cs typeface="Times New Roman" pitchFamily="18" charset="0"/>
                      </a:endParaRPr>
                    </a:p>
                  </a:txBody>
                  <a:tcPr marT="45721" marB="45721"/>
                </a:tc>
                <a:tc>
                  <a:txBody>
                    <a:bodyPr/>
                    <a:lstStyle/>
                    <a:p>
                      <a:pPr algn="ctr"/>
                      <a:r>
                        <a:rPr lang="en-US" sz="1600" b="1" dirty="0">
                          <a:latin typeface="Times New Roman" pitchFamily="18" charset="0"/>
                          <a:cs typeface="Times New Roman" pitchFamily="18" charset="0"/>
                        </a:rPr>
                        <a:t>MODEL / TECHNIQUES</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USED</a:t>
                      </a:r>
                      <a:endParaRPr lang="en-US" sz="1600" b="1" dirty="0">
                        <a:solidFill>
                          <a:schemeClr val="tx1"/>
                        </a:solidFill>
                        <a:latin typeface="Times New Roman" pitchFamily="18" charset="0"/>
                        <a:cs typeface="Times New Roman" pitchFamily="18" charset="0"/>
                      </a:endParaRPr>
                    </a:p>
                  </a:txBody>
                  <a:tcPr marT="45721" marB="4572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MERITS/ DEMERITS</a:t>
                      </a:r>
                      <a:endParaRPr lang="en-US" sz="16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chemeClr val="tx1"/>
                        </a:solidFill>
                        <a:latin typeface="Times New Roman" pitchFamily="18" charset="0"/>
                        <a:cs typeface="Times New Roman" pitchFamily="18" charset="0"/>
                      </a:endParaRPr>
                    </a:p>
                    <a:p>
                      <a:endParaRPr lang="en-US" sz="1600" b="1" dirty="0">
                        <a:solidFill>
                          <a:schemeClr val="tx1"/>
                        </a:solidFill>
                        <a:latin typeface="Times New Roman" pitchFamily="18" charset="0"/>
                        <a:cs typeface="Times New Roman" pitchFamily="18" charset="0"/>
                      </a:endParaRPr>
                    </a:p>
                  </a:txBody>
                  <a:tcPr marT="45721" marB="45721"/>
                </a:tc>
                <a:tc>
                  <a:txBody>
                    <a:bodyPr/>
                    <a:lstStyle/>
                    <a:p>
                      <a:r>
                        <a:rPr lang="en-US" sz="1600" b="1" dirty="0">
                          <a:solidFill>
                            <a:schemeClr val="tx1"/>
                          </a:solidFill>
                          <a:latin typeface="Times New Roman" pitchFamily="18" charset="0"/>
                          <a:cs typeface="Times New Roman" pitchFamily="18" charset="0"/>
                        </a:rPr>
                        <a:t>OUTCOMES</a:t>
                      </a:r>
                    </a:p>
                  </a:txBody>
                  <a:tcPr marT="45721" marB="45721"/>
                </a:tc>
                <a:extLst>
                  <a:ext uri="{0D108BD9-81ED-4DB2-BD59-A6C34878D82A}">
                    <a16:rowId xmlns:a16="http://schemas.microsoft.com/office/drawing/2014/main" val="10000"/>
                  </a:ext>
                </a:extLst>
              </a:tr>
              <a:tr h="1600197">
                <a:tc>
                  <a:txBody>
                    <a:bodyPr/>
                    <a:lstStyle/>
                    <a:p>
                      <a:r>
                        <a:rPr lang="en-US" sz="1600" dirty="0">
                          <a:latin typeface="Times New Roman" pitchFamily="18" charset="0"/>
                          <a:cs typeface="Times New Roman" pitchFamily="18" charset="0"/>
                        </a:rPr>
                        <a:t>1.</a:t>
                      </a:r>
                    </a:p>
                  </a:txBody>
                  <a:tcPr marT="45721" marB="45721"/>
                </a:tc>
                <a:tc>
                  <a:txBody>
                    <a:bodyPr/>
                    <a:lstStyle/>
                    <a:p>
                      <a:pPr algn="l"/>
                      <a:r>
                        <a:rPr lang="en-US" sz="1600" b="0" i="0" kern="1200" dirty="0">
                          <a:solidFill>
                            <a:schemeClr val="tx1"/>
                          </a:solidFill>
                          <a:latin typeface="Times New Roman" pitchFamily="18" charset="0"/>
                          <a:ea typeface="+mn-ea"/>
                          <a:cs typeface="Times New Roman" pitchFamily="18" charset="0"/>
                        </a:rPr>
                        <a:t>Chen, L.W., Chen, T.P., Chen, H.M. and Tsai, M.F., 2019. </a:t>
                      </a:r>
                      <a:r>
                        <a:rPr lang="en-US" sz="1600" b="1" i="0" kern="1200" dirty="0">
                          <a:solidFill>
                            <a:schemeClr val="tx1"/>
                          </a:solidFill>
                          <a:latin typeface="Times New Roman" pitchFamily="18" charset="0"/>
                          <a:ea typeface="+mn-ea"/>
                          <a:cs typeface="Times New Roman" pitchFamily="18" charset="0"/>
                        </a:rPr>
                        <a:t>“</a:t>
                      </a:r>
                      <a:r>
                        <a:rPr lang="en-US" sz="1600" b="1" i="1" kern="1200" dirty="0" err="1">
                          <a:solidFill>
                            <a:schemeClr val="tx1"/>
                          </a:solidFill>
                          <a:latin typeface="Times New Roman" pitchFamily="18" charset="0"/>
                          <a:ea typeface="+mn-ea"/>
                          <a:cs typeface="Times New Roman" pitchFamily="18" charset="0"/>
                        </a:rPr>
                        <a:t>Crowdsourced</a:t>
                      </a:r>
                      <a:r>
                        <a:rPr lang="en-US" sz="1600" b="1" i="1" kern="1200" dirty="0">
                          <a:solidFill>
                            <a:schemeClr val="tx1"/>
                          </a:solidFill>
                          <a:latin typeface="Times New Roman" pitchFamily="18" charset="0"/>
                          <a:ea typeface="+mn-ea"/>
                          <a:cs typeface="Times New Roman" pitchFamily="18" charset="0"/>
                        </a:rPr>
                        <a:t> children monitoring and finding with holding up detection based on internet-of-things</a:t>
                      </a:r>
                      <a:r>
                        <a:rPr lang="en-US" sz="1600" b="1" i="1" kern="1200" baseline="0" dirty="0">
                          <a:solidFill>
                            <a:schemeClr val="tx1"/>
                          </a:solidFill>
                          <a:latin typeface="Times New Roman" pitchFamily="18" charset="0"/>
                          <a:ea typeface="+mn-ea"/>
                          <a:cs typeface="Times New Roman" pitchFamily="18" charset="0"/>
                        </a:rPr>
                        <a:t> </a:t>
                      </a:r>
                      <a:r>
                        <a:rPr lang="en-US" sz="1600" b="1" i="1" kern="1200" dirty="0" err="1">
                          <a:solidFill>
                            <a:schemeClr val="tx1"/>
                          </a:solidFill>
                          <a:latin typeface="Times New Roman" pitchFamily="18" charset="0"/>
                          <a:ea typeface="+mn-ea"/>
                          <a:cs typeface="Times New Roman" pitchFamily="18" charset="0"/>
                        </a:rPr>
                        <a:t>technologies”</a:t>
                      </a:r>
                      <a:r>
                        <a:rPr lang="en-US" sz="1600" b="1" i="0" kern="1200" dirty="0" err="1">
                          <a:solidFill>
                            <a:schemeClr val="tx1"/>
                          </a:solidFill>
                          <a:latin typeface="Times New Roman" pitchFamily="18" charset="0"/>
                          <a:ea typeface="+mn-ea"/>
                          <a:cs typeface="Times New Roman" pitchFamily="18" charset="0"/>
                        </a:rPr>
                        <a:t>,</a:t>
                      </a:r>
                      <a:r>
                        <a:rPr lang="en-US" sz="1600" b="0" i="0" kern="1200" dirty="0" err="1">
                          <a:solidFill>
                            <a:schemeClr val="tx1"/>
                          </a:solidFill>
                          <a:latin typeface="Times New Roman" pitchFamily="18" charset="0"/>
                          <a:ea typeface="+mn-ea"/>
                          <a:cs typeface="Times New Roman" pitchFamily="18" charset="0"/>
                        </a:rPr>
                        <a:t>IEEE</a:t>
                      </a:r>
                      <a:r>
                        <a:rPr lang="en-US" sz="1600" b="0" i="1" kern="1200" baseline="0" dirty="0">
                          <a:solidFill>
                            <a:schemeClr val="tx1"/>
                          </a:solidFill>
                          <a:latin typeface="Times New Roman" pitchFamily="18" charset="0"/>
                          <a:ea typeface="+mn-ea"/>
                          <a:cs typeface="Times New Roman" pitchFamily="18" charset="0"/>
                        </a:rPr>
                        <a:t>  </a:t>
                      </a:r>
                      <a:r>
                        <a:rPr lang="en-US" sz="1600" b="0" i="1" kern="1200" dirty="0">
                          <a:solidFill>
                            <a:schemeClr val="tx1"/>
                          </a:solidFill>
                          <a:latin typeface="Times New Roman" pitchFamily="18" charset="0"/>
                          <a:ea typeface="+mn-ea"/>
                          <a:cs typeface="Times New Roman" pitchFamily="18" charset="0"/>
                        </a:rPr>
                        <a:t>Sensors</a:t>
                      </a:r>
                      <a:r>
                        <a:rPr lang="en-US" sz="1600" b="0" i="1" kern="1200" baseline="0" dirty="0">
                          <a:solidFill>
                            <a:schemeClr val="tx1"/>
                          </a:solidFill>
                          <a:latin typeface="Times New Roman" pitchFamily="18" charset="0"/>
                          <a:ea typeface="+mn-ea"/>
                          <a:cs typeface="Times New Roman" pitchFamily="18" charset="0"/>
                        </a:rPr>
                        <a:t> </a:t>
                      </a:r>
                      <a:r>
                        <a:rPr lang="en-US" sz="1600" b="0" i="1" kern="1200" dirty="0">
                          <a:solidFill>
                            <a:schemeClr val="tx1"/>
                          </a:solidFill>
                          <a:latin typeface="Times New Roman" pitchFamily="18" charset="0"/>
                          <a:ea typeface="+mn-ea"/>
                          <a:cs typeface="Times New Roman" pitchFamily="18" charset="0"/>
                        </a:rPr>
                        <a:t>Journal</a:t>
                      </a:r>
                      <a:r>
                        <a:rPr lang="en-US" sz="1600" b="0" i="0" kern="1200" dirty="0">
                          <a:solidFill>
                            <a:schemeClr val="tx1"/>
                          </a:solidFill>
                          <a:latin typeface="Times New Roman" pitchFamily="18" charset="0"/>
                          <a:ea typeface="+mn-ea"/>
                          <a:cs typeface="Times New Roman" pitchFamily="18" charset="0"/>
                        </a:rPr>
                        <a:t>, </a:t>
                      </a:r>
                      <a:r>
                        <a:rPr lang="en-US" sz="1600" b="0" i="1" kern="1200" dirty="0">
                          <a:solidFill>
                            <a:schemeClr val="tx1"/>
                          </a:solidFill>
                          <a:latin typeface="Times New Roman" pitchFamily="18" charset="0"/>
                          <a:ea typeface="+mn-ea"/>
                          <a:cs typeface="Times New Roman" pitchFamily="18" charset="0"/>
                        </a:rPr>
                        <a:t>19</a:t>
                      </a:r>
                      <a:r>
                        <a:rPr lang="en-US" sz="1600" b="0" i="0" kern="1200" dirty="0">
                          <a:solidFill>
                            <a:schemeClr val="tx1"/>
                          </a:solidFill>
                          <a:latin typeface="Times New Roman" pitchFamily="18" charset="0"/>
                          <a:ea typeface="+mn-ea"/>
                          <a:cs typeface="Times New Roman" pitchFamily="18" charset="0"/>
                        </a:rPr>
                        <a:t>(24), pp.12407-12417.</a:t>
                      </a:r>
                      <a:endParaRPr lang="en-US" sz="1600" dirty="0">
                        <a:latin typeface="Times New Roman" pitchFamily="18" charset="0"/>
                        <a:cs typeface="Times New Roman" pitchFamily="18" charset="0"/>
                      </a:endParaRPr>
                    </a:p>
                  </a:txBody>
                  <a:tcPr marT="45721" marB="45721"/>
                </a:tc>
                <a:tc>
                  <a:txBody>
                    <a:bodyPr/>
                    <a:lstStyle/>
                    <a:p>
                      <a:pPr>
                        <a:lnSpc>
                          <a:spcPct val="100000"/>
                        </a:lnSpc>
                        <a:buFont typeface="Arial" pitchFamily="34" charset="0"/>
                        <a:buChar char="•"/>
                      </a:pPr>
                      <a:r>
                        <a:rPr lang="en-US" sz="1600" b="0" kern="1200" baseline="0" dirty="0" err="1">
                          <a:solidFill>
                            <a:schemeClr val="tx1"/>
                          </a:solidFill>
                          <a:latin typeface="Times New Roman" pitchFamily="18" charset="0"/>
                          <a:ea typeface="+mn-ea"/>
                          <a:cs typeface="Times New Roman" pitchFamily="18" charset="0"/>
                        </a:rPr>
                        <a:t>iBeacon</a:t>
                      </a:r>
                      <a:r>
                        <a:rPr lang="en-US" sz="1600" b="0" kern="1200" baseline="0" dirty="0">
                          <a:solidFill>
                            <a:schemeClr val="tx1"/>
                          </a:solidFill>
                          <a:latin typeface="Times New Roman" pitchFamily="18" charset="0"/>
                          <a:ea typeface="+mn-ea"/>
                          <a:cs typeface="Times New Roman" pitchFamily="18" charset="0"/>
                        </a:rPr>
                        <a:t> </a:t>
                      </a:r>
                    </a:p>
                    <a:p>
                      <a:pPr>
                        <a:lnSpc>
                          <a:spcPct val="100000"/>
                        </a:lnSpc>
                        <a:buFont typeface="Arial" pitchFamily="34" charset="0"/>
                        <a:buChar char="•"/>
                      </a:pPr>
                      <a:r>
                        <a:rPr lang="en-US" sz="1600" b="0" kern="1200" baseline="0" dirty="0">
                          <a:solidFill>
                            <a:schemeClr val="tx1"/>
                          </a:solidFill>
                          <a:latin typeface="Times New Roman" pitchFamily="18" charset="0"/>
                          <a:ea typeface="+mn-ea"/>
                          <a:cs typeface="Times New Roman" pitchFamily="18" charset="0"/>
                        </a:rPr>
                        <a:t>3-axis accelerometer</a:t>
                      </a:r>
                    </a:p>
                    <a:p>
                      <a:pPr>
                        <a:lnSpc>
                          <a:spcPct val="100000"/>
                        </a:lnSpc>
                      </a:pPr>
                      <a:r>
                        <a:rPr lang="en-US" sz="1600" b="0" kern="1200" baseline="0" dirty="0">
                          <a:solidFill>
                            <a:schemeClr val="tx1"/>
                          </a:solidFill>
                          <a:latin typeface="Times New Roman" pitchFamily="18" charset="0"/>
                          <a:ea typeface="+mn-ea"/>
                          <a:cs typeface="Times New Roman" pitchFamily="18" charset="0"/>
                        </a:rPr>
                        <a:t>Modules</a:t>
                      </a:r>
                    </a:p>
                    <a:p>
                      <a:endParaRPr lang="en-US" sz="1600" b="0" kern="1200" baseline="0" dirty="0">
                        <a:solidFill>
                          <a:schemeClr val="tx1"/>
                        </a:solidFill>
                        <a:latin typeface="Times New Roman" pitchFamily="18" charset="0"/>
                        <a:ea typeface="+mn-ea"/>
                        <a:cs typeface="Times New Roman" pitchFamily="18" charset="0"/>
                      </a:endParaRPr>
                    </a:p>
                  </a:txBody>
                  <a:tcPr marL="68580" marR="68580" marT="0" marB="0"/>
                </a:tc>
                <a:tc>
                  <a:txBody>
                    <a:bodyPr/>
                    <a:lstStyle/>
                    <a:p>
                      <a:r>
                        <a:rPr lang="en-US" sz="1600" b="1" kern="1200" baseline="0" dirty="0">
                          <a:solidFill>
                            <a:schemeClr val="tx1"/>
                          </a:solidFill>
                          <a:latin typeface="Times New Roman" pitchFamily="18" charset="0"/>
                          <a:ea typeface="+mn-ea"/>
                          <a:cs typeface="Times New Roman" pitchFamily="18" charset="0"/>
                        </a:rPr>
                        <a:t>MERIT:</a:t>
                      </a:r>
                    </a:p>
                    <a:p>
                      <a:r>
                        <a:rPr lang="en-US" sz="1600" kern="1200" baseline="0" dirty="0">
                          <a:solidFill>
                            <a:schemeClr val="tx1"/>
                          </a:solidFill>
                          <a:latin typeface="Times New Roman" pitchFamily="18" charset="0"/>
                          <a:ea typeface="+mn-ea"/>
                          <a:cs typeface="Times New Roman" pitchFamily="18" charset="0"/>
                        </a:rPr>
                        <a:t>Higher recognition accuracy than existing  method</a:t>
                      </a:r>
                    </a:p>
                    <a:p>
                      <a:endParaRPr lang="en-US" sz="1600" kern="1200" baseline="0" dirty="0">
                        <a:solidFill>
                          <a:schemeClr val="tx1"/>
                        </a:solidFill>
                        <a:latin typeface="Times New Roman" pitchFamily="18" charset="0"/>
                        <a:ea typeface="+mn-ea"/>
                        <a:cs typeface="Times New Roman" pitchFamily="18" charset="0"/>
                      </a:endParaRPr>
                    </a:p>
                    <a:p>
                      <a:r>
                        <a:rPr lang="en-US" sz="1600" b="1" kern="1200" baseline="0" dirty="0">
                          <a:solidFill>
                            <a:schemeClr val="tx1"/>
                          </a:solidFill>
                          <a:latin typeface="Times New Roman" pitchFamily="18" charset="0"/>
                          <a:ea typeface="+mn-ea"/>
                          <a:cs typeface="Times New Roman" pitchFamily="18" charset="0"/>
                        </a:rPr>
                        <a:t>DEMERIT:</a:t>
                      </a:r>
                    </a:p>
                    <a:p>
                      <a:r>
                        <a:rPr lang="en-US" sz="1600" b="0" kern="1200" baseline="0" dirty="0">
                          <a:solidFill>
                            <a:schemeClr val="tx1"/>
                          </a:solidFill>
                          <a:latin typeface="Times New Roman" pitchFamily="18" charset="0"/>
                          <a:ea typeface="+mn-ea"/>
                          <a:cs typeface="Times New Roman" pitchFamily="18" charset="0"/>
                        </a:rPr>
                        <a:t>Only 95% success rate of recognition</a:t>
                      </a:r>
                    </a:p>
                    <a:p>
                      <a:endParaRPr lang="en-US" sz="1600" b="0" baseline="0" dirty="0">
                        <a:latin typeface="Times New Roman" pitchFamily="18" charset="0"/>
                        <a:cs typeface="Times New Roman" pitchFamily="18" charset="0"/>
                      </a:endParaRPr>
                    </a:p>
                  </a:txBody>
                  <a:tcPr marT="45721" marB="45721"/>
                </a:tc>
                <a:tc>
                  <a:txBody>
                    <a:bodyPr/>
                    <a:lstStyle/>
                    <a:p>
                      <a:r>
                        <a:rPr lang="en-US" sz="1600" kern="1200" baseline="0" dirty="0">
                          <a:solidFill>
                            <a:schemeClr val="tx1"/>
                          </a:solidFill>
                          <a:latin typeface="Times New Roman" pitchFamily="18" charset="0"/>
                          <a:ea typeface="+mn-ea"/>
                          <a:cs typeface="Times New Roman" pitchFamily="18" charset="0"/>
                        </a:rPr>
                        <a:t>Find missing children using </a:t>
                      </a:r>
                      <a:r>
                        <a:rPr lang="en-US" sz="1600" kern="1200" baseline="0" dirty="0" err="1">
                          <a:solidFill>
                            <a:schemeClr val="tx1"/>
                          </a:solidFill>
                          <a:latin typeface="Times New Roman" pitchFamily="18" charset="0"/>
                          <a:ea typeface="+mn-ea"/>
                          <a:cs typeface="Times New Roman" pitchFamily="18" charset="0"/>
                        </a:rPr>
                        <a:t>IoT</a:t>
                      </a:r>
                      <a:r>
                        <a:rPr lang="en-US" sz="1600" kern="1200" baseline="0" dirty="0">
                          <a:solidFill>
                            <a:schemeClr val="tx1"/>
                          </a:solidFill>
                          <a:latin typeface="Times New Roman" pitchFamily="18" charset="0"/>
                          <a:ea typeface="+mn-ea"/>
                          <a:cs typeface="Times New Roman" pitchFamily="18" charset="0"/>
                        </a:rPr>
                        <a:t> localization,</a:t>
                      </a:r>
                    </a:p>
                    <a:p>
                      <a:r>
                        <a:rPr lang="en-US" sz="1600" kern="1200" baseline="0" dirty="0">
                          <a:solidFill>
                            <a:schemeClr val="tx1"/>
                          </a:solidFill>
                          <a:latin typeface="Times New Roman" pitchFamily="18" charset="0"/>
                          <a:ea typeface="+mn-ea"/>
                          <a:cs typeface="Times New Roman" pitchFamily="18" charset="0"/>
                        </a:rPr>
                        <a:t>wearable devices, and surrounding </a:t>
                      </a:r>
                      <a:r>
                        <a:rPr lang="en-US" sz="1600" kern="1200" baseline="0" dirty="0" err="1">
                          <a:solidFill>
                            <a:schemeClr val="tx1"/>
                          </a:solidFill>
                          <a:latin typeface="Times New Roman" pitchFamily="18" charset="0"/>
                          <a:ea typeface="+mn-ea"/>
                          <a:cs typeface="Times New Roman" pitchFamily="18" charset="0"/>
                        </a:rPr>
                        <a:t>smartphones</a:t>
                      </a:r>
                      <a:endParaRPr lang="en-US" sz="1600" b="0" baseline="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txBody>
                  <a:tcPr marT="45721" marB="45721"/>
                </a:tc>
                <a:extLst>
                  <a:ext uri="{0D108BD9-81ED-4DB2-BD59-A6C34878D82A}">
                    <a16:rowId xmlns:a16="http://schemas.microsoft.com/office/drawing/2014/main" val="10001"/>
                  </a:ext>
                </a:extLst>
              </a:tr>
              <a:tr h="2269398">
                <a:tc>
                  <a:txBody>
                    <a:bodyPr/>
                    <a:lstStyle/>
                    <a:p>
                      <a:r>
                        <a:rPr lang="en-US" sz="1600" dirty="0">
                          <a:latin typeface="Times New Roman" pitchFamily="18" charset="0"/>
                          <a:cs typeface="Times New Roman" pitchFamily="18" charset="0"/>
                        </a:rPr>
                        <a:t>2.</a:t>
                      </a:r>
                    </a:p>
                  </a:txBody>
                  <a:tcPr marT="45721" marB="45721"/>
                </a:tc>
                <a:tc>
                  <a:txBody>
                    <a:bodyPr/>
                    <a:lstStyle/>
                    <a:p>
                      <a:pPr algn="l"/>
                      <a:r>
                        <a:rPr lang="en-US" sz="1600" b="0" i="0" kern="1200" dirty="0">
                          <a:solidFill>
                            <a:schemeClr val="tx1"/>
                          </a:solidFill>
                          <a:latin typeface="Times New Roman" pitchFamily="18" charset="0"/>
                          <a:ea typeface="+mn-ea"/>
                          <a:cs typeface="Times New Roman" pitchFamily="18" charset="0"/>
                        </a:rPr>
                        <a:t>Yao, C.Y. and Hsia, W.C., 2018. “</a:t>
                      </a:r>
                      <a:r>
                        <a:rPr lang="en-US" sz="1600" b="1" i="1" kern="1200" dirty="0">
                          <a:solidFill>
                            <a:schemeClr val="tx1"/>
                          </a:solidFill>
                          <a:latin typeface="Times New Roman" pitchFamily="18" charset="0"/>
                          <a:ea typeface="+mn-ea"/>
                          <a:cs typeface="Times New Roman" pitchFamily="18" charset="0"/>
                        </a:rPr>
                        <a:t>An indoor positioning system based on the dual-channel passive RFID </a:t>
                      </a:r>
                      <a:r>
                        <a:rPr lang="en-US" sz="1600" b="1" i="1" kern="1200" dirty="0" err="1">
                          <a:solidFill>
                            <a:schemeClr val="tx1"/>
                          </a:solidFill>
                          <a:latin typeface="Times New Roman" pitchFamily="18" charset="0"/>
                          <a:ea typeface="+mn-ea"/>
                          <a:cs typeface="Times New Roman" pitchFamily="18" charset="0"/>
                        </a:rPr>
                        <a:t>technology”</a:t>
                      </a:r>
                      <a:r>
                        <a:rPr lang="en-US" sz="1600" b="0" i="1" kern="1200" dirty="0" err="1">
                          <a:solidFill>
                            <a:schemeClr val="tx1"/>
                          </a:solidFill>
                          <a:latin typeface="Times New Roman" pitchFamily="18" charset="0"/>
                          <a:ea typeface="+mn-ea"/>
                          <a:cs typeface="Times New Roman" pitchFamily="18" charset="0"/>
                        </a:rPr>
                        <a:t>,IEEE</a:t>
                      </a:r>
                      <a:r>
                        <a:rPr lang="en-US" sz="1600" b="0" i="1" kern="1200" dirty="0">
                          <a:solidFill>
                            <a:schemeClr val="tx1"/>
                          </a:solidFill>
                          <a:latin typeface="Times New Roman" pitchFamily="18" charset="0"/>
                          <a:ea typeface="+mn-ea"/>
                          <a:cs typeface="Times New Roman" pitchFamily="18" charset="0"/>
                        </a:rPr>
                        <a:t> Sensors</a:t>
                      </a:r>
                      <a:r>
                        <a:rPr lang="en-US" sz="1600" b="0" i="1" kern="1200" baseline="0" dirty="0">
                          <a:solidFill>
                            <a:schemeClr val="tx1"/>
                          </a:solidFill>
                          <a:latin typeface="Times New Roman" pitchFamily="18" charset="0"/>
                          <a:ea typeface="+mn-ea"/>
                          <a:cs typeface="Times New Roman" pitchFamily="18" charset="0"/>
                        </a:rPr>
                        <a:t>  </a:t>
                      </a:r>
                      <a:r>
                        <a:rPr lang="en-US" sz="1600" b="0" i="1" kern="1200" dirty="0">
                          <a:solidFill>
                            <a:schemeClr val="tx1"/>
                          </a:solidFill>
                          <a:latin typeface="Times New Roman" pitchFamily="18" charset="0"/>
                          <a:ea typeface="+mn-ea"/>
                          <a:cs typeface="Times New Roman" pitchFamily="18" charset="0"/>
                        </a:rPr>
                        <a:t>Journal</a:t>
                      </a:r>
                      <a:r>
                        <a:rPr lang="en-US" sz="1600" b="0" i="0" kern="1200" dirty="0">
                          <a:solidFill>
                            <a:schemeClr val="tx1"/>
                          </a:solidFill>
                          <a:latin typeface="Times New Roman" pitchFamily="18" charset="0"/>
                          <a:ea typeface="+mn-ea"/>
                          <a:cs typeface="Times New Roman" pitchFamily="18" charset="0"/>
                        </a:rPr>
                        <a:t>, </a:t>
                      </a:r>
                      <a:r>
                        <a:rPr lang="en-US" sz="1600" b="0" i="1" kern="1200" dirty="0">
                          <a:solidFill>
                            <a:schemeClr val="tx1"/>
                          </a:solidFill>
                          <a:latin typeface="Times New Roman" pitchFamily="18" charset="0"/>
                          <a:ea typeface="+mn-ea"/>
                          <a:cs typeface="Times New Roman" pitchFamily="18" charset="0"/>
                        </a:rPr>
                        <a:t>18</a:t>
                      </a:r>
                      <a:r>
                        <a:rPr lang="en-US" sz="1600" b="0" i="0" kern="1200" dirty="0">
                          <a:solidFill>
                            <a:schemeClr val="tx1"/>
                          </a:solidFill>
                          <a:latin typeface="Times New Roman" pitchFamily="18" charset="0"/>
                          <a:ea typeface="+mn-ea"/>
                          <a:cs typeface="Times New Roman" pitchFamily="18" charset="0"/>
                        </a:rPr>
                        <a:t>(11), pp.4654-4663.</a:t>
                      </a:r>
                      <a:endParaRPr lang="en-US" sz="1600" dirty="0">
                        <a:latin typeface="Times New Roman" pitchFamily="18" charset="0"/>
                        <a:cs typeface="Times New Roman" pitchFamily="18" charset="0"/>
                      </a:endParaRPr>
                    </a:p>
                  </a:txBody>
                  <a:tcPr marT="45721" marB="45721"/>
                </a:tc>
                <a:tc>
                  <a:txBody>
                    <a:bodyPr/>
                    <a:lstStyle/>
                    <a:p>
                      <a:pPr algn="just"/>
                      <a:r>
                        <a:rPr lang="en-US" sz="1600" b="0" kern="1200" baseline="0" dirty="0">
                          <a:solidFill>
                            <a:schemeClr val="tx1"/>
                          </a:solidFill>
                          <a:latin typeface="Times New Roman" pitchFamily="18" charset="0"/>
                          <a:ea typeface="+mn-ea"/>
                          <a:cs typeface="Times New Roman" pitchFamily="18" charset="0"/>
                        </a:rPr>
                        <a:t>Passive RFID</a:t>
                      </a:r>
                      <a:endParaRPr lang="en-US" sz="1600" b="0" dirty="0">
                        <a:latin typeface="Times New Roman" pitchFamily="18" charset="0"/>
                        <a:ea typeface="Calibri"/>
                        <a:cs typeface="Times New Roman" pitchFamily="18" charset="0"/>
                      </a:endParaRPr>
                    </a:p>
                  </a:txBody>
                  <a:tcPr marL="68580" marR="68580" marT="0" marB="0"/>
                </a:tc>
                <a:tc>
                  <a:txBody>
                    <a:bodyPr/>
                    <a:lstStyle/>
                    <a:p>
                      <a:pPr>
                        <a:spcBef>
                          <a:spcPts val="50"/>
                        </a:spcBef>
                        <a:spcAft>
                          <a:spcPts val="50"/>
                        </a:spcAft>
                      </a:pPr>
                      <a:r>
                        <a:rPr lang="en-US" sz="1600" b="1" dirty="0">
                          <a:latin typeface="Times New Roman" pitchFamily="18" charset="0"/>
                          <a:cs typeface="Times New Roman" pitchFamily="18" charset="0"/>
                        </a:rPr>
                        <a:t>MERIT:</a:t>
                      </a:r>
                    </a:p>
                    <a:p>
                      <a:pPr>
                        <a:spcBef>
                          <a:spcPts val="50"/>
                        </a:spcBef>
                        <a:spcAft>
                          <a:spcPts val="50"/>
                        </a:spcAft>
                      </a:pPr>
                      <a:r>
                        <a:rPr lang="en-US" sz="1600" b="0" kern="1200" baseline="0" dirty="0">
                          <a:solidFill>
                            <a:schemeClr val="tx1"/>
                          </a:solidFill>
                          <a:latin typeface="Times New Roman" pitchFamily="18" charset="0"/>
                          <a:ea typeface="+mn-ea"/>
                          <a:cs typeface="Times New Roman" pitchFamily="18" charset="0"/>
                        </a:rPr>
                        <a:t>Large positioning </a:t>
                      </a:r>
                      <a:r>
                        <a:rPr lang="en-US" sz="1600" b="0" kern="1200" baseline="0" dirty="0" err="1">
                          <a:solidFill>
                            <a:schemeClr val="tx1"/>
                          </a:solidFill>
                          <a:latin typeface="Times New Roman" pitchFamily="18" charset="0"/>
                          <a:ea typeface="+mn-ea"/>
                          <a:cs typeface="Times New Roman" pitchFamily="18" charset="0"/>
                        </a:rPr>
                        <a:t>area,low</a:t>
                      </a:r>
                      <a:r>
                        <a:rPr lang="en-US" sz="1600" b="0" kern="1200" baseline="0" dirty="0">
                          <a:solidFill>
                            <a:schemeClr val="tx1"/>
                          </a:solidFill>
                          <a:latin typeface="Times New Roman" pitchFamily="18" charset="0"/>
                          <a:ea typeface="+mn-ea"/>
                          <a:cs typeface="Times New Roman" pitchFamily="18" charset="0"/>
                        </a:rPr>
                        <a:t>  RF total radiated power</a:t>
                      </a:r>
                    </a:p>
                    <a:p>
                      <a:pPr>
                        <a:spcBef>
                          <a:spcPts val="50"/>
                        </a:spcBef>
                        <a:spcAft>
                          <a:spcPts val="50"/>
                        </a:spcAft>
                      </a:pPr>
                      <a:endParaRPr lang="en-US" sz="1600" b="0" kern="1200" baseline="0" dirty="0">
                        <a:solidFill>
                          <a:schemeClr val="tx1"/>
                        </a:solidFill>
                        <a:latin typeface="Times New Roman" pitchFamily="18" charset="0"/>
                        <a:ea typeface="+mn-ea"/>
                        <a:cs typeface="Times New Roman" pitchFamily="18" charset="0"/>
                      </a:endParaRPr>
                    </a:p>
                    <a:p>
                      <a:pPr>
                        <a:spcBef>
                          <a:spcPts val="50"/>
                        </a:spcBef>
                        <a:spcAft>
                          <a:spcPts val="50"/>
                        </a:spcAft>
                      </a:pPr>
                      <a:r>
                        <a:rPr lang="en-US" sz="1600" b="1" kern="1200" baseline="0" dirty="0">
                          <a:solidFill>
                            <a:schemeClr val="tx1"/>
                          </a:solidFill>
                          <a:latin typeface="Times New Roman" pitchFamily="18" charset="0"/>
                          <a:ea typeface="+mn-ea"/>
                          <a:cs typeface="Times New Roman" pitchFamily="18" charset="0"/>
                        </a:rPr>
                        <a:t>DEMERIT:</a:t>
                      </a:r>
                    </a:p>
                    <a:p>
                      <a:pPr>
                        <a:spcBef>
                          <a:spcPts val="50"/>
                        </a:spcBef>
                        <a:spcAft>
                          <a:spcPts val="50"/>
                        </a:spcAft>
                      </a:pPr>
                      <a:r>
                        <a:rPr lang="en-US" sz="1600" b="0" kern="1200" baseline="0" dirty="0">
                          <a:solidFill>
                            <a:schemeClr val="tx1"/>
                          </a:solidFill>
                          <a:latin typeface="Times New Roman" pitchFamily="18" charset="0"/>
                          <a:ea typeface="+mn-ea"/>
                          <a:cs typeface="Times New Roman" pitchFamily="18" charset="0"/>
                        </a:rPr>
                        <a:t>More time for positioning the tag </a:t>
                      </a:r>
                    </a:p>
                  </a:txBody>
                  <a:tcPr marT="45721" marB="45721"/>
                </a:tc>
                <a:tc>
                  <a:txBody>
                    <a:bodyPr/>
                    <a:lstStyle/>
                    <a:p>
                      <a:pPr algn="just"/>
                      <a:r>
                        <a:rPr lang="en-US" sz="1600" b="0" kern="1200" baseline="0" dirty="0">
                          <a:solidFill>
                            <a:schemeClr val="tx1"/>
                          </a:solidFill>
                          <a:latin typeface="Times New Roman" pitchFamily="18" charset="0"/>
                          <a:ea typeface="+mn-ea"/>
                          <a:cs typeface="Times New Roman" pitchFamily="18" charset="0"/>
                        </a:rPr>
                        <a:t>A dual-channel low-power passive RFID positioning system</a:t>
                      </a:r>
                      <a:endParaRPr lang="en-US" sz="1600" b="0" dirty="0">
                        <a:latin typeface="Times New Roman" pitchFamily="18" charset="0"/>
                        <a:cs typeface="Times New Roman" pitchFamily="18" charset="0"/>
                      </a:endParaRPr>
                    </a:p>
                  </a:txBody>
                  <a:tcPr marT="45721" marB="45721"/>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B8800FC1-25C7-16FA-88EA-D2EF5D06EB2E}"/>
              </a:ext>
            </a:extLst>
          </p:cNvPr>
          <p:cNvSpPr>
            <a:spLocks noGrp="1"/>
          </p:cNvSpPr>
          <p:nvPr>
            <p:ph type="sldNum" sz="quarter" idx="12"/>
          </p:nvPr>
        </p:nvSpPr>
        <p:spPr>
          <a:xfrm>
            <a:off x="7720493" y="6394141"/>
            <a:ext cx="5783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787904-04CF-4144-9568-F176CC00E95D}" type="slidenum">
              <a:rPr lang="en-US" altLang="en-US"/>
              <a:pPr eaLnBrk="1" hangingPunct="1"/>
              <a:t>6</a:t>
            </a:fld>
            <a:endParaRPr lang="en-US"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6" name="Title 4">
            <a:extLst>
              <a:ext uri="{FF2B5EF4-FFF2-40B4-BE49-F238E27FC236}">
                <a16:creationId xmlns:a16="http://schemas.microsoft.com/office/drawing/2014/main" id="{7AE7073F-533C-3B29-C93C-6AF98E48923D}"/>
              </a:ext>
            </a:extLst>
          </p:cNvPr>
          <p:cNvSpPr>
            <a:spLocks noGrp="1"/>
          </p:cNvSpPr>
          <p:nvPr>
            <p:ph type="title"/>
          </p:nvPr>
        </p:nvSpPr>
        <p:spPr>
          <a:xfrm>
            <a:off x="566900" y="75718"/>
            <a:ext cx="7429499" cy="725488"/>
          </a:xfrm>
        </p:spPr>
        <p:txBody>
          <a:bodyPr/>
          <a:lstStyle/>
          <a:p>
            <a:pPr algn="ctr"/>
            <a:r>
              <a:rPr lang="en-US" altLang="en-US" sz="2800" b="1" dirty="0">
                <a:solidFill>
                  <a:srgbClr val="C00000"/>
                </a:solidFill>
                <a:latin typeface="Times New Roman" panose="02020603050405020304" pitchFamily="18" charset="0"/>
                <a:cs typeface="Times New Roman" panose="02020603050405020304" pitchFamily="18" charset="0"/>
              </a:rPr>
              <a:t>             LITERATURE SURVEY</a:t>
            </a:r>
          </a:p>
        </p:txBody>
      </p:sp>
      <p:graphicFrame>
        <p:nvGraphicFramePr>
          <p:cNvPr id="4" name="Content Placeholder 3">
            <a:extLst>
              <a:ext uri="{FF2B5EF4-FFF2-40B4-BE49-F238E27FC236}">
                <a16:creationId xmlns:a16="http://schemas.microsoft.com/office/drawing/2014/main" id="{BC338148-BCE9-A368-8A5D-CB60026E2630}"/>
              </a:ext>
            </a:extLst>
          </p:cNvPr>
          <p:cNvGraphicFramePr>
            <a:graphicFrameLocks noGrp="1"/>
          </p:cNvGraphicFramePr>
          <p:nvPr>
            <p:ph idx="1"/>
            <p:extLst>
              <p:ext uri="{D42A27DB-BD31-4B8C-83A1-F6EECF244321}">
                <p14:modId xmlns:p14="http://schemas.microsoft.com/office/powerpoint/2010/main" val="3366187377"/>
              </p:ext>
            </p:extLst>
          </p:nvPr>
        </p:nvGraphicFramePr>
        <p:xfrm>
          <a:off x="-1192" y="877888"/>
          <a:ext cx="9144000" cy="5882618"/>
        </p:xfrm>
        <a:graphic>
          <a:graphicData uri="http://schemas.openxmlformats.org/drawingml/2006/table">
            <a:tbl>
              <a:tblPr firstRow="1" bandRow="1">
                <a:tableStyleId>{5940675A-B579-460E-94D1-54222C63F5DA}</a:tableStyleId>
              </a:tblPr>
              <a:tblGrid>
                <a:gridCol w="468923">
                  <a:extLst>
                    <a:ext uri="{9D8B030D-6E8A-4147-A177-3AD203B41FA5}">
                      <a16:colId xmlns:a16="http://schemas.microsoft.com/office/drawing/2014/main" val="20000"/>
                    </a:ext>
                  </a:extLst>
                </a:gridCol>
                <a:gridCol w="3112477">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99513">
                <a:tc>
                  <a:txBody>
                    <a:bodyPr/>
                    <a:lstStyle/>
                    <a:p>
                      <a:r>
                        <a:rPr lang="en-US" sz="1600" b="1" dirty="0">
                          <a:latin typeface="Times New Roman" pitchFamily="18" charset="0"/>
                          <a:cs typeface="Times New Roman" pitchFamily="18" charset="0"/>
                        </a:rPr>
                        <a:t>S.NO</a:t>
                      </a:r>
                      <a:endParaRPr lang="en-US" sz="1600" b="1" dirty="0">
                        <a:solidFill>
                          <a:schemeClr val="tx1"/>
                        </a:solidFill>
                        <a:latin typeface="Times New Roman" pitchFamily="18" charset="0"/>
                        <a:cs typeface="Times New Roman" pitchFamily="18" charset="0"/>
                      </a:endParaRPr>
                    </a:p>
                  </a:txBody>
                  <a:tcPr marT="45721" marB="45721"/>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TITLE</a:t>
                      </a:r>
                      <a:endParaRPr kumimoji="0" lang="en-US" sz="1600" b="1" i="0" u="none" strike="noStrike" cap="none" normalizeH="0" baseline="0" dirty="0">
                        <a:ln>
                          <a:noFill/>
                        </a:ln>
                        <a:solidFill>
                          <a:srgbClr val="FFFFFF"/>
                        </a:solidFill>
                        <a:effectLst/>
                        <a:latin typeface="Times New Roman" pitchFamily="18" charset="0"/>
                        <a:cs typeface="Times New Roman" pitchFamily="18" charset="0"/>
                      </a:endParaRPr>
                    </a:p>
                  </a:txBody>
                  <a:tcPr marT="45721" marB="45721"/>
                </a:tc>
                <a:tc>
                  <a:txBody>
                    <a:bodyPr/>
                    <a:lstStyle/>
                    <a:p>
                      <a:pPr algn="ctr"/>
                      <a:r>
                        <a:rPr lang="en-US" sz="1600" b="1" dirty="0">
                          <a:latin typeface="Times New Roman" pitchFamily="18" charset="0"/>
                          <a:cs typeface="Times New Roman" pitchFamily="18" charset="0"/>
                        </a:rPr>
                        <a:t>MODEL / TECHNIQUES</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USED</a:t>
                      </a:r>
                      <a:endParaRPr lang="en-US" sz="1600" b="1" dirty="0">
                        <a:solidFill>
                          <a:schemeClr val="tx1"/>
                        </a:solidFill>
                        <a:latin typeface="Times New Roman" pitchFamily="18" charset="0"/>
                        <a:cs typeface="Times New Roman" pitchFamily="18" charset="0"/>
                      </a:endParaRPr>
                    </a:p>
                  </a:txBody>
                  <a:tcPr marT="45721" marB="4572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MERITS/ DEMERITS</a:t>
                      </a:r>
                      <a:endParaRPr lang="en-US" sz="16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chemeClr val="tx1"/>
                        </a:solidFill>
                        <a:latin typeface="Times New Roman" pitchFamily="18" charset="0"/>
                        <a:cs typeface="Times New Roman" pitchFamily="18" charset="0"/>
                      </a:endParaRPr>
                    </a:p>
                    <a:p>
                      <a:endParaRPr lang="en-US" sz="1600" b="1" dirty="0">
                        <a:solidFill>
                          <a:schemeClr val="tx1"/>
                        </a:solidFill>
                        <a:latin typeface="Times New Roman" pitchFamily="18" charset="0"/>
                        <a:cs typeface="Times New Roman" pitchFamily="18" charset="0"/>
                      </a:endParaRPr>
                    </a:p>
                  </a:txBody>
                  <a:tcPr marT="45721" marB="45721"/>
                </a:tc>
                <a:tc>
                  <a:txBody>
                    <a:bodyPr/>
                    <a:lstStyle/>
                    <a:p>
                      <a:r>
                        <a:rPr lang="en-US" sz="1600" b="1" dirty="0">
                          <a:solidFill>
                            <a:schemeClr val="tx1"/>
                          </a:solidFill>
                          <a:latin typeface="Times New Roman" pitchFamily="18" charset="0"/>
                          <a:cs typeface="Times New Roman" pitchFamily="18" charset="0"/>
                        </a:rPr>
                        <a:t>OUTCOMES</a:t>
                      </a:r>
                    </a:p>
                  </a:txBody>
                  <a:tcPr marT="45721" marB="45721"/>
                </a:tc>
                <a:extLst>
                  <a:ext uri="{0D108BD9-81ED-4DB2-BD59-A6C34878D82A}">
                    <a16:rowId xmlns:a16="http://schemas.microsoft.com/office/drawing/2014/main" val="10000"/>
                  </a:ext>
                </a:extLst>
              </a:tr>
              <a:tr h="2457730">
                <a:tc>
                  <a:txBody>
                    <a:bodyPr/>
                    <a:lstStyle/>
                    <a:p>
                      <a:r>
                        <a:rPr lang="en-US" sz="1600" dirty="0">
                          <a:latin typeface="Times New Roman" pitchFamily="18" charset="0"/>
                          <a:cs typeface="Times New Roman" pitchFamily="18" charset="0"/>
                        </a:rPr>
                        <a:t>3.</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Times New Roman" pitchFamily="18" charset="0"/>
                          <a:ea typeface="+mn-ea"/>
                          <a:cs typeface="Times New Roman" pitchFamily="18" charset="0"/>
                        </a:rPr>
                        <a:t>Finn, J.W., Wagner, J.R., Walters, E.J. and Alexander,K.E.,2012.“</a:t>
                      </a:r>
                      <a:r>
                        <a:rPr lang="en-US" sz="1600" b="1" i="1" kern="1200" dirty="0">
                          <a:solidFill>
                            <a:schemeClr val="tx1"/>
                          </a:solidFill>
                          <a:latin typeface="Times New Roman" pitchFamily="18" charset="0"/>
                          <a:ea typeface="+mn-ea"/>
                          <a:cs typeface="Times New Roman" pitchFamily="18" charset="0"/>
                        </a:rPr>
                        <a:t>An integrated child safety seat cooling system—Model and </a:t>
                      </a:r>
                      <a:r>
                        <a:rPr lang="en-US" sz="1600" b="1" i="1" kern="1200" dirty="0" err="1">
                          <a:solidFill>
                            <a:schemeClr val="tx1"/>
                          </a:solidFill>
                          <a:latin typeface="Times New Roman" pitchFamily="18" charset="0"/>
                          <a:ea typeface="+mn-ea"/>
                          <a:cs typeface="Times New Roman" pitchFamily="18" charset="0"/>
                        </a:rPr>
                        <a:t>test”</a:t>
                      </a:r>
                      <a:r>
                        <a:rPr lang="en-US" sz="1600" b="0" i="1" kern="1200" dirty="0" err="1">
                          <a:solidFill>
                            <a:schemeClr val="tx1"/>
                          </a:solidFill>
                          <a:latin typeface="Times New Roman" pitchFamily="18" charset="0"/>
                          <a:ea typeface="+mn-ea"/>
                          <a:cs typeface="Times New Roman" pitchFamily="18" charset="0"/>
                        </a:rPr>
                        <a:t>IEEE</a:t>
                      </a:r>
                      <a:r>
                        <a:rPr lang="en-US" sz="1600" b="0" i="1" kern="1200" dirty="0">
                          <a:solidFill>
                            <a:schemeClr val="tx1"/>
                          </a:solidFill>
                          <a:latin typeface="Times New Roman" pitchFamily="18" charset="0"/>
                          <a:ea typeface="+mn-ea"/>
                          <a:cs typeface="Times New Roman" pitchFamily="18" charset="0"/>
                        </a:rPr>
                        <a:t> transactions on vehicular technology</a:t>
                      </a:r>
                      <a:r>
                        <a:rPr lang="en-US" sz="1600" b="0" i="0" kern="1200" dirty="0">
                          <a:solidFill>
                            <a:schemeClr val="tx1"/>
                          </a:solidFill>
                          <a:latin typeface="Times New Roman" pitchFamily="18" charset="0"/>
                          <a:ea typeface="+mn-ea"/>
                          <a:cs typeface="Times New Roman" pitchFamily="18" charset="0"/>
                        </a:rPr>
                        <a:t>, </a:t>
                      </a:r>
                      <a:r>
                        <a:rPr lang="en-US" sz="1600" b="0" i="1" kern="1200" dirty="0">
                          <a:solidFill>
                            <a:schemeClr val="tx1"/>
                          </a:solidFill>
                          <a:latin typeface="Times New Roman" pitchFamily="18" charset="0"/>
                          <a:ea typeface="+mn-ea"/>
                          <a:cs typeface="Times New Roman" pitchFamily="18" charset="0"/>
                        </a:rPr>
                        <a:t>61</a:t>
                      </a:r>
                      <a:r>
                        <a:rPr lang="en-US" sz="1600" b="0" i="0" kern="1200" dirty="0">
                          <a:solidFill>
                            <a:schemeClr val="tx1"/>
                          </a:solidFill>
                          <a:latin typeface="Times New Roman" pitchFamily="18" charset="0"/>
                          <a:ea typeface="+mn-ea"/>
                          <a:cs typeface="Times New Roman" pitchFamily="18" charset="0"/>
                        </a:rPr>
                        <a:t>(5), pp.1999-2007.</a:t>
                      </a:r>
                      <a:endParaRPr lang="en-US" sz="1600" dirty="0">
                        <a:latin typeface="Times New Roman" pitchFamily="18" charset="0"/>
                        <a:cs typeface="Times New Roman" pitchFamily="18" charset="0"/>
                      </a:endParaRPr>
                    </a:p>
                    <a:p>
                      <a:pPr lvl="0" algn="l"/>
                      <a:endParaRPr lang="en-US" sz="1400" b="0" dirty="0">
                        <a:latin typeface="Times New Roman" pitchFamily="18" charset="0"/>
                        <a:cs typeface="Times New Roman" pitchFamily="18" charset="0"/>
                      </a:endParaRPr>
                    </a:p>
                  </a:txBody>
                  <a:tcPr marT="45721" marB="45721"/>
                </a:tc>
                <a:tc>
                  <a:txBody>
                    <a:bodyPr/>
                    <a:lstStyle/>
                    <a:p>
                      <a:pPr marL="0" algn="l" defTabSz="914400" rtl="0" eaLnBrk="1" latinLnBrk="0" hangingPunct="1"/>
                      <a:r>
                        <a:rPr lang="en-US" sz="1600" b="0">
                          <a:latin typeface="Times New Roman" pitchFamily="18" charset="0"/>
                          <a:ea typeface="Calibri"/>
                          <a:cs typeface="Times New Roman" pitchFamily="18" charset="0"/>
                        </a:rPr>
                        <a:t>IOT</a:t>
                      </a:r>
                      <a:r>
                        <a:rPr lang="en-US" sz="1600" b="0" baseline="0">
                          <a:latin typeface="Times New Roman" pitchFamily="18" charset="0"/>
                          <a:ea typeface="Calibri"/>
                          <a:cs typeface="Times New Roman" pitchFamily="18" charset="0"/>
                        </a:rPr>
                        <a:t> gateway</a:t>
                      </a:r>
                      <a:endParaRPr lang="en-US" sz="1600" b="0" kern="1200" dirty="0">
                        <a:solidFill>
                          <a:schemeClr val="tx1"/>
                        </a:solidFill>
                        <a:latin typeface="Times New Roman" pitchFamily="18" charset="0"/>
                        <a:ea typeface="Calibri"/>
                        <a:cs typeface="Times New Roman" pitchFamily="18" charset="0"/>
                      </a:endParaRPr>
                    </a:p>
                  </a:txBody>
                  <a:tcPr marL="68580" marR="68580" marT="0" marB="0"/>
                </a:tc>
                <a:tc>
                  <a:txBody>
                    <a:bodyPr/>
                    <a:lstStyle/>
                    <a:p>
                      <a:r>
                        <a:rPr lang="en-US" sz="1600" b="1" dirty="0">
                          <a:latin typeface="Times New Roman" pitchFamily="18" charset="0"/>
                          <a:cs typeface="Times New Roman" pitchFamily="18" charset="0"/>
                        </a:rPr>
                        <a:t>MERIT:</a:t>
                      </a:r>
                      <a:r>
                        <a:rPr lang="en-US" sz="1600" kern="1200" baseline="0" dirty="0">
                          <a:solidFill>
                            <a:schemeClr val="tx1"/>
                          </a:solidFill>
                          <a:latin typeface="+mn-lt"/>
                          <a:ea typeface="+mn-ea"/>
                          <a:cs typeface="+mn-cs"/>
                        </a:rPr>
                        <a:t> </a:t>
                      </a:r>
                    </a:p>
                    <a:p>
                      <a:r>
                        <a:rPr lang="en-US" sz="1600" kern="1200" baseline="0" dirty="0">
                          <a:solidFill>
                            <a:schemeClr val="tx1"/>
                          </a:solidFill>
                          <a:latin typeface="Times New Roman" pitchFamily="18" charset="0"/>
                          <a:ea typeface="+mn-ea"/>
                          <a:cs typeface="Times New Roman" pitchFamily="18" charset="0"/>
                        </a:rPr>
                        <a:t>Ability</a:t>
                      </a:r>
                    </a:p>
                    <a:p>
                      <a:r>
                        <a:rPr lang="en-US" sz="1600" kern="1200" baseline="0" dirty="0">
                          <a:solidFill>
                            <a:schemeClr val="tx1"/>
                          </a:solidFill>
                          <a:latin typeface="Times New Roman" pitchFamily="18" charset="0"/>
                          <a:ea typeface="+mn-ea"/>
                          <a:cs typeface="Times New Roman" pitchFamily="18" charset="0"/>
                        </a:rPr>
                        <a:t>to maintain an acceptable occupant temperature for elevated</a:t>
                      </a:r>
                    </a:p>
                    <a:p>
                      <a:r>
                        <a:rPr lang="en-US" sz="1600" kern="1200" baseline="0" dirty="0">
                          <a:solidFill>
                            <a:schemeClr val="tx1"/>
                          </a:solidFill>
                          <a:latin typeface="Times New Roman" pitchFamily="18" charset="0"/>
                          <a:ea typeface="+mn-ea"/>
                          <a:cs typeface="Times New Roman" pitchFamily="18" charset="0"/>
                        </a:rPr>
                        <a:t>cabin temperatures.</a:t>
                      </a:r>
                      <a:endParaRPr lang="en-US" sz="1600" b="1" kern="1200" baseline="0" dirty="0">
                        <a:solidFill>
                          <a:schemeClr val="tx1"/>
                        </a:solidFill>
                        <a:latin typeface="Times New Roman" pitchFamily="18" charset="0"/>
                        <a:ea typeface="+mn-ea"/>
                        <a:cs typeface="Times New Roman" pitchFamily="18" charset="0"/>
                      </a:endParaRPr>
                    </a:p>
                    <a:p>
                      <a:r>
                        <a:rPr lang="en-US" sz="1600" b="1" kern="1200" baseline="0" dirty="0">
                          <a:solidFill>
                            <a:schemeClr val="tx1"/>
                          </a:solidFill>
                          <a:latin typeface="Times New Roman" pitchFamily="18" charset="0"/>
                          <a:ea typeface="+mn-ea"/>
                          <a:cs typeface="Times New Roman" pitchFamily="18" charset="0"/>
                        </a:rPr>
                        <a:t>DEMERIT:</a:t>
                      </a:r>
                    </a:p>
                    <a:p>
                      <a:r>
                        <a:rPr lang="en-US" sz="1600" b="0" kern="1200" baseline="0" dirty="0">
                          <a:solidFill>
                            <a:schemeClr val="tx1"/>
                          </a:solidFill>
                          <a:latin typeface="Times New Roman" pitchFamily="18" charset="0"/>
                          <a:ea typeface="+mn-ea"/>
                          <a:cs typeface="Times New Roman" pitchFamily="18" charset="0"/>
                        </a:rPr>
                        <a:t>T</a:t>
                      </a:r>
                      <a:r>
                        <a:rPr lang="en-US" sz="1600" kern="1200" baseline="0" dirty="0">
                          <a:solidFill>
                            <a:schemeClr val="tx1"/>
                          </a:solidFill>
                          <a:latin typeface="Times New Roman" pitchFamily="18" charset="0"/>
                          <a:ea typeface="+mn-ea"/>
                          <a:cs typeface="Times New Roman" pitchFamily="18" charset="0"/>
                        </a:rPr>
                        <a:t>he system could not maintain</a:t>
                      </a:r>
                    </a:p>
                    <a:p>
                      <a:r>
                        <a:rPr lang="en-US" sz="1600" kern="1200" baseline="0" dirty="0">
                          <a:solidFill>
                            <a:schemeClr val="tx1"/>
                          </a:solidFill>
                          <a:latin typeface="Times New Roman" pitchFamily="18" charset="0"/>
                          <a:ea typeface="+mn-ea"/>
                          <a:cs typeface="Times New Roman" pitchFamily="18" charset="0"/>
                        </a:rPr>
                        <a:t>survivable temperatures for extended operating periods</a:t>
                      </a:r>
                      <a:r>
                        <a:rPr lang="en-US" sz="1600" b="1" kern="1200" baseline="0" dirty="0">
                          <a:solidFill>
                            <a:schemeClr val="tx1"/>
                          </a:solidFill>
                          <a:latin typeface="Times New Roman" pitchFamily="18" charset="0"/>
                          <a:ea typeface="+mn-ea"/>
                          <a:cs typeface="Times New Roman" pitchFamily="18" charset="0"/>
                        </a:rPr>
                        <a:t>.</a:t>
                      </a:r>
                      <a:endParaRPr lang="en-US" sz="1600" b="1" dirty="0">
                        <a:latin typeface="Times New Roman" pitchFamily="18" charset="0"/>
                        <a:cs typeface="Times New Roman" pitchFamily="18" charset="0"/>
                      </a:endParaRPr>
                    </a:p>
                  </a:txBody>
                  <a:tcPr marT="45707" marB="45707"/>
                </a:tc>
                <a:tc>
                  <a:txBody>
                    <a:bodyPr/>
                    <a:lstStyle/>
                    <a:p>
                      <a:r>
                        <a:rPr lang="en-US" sz="1600" kern="1200" baseline="0">
                          <a:solidFill>
                            <a:schemeClr val="tx1"/>
                          </a:solidFill>
                          <a:latin typeface="Times New Roman" pitchFamily="18" charset="0"/>
                          <a:ea typeface="+mn-ea"/>
                          <a:cs typeface="Times New Roman" pitchFamily="18" charset="0"/>
                        </a:rPr>
                        <a:t>A thermally protected child safety seat using Peltier effect</a:t>
                      </a:r>
                    </a:p>
                    <a:p>
                      <a:r>
                        <a:rPr lang="en-US" sz="1600" kern="1200" baseline="0">
                          <a:solidFill>
                            <a:schemeClr val="tx1"/>
                          </a:solidFill>
                          <a:latin typeface="Times New Roman" pitchFamily="18" charset="0"/>
                          <a:ea typeface="+mn-ea"/>
                          <a:cs typeface="Times New Roman" pitchFamily="18" charset="0"/>
                        </a:rPr>
                        <a:t>Thermoelectric modules.</a:t>
                      </a:r>
                      <a:endParaRPr lang="en-US" sz="1600" kern="1200" dirty="0">
                        <a:solidFill>
                          <a:schemeClr val="tx1"/>
                        </a:solidFill>
                        <a:latin typeface="Times New Roman" pitchFamily="18" charset="0"/>
                        <a:ea typeface="+mn-ea"/>
                        <a:cs typeface="Times New Roman" pitchFamily="18" charset="0"/>
                      </a:endParaRPr>
                    </a:p>
                  </a:txBody>
                  <a:tcPr marT="45707" marB="45707"/>
                </a:tc>
                <a:extLst>
                  <a:ext uri="{0D108BD9-81ED-4DB2-BD59-A6C34878D82A}">
                    <a16:rowId xmlns:a16="http://schemas.microsoft.com/office/drawing/2014/main" val="10001"/>
                  </a:ext>
                </a:extLst>
              </a:tr>
              <a:tr h="2457757">
                <a:tc>
                  <a:txBody>
                    <a:bodyPr/>
                    <a:lstStyle/>
                    <a:p>
                      <a:r>
                        <a:rPr lang="en-US" sz="1600" dirty="0">
                          <a:latin typeface="Times New Roman" pitchFamily="18" charset="0"/>
                          <a:cs typeface="Times New Roman" pitchFamily="18" charset="0"/>
                        </a:rPr>
                        <a:t>4.</a:t>
                      </a:r>
                    </a:p>
                  </a:txBody>
                  <a:tcPr marT="45721" marB="45721"/>
                </a:tc>
                <a:tc>
                  <a:txBody>
                    <a:bodyPr/>
                    <a:lstStyle/>
                    <a:p>
                      <a:pPr algn="just"/>
                      <a:r>
                        <a:rPr lang="en-US" sz="1800" b="0" i="0" kern="1200" dirty="0">
                          <a:solidFill>
                            <a:schemeClr val="tx1"/>
                          </a:solidFill>
                          <a:latin typeface="Times New Roman" pitchFamily="18" charset="0"/>
                          <a:ea typeface="+mn-ea"/>
                          <a:cs typeface="Times New Roman" pitchFamily="18" charset="0"/>
                        </a:rPr>
                        <a:t>Li, D., </a:t>
                      </a:r>
                      <a:r>
                        <a:rPr lang="en-US" sz="1800" b="0" i="0" kern="1200" dirty="0" err="1">
                          <a:solidFill>
                            <a:schemeClr val="tx1"/>
                          </a:solidFill>
                          <a:latin typeface="Times New Roman" pitchFamily="18" charset="0"/>
                          <a:ea typeface="+mn-ea"/>
                          <a:cs typeface="Times New Roman" pitchFamily="18" charset="0"/>
                        </a:rPr>
                        <a:t>Jia</a:t>
                      </a:r>
                      <a:r>
                        <a:rPr lang="en-US" sz="1800" b="0" i="0" kern="1200" dirty="0">
                          <a:solidFill>
                            <a:schemeClr val="tx1"/>
                          </a:solidFill>
                          <a:latin typeface="Times New Roman" pitchFamily="18" charset="0"/>
                          <a:ea typeface="+mn-ea"/>
                          <a:cs typeface="Times New Roman" pitchFamily="18" charset="0"/>
                        </a:rPr>
                        <a:t>, X. and Zhao, J., 2020. </a:t>
                      </a:r>
                      <a:r>
                        <a:rPr lang="en-US" sz="1800" b="1" i="0" kern="1200" dirty="0">
                          <a:solidFill>
                            <a:schemeClr val="tx1"/>
                          </a:solidFill>
                          <a:latin typeface="Times New Roman" pitchFamily="18" charset="0"/>
                          <a:ea typeface="+mn-ea"/>
                          <a:cs typeface="Times New Roman" pitchFamily="18" charset="0"/>
                        </a:rPr>
                        <a:t>“</a:t>
                      </a:r>
                      <a:r>
                        <a:rPr lang="en-US" sz="1800" b="1" i="1" kern="1200" dirty="0">
                          <a:solidFill>
                            <a:schemeClr val="tx1"/>
                          </a:solidFill>
                          <a:latin typeface="Times New Roman" pitchFamily="18" charset="0"/>
                          <a:ea typeface="+mn-ea"/>
                          <a:cs typeface="Times New Roman" pitchFamily="18" charset="0"/>
                        </a:rPr>
                        <a:t>A novel hybrid fusion algorithm for low-cost GPS/INS</a:t>
                      </a:r>
                      <a:r>
                        <a:rPr lang="en-US" sz="1800" b="1" i="1" kern="1200" baseline="0" dirty="0">
                          <a:solidFill>
                            <a:schemeClr val="tx1"/>
                          </a:solidFill>
                          <a:latin typeface="Times New Roman" pitchFamily="18" charset="0"/>
                          <a:ea typeface="+mn-ea"/>
                          <a:cs typeface="Times New Roman" pitchFamily="18" charset="0"/>
                        </a:rPr>
                        <a:t> </a:t>
                      </a:r>
                      <a:r>
                        <a:rPr lang="en-US" sz="1800" b="1" i="1" kern="1200" dirty="0">
                          <a:solidFill>
                            <a:schemeClr val="tx1"/>
                          </a:solidFill>
                          <a:latin typeface="Times New Roman" pitchFamily="18" charset="0"/>
                          <a:ea typeface="+mn-ea"/>
                          <a:cs typeface="Times New Roman" pitchFamily="18" charset="0"/>
                        </a:rPr>
                        <a:t>integrated navigation system during GPS outages”</a:t>
                      </a:r>
                      <a:r>
                        <a:rPr lang="en-US" sz="1800" b="0" i="0" kern="1200" dirty="0">
                          <a:solidFill>
                            <a:schemeClr val="tx1"/>
                          </a:solidFill>
                          <a:latin typeface="Times New Roman" pitchFamily="18" charset="0"/>
                          <a:ea typeface="+mn-ea"/>
                          <a:cs typeface="Times New Roman" pitchFamily="18" charset="0"/>
                        </a:rPr>
                        <a:t> </a:t>
                      </a:r>
                      <a:r>
                        <a:rPr lang="en-US" sz="1800" b="0" i="1" kern="1200" dirty="0" err="1">
                          <a:solidFill>
                            <a:schemeClr val="tx1"/>
                          </a:solidFill>
                          <a:latin typeface="Times New Roman" pitchFamily="18" charset="0"/>
                          <a:ea typeface="+mn-ea"/>
                          <a:cs typeface="Times New Roman" pitchFamily="18" charset="0"/>
                        </a:rPr>
                        <a:t>Ieee</a:t>
                      </a:r>
                      <a:r>
                        <a:rPr lang="en-US" sz="1800" b="0" i="1" kern="1200" dirty="0">
                          <a:solidFill>
                            <a:schemeClr val="tx1"/>
                          </a:solidFill>
                          <a:latin typeface="Times New Roman" pitchFamily="18" charset="0"/>
                          <a:ea typeface="+mn-ea"/>
                          <a:cs typeface="Times New Roman" pitchFamily="18" charset="0"/>
                        </a:rPr>
                        <a:t> Access</a:t>
                      </a:r>
                      <a:r>
                        <a:rPr lang="en-US" sz="1800" b="0" i="0" kern="1200" dirty="0">
                          <a:solidFill>
                            <a:schemeClr val="tx1"/>
                          </a:solidFill>
                          <a:latin typeface="Times New Roman" pitchFamily="18" charset="0"/>
                          <a:ea typeface="+mn-ea"/>
                          <a:cs typeface="Times New Roman" pitchFamily="18" charset="0"/>
                        </a:rPr>
                        <a:t>, </a:t>
                      </a:r>
                      <a:r>
                        <a:rPr lang="en-US" sz="1800" b="0" i="1" kern="1200" dirty="0">
                          <a:solidFill>
                            <a:schemeClr val="tx1"/>
                          </a:solidFill>
                          <a:latin typeface="Times New Roman" pitchFamily="18" charset="0"/>
                          <a:ea typeface="+mn-ea"/>
                          <a:cs typeface="Times New Roman" pitchFamily="18" charset="0"/>
                        </a:rPr>
                        <a:t>8</a:t>
                      </a:r>
                      <a:r>
                        <a:rPr lang="en-US" sz="1800" b="0" i="0" kern="1200" dirty="0">
                          <a:solidFill>
                            <a:schemeClr val="tx1"/>
                          </a:solidFill>
                          <a:latin typeface="Times New Roman" pitchFamily="18" charset="0"/>
                          <a:ea typeface="+mn-ea"/>
                          <a:cs typeface="Times New Roman" pitchFamily="18" charset="0"/>
                        </a:rPr>
                        <a:t>, pp.53984-53996.</a:t>
                      </a:r>
                      <a:endParaRPr lang="en-US" sz="1400" dirty="0">
                        <a:latin typeface="Times New Roman" pitchFamily="18" charset="0"/>
                        <a:cs typeface="Times New Roman" pitchFamily="18" charset="0"/>
                      </a:endParaRPr>
                    </a:p>
                  </a:txBody>
                  <a:tcPr marT="45721" marB="45721"/>
                </a:tc>
                <a:tc>
                  <a:txBody>
                    <a:bodyPr/>
                    <a:lstStyle/>
                    <a:p>
                      <a:r>
                        <a:rPr lang="en-US" sz="1600" b="0">
                          <a:latin typeface="Times New Roman" pitchFamily="18" charset="0"/>
                          <a:ea typeface="Calibri"/>
                          <a:cs typeface="Times New Roman" pitchFamily="18" charset="0"/>
                        </a:rPr>
                        <a:t>Matlab</a:t>
                      </a:r>
                    </a:p>
                    <a:p>
                      <a:r>
                        <a:rPr lang="en-US" sz="1600" b="0">
                          <a:latin typeface="Times New Roman" pitchFamily="18" charset="0"/>
                          <a:ea typeface="Calibri"/>
                          <a:cs typeface="Times New Roman" pitchFamily="18" charset="0"/>
                        </a:rPr>
                        <a:t>Hybrid fusion Algorithm </a:t>
                      </a:r>
                      <a:endParaRPr lang="en-US" sz="1600" b="0" kern="1200" dirty="0">
                        <a:solidFill>
                          <a:schemeClr val="tx1"/>
                        </a:solidFill>
                        <a:latin typeface="Times New Roman" pitchFamily="18" charset="0"/>
                        <a:ea typeface="Calibri"/>
                        <a:cs typeface="Times New Roman" pitchFamily="18" charset="0"/>
                      </a:endParaRPr>
                    </a:p>
                  </a:txBody>
                  <a:tcPr marL="68580" marR="68580" marT="0" marB="0"/>
                </a:tc>
                <a:tc>
                  <a:txBody>
                    <a:bodyPr/>
                    <a:lstStyle/>
                    <a:p>
                      <a:r>
                        <a:rPr lang="en-US" sz="1600" b="1" dirty="0">
                          <a:latin typeface="Times New Roman" pitchFamily="18" charset="0"/>
                          <a:cs typeface="Times New Roman" pitchFamily="18" charset="0"/>
                        </a:rPr>
                        <a:t>MERIT:</a:t>
                      </a:r>
                      <a:r>
                        <a:rPr lang="en-US" sz="1600" b="0" dirty="0">
                          <a:latin typeface="Times New Roman" pitchFamily="18" charset="0"/>
                          <a:cs typeface="Times New Roman" pitchFamily="18" charset="0"/>
                        </a:rPr>
                        <a:t> </a:t>
                      </a:r>
                      <a:r>
                        <a:rPr lang="en-US" sz="1600" b="0" kern="1200" baseline="0" dirty="0">
                          <a:solidFill>
                            <a:schemeClr val="tx1"/>
                          </a:solidFill>
                          <a:latin typeface="Times New Roman" pitchFamily="18" charset="0"/>
                          <a:ea typeface="+mn-ea"/>
                          <a:cs typeface="Times New Roman" pitchFamily="18" charset="0"/>
                        </a:rPr>
                        <a:t>proposed method meets the real-time</a:t>
                      </a:r>
                    </a:p>
                    <a:p>
                      <a:r>
                        <a:rPr lang="en-US" sz="1600" b="0" kern="1200" baseline="0" dirty="0">
                          <a:solidFill>
                            <a:schemeClr val="tx1"/>
                          </a:solidFill>
                          <a:latin typeface="Times New Roman" pitchFamily="18" charset="0"/>
                          <a:ea typeface="+mn-ea"/>
                          <a:cs typeface="Times New Roman" pitchFamily="18" charset="0"/>
                        </a:rPr>
                        <a:t>requirements of combined positioning systems.</a:t>
                      </a:r>
                    </a:p>
                    <a:p>
                      <a:r>
                        <a:rPr lang="en-US" sz="1600" b="1" kern="1200" baseline="0" dirty="0">
                          <a:solidFill>
                            <a:schemeClr val="tx1"/>
                          </a:solidFill>
                          <a:latin typeface="Times New Roman" pitchFamily="18" charset="0"/>
                          <a:ea typeface="+mn-ea"/>
                          <a:cs typeface="Times New Roman" pitchFamily="18" charset="0"/>
                        </a:rPr>
                        <a:t>DEMERIT: </a:t>
                      </a:r>
                      <a:r>
                        <a:rPr lang="en-US" sz="1600" b="0" kern="1200" baseline="0" dirty="0">
                          <a:solidFill>
                            <a:schemeClr val="tx1"/>
                          </a:solidFill>
                          <a:latin typeface="Times New Roman" pitchFamily="18" charset="0"/>
                          <a:ea typeface="+mn-ea"/>
                          <a:cs typeface="Times New Roman" pitchFamily="18" charset="0"/>
                        </a:rPr>
                        <a:t>when different equipment and experimental environments are used, we do not claim that the parameters of</a:t>
                      </a:r>
                    </a:p>
                    <a:p>
                      <a:r>
                        <a:rPr lang="en-US" sz="1600" b="0" kern="1200" baseline="0" dirty="0">
                          <a:solidFill>
                            <a:schemeClr val="tx1"/>
                          </a:solidFill>
                          <a:latin typeface="Times New Roman" pitchFamily="18" charset="0"/>
                          <a:ea typeface="+mn-ea"/>
                          <a:cs typeface="Times New Roman" pitchFamily="18" charset="0"/>
                        </a:rPr>
                        <a:t>this article are set to the best combination.</a:t>
                      </a:r>
                      <a:endParaRPr lang="en-US" sz="1600" kern="1200" dirty="0">
                        <a:solidFill>
                          <a:schemeClr val="tx1"/>
                        </a:solidFill>
                        <a:latin typeface="Times New Roman" pitchFamily="18" charset="0"/>
                        <a:ea typeface="+mn-ea"/>
                        <a:cs typeface="Times New Roman" pitchFamily="18" charset="0"/>
                      </a:endParaRPr>
                    </a:p>
                  </a:txBody>
                  <a:tcPr marT="45721" marB="45721"/>
                </a:tc>
                <a:tc>
                  <a:txBody>
                    <a:bodyPr/>
                    <a:lstStyle/>
                    <a:p>
                      <a:pPr algn="l"/>
                      <a:r>
                        <a:rPr lang="en-US" sz="1600" dirty="0">
                          <a:latin typeface="Times New Roman" pitchFamily="18" charset="0"/>
                          <a:cs typeface="Times New Roman" pitchFamily="18" charset="0"/>
                        </a:rPr>
                        <a:t>This method can be used in all</a:t>
                      </a:r>
                    </a:p>
                    <a:p>
                      <a:pPr algn="l"/>
                      <a:r>
                        <a:rPr lang="en-US" sz="1600" dirty="0">
                          <a:latin typeface="Times New Roman" pitchFamily="18" charset="0"/>
                          <a:cs typeface="Times New Roman" pitchFamily="18" charset="0"/>
                        </a:rPr>
                        <a:t>environments, including frequent GPS outages in urban environments. </a:t>
                      </a:r>
                      <a:endParaRPr lang="en-US" sz="1600" kern="1200" dirty="0">
                        <a:solidFill>
                          <a:schemeClr val="tx1"/>
                        </a:solidFill>
                        <a:latin typeface="Times New Roman" pitchFamily="18" charset="0"/>
                        <a:ea typeface="+mn-ea"/>
                        <a:cs typeface="Times New Roman" pitchFamily="18" charset="0"/>
                      </a:endParaRPr>
                    </a:p>
                  </a:txBody>
                  <a:tcPr marT="45721" marB="45721"/>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B8800FC1-25C7-16FA-88EA-D2EF5D06EB2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787904-04CF-4144-9568-F176CC00E95D}" type="slidenum">
              <a:rPr lang="en-US" altLang="en-US"/>
              <a:pPr eaLnBrk="1" hangingPunct="1"/>
              <a:t>7</a:t>
            </a:fld>
            <a:endParaRPr lang="en-US" altLang="en-US"/>
          </a:p>
        </p:txBody>
      </p:sp>
    </p:spTree>
    <p:extLst>
      <p:ext uri="{BB962C8B-B14F-4D97-AF65-F5344CB8AC3E}">
        <p14:creationId xmlns:p14="http://schemas.microsoft.com/office/powerpoint/2010/main" val="23690630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4" name="Title 4">
            <a:extLst>
              <a:ext uri="{FF2B5EF4-FFF2-40B4-BE49-F238E27FC236}">
                <a16:creationId xmlns:a16="http://schemas.microsoft.com/office/drawing/2014/main" id="{D81921FE-C459-EA81-275E-935917BC3CE4}"/>
              </a:ext>
            </a:extLst>
          </p:cNvPr>
          <p:cNvSpPr>
            <a:spLocks noGrp="1"/>
          </p:cNvSpPr>
          <p:nvPr>
            <p:ph type="title"/>
          </p:nvPr>
        </p:nvSpPr>
        <p:spPr>
          <a:xfrm>
            <a:off x="865998" y="208756"/>
            <a:ext cx="7429499" cy="801688"/>
          </a:xfrm>
        </p:spPr>
        <p:txBody>
          <a:bodyPr/>
          <a:lstStyle/>
          <a:p>
            <a:pPr algn="ctr"/>
            <a:r>
              <a:rPr lang="en-US" altLang="en-US" sz="2800" b="1" dirty="0">
                <a:solidFill>
                  <a:srgbClr val="C00000"/>
                </a:solidFill>
                <a:latin typeface="Times New Roman" panose="02020603050405020304" pitchFamily="18" charset="0"/>
                <a:cs typeface="Times New Roman" panose="02020603050405020304" pitchFamily="18" charset="0"/>
              </a:rPr>
              <a:t>             LITERATURE SURVEY</a:t>
            </a:r>
          </a:p>
        </p:txBody>
      </p:sp>
      <p:graphicFrame>
        <p:nvGraphicFramePr>
          <p:cNvPr id="4" name="Content Placeholder 3">
            <a:extLst>
              <a:ext uri="{FF2B5EF4-FFF2-40B4-BE49-F238E27FC236}">
                <a16:creationId xmlns:a16="http://schemas.microsoft.com/office/drawing/2014/main" id="{96E865C9-E315-D32D-9C73-4156FD8CD7BC}"/>
              </a:ext>
            </a:extLst>
          </p:cNvPr>
          <p:cNvGraphicFramePr>
            <a:graphicFrameLocks noGrp="1"/>
          </p:cNvGraphicFramePr>
          <p:nvPr>
            <p:ph idx="1"/>
            <p:extLst>
              <p:ext uri="{D42A27DB-BD31-4B8C-83A1-F6EECF244321}">
                <p14:modId xmlns:p14="http://schemas.microsoft.com/office/powerpoint/2010/main" val="2067213187"/>
              </p:ext>
            </p:extLst>
          </p:nvPr>
        </p:nvGraphicFramePr>
        <p:xfrm>
          <a:off x="0" y="1219200"/>
          <a:ext cx="9144000" cy="4953000"/>
        </p:xfrm>
        <a:graphic>
          <a:graphicData uri="http://schemas.openxmlformats.org/drawingml/2006/table">
            <a:tbl>
              <a:tblPr firstRow="1" bandRow="1">
                <a:tableStyleId>{5940675A-B579-460E-94D1-54222C63F5DA}</a:tableStyleId>
              </a:tblPr>
              <a:tblGrid>
                <a:gridCol w="728283">
                  <a:extLst>
                    <a:ext uri="{9D8B030D-6E8A-4147-A177-3AD203B41FA5}">
                      <a16:colId xmlns:a16="http://schemas.microsoft.com/office/drawing/2014/main" val="20000"/>
                    </a:ext>
                  </a:extLst>
                </a:gridCol>
                <a:gridCol w="3522874">
                  <a:extLst>
                    <a:ext uri="{9D8B030D-6E8A-4147-A177-3AD203B41FA5}">
                      <a16:colId xmlns:a16="http://schemas.microsoft.com/office/drawing/2014/main" val="20001"/>
                    </a:ext>
                  </a:extLst>
                </a:gridCol>
                <a:gridCol w="1203158">
                  <a:extLst>
                    <a:ext uri="{9D8B030D-6E8A-4147-A177-3AD203B41FA5}">
                      <a16:colId xmlns:a16="http://schemas.microsoft.com/office/drawing/2014/main" val="20002"/>
                    </a:ext>
                  </a:extLst>
                </a:gridCol>
                <a:gridCol w="2165684">
                  <a:extLst>
                    <a:ext uri="{9D8B030D-6E8A-4147-A177-3AD203B41FA5}">
                      <a16:colId xmlns:a16="http://schemas.microsoft.com/office/drawing/2014/main" val="20003"/>
                    </a:ext>
                  </a:extLst>
                </a:gridCol>
                <a:gridCol w="1524001">
                  <a:extLst>
                    <a:ext uri="{9D8B030D-6E8A-4147-A177-3AD203B41FA5}">
                      <a16:colId xmlns:a16="http://schemas.microsoft.com/office/drawing/2014/main" val="20004"/>
                    </a:ext>
                  </a:extLst>
                </a:gridCol>
              </a:tblGrid>
              <a:tr h="1293679">
                <a:tc>
                  <a:txBody>
                    <a:bodyPr/>
                    <a:lstStyle/>
                    <a:p>
                      <a:r>
                        <a:rPr lang="en-US" sz="1600" b="1" dirty="0">
                          <a:latin typeface="Times New Roman" pitchFamily="18" charset="0"/>
                          <a:cs typeface="Times New Roman" pitchFamily="18" charset="0"/>
                        </a:rPr>
                        <a:t>S.NO</a:t>
                      </a:r>
                      <a:endParaRPr lang="en-US" sz="1600" b="1" dirty="0">
                        <a:solidFill>
                          <a:schemeClr val="tx1"/>
                        </a:solidFill>
                        <a:latin typeface="Times New Roman" pitchFamily="18" charset="0"/>
                        <a:cs typeface="Times New Roman" pitchFamily="18" charset="0"/>
                      </a:endParaRPr>
                    </a:p>
                  </a:txBody>
                  <a:tcPr marT="45707" marB="45707"/>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TITLE</a:t>
                      </a:r>
                      <a:endParaRPr kumimoji="0" lang="en-US" sz="1600" b="1" i="0" u="none" strike="noStrike" cap="none" normalizeH="0" baseline="0" dirty="0">
                        <a:ln>
                          <a:noFill/>
                        </a:ln>
                        <a:solidFill>
                          <a:srgbClr val="FFFFFF"/>
                        </a:solidFill>
                        <a:effectLst/>
                        <a:latin typeface="Times New Roman" pitchFamily="18" charset="0"/>
                        <a:cs typeface="Times New Roman" pitchFamily="18" charset="0"/>
                      </a:endParaRPr>
                    </a:p>
                  </a:txBody>
                  <a:tcPr marT="45707" marB="45707"/>
                </a:tc>
                <a:tc>
                  <a:txBody>
                    <a:bodyPr/>
                    <a:lstStyle/>
                    <a:p>
                      <a:r>
                        <a:rPr lang="en-US" sz="1600" b="1" dirty="0">
                          <a:latin typeface="Times New Roman" pitchFamily="18" charset="0"/>
                          <a:cs typeface="Times New Roman" pitchFamily="18" charset="0"/>
                        </a:rPr>
                        <a:t>MODEL / TECHNIQUES</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USED</a:t>
                      </a:r>
                      <a:endParaRPr lang="en-US" sz="1600" b="1" dirty="0">
                        <a:solidFill>
                          <a:schemeClr val="tx1"/>
                        </a:solidFill>
                        <a:latin typeface="Times New Roman" pitchFamily="18" charset="0"/>
                        <a:cs typeface="Times New Roman" pitchFamily="18" charset="0"/>
                      </a:endParaRPr>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itchFamily="18" charset="0"/>
                          <a:cs typeface="Times New Roman" pitchFamily="18" charset="0"/>
                        </a:rPr>
                        <a:t>MERITS/ DEMERITS</a:t>
                      </a:r>
                      <a:endParaRPr lang="en-US" sz="16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chemeClr val="tx1"/>
                        </a:solidFill>
                        <a:latin typeface="Times New Roman" pitchFamily="18" charset="0"/>
                        <a:cs typeface="Times New Roman" pitchFamily="18" charset="0"/>
                      </a:endParaRPr>
                    </a:p>
                    <a:p>
                      <a:endParaRPr lang="en-US" sz="1600" b="1" dirty="0">
                        <a:solidFill>
                          <a:schemeClr val="tx1"/>
                        </a:solidFill>
                        <a:latin typeface="Times New Roman" pitchFamily="18" charset="0"/>
                        <a:cs typeface="Times New Roman" pitchFamily="18" charset="0"/>
                      </a:endParaRPr>
                    </a:p>
                  </a:txBody>
                  <a:tcPr marT="45707" marB="45707"/>
                </a:tc>
                <a:tc>
                  <a:txBody>
                    <a:bodyPr/>
                    <a:lstStyle/>
                    <a:p>
                      <a:r>
                        <a:rPr lang="en-US" sz="1600" b="1" dirty="0">
                          <a:solidFill>
                            <a:schemeClr val="tx1"/>
                          </a:solidFill>
                          <a:latin typeface="Times New Roman" pitchFamily="18" charset="0"/>
                          <a:cs typeface="Times New Roman" pitchFamily="18" charset="0"/>
                        </a:rPr>
                        <a:t>OUTCOMES</a:t>
                      </a:r>
                    </a:p>
                  </a:txBody>
                  <a:tcPr marT="45707" marB="45707"/>
                </a:tc>
                <a:extLst>
                  <a:ext uri="{0D108BD9-81ED-4DB2-BD59-A6C34878D82A}">
                    <a16:rowId xmlns:a16="http://schemas.microsoft.com/office/drawing/2014/main" val="10000"/>
                  </a:ext>
                </a:extLst>
              </a:tr>
              <a:tr h="3659321">
                <a:tc>
                  <a:txBody>
                    <a:bodyPr/>
                    <a:lstStyle/>
                    <a:p>
                      <a:r>
                        <a:rPr lang="en-US" sz="1600" dirty="0">
                          <a:latin typeface="Times New Roman" pitchFamily="18" charset="0"/>
                          <a:cs typeface="Times New Roman" pitchFamily="18" charset="0"/>
                        </a:rPr>
                        <a:t>5.</a:t>
                      </a:r>
                    </a:p>
                  </a:txBody>
                  <a:tcPr marT="45707" marB="45707"/>
                </a:tc>
                <a:tc>
                  <a:txBody>
                    <a:bodyPr/>
                    <a:lstStyle/>
                    <a:p>
                      <a:pPr algn="l"/>
                      <a:r>
                        <a:rPr lang="en-US" sz="1600" b="0" i="0" kern="1200" dirty="0" err="1">
                          <a:solidFill>
                            <a:schemeClr val="tx1"/>
                          </a:solidFill>
                          <a:latin typeface="Times New Roman" pitchFamily="18" charset="0"/>
                          <a:ea typeface="+mn-ea"/>
                          <a:cs typeface="Times New Roman" pitchFamily="18" charset="0"/>
                        </a:rPr>
                        <a:t>Haghi</a:t>
                      </a:r>
                      <a:r>
                        <a:rPr lang="en-US" sz="1600" b="0" i="0" kern="1200" dirty="0">
                          <a:solidFill>
                            <a:schemeClr val="tx1"/>
                          </a:solidFill>
                          <a:latin typeface="Times New Roman" pitchFamily="18" charset="0"/>
                          <a:ea typeface="+mn-ea"/>
                          <a:cs typeface="Times New Roman" pitchFamily="18" charset="0"/>
                        </a:rPr>
                        <a:t>, M., </a:t>
                      </a:r>
                      <a:r>
                        <a:rPr lang="en-US" sz="1600" b="0" i="0" kern="1200" dirty="0" err="1">
                          <a:solidFill>
                            <a:schemeClr val="tx1"/>
                          </a:solidFill>
                          <a:latin typeface="Times New Roman" pitchFamily="18" charset="0"/>
                          <a:ea typeface="+mn-ea"/>
                          <a:cs typeface="Times New Roman" pitchFamily="18" charset="0"/>
                        </a:rPr>
                        <a:t>Neubert</a:t>
                      </a:r>
                      <a:r>
                        <a:rPr lang="en-US" sz="1600" b="0" i="0" kern="1200" dirty="0">
                          <a:solidFill>
                            <a:schemeClr val="tx1"/>
                          </a:solidFill>
                          <a:latin typeface="Times New Roman" pitchFamily="18" charset="0"/>
                          <a:ea typeface="+mn-ea"/>
                          <a:cs typeface="Times New Roman" pitchFamily="18" charset="0"/>
                        </a:rPr>
                        <a:t>, S., </a:t>
                      </a:r>
                      <a:r>
                        <a:rPr lang="en-US" sz="1600" b="0" i="0" kern="1200" dirty="0" err="1">
                          <a:solidFill>
                            <a:schemeClr val="tx1"/>
                          </a:solidFill>
                          <a:latin typeface="Times New Roman" pitchFamily="18" charset="0"/>
                          <a:ea typeface="+mn-ea"/>
                          <a:cs typeface="Times New Roman" pitchFamily="18" charset="0"/>
                        </a:rPr>
                        <a:t>Geissler</a:t>
                      </a:r>
                      <a:r>
                        <a:rPr lang="en-US" sz="1600" b="0" i="0" kern="1200" dirty="0">
                          <a:solidFill>
                            <a:schemeClr val="tx1"/>
                          </a:solidFill>
                          <a:latin typeface="Times New Roman" pitchFamily="18" charset="0"/>
                          <a:ea typeface="+mn-ea"/>
                          <a:cs typeface="Times New Roman" pitchFamily="18" charset="0"/>
                        </a:rPr>
                        <a:t>, A., Fleischer, H., Stoll, N., Stoll, R. and </a:t>
                      </a:r>
                      <a:r>
                        <a:rPr lang="en-US" sz="1600" b="0" i="0" kern="1200" dirty="0" err="1">
                          <a:solidFill>
                            <a:schemeClr val="tx1"/>
                          </a:solidFill>
                          <a:latin typeface="Times New Roman" pitchFamily="18" charset="0"/>
                          <a:ea typeface="+mn-ea"/>
                          <a:cs typeface="Times New Roman" pitchFamily="18" charset="0"/>
                        </a:rPr>
                        <a:t>Thurow</a:t>
                      </a:r>
                      <a:r>
                        <a:rPr lang="en-US" sz="1600" b="0" i="0" kern="1200" dirty="0">
                          <a:solidFill>
                            <a:schemeClr val="tx1"/>
                          </a:solidFill>
                          <a:latin typeface="Times New Roman" pitchFamily="18" charset="0"/>
                          <a:ea typeface="+mn-ea"/>
                          <a:cs typeface="Times New Roman" pitchFamily="18" charset="0"/>
                        </a:rPr>
                        <a:t>, K., 2020. “</a:t>
                      </a:r>
                      <a:r>
                        <a:rPr lang="en-US" sz="1600" b="1" i="1" kern="1200" dirty="0">
                          <a:solidFill>
                            <a:schemeClr val="tx1"/>
                          </a:solidFill>
                          <a:latin typeface="Times New Roman" pitchFamily="18" charset="0"/>
                          <a:ea typeface="+mn-ea"/>
                          <a:cs typeface="Times New Roman" pitchFamily="18" charset="0"/>
                        </a:rPr>
                        <a:t>A flexible and pervasive </a:t>
                      </a:r>
                      <a:r>
                        <a:rPr lang="en-US" sz="1600" b="1" i="1" kern="1200" dirty="0" err="1">
                          <a:solidFill>
                            <a:schemeClr val="tx1"/>
                          </a:solidFill>
                          <a:latin typeface="Times New Roman" pitchFamily="18" charset="0"/>
                          <a:ea typeface="+mn-ea"/>
                          <a:cs typeface="Times New Roman" pitchFamily="18" charset="0"/>
                        </a:rPr>
                        <a:t>IoT</a:t>
                      </a:r>
                      <a:r>
                        <a:rPr lang="en-US" sz="1600" b="1" i="1" kern="1200" dirty="0">
                          <a:solidFill>
                            <a:schemeClr val="tx1"/>
                          </a:solidFill>
                          <a:latin typeface="Times New Roman" pitchFamily="18" charset="0"/>
                          <a:ea typeface="+mn-ea"/>
                          <a:cs typeface="Times New Roman" pitchFamily="18" charset="0"/>
                        </a:rPr>
                        <a:t>-based healthcare platform for physiological and environmental parameters monitoring”</a:t>
                      </a:r>
                      <a:r>
                        <a:rPr lang="en-US" sz="1600" b="0" i="0" kern="1200" dirty="0">
                          <a:solidFill>
                            <a:schemeClr val="tx1"/>
                          </a:solidFill>
                          <a:latin typeface="Times New Roman" pitchFamily="18" charset="0"/>
                          <a:ea typeface="+mn-ea"/>
                          <a:cs typeface="Times New Roman" pitchFamily="18" charset="0"/>
                        </a:rPr>
                        <a:t>. </a:t>
                      </a:r>
                      <a:r>
                        <a:rPr lang="en-US" sz="1600" b="0" i="1" kern="1200" dirty="0">
                          <a:solidFill>
                            <a:schemeClr val="tx1"/>
                          </a:solidFill>
                          <a:latin typeface="Times New Roman" pitchFamily="18" charset="0"/>
                          <a:ea typeface="+mn-ea"/>
                          <a:cs typeface="Times New Roman" pitchFamily="18" charset="0"/>
                        </a:rPr>
                        <a:t>IEEE Internet of Things Journal</a:t>
                      </a:r>
                      <a:r>
                        <a:rPr lang="en-US" sz="1600" b="0" i="0" kern="1200" dirty="0">
                          <a:solidFill>
                            <a:schemeClr val="tx1"/>
                          </a:solidFill>
                          <a:latin typeface="Times New Roman" pitchFamily="18" charset="0"/>
                          <a:ea typeface="+mn-ea"/>
                          <a:cs typeface="Times New Roman" pitchFamily="18" charset="0"/>
                        </a:rPr>
                        <a:t>, </a:t>
                      </a:r>
                      <a:r>
                        <a:rPr lang="en-US" sz="1600" b="0" i="1" kern="1200" dirty="0">
                          <a:solidFill>
                            <a:schemeClr val="tx1"/>
                          </a:solidFill>
                          <a:latin typeface="Times New Roman" pitchFamily="18" charset="0"/>
                          <a:ea typeface="+mn-ea"/>
                          <a:cs typeface="Times New Roman" pitchFamily="18" charset="0"/>
                        </a:rPr>
                        <a:t>7</a:t>
                      </a:r>
                      <a:r>
                        <a:rPr lang="en-US" sz="1600" b="0" i="0" kern="1200" dirty="0">
                          <a:solidFill>
                            <a:schemeClr val="tx1"/>
                          </a:solidFill>
                          <a:latin typeface="Times New Roman" pitchFamily="18" charset="0"/>
                          <a:ea typeface="+mn-ea"/>
                          <a:cs typeface="Times New Roman" pitchFamily="18" charset="0"/>
                        </a:rPr>
                        <a:t>(6), pp.5628-5647.</a:t>
                      </a:r>
                      <a:endParaRPr lang="en-US" sz="1600" dirty="0">
                        <a:latin typeface="Times New Roman" pitchFamily="18" charset="0"/>
                        <a:cs typeface="Times New Roman" pitchFamily="18" charset="0"/>
                      </a:endParaRPr>
                    </a:p>
                  </a:txBody>
                  <a:tcPr marT="45707" marB="45707"/>
                </a:tc>
                <a:tc>
                  <a:txBody>
                    <a:bodyPr/>
                    <a:lstStyle/>
                    <a:p>
                      <a:r>
                        <a:rPr lang="en-US" sz="1600" b="0" dirty="0">
                          <a:latin typeface="Times New Roman" pitchFamily="18" charset="0"/>
                          <a:ea typeface="Calibri"/>
                          <a:cs typeface="Times New Roman" pitchFamily="18" charset="0"/>
                        </a:rPr>
                        <a:t>IOT</a:t>
                      </a:r>
                      <a:r>
                        <a:rPr lang="en-US" sz="1600" b="0" baseline="0" dirty="0">
                          <a:latin typeface="Times New Roman" pitchFamily="18" charset="0"/>
                          <a:ea typeface="Calibri"/>
                          <a:cs typeface="Times New Roman" pitchFamily="18" charset="0"/>
                        </a:rPr>
                        <a:t> gateway</a:t>
                      </a:r>
                      <a:endParaRPr lang="en-US" sz="1600" b="0" dirty="0">
                        <a:latin typeface="Times New Roman" pitchFamily="18" charset="0"/>
                        <a:ea typeface="Calibri"/>
                        <a:cs typeface="Times New Roman" pitchFamily="18" charset="0"/>
                      </a:endParaRPr>
                    </a:p>
                  </a:txBody>
                  <a:tcPr marL="68580" marR="68580" marT="0" marB="0"/>
                </a:tc>
                <a:tc>
                  <a:txBody>
                    <a:bodyPr/>
                    <a:lstStyle/>
                    <a:p>
                      <a:r>
                        <a:rPr lang="en-US" sz="1600" b="1">
                          <a:latin typeface="Times New Roman" pitchFamily="18" charset="0"/>
                          <a:cs typeface="Times New Roman" pitchFamily="18" charset="0"/>
                        </a:rPr>
                        <a:t>MERIT:</a:t>
                      </a:r>
                      <a:r>
                        <a:rPr lang="en-US" sz="1600" kern="1200" baseline="0">
                          <a:solidFill>
                            <a:schemeClr val="tx1"/>
                          </a:solidFill>
                          <a:latin typeface="+mn-lt"/>
                          <a:ea typeface="+mn-ea"/>
                          <a:cs typeface="+mn-cs"/>
                        </a:rPr>
                        <a:t> </a:t>
                      </a:r>
                      <a:r>
                        <a:rPr lang="en-US" sz="1600" kern="1200" baseline="0">
                          <a:solidFill>
                            <a:schemeClr val="tx1"/>
                          </a:solidFill>
                          <a:latin typeface="Times New Roman" pitchFamily="18" charset="0"/>
                          <a:ea typeface="+mn-ea"/>
                          <a:cs typeface="Times New Roman" pitchFamily="18" charset="0"/>
                        </a:rPr>
                        <a:t>IoT-gateway is flexible to adapt different wearables and the proposed wrist worn prototype is ambient monitoring. </a:t>
                      </a:r>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txBody>
                  <a:tcPr marT="45707" marB="45707"/>
                </a:tc>
                <a:tc>
                  <a:txBody>
                    <a:bodyPr/>
                    <a:lstStyle/>
                    <a:p>
                      <a:r>
                        <a:rPr lang="en-US" sz="1600" kern="1200" baseline="0" dirty="0">
                          <a:solidFill>
                            <a:schemeClr val="tx1"/>
                          </a:solidFill>
                          <a:latin typeface="Times New Roman" pitchFamily="18" charset="0"/>
                          <a:ea typeface="+mn-ea"/>
                          <a:cs typeface="Times New Roman" pitchFamily="18" charset="0"/>
                        </a:rPr>
                        <a:t>A flexible, pervasive, prolonged,</a:t>
                      </a:r>
                    </a:p>
                    <a:p>
                      <a:r>
                        <a:rPr lang="en-US" sz="1600" kern="1200" baseline="0" dirty="0">
                          <a:solidFill>
                            <a:schemeClr val="tx1"/>
                          </a:solidFill>
                          <a:latin typeface="Times New Roman" pitchFamily="18" charset="0"/>
                          <a:ea typeface="+mn-ea"/>
                          <a:cs typeface="Times New Roman" pitchFamily="18" charset="0"/>
                        </a:rPr>
                        <a:t>and convenient IoT-based platform for child safety monitoring of ambient,</a:t>
                      </a:r>
                    </a:p>
                    <a:p>
                      <a:r>
                        <a:rPr lang="en-US" sz="1600" kern="1200" baseline="0" dirty="0">
                          <a:solidFill>
                            <a:schemeClr val="tx1"/>
                          </a:solidFill>
                          <a:latin typeface="Times New Roman" pitchFamily="18" charset="0"/>
                          <a:ea typeface="+mn-ea"/>
                          <a:cs typeface="Times New Roman" pitchFamily="18" charset="0"/>
                        </a:rPr>
                        <a:t>physiological, and behavioral.</a:t>
                      </a:r>
                      <a:endParaRPr lang="en-US" sz="1600" dirty="0">
                        <a:latin typeface="Times New Roman" pitchFamily="18" charset="0"/>
                        <a:cs typeface="Times New Roman" pitchFamily="18" charset="0"/>
                      </a:endParaRPr>
                    </a:p>
                  </a:txBody>
                  <a:tcPr marT="45707" marB="45707"/>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E67631A1-2E42-E0E2-F8C3-40AB5ABC5A9A}"/>
              </a:ext>
            </a:extLst>
          </p:cNvPr>
          <p:cNvSpPr>
            <a:spLocks noGrp="1"/>
          </p:cNvSpPr>
          <p:nvPr>
            <p:ph type="sldNum" sz="quarter" idx="12"/>
          </p:nvPr>
        </p:nvSpPr>
        <p:spPr>
          <a:xfrm>
            <a:off x="7717180" y="6284119"/>
            <a:ext cx="5783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C50215-2D75-41A8-A16F-5946529D6878}" type="slidenum">
              <a:rPr lang="en-US" altLang="en-US"/>
              <a:pPr eaLnBrk="1" hangingPunct="1"/>
              <a:t>8</a:t>
            </a:fld>
            <a:endParaRPr lang="en-US"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CFA4CEB-73FE-30F7-F9C9-B0279D0C9334}"/>
              </a:ext>
            </a:extLst>
          </p:cNvPr>
          <p:cNvSpPr>
            <a:spLocks noGrp="1"/>
          </p:cNvSpPr>
          <p:nvPr>
            <p:ph type="title"/>
          </p:nvPr>
        </p:nvSpPr>
        <p:spPr>
          <a:xfrm>
            <a:off x="1692967" y="363425"/>
            <a:ext cx="7142558" cy="845779"/>
          </a:xfrm>
        </p:spPr>
        <p:txBody>
          <a:bodyPr>
            <a:normAutofit fontScale="90000"/>
          </a:bodyPr>
          <a:lstStyle/>
          <a:p>
            <a:pPr algn="ctr"/>
            <a:r>
              <a:rPr lang="en-US" altLang="en-US" sz="2800" b="1" dirty="0">
                <a:solidFill>
                  <a:srgbClr val="C00000"/>
                </a:solidFill>
                <a:latin typeface="Times New Roman" panose="02020603050405020304" pitchFamily="18" charset="0"/>
                <a:cs typeface="Times New Roman" panose="02020603050405020304" pitchFamily="18" charset="0"/>
              </a:rPr>
              <a:t>INFERENCE FROM LITERATURE SURVEY</a:t>
            </a:r>
          </a:p>
        </p:txBody>
      </p:sp>
      <p:sp>
        <p:nvSpPr>
          <p:cNvPr id="4" name="Slide Number Placeholder 3">
            <a:extLst>
              <a:ext uri="{FF2B5EF4-FFF2-40B4-BE49-F238E27FC236}">
                <a16:creationId xmlns:a16="http://schemas.microsoft.com/office/drawing/2014/main" id="{ED47B92B-662C-5823-F653-70C7A7D7A527}"/>
              </a:ext>
            </a:extLst>
          </p:cNvPr>
          <p:cNvSpPr>
            <a:spLocks noGrp="1"/>
          </p:cNvSpPr>
          <p:nvPr>
            <p:ph type="sldNum" sz="quarter" idx="12"/>
          </p:nvPr>
        </p:nvSpPr>
        <p:spPr>
          <a:xfrm>
            <a:off x="7723807" y="6363057"/>
            <a:ext cx="5783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82F365-B17A-4E05-ACB7-BB7BE609AACA}" type="slidenum">
              <a:rPr lang="en-US" altLang="en-US"/>
              <a:pPr eaLnBrk="1" hangingPunct="1"/>
              <a:t>9</a:t>
            </a:fld>
            <a:endParaRPr lang="en-US" altLang="en-US"/>
          </a:p>
        </p:txBody>
      </p:sp>
      <p:sp>
        <p:nvSpPr>
          <p:cNvPr id="2" name="TextBox 1">
            <a:extLst>
              <a:ext uri="{FF2B5EF4-FFF2-40B4-BE49-F238E27FC236}">
                <a16:creationId xmlns:a16="http://schemas.microsoft.com/office/drawing/2014/main" id="{D3DE028F-E84C-41F1-9CEC-F81A002F57D2}"/>
              </a:ext>
            </a:extLst>
          </p:cNvPr>
          <p:cNvSpPr txBox="1"/>
          <p:nvPr/>
        </p:nvSpPr>
        <p:spPr>
          <a:xfrm>
            <a:off x="1143001" y="1419050"/>
            <a:ext cx="7692524" cy="4524315"/>
          </a:xfrm>
          <a:prstGeom prst="rect">
            <a:avLst/>
          </a:prstGeom>
          <a:noFill/>
        </p:spPr>
        <p:txBody>
          <a:bodyPr wrap="square" rtlCol="0">
            <a:spAutoFit/>
          </a:bodyPr>
          <a:lstStyle/>
          <a:p>
            <a:pPr algn="just">
              <a:buFont typeface="Wingdings" pitchFamily="2" charset="2"/>
              <a:buChar char="ü"/>
            </a:pPr>
            <a:r>
              <a:rPr lang="en-US" sz="2400" dirty="0">
                <a:latin typeface="Times New Roman" pitchFamily="18" charset="0"/>
                <a:cs typeface="Times New Roman" pitchFamily="18" charset="0"/>
              </a:rPr>
              <a:t>Missing children have been found using the iBeacon 3 technology along with axis accelerometer modules with the help of wearable devices and surrounding smartphones.</a:t>
            </a:r>
          </a:p>
          <a:p>
            <a:pPr algn="just"/>
            <a:endParaRPr lang="en-US" sz="2400" dirty="0">
              <a:latin typeface="Times New Roman" pitchFamily="18" charset="0"/>
              <a:cs typeface="Times New Roman" pitchFamily="18" charset="0"/>
            </a:endParaRPr>
          </a:p>
          <a:p>
            <a:pPr algn="just">
              <a:buFont typeface="Wingdings" pitchFamily="2" charset="2"/>
              <a:buChar char="ü"/>
            </a:pPr>
            <a:r>
              <a:rPr lang="en-US" sz="2400" dirty="0">
                <a:latin typeface="Times New Roman" pitchFamily="18" charset="0"/>
                <a:cs typeface="Times New Roman" pitchFamily="18" charset="0"/>
              </a:rPr>
              <a:t>Dual-channel low-power Passive RFID positioning system can be used for positioning which has high accuracy and low power consumption that can be extended to larger areas.</a:t>
            </a:r>
          </a:p>
          <a:p>
            <a:pPr algn="just">
              <a:buFont typeface="Wingdings" pitchFamily="2" charset="2"/>
              <a:buChar char="ü"/>
            </a:pPr>
            <a:endParaRPr lang="en-US" sz="2400" dirty="0">
              <a:latin typeface="Times New Roman" pitchFamily="18" charset="0"/>
              <a:cs typeface="Times New Roman" pitchFamily="18" charset="0"/>
            </a:endParaRPr>
          </a:p>
          <a:p>
            <a:pPr algn="just">
              <a:buFont typeface="Wingdings" pitchFamily="2" charset="2"/>
              <a:buChar char="ü"/>
            </a:pPr>
            <a:r>
              <a:rPr lang="en-US" sz="2400" dirty="0">
                <a:latin typeface="Times New Roman" pitchFamily="18" charset="0"/>
                <a:cs typeface="Times New Roman" pitchFamily="18" charset="0"/>
              </a:rPr>
              <a:t>Temperature can be maintained using thermoelectric modules in case the child is left alone inside the car or any closed environment.</a:t>
            </a:r>
          </a:p>
          <a:p>
            <a:pPr algn="just"/>
            <a:endParaRPr lang="en-US" sz="2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5880</TotalTime>
  <Words>1211</Words>
  <Application>Microsoft Office PowerPoint</Application>
  <PresentationFormat>On-screen Show (4:3)</PresentationFormat>
  <Paragraphs>160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SimHei</vt:lpstr>
      <vt:lpstr>Arial</vt:lpstr>
      <vt:lpstr>Calibri</vt:lpstr>
      <vt:lpstr>Corbel</vt:lpstr>
      <vt:lpstr>Times New Roman</vt:lpstr>
      <vt:lpstr>Wingdings</vt:lpstr>
      <vt:lpstr>Parallax</vt:lpstr>
      <vt:lpstr>IoT Based Safety Gadget for Child Safety  Monitoring and Notification</vt:lpstr>
      <vt:lpstr>OBJECTIVE</vt:lpstr>
      <vt:lpstr>INTRODUCTION</vt:lpstr>
      <vt:lpstr>PowerPoint Presentation</vt:lpstr>
      <vt:lpstr>NEED FOR THE PROJECT</vt:lpstr>
      <vt:lpstr>             LITERATURE SURVEY</vt:lpstr>
      <vt:lpstr>             LITERATURE SURVEY</vt:lpstr>
      <vt:lpstr>             LITERATURE SURVEY</vt:lpstr>
      <vt:lpstr>INFERENCE FROM LITERATURE SURVEY</vt:lpstr>
      <vt:lpstr>Contd..</vt:lpstr>
      <vt:lpstr>PowerPoint Presentation</vt:lpstr>
      <vt:lpstr>HARDWARE/ SOFTWARE TOOL USED</vt:lpstr>
      <vt:lpstr>                                  REFERENCES</vt:lpstr>
    </vt:vector>
  </TitlesOfParts>
  <Company>ARS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3D profile Mapping using 2D Images</dc:title>
  <dc:creator>ARS</dc:creator>
  <cp:lastModifiedBy>LENOVO</cp:lastModifiedBy>
  <cp:revision>628</cp:revision>
  <cp:lastPrinted>1601-01-01T00:00:00Z</cp:lastPrinted>
  <dcterms:created xsi:type="dcterms:W3CDTF">2011-07-07T13:10:14Z</dcterms:created>
  <dcterms:modified xsi:type="dcterms:W3CDTF">2022-09-11T17:52:43Z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