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461253" y="2672333"/>
            <a:ext cx="1374775" cy="1403985"/>
          </a:xfrm>
          <a:custGeom>
            <a:avLst/>
            <a:gdLst/>
            <a:ahLst/>
            <a:cxnLst/>
            <a:rect l="l" t="t" r="r" b="b"/>
            <a:pathLst>
              <a:path w="1374775" h="1403985">
                <a:moveTo>
                  <a:pt x="0" y="701801"/>
                </a:moveTo>
                <a:lnTo>
                  <a:pt x="1585" y="653751"/>
                </a:lnTo>
                <a:lnTo>
                  <a:pt x="6274" y="606569"/>
                </a:lnTo>
                <a:lnTo>
                  <a:pt x="13963" y="560361"/>
                </a:lnTo>
                <a:lnTo>
                  <a:pt x="24551" y="515231"/>
                </a:lnTo>
                <a:lnTo>
                  <a:pt x="37935" y="471284"/>
                </a:lnTo>
                <a:lnTo>
                  <a:pt x="54012" y="428625"/>
                </a:lnTo>
                <a:lnTo>
                  <a:pt x="72681" y="387356"/>
                </a:lnTo>
                <a:lnTo>
                  <a:pt x="93838" y="347584"/>
                </a:lnTo>
                <a:lnTo>
                  <a:pt x="117382" y="309413"/>
                </a:lnTo>
                <a:lnTo>
                  <a:pt x="143211" y="272947"/>
                </a:lnTo>
                <a:lnTo>
                  <a:pt x="171221" y="238291"/>
                </a:lnTo>
                <a:lnTo>
                  <a:pt x="201310" y="205549"/>
                </a:lnTo>
                <a:lnTo>
                  <a:pt x="233377" y="174826"/>
                </a:lnTo>
                <a:lnTo>
                  <a:pt x="267318" y="146226"/>
                </a:lnTo>
                <a:lnTo>
                  <a:pt x="303032" y="119854"/>
                </a:lnTo>
                <a:lnTo>
                  <a:pt x="340416" y="95814"/>
                </a:lnTo>
                <a:lnTo>
                  <a:pt x="379367" y="74211"/>
                </a:lnTo>
                <a:lnTo>
                  <a:pt x="419784" y="55149"/>
                </a:lnTo>
                <a:lnTo>
                  <a:pt x="461564" y="38733"/>
                </a:lnTo>
                <a:lnTo>
                  <a:pt x="504604" y="25068"/>
                </a:lnTo>
                <a:lnTo>
                  <a:pt x="548802" y="14257"/>
                </a:lnTo>
                <a:lnTo>
                  <a:pt x="594057" y="6406"/>
                </a:lnTo>
                <a:lnTo>
                  <a:pt x="640265" y="1619"/>
                </a:lnTo>
                <a:lnTo>
                  <a:pt x="687324" y="0"/>
                </a:lnTo>
                <a:lnTo>
                  <a:pt x="734382" y="1619"/>
                </a:lnTo>
                <a:lnTo>
                  <a:pt x="780590" y="6406"/>
                </a:lnTo>
                <a:lnTo>
                  <a:pt x="825845" y="14257"/>
                </a:lnTo>
                <a:lnTo>
                  <a:pt x="870043" y="25068"/>
                </a:lnTo>
                <a:lnTo>
                  <a:pt x="913083" y="38733"/>
                </a:lnTo>
                <a:lnTo>
                  <a:pt x="954863" y="55149"/>
                </a:lnTo>
                <a:lnTo>
                  <a:pt x="995280" y="74211"/>
                </a:lnTo>
                <a:lnTo>
                  <a:pt x="1034231" y="95814"/>
                </a:lnTo>
                <a:lnTo>
                  <a:pt x="1071615" y="119854"/>
                </a:lnTo>
                <a:lnTo>
                  <a:pt x="1107329" y="146226"/>
                </a:lnTo>
                <a:lnTo>
                  <a:pt x="1141270" y="174826"/>
                </a:lnTo>
                <a:lnTo>
                  <a:pt x="1173337" y="205549"/>
                </a:lnTo>
                <a:lnTo>
                  <a:pt x="1203426" y="238291"/>
                </a:lnTo>
                <a:lnTo>
                  <a:pt x="1231436" y="272947"/>
                </a:lnTo>
                <a:lnTo>
                  <a:pt x="1257265" y="309413"/>
                </a:lnTo>
                <a:lnTo>
                  <a:pt x="1280809" y="347584"/>
                </a:lnTo>
                <a:lnTo>
                  <a:pt x="1301966" y="387356"/>
                </a:lnTo>
                <a:lnTo>
                  <a:pt x="1320635" y="428624"/>
                </a:lnTo>
                <a:lnTo>
                  <a:pt x="1336712" y="471284"/>
                </a:lnTo>
                <a:lnTo>
                  <a:pt x="1350096" y="515231"/>
                </a:lnTo>
                <a:lnTo>
                  <a:pt x="1360684" y="560361"/>
                </a:lnTo>
                <a:lnTo>
                  <a:pt x="1368373" y="606569"/>
                </a:lnTo>
                <a:lnTo>
                  <a:pt x="1373062" y="653751"/>
                </a:lnTo>
                <a:lnTo>
                  <a:pt x="1374648" y="701801"/>
                </a:lnTo>
                <a:lnTo>
                  <a:pt x="1373062" y="749852"/>
                </a:lnTo>
                <a:lnTo>
                  <a:pt x="1368373" y="797034"/>
                </a:lnTo>
                <a:lnTo>
                  <a:pt x="1360684" y="843242"/>
                </a:lnTo>
                <a:lnTo>
                  <a:pt x="1350096" y="888372"/>
                </a:lnTo>
                <a:lnTo>
                  <a:pt x="1336712" y="932319"/>
                </a:lnTo>
                <a:lnTo>
                  <a:pt x="1320635" y="974978"/>
                </a:lnTo>
                <a:lnTo>
                  <a:pt x="1301966" y="1016247"/>
                </a:lnTo>
                <a:lnTo>
                  <a:pt x="1280809" y="1056019"/>
                </a:lnTo>
                <a:lnTo>
                  <a:pt x="1257265" y="1094190"/>
                </a:lnTo>
                <a:lnTo>
                  <a:pt x="1231436" y="1130656"/>
                </a:lnTo>
                <a:lnTo>
                  <a:pt x="1203426" y="1165312"/>
                </a:lnTo>
                <a:lnTo>
                  <a:pt x="1173337" y="1198054"/>
                </a:lnTo>
                <a:lnTo>
                  <a:pt x="1141270" y="1228777"/>
                </a:lnTo>
                <a:lnTo>
                  <a:pt x="1107329" y="1257377"/>
                </a:lnTo>
                <a:lnTo>
                  <a:pt x="1071615" y="1283749"/>
                </a:lnTo>
                <a:lnTo>
                  <a:pt x="1034231" y="1307789"/>
                </a:lnTo>
                <a:lnTo>
                  <a:pt x="995280" y="1329392"/>
                </a:lnTo>
                <a:lnTo>
                  <a:pt x="954863" y="1348454"/>
                </a:lnTo>
                <a:lnTo>
                  <a:pt x="913083" y="1364870"/>
                </a:lnTo>
                <a:lnTo>
                  <a:pt x="870043" y="1378535"/>
                </a:lnTo>
                <a:lnTo>
                  <a:pt x="825845" y="1389346"/>
                </a:lnTo>
                <a:lnTo>
                  <a:pt x="780590" y="1397197"/>
                </a:lnTo>
                <a:lnTo>
                  <a:pt x="734382" y="1401984"/>
                </a:lnTo>
                <a:lnTo>
                  <a:pt x="687324" y="1403603"/>
                </a:lnTo>
                <a:lnTo>
                  <a:pt x="640265" y="1401984"/>
                </a:lnTo>
                <a:lnTo>
                  <a:pt x="594057" y="1397197"/>
                </a:lnTo>
                <a:lnTo>
                  <a:pt x="548802" y="1389346"/>
                </a:lnTo>
                <a:lnTo>
                  <a:pt x="504604" y="1378535"/>
                </a:lnTo>
                <a:lnTo>
                  <a:pt x="461564" y="1364870"/>
                </a:lnTo>
                <a:lnTo>
                  <a:pt x="419784" y="1348454"/>
                </a:lnTo>
                <a:lnTo>
                  <a:pt x="379367" y="1329392"/>
                </a:lnTo>
                <a:lnTo>
                  <a:pt x="340416" y="1307789"/>
                </a:lnTo>
                <a:lnTo>
                  <a:pt x="303032" y="1283749"/>
                </a:lnTo>
                <a:lnTo>
                  <a:pt x="267318" y="1257377"/>
                </a:lnTo>
                <a:lnTo>
                  <a:pt x="233377" y="1228777"/>
                </a:lnTo>
                <a:lnTo>
                  <a:pt x="201310" y="1198054"/>
                </a:lnTo>
                <a:lnTo>
                  <a:pt x="171221" y="1165312"/>
                </a:lnTo>
                <a:lnTo>
                  <a:pt x="143211" y="1130656"/>
                </a:lnTo>
                <a:lnTo>
                  <a:pt x="117382" y="1094190"/>
                </a:lnTo>
                <a:lnTo>
                  <a:pt x="93838" y="1056019"/>
                </a:lnTo>
                <a:lnTo>
                  <a:pt x="72681" y="1016247"/>
                </a:lnTo>
                <a:lnTo>
                  <a:pt x="54012" y="974978"/>
                </a:lnTo>
                <a:lnTo>
                  <a:pt x="37935" y="932319"/>
                </a:lnTo>
                <a:lnTo>
                  <a:pt x="24551" y="888372"/>
                </a:lnTo>
                <a:lnTo>
                  <a:pt x="13963" y="843242"/>
                </a:lnTo>
                <a:lnTo>
                  <a:pt x="6274" y="797034"/>
                </a:lnTo>
                <a:lnTo>
                  <a:pt x="1585" y="749852"/>
                </a:lnTo>
                <a:lnTo>
                  <a:pt x="0" y="701801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5600700"/>
          </a:xfrm>
          <a:custGeom>
            <a:avLst/>
            <a:gdLst/>
            <a:ahLst/>
            <a:cxnLst/>
            <a:rect l="l" t="t" r="r" b="b"/>
            <a:pathLst>
              <a:path w="12192000" h="5600700">
                <a:moveTo>
                  <a:pt x="0" y="0"/>
                </a:moveTo>
                <a:lnTo>
                  <a:pt x="5661279" y="2877566"/>
                </a:lnTo>
              </a:path>
              <a:path w="12192000" h="5600700">
                <a:moveTo>
                  <a:pt x="12191619" y="0"/>
                </a:moveTo>
                <a:lnTo>
                  <a:pt x="6633972" y="2877566"/>
                </a:lnTo>
              </a:path>
              <a:path w="12192000" h="5600700">
                <a:moveTo>
                  <a:pt x="5460365" y="3390900"/>
                </a:moveTo>
                <a:lnTo>
                  <a:pt x="0" y="5600163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835140" y="3400044"/>
            <a:ext cx="5356860" cy="2256790"/>
          </a:xfrm>
          <a:custGeom>
            <a:avLst/>
            <a:gdLst/>
            <a:ahLst/>
            <a:cxnLst/>
            <a:rect l="l" t="t" r="r" b="b"/>
            <a:pathLst>
              <a:path w="5356859" h="2256790">
                <a:moveTo>
                  <a:pt x="0" y="0"/>
                </a:moveTo>
                <a:lnTo>
                  <a:pt x="5356859" y="2256343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12156" y="106776"/>
            <a:ext cx="2567686" cy="924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75"/>
              </a:spcBef>
            </a:pPr>
            <a:r>
              <a:rPr spc="-375" dirty="0"/>
              <a:t>What</a:t>
            </a:r>
            <a:r>
              <a:rPr spc="160" dirty="0"/>
              <a:t> </a:t>
            </a:r>
            <a:r>
              <a:rPr spc="-434" dirty="0"/>
              <a:t>do</a:t>
            </a:r>
            <a:r>
              <a:rPr spc="165" dirty="0"/>
              <a:t> </a:t>
            </a:r>
            <a:r>
              <a:rPr spc="-370" dirty="0"/>
              <a:t>they</a:t>
            </a:r>
          </a:p>
          <a:p>
            <a:pPr marL="1270" algn="ctr">
              <a:lnSpc>
                <a:spcPct val="100000"/>
              </a:lnSpc>
              <a:spcBef>
                <a:spcPts val="180"/>
              </a:spcBef>
            </a:pPr>
            <a:r>
              <a:rPr i="0" dirty="0">
                <a:latin typeface="Calibri"/>
                <a:cs typeface="Calibri"/>
              </a:rPr>
              <a:t>THINK</a:t>
            </a:r>
            <a:r>
              <a:rPr i="0" spc="-60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AND</a:t>
            </a:r>
            <a:r>
              <a:rPr i="0" spc="-55" dirty="0">
                <a:latin typeface="Calibri"/>
                <a:cs typeface="Calibri"/>
              </a:rPr>
              <a:t> </a:t>
            </a:r>
            <a:r>
              <a:rPr i="0" spc="-10" dirty="0">
                <a:latin typeface="Calibri"/>
                <a:cs typeface="Calibri"/>
              </a:rPr>
              <a:t>FEEL?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61279" y="4143644"/>
            <a:ext cx="1974850" cy="925830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4"/>
              </a:spcBef>
            </a:pPr>
            <a:r>
              <a:rPr sz="2800" i="1" spc="-375" dirty="0">
                <a:latin typeface="Calibri"/>
                <a:cs typeface="Calibri"/>
              </a:rPr>
              <a:t>What</a:t>
            </a:r>
            <a:r>
              <a:rPr sz="2800" i="1" spc="160" dirty="0">
                <a:latin typeface="Calibri"/>
                <a:cs typeface="Calibri"/>
              </a:rPr>
              <a:t> </a:t>
            </a:r>
            <a:r>
              <a:rPr sz="2800" i="1" spc="-434" dirty="0">
                <a:latin typeface="Calibri"/>
                <a:cs typeface="Calibri"/>
              </a:rPr>
              <a:t>do</a:t>
            </a:r>
            <a:r>
              <a:rPr sz="2800" i="1" spc="165" dirty="0">
                <a:latin typeface="Calibri"/>
                <a:cs typeface="Calibri"/>
              </a:rPr>
              <a:t> </a:t>
            </a:r>
            <a:r>
              <a:rPr sz="2800" i="1" spc="-370" dirty="0">
                <a:latin typeface="Calibri"/>
                <a:cs typeface="Calibri"/>
              </a:rPr>
              <a:t>they</a:t>
            </a:r>
            <a:endParaRPr sz="2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80"/>
              </a:spcBef>
            </a:pPr>
            <a:r>
              <a:rPr sz="2800" spc="-50" dirty="0">
                <a:latin typeface="Calibri"/>
                <a:cs typeface="Calibri"/>
              </a:rPr>
              <a:t>SAY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DO?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36732" y="2532902"/>
            <a:ext cx="1561465" cy="92583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sz="2800" i="1" spc="-375" dirty="0">
                <a:latin typeface="Calibri"/>
                <a:cs typeface="Calibri"/>
              </a:rPr>
              <a:t>What</a:t>
            </a:r>
            <a:r>
              <a:rPr sz="2800" i="1" spc="160" dirty="0">
                <a:latin typeface="Calibri"/>
                <a:cs typeface="Calibri"/>
              </a:rPr>
              <a:t> </a:t>
            </a:r>
            <a:r>
              <a:rPr sz="2800" i="1" spc="-420" dirty="0">
                <a:latin typeface="Calibri"/>
                <a:cs typeface="Calibri"/>
              </a:rPr>
              <a:t>do</a:t>
            </a:r>
            <a:r>
              <a:rPr sz="2800" i="1" spc="175" dirty="0">
                <a:latin typeface="Calibri"/>
                <a:cs typeface="Calibri"/>
              </a:rPr>
              <a:t> </a:t>
            </a:r>
            <a:r>
              <a:rPr sz="2800" i="1" spc="-370" dirty="0">
                <a:latin typeface="Calibri"/>
                <a:cs typeface="Calibri"/>
              </a:rPr>
              <a:t>they</a:t>
            </a:r>
            <a:endParaRPr sz="2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80"/>
              </a:spcBef>
            </a:pPr>
            <a:r>
              <a:rPr sz="2800" spc="-20" dirty="0">
                <a:latin typeface="Calibri"/>
                <a:cs typeface="Calibri"/>
              </a:rPr>
              <a:t>SEE?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4487" y="2439441"/>
            <a:ext cx="1558925" cy="9245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0"/>
              </a:spcBef>
            </a:pPr>
            <a:r>
              <a:rPr sz="2800" i="1" spc="-375" dirty="0">
                <a:latin typeface="Calibri"/>
                <a:cs typeface="Calibri"/>
              </a:rPr>
              <a:t>What</a:t>
            </a:r>
            <a:r>
              <a:rPr sz="2800" i="1" spc="160" dirty="0">
                <a:latin typeface="Calibri"/>
                <a:cs typeface="Calibri"/>
              </a:rPr>
              <a:t> </a:t>
            </a:r>
            <a:r>
              <a:rPr sz="2800" i="1" spc="-434" dirty="0">
                <a:latin typeface="Calibri"/>
                <a:cs typeface="Calibri"/>
              </a:rPr>
              <a:t>do</a:t>
            </a:r>
            <a:r>
              <a:rPr sz="2800" i="1" spc="165" dirty="0">
                <a:latin typeface="Calibri"/>
                <a:cs typeface="Calibri"/>
              </a:rPr>
              <a:t> </a:t>
            </a:r>
            <a:r>
              <a:rPr sz="2800" i="1" spc="-370" dirty="0">
                <a:latin typeface="Calibri"/>
                <a:cs typeface="Calibri"/>
              </a:rPr>
              <a:t>they</a:t>
            </a:r>
            <a:endParaRPr sz="28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  <a:spcBef>
                <a:spcPts val="180"/>
              </a:spcBef>
            </a:pPr>
            <a:r>
              <a:rPr sz="2800" spc="-10" dirty="0">
                <a:latin typeface="Calibri"/>
                <a:cs typeface="Calibri"/>
              </a:rPr>
              <a:t>HEAR?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906523" y="169163"/>
            <a:ext cx="9766300" cy="6704330"/>
            <a:chOff x="1906523" y="169163"/>
            <a:chExt cx="9766300" cy="670433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0967" y="274319"/>
              <a:ext cx="914400" cy="77723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76116" y="1213103"/>
              <a:ext cx="914400" cy="67817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33871" y="1437131"/>
              <a:ext cx="914400" cy="6781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26323" y="926591"/>
              <a:ext cx="914400" cy="67970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83267" y="169163"/>
              <a:ext cx="914400" cy="67817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757916" y="1296924"/>
              <a:ext cx="914400" cy="77723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02752" y="2671571"/>
              <a:ext cx="914400" cy="77723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757916" y="4075175"/>
              <a:ext cx="914400" cy="77724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286761" y="5240273"/>
              <a:ext cx="7004684" cy="0"/>
            </a:xfrm>
            <a:custGeom>
              <a:avLst/>
              <a:gdLst/>
              <a:ahLst/>
              <a:cxnLst/>
              <a:rect l="l" t="t" r="r" b="b"/>
              <a:pathLst>
                <a:path w="7004684">
                  <a:moveTo>
                    <a:pt x="0" y="0"/>
                  </a:moveTo>
                  <a:lnTo>
                    <a:pt x="7004304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96761" y="5551169"/>
              <a:ext cx="0" cy="1308100"/>
            </a:xfrm>
            <a:custGeom>
              <a:avLst/>
              <a:gdLst/>
              <a:ahLst/>
              <a:cxnLst/>
              <a:rect l="l" t="t" r="r" b="b"/>
              <a:pathLst>
                <a:path h="1308100">
                  <a:moveTo>
                    <a:pt x="0" y="0"/>
                  </a:moveTo>
                  <a:lnTo>
                    <a:pt x="0" y="130759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52444" y="4255008"/>
              <a:ext cx="915924" cy="77723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61732" y="4262628"/>
              <a:ext cx="914400" cy="77724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06523" y="5856731"/>
              <a:ext cx="915924" cy="77571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386327" y="5856731"/>
              <a:ext cx="914400" cy="77571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802123" y="5870448"/>
              <a:ext cx="914400" cy="777240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3501644" y="5342966"/>
            <a:ext cx="46418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Calibri"/>
                <a:cs typeface="Calibri"/>
              </a:rPr>
              <a:t>PAIN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744459" y="5384088"/>
            <a:ext cx="508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GAIN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6448" y="4047744"/>
            <a:ext cx="934719" cy="961161"/>
          </a:xfrm>
          <a:prstGeom prst="rect">
            <a:avLst/>
          </a:prstGeom>
          <a:solidFill>
            <a:srgbClr val="FFD966"/>
          </a:solidFill>
        </p:spPr>
        <p:txBody>
          <a:bodyPr vert="horz" wrap="square" lIns="0" tIns="37465" rIns="0" bIns="0" rtlCol="0">
            <a:spAutoFit/>
          </a:bodyPr>
          <a:lstStyle/>
          <a:p>
            <a:pPr marL="91440" marR="255904">
              <a:lnSpc>
                <a:spcPct val="100000"/>
              </a:lnSpc>
              <a:spcBef>
                <a:spcPts val="295"/>
              </a:spcBef>
            </a:pPr>
            <a:r>
              <a:rPr lang="en-IN" sz="1200" dirty="0">
                <a:latin typeface="Calibri"/>
                <a:cs typeface="Calibri"/>
              </a:rPr>
              <a:t>Difficult to replace the gym workout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27604" y="2421635"/>
            <a:ext cx="1115695" cy="775853"/>
          </a:xfrm>
          <a:prstGeom prst="rect">
            <a:avLst/>
          </a:prstGeom>
          <a:solidFill>
            <a:srgbClr val="FFD966"/>
          </a:solidFill>
        </p:spPr>
        <p:txBody>
          <a:bodyPr vert="horz" wrap="square" lIns="0" tIns="36830" rIns="0" bIns="0" rtlCol="0">
            <a:spAutoFit/>
          </a:bodyPr>
          <a:lstStyle/>
          <a:p>
            <a:pPr marL="90805" marR="203200">
              <a:lnSpc>
                <a:spcPct val="100000"/>
              </a:lnSpc>
              <a:spcBef>
                <a:spcPts val="290"/>
              </a:spcBef>
            </a:pPr>
            <a:r>
              <a:rPr lang="en-IN" sz="1200" dirty="0">
                <a:latin typeface="Calibri"/>
                <a:cs typeface="Calibri"/>
              </a:rPr>
              <a:t>Trained model analyse the food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598931" y="1184147"/>
            <a:ext cx="1209040" cy="832485"/>
          </a:xfrm>
          <a:prstGeom prst="rect">
            <a:avLst/>
          </a:prstGeom>
          <a:solidFill>
            <a:srgbClr val="FFD966"/>
          </a:solidFill>
        </p:spPr>
        <p:txBody>
          <a:bodyPr vert="horz" wrap="square" lIns="0" tIns="37465" rIns="0" bIns="0" rtlCol="0">
            <a:spAutoFit/>
          </a:bodyPr>
          <a:lstStyle/>
          <a:p>
            <a:pPr marL="90805" marR="369570">
              <a:lnSpc>
                <a:spcPct val="100000"/>
              </a:lnSpc>
              <a:spcBef>
                <a:spcPts val="295"/>
              </a:spcBef>
            </a:pPr>
            <a:r>
              <a:rPr sz="1200" dirty="0">
                <a:latin typeface="Calibri"/>
                <a:cs typeface="Calibri"/>
              </a:rPr>
              <a:t>It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uses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large </a:t>
            </a:r>
            <a:r>
              <a:rPr sz="1200" dirty="0">
                <a:latin typeface="Calibri"/>
                <a:cs typeface="Calibri"/>
              </a:rPr>
              <a:t>number</a:t>
            </a:r>
            <a:r>
              <a:rPr sz="1200" spc="-25" dirty="0">
                <a:latin typeface="Calibri"/>
                <a:cs typeface="Calibri"/>
              </a:rPr>
              <a:t> of </a:t>
            </a:r>
            <a:r>
              <a:rPr sz="1200" dirty="0">
                <a:latin typeface="Calibri"/>
                <a:cs typeface="Calibri"/>
              </a:rPr>
              <a:t>datasets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for </a:t>
            </a:r>
            <a:r>
              <a:rPr sz="1200" spc="-10" dirty="0">
                <a:latin typeface="Calibri"/>
                <a:cs typeface="Calibri"/>
              </a:rPr>
              <a:t>accuracy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552444" y="4255008"/>
            <a:ext cx="916305" cy="682879"/>
          </a:xfrm>
          <a:prstGeom prst="rect">
            <a:avLst/>
          </a:prstGeom>
          <a:ln w="6350">
            <a:solidFill>
              <a:srgbClr val="EC7C30"/>
            </a:solidFill>
          </a:ln>
        </p:spPr>
        <p:txBody>
          <a:bodyPr vert="horz" wrap="square" lIns="0" tIns="1276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005"/>
              </a:spcBef>
            </a:pPr>
            <a:r>
              <a:rPr lang="en-IN" sz="1200" spc="-10" dirty="0">
                <a:latin typeface="Calibri"/>
                <a:cs typeface="Calibri"/>
              </a:rPr>
              <a:t>Determine nutritional content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7761731" y="4262628"/>
            <a:ext cx="914400" cy="777240"/>
          </a:xfrm>
          <a:prstGeom prst="rect">
            <a:avLst/>
          </a:prstGeom>
          <a:ln w="6350">
            <a:solidFill>
              <a:srgbClr val="EC7C3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1440" marR="29209">
              <a:lnSpc>
                <a:spcPct val="100000"/>
              </a:lnSpc>
              <a:spcBef>
                <a:spcPts val="295"/>
              </a:spcBef>
            </a:pPr>
            <a:r>
              <a:rPr sz="1200" dirty="0">
                <a:latin typeface="Calibri"/>
                <a:cs typeface="Calibri"/>
              </a:rPr>
              <a:t>Finally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AI </a:t>
            </a:r>
            <a:r>
              <a:rPr sz="1200" spc="-10" dirty="0">
                <a:latin typeface="Calibri"/>
                <a:cs typeface="Calibri"/>
              </a:rPr>
              <a:t>based </a:t>
            </a:r>
            <a:r>
              <a:rPr sz="1200" dirty="0">
                <a:latin typeface="Calibri"/>
                <a:cs typeface="Calibri"/>
              </a:rPr>
              <a:t>solution</a:t>
            </a:r>
            <a:r>
              <a:rPr sz="1200" spc="-25" dirty="0">
                <a:latin typeface="Calibri"/>
                <a:cs typeface="Calibri"/>
              </a:rPr>
              <a:t> to </a:t>
            </a:r>
            <a:r>
              <a:rPr sz="1200" dirty="0">
                <a:latin typeface="Calibri"/>
                <a:cs typeface="Calibri"/>
              </a:rPr>
              <a:t>this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problem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06523" y="5856732"/>
            <a:ext cx="916305" cy="721351"/>
          </a:xfrm>
          <a:prstGeom prst="rect">
            <a:avLst/>
          </a:prstGeom>
          <a:ln w="6350">
            <a:solidFill>
              <a:srgbClr val="6F2F9F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130175" marR="206375">
              <a:lnSpc>
                <a:spcPts val="1440"/>
              </a:lnSpc>
              <a:spcBef>
                <a:spcPts val="25"/>
              </a:spcBef>
            </a:pPr>
            <a:r>
              <a:rPr lang="en-IN" sz="1200" dirty="0">
                <a:latin typeface="Calibri"/>
                <a:cs typeface="Calibri"/>
              </a:rPr>
              <a:t>Too many data scene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86328" y="5856732"/>
            <a:ext cx="914400" cy="782907"/>
          </a:xfrm>
          <a:prstGeom prst="rect">
            <a:avLst/>
          </a:prstGeom>
          <a:ln w="6350">
            <a:solidFill>
              <a:srgbClr val="6F2F9F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163195" marR="125095">
              <a:lnSpc>
                <a:spcPct val="100000"/>
              </a:lnSpc>
              <a:spcBef>
                <a:spcPts val="345"/>
              </a:spcBef>
            </a:pPr>
            <a:r>
              <a:rPr lang="en-IN" sz="1200" dirty="0">
                <a:latin typeface="Calibri"/>
                <a:cs typeface="Calibri"/>
              </a:rPr>
              <a:t>Scared of irregular eating patterns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802123" y="5870447"/>
            <a:ext cx="914400" cy="777240"/>
          </a:xfrm>
          <a:prstGeom prst="rect">
            <a:avLst/>
          </a:prstGeom>
          <a:ln w="6350">
            <a:solidFill>
              <a:srgbClr val="6F2F9F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163195" marR="47625">
              <a:lnSpc>
                <a:spcPct val="100000"/>
              </a:lnSpc>
              <a:spcBef>
                <a:spcPts val="630"/>
              </a:spcBef>
            </a:pPr>
            <a:r>
              <a:rPr sz="1200" spc="-10" dirty="0">
                <a:latin typeface="Calibri"/>
                <a:cs typeface="Calibri"/>
              </a:rPr>
              <a:t>Complexity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the </a:t>
            </a:r>
            <a:r>
              <a:rPr sz="1200" spc="-10" dirty="0">
                <a:latin typeface="Calibri"/>
                <a:cs typeface="Calibri"/>
              </a:rPr>
              <a:t>process</a:t>
            </a:r>
            <a:endParaRPr sz="1200" dirty="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691883" y="5815584"/>
            <a:ext cx="3700779" cy="805180"/>
            <a:chOff x="6691883" y="5815584"/>
            <a:chExt cx="3700779" cy="805180"/>
          </a:xfrm>
        </p:grpSpPr>
        <p:pic>
          <p:nvPicPr>
            <p:cNvPr id="33" name="object 3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691883" y="5843016"/>
              <a:ext cx="914400" cy="77724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068055" y="5843016"/>
              <a:ext cx="914400" cy="77724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476231" y="5815584"/>
              <a:ext cx="915924" cy="777240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6691883" y="5843015"/>
            <a:ext cx="914400" cy="777240"/>
          </a:xfrm>
          <a:prstGeom prst="rect">
            <a:avLst/>
          </a:prstGeom>
          <a:ln w="6350">
            <a:solidFill>
              <a:srgbClr val="6FAC46"/>
            </a:solidFill>
          </a:ln>
        </p:spPr>
        <p:txBody>
          <a:bodyPr vert="horz" wrap="square" lIns="0" tIns="107314" rIns="0" bIns="0" rtlCol="0">
            <a:spAutoFit/>
          </a:bodyPr>
          <a:lstStyle/>
          <a:p>
            <a:pPr marL="148590">
              <a:lnSpc>
                <a:spcPct val="100000"/>
              </a:lnSpc>
              <a:spcBef>
                <a:spcPts val="844"/>
              </a:spcBef>
            </a:pPr>
            <a:r>
              <a:rPr sz="1200" spc="-10" dirty="0">
                <a:latin typeface="Calibri"/>
                <a:cs typeface="Calibri"/>
              </a:rPr>
              <a:t>Maximum</a:t>
            </a:r>
            <a:endParaRPr sz="1200" dirty="0">
              <a:latin typeface="Calibri"/>
              <a:cs typeface="Calibri"/>
            </a:endParaRPr>
          </a:p>
          <a:p>
            <a:pPr marL="148590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latin typeface="Calibri"/>
                <a:cs typeface="Calibri"/>
              </a:rPr>
              <a:t>Accuracy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068056" y="5843015"/>
            <a:ext cx="914400" cy="669414"/>
          </a:xfrm>
          <a:prstGeom prst="rect">
            <a:avLst/>
          </a:prstGeom>
          <a:ln w="6350">
            <a:solidFill>
              <a:srgbClr val="6FAC46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24460" marR="91440">
              <a:lnSpc>
                <a:spcPct val="100000"/>
              </a:lnSpc>
              <a:spcBef>
                <a:spcPts val="300"/>
              </a:spcBef>
            </a:pPr>
            <a:r>
              <a:rPr lang="en-IN" sz="1200" spc="-10" dirty="0">
                <a:latin typeface="Calibri"/>
                <a:cs typeface="Calibri"/>
              </a:rPr>
              <a:t>No need of </a:t>
            </a:r>
          </a:p>
          <a:p>
            <a:pPr marL="124460" marR="91440">
              <a:lnSpc>
                <a:spcPct val="100000"/>
              </a:lnSpc>
              <a:spcBef>
                <a:spcPts val="300"/>
              </a:spcBef>
            </a:pPr>
            <a:r>
              <a:rPr lang="en-IN" sz="1200" spc="-10" dirty="0">
                <a:latin typeface="Calibri"/>
                <a:cs typeface="Calibri"/>
              </a:rPr>
              <a:t>Personal</a:t>
            </a:r>
          </a:p>
          <a:p>
            <a:pPr marL="124460" marR="91440">
              <a:lnSpc>
                <a:spcPct val="100000"/>
              </a:lnSpc>
              <a:spcBef>
                <a:spcPts val="300"/>
              </a:spcBef>
            </a:pPr>
            <a:r>
              <a:rPr lang="en-IN" sz="1200" spc="-10" dirty="0">
                <a:latin typeface="Calibri"/>
                <a:cs typeface="Calibri"/>
              </a:rPr>
              <a:t>trainer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476230" y="5815584"/>
            <a:ext cx="1039369" cy="663643"/>
          </a:xfrm>
          <a:prstGeom prst="rect">
            <a:avLst/>
          </a:prstGeom>
          <a:ln w="6350">
            <a:solidFill>
              <a:srgbClr val="6FAC46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130175" marR="107950" algn="just">
              <a:lnSpc>
                <a:spcPct val="100000"/>
              </a:lnSpc>
              <a:spcBef>
                <a:spcPts val="855"/>
              </a:spcBef>
            </a:pPr>
            <a:r>
              <a:rPr lang="en-IN" sz="1200" dirty="0">
                <a:latin typeface="Calibri"/>
                <a:cs typeface="Calibri"/>
              </a:rPr>
              <a:t>Knowledge about eating habits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3976115" y="1213103"/>
            <a:ext cx="914400" cy="678180"/>
          </a:xfrm>
          <a:prstGeom prst="rect">
            <a:avLst/>
          </a:prstGeom>
          <a:ln w="6350">
            <a:solidFill>
              <a:srgbClr val="6FAC46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40005" marR="53340" algn="just">
              <a:lnSpc>
                <a:spcPct val="100000"/>
              </a:lnSpc>
              <a:spcBef>
                <a:spcPts val="520"/>
              </a:spcBef>
            </a:pPr>
            <a:r>
              <a:rPr sz="1200" spc="-10" dirty="0">
                <a:latin typeface="Calibri"/>
                <a:cs typeface="Calibri"/>
              </a:rPr>
              <a:t>Efficient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and </a:t>
            </a:r>
            <a:r>
              <a:rPr sz="1200" dirty="0">
                <a:latin typeface="Calibri"/>
                <a:cs typeface="Calibri"/>
              </a:rPr>
              <a:t>most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wanted technology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833871" y="1437132"/>
            <a:ext cx="914400" cy="678180"/>
          </a:xfrm>
          <a:prstGeom prst="rect">
            <a:avLst/>
          </a:prstGeom>
          <a:ln w="6350">
            <a:solidFill>
              <a:srgbClr val="6FAC46"/>
            </a:solidFill>
          </a:ln>
        </p:spPr>
        <p:txBody>
          <a:bodyPr vert="horz" wrap="square" lIns="0" tIns="9969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785"/>
              </a:spcBef>
            </a:pPr>
            <a:r>
              <a:rPr sz="1200" dirty="0">
                <a:latin typeface="Calibri"/>
                <a:cs typeface="Calibri"/>
              </a:rPr>
              <a:t>Is it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accurate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926323" y="926591"/>
            <a:ext cx="914400" cy="680085"/>
          </a:xfrm>
          <a:prstGeom prst="rect">
            <a:avLst/>
          </a:prstGeom>
          <a:ln w="6350">
            <a:solidFill>
              <a:srgbClr val="6FAC46"/>
            </a:solidFill>
          </a:ln>
        </p:spPr>
        <p:txBody>
          <a:bodyPr vert="horz" wrap="square" lIns="0" tIns="112395" rIns="0" bIns="0" rtlCol="0">
            <a:spAutoFit/>
          </a:bodyPr>
          <a:lstStyle/>
          <a:p>
            <a:pPr marL="61594">
              <a:lnSpc>
                <a:spcPct val="100000"/>
              </a:lnSpc>
              <a:spcBef>
                <a:spcPts val="885"/>
              </a:spcBef>
            </a:pPr>
            <a:r>
              <a:rPr sz="1200" dirty="0">
                <a:latin typeface="Calibri"/>
                <a:cs typeface="Calibri"/>
              </a:rPr>
              <a:t>Is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fast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and</a:t>
            </a:r>
            <a:endParaRPr sz="1200" dirty="0">
              <a:latin typeface="Calibri"/>
              <a:cs typeface="Calibri"/>
            </a:endParaRPr>
          </a:p>
          <a:p>
            <a:pPr marL="61594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Calibri"/>
                <a:cs typeface="Calibri"/>
              </a:rPr>
              <a:t>less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complex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383268" y="169163"/>
            <a:ext cx="914400" cy="678180"/>
          </a:xfrm>
          <a:prstGeom prst="rect">
            <a:avLst/>
          </a:prstGeom>
          <a:ln w="6350">
            <a:solidFill>
              <a:srgbClr val="6FAC46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580"/>
              </a:spcBef>
            </a:pPr>
            <a:r>
              <a:rPr sz="1200" dirty="0">
                <a:latin typeface="Calibri"/>
                <a:cs typeface="Calibri"/>
              </a:rPr>
              <a:t>Is it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reliable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410967" y="274320"/>
            <a:ext cx="914400" cy="632224"/>
          </a:xfrm>
          <a:prstGeom prst="rect">
            <a:avLst/>
          </a:prstGeom>
          <a:ln w="6350">
            <a:solidFill>
              <a:srgbClr val="6FAC46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66040" marR="135890">
              <a:lnSpc>
                <a:spcPct val="100000"/>
              </a:lnSpc>
              <a:spcBef>
                <a:spcPts val="610"/>
              </a:spcBef>
            </a:pPr>
            <a:r>
              <a:rPr lang="en-IN" sz="1200" dirty="0">
                <a:latin typeface="Calibri"/>
                <a:cs typeface="Calibri"/>
              </a:rPr>
              <a:t>Planning diet properly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302752" y="2671572"/>
            <a:ext cx="914400" cy="777240"/>
          </a:xfrm>
          <a:prstGeom prst="rect">
            <a:avLst/>
          </a:prstGeom>
          <a:ln w="6350">
            <a:solidFill>
              <a:srgbClr val="6FAC46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48895" marR="3175">
              <a:lnSpc>
                <a:spcPct val="100000"/>
              </a:lnSpc>
              <a:spcBef>
                <a:spcPts val="459"/>
              </a:spcBef>
            </a:pPr>
            <a:r>
              <a:rPr sz="1200" spc="-10" dirty="0">
                <a:latin typeface="Calibri"/>
                <a:cs typeface="Calibri"/>
              </a:rPr>
              <a:t>Wrong </a:t>
            </a:r>
            <a:r>
              <a:rPr sz="1200" dirty="0">
                <a:latin typeface="Calibri"/>
                <a:cs typeface="Calibri"/>
              </a:rPr>
              <a:t>predictions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of </a:t>
            </a:r>
            <a:r>
              <a:rPr sz="1200" spc="-10" dirty="0">
                <a:latin typeface="Calibri"/>
                <a:cs typeface="Calibri"/>
              </a:rPr>
              <a:t>digit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757916" y="4075176"/>
            <a:ext cx="914400" cy="777240"/>
          </a:xfrm>
          <a:prstGeom prst="rect">
            <a:avLst/>
          </a:prstGeom>
          <a:ln w="6350">
            <a:solidFill>
              <a:srgbClr val="6FAC46"/>
            </a:solidFill>
          </a:ln>
        </p:spPr>
        <p:txBody>
          <a:bodyPr vert="horz" wrap="square" lIns="0" tIns="102870" rIns="0" bIns="0" rtlCol="0">
            <a:spAutoFit/>
          </a:bodyPr>
          <a:lstStyle/>
          <a:p>
            <a:pPr marL="78740" marR="127635">
              <a:lnSpc>
                <a:spcPct val="100000"/>
              </a:lnSpc>
              <a:spcBef>
                <a:spcPts val="810"/>
              </a:spcBef>
            </a:pPr>
            <a:r>
              <a:rPr sz="1200" spc="-20" dirty="0">
                <a:latin typeface="Calibri"/>
                <a:cs typeface="Calibri"/>
              </a:rPr>
              <a:t>Technology </a:t>
            </a:r>
            <a:r>
              <a:rPr sz="1200" spc="-10" dirty="0">
                <a:latin typeface="Calibri"/>
                <a:cs typeface="Calibri"/>
              </a:rPr>
              <a:t>complexity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0757916" y="1296924"/>
            <a:ext cx="939800" cy="777240"/>
          </a:xfrm>
          <a:prstGeom prst="rect">
            <a:avLst/>
          </a:prstGeom>
          <a:ln w="6350">
            <a:solidFill>
              <a:srgbClr val="6FAC4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2065">
              <a:lnSpc>
                <a:spcPts val="1335"/>
              </a:lnSpc>
            </a:pPr>
            <a:r>
              <a:rPr sz="1200" spc="-10" dirty="0">
                <a:latin typeface="Calibri"/>
                <a:cs typeface="Calibri"/>
              </a:rPr>
              <a:t>Other</a:t>
            </a:r>
            <a:endParaRPr sz="1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competing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and </a:t>
            </a:r>
            <a:r>
              <a:rPr sz="1200" dirty="0">
                <a:latin typeface="Calibri"/>
                <a:cs typeface="Calibri"/>
              </a:rPr>
              <a:t>more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efficient technologies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47" name="object 4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862828" y="3028188"/>
            <a:ext cx="608076" cy="7178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112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Calibri</vt:lpstr>
      <vt:lpstr>Office Theme</vt:lpstr>
      <vt:lpstr>What do they THINK AND FEEL?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do they THINK AND FEEL?</dc:title>
  <dc:creator>tharsana senthilvel</dc:creator>
  <cp:lastModifiedBy>Niveditha Mohan kumar</cp:lastModifiedBy>
  <cp:revision>1</cp:revision>
  <dcterms:created xsi:type="dcterms:W3CDTF">2022-11-16T16:57:51Z</dcterms:created>
  <dcterms:modified xsi:type="dcterms:W3CDTF">2022-11-16T17:49:10Z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2022-09-14T00:00:00Z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2022-11-16T00:00:00Z</vt:filetime>
  </property>
  <property fmtid="{D5CDD505-2E9C-101B-9397-08002B2CF9AE}" pid="5" name="Producer">
    <vt:lpwstr>Microsoft® PowerPoint® 2019</vt:lpwstr>
  </property>
</Properties>
</file>