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9" r:id="rId5"/>
    <p:sldId id="267" r:id="rId6"/>
    <p:sldId id="264" r:id="rId7"/>
    <p:sldId id="266"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viewProps" Target="view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presProps" Target="presProps.xml" /><Relationship Id="rId5" Type="http://schemas.openxmlformats.org/officeDocument/2006/relationships/slide" Target="slides/slide3.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D6A943-52AC-416E-A586-E079D5AFF48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D6A943-52AC-416E-A586-E079D5AFF485}"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D6A943-52AC-416E-A586-E079D5AFF485}"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943-52AC-416E-A586-E079D5AFF485}"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6A943-52AC-416E-A586-E079D5AFF48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6A943-52AC-416E-A586-E079D5AFF48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6A943-52AC-416E-A586-E079D5AFF48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D6A943-52AC-416E-A586-E079D5AFF48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D6A943-52AC-416E-A586-E079D5AFF485}"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D6A943-52AC-416E-A586-E079D5AFF485}"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943-52AC-416E-A586-E079D5AFF485}"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6A943-52AC-416E-A586-E079D5AFF48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6A943-52AC-416E-A586-E079D5AFF48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14-09-2022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14-09-2022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3374"/>
            <a:ext cx="9144000" cy="2387600"/>
          </a:xfrm>
        </p:spPr>
        <p:txBody>
          <a:bodyPr>
            <a:normAutofit fontScale="90000"/>
          </a:bodyPr>
          <a:lstStyle/>
          <a:p>
            <a:r>
              <a:rPr lang="en-IN" sz="11500" b="1">
                <a:latin typeface="Times New Roman"/>
                <a:cs typeface="Times New Roman"/>
              </a:rPr>
              <a:t>Literature Survey</a:t>
            </a:r>
          </a:p>
        </p:txBody>
      </p:sp>
      <p:sp>
        <p:nvSpPr>
          <p:cNvPr id="3" name="Subtitle 2"/>
          <p:cNvSpPr>
            <a:spLocks noGrp="1"/>
          </p:cNvSpPr>
          <p:nvPr>
            <p:ph type="subTitle" idx="1"/>
          </p:nvPr>
        </p:nvSpPr>
        <p:spPr>
          <a:xfrm>
            <a:off x="1524000" y="3060974"/>
            <a:ext cx="9144000" cy="3284220"/>
          </a:xfrm>
        </p:spPr>
        <p:txBody>
          <a:bodyPr vert="horz" lIns="91440" tIns="45720" rIns="91440" bIns="45720" rtlCol="0" anchor="t">
            <a:noAutofit/>
          </a:bodyPr>
          <a:lstStyle/>
          <a:p>
            <a:r>
              <a:rPr lang="en-GB">
                <a:latin typeface="Times New Roman"/>
                <a:cs typeface="Times New Roman"/>
              </a:rPr>
              <a:t>PNT2022TMID08035</a:t>
            </a:r>
            <a:endParaRPr lang="en-IN">
              <a:latin typeface="Times New Roman"/>
              <a:cs typeface="Times New Roman"/>
            </a:endParaRPr>
          </a:p>
          <a:p>
            <a:r>
              <a:rPr lang="en-IN">
                <a:latin typeface="Times New Roman"/>
                <a:cs typeface="Times New Roman"/>
              </a:rPr>
              <a:t>ADHIYAMAAN COLLEGE OF ENGINEERING</a:t>
            </a:r>
          </a:p>
          <a:p>
            <a:r>
              <a:rPr lang="en-IN">
                <a:latin typeface="Times New Roman"/>
                <a:cs typeface="Times New Roman"/>
              </a:rPr>
              <a:t>Department of Computer Science &amp; Engineering</a:t>
            </a:r>
          </a:p>
          <a:p>
            <a:r>
              <a:rPr lang="en-GB" altLang="en-IN">
                <a:latin typeface="Times New Roman"/>
                <a:cs typeface="Times New Roman"/>
              </a:rPr>
              <a:t>SUJITH KUMAR R (AC19UCS118)</a:t>
            </a:r>
            <a:endParaRPr lang="en-US" altLang="en-IN">
              <a:latin typeface="Times New Roman"/>
              <a:cs typeface="Times New Roman"/>
            </a:endParaRPr>
          </a:p>
          <a:p>
            <a:r>
              <a:rPr lang="en-GB" altLang="en-IN">
                <a:latin typeface="Times New Roman"/>
                <a:cs typeface="Times New Roman"/>
              </a:rPr>
              <a:t>SOUNDAR SRIRAM J (AC19UCS111)</a:t>
            </a:r>
            <a:endParaRPr lang="en-US" altLang="en-IN">
              <a:latin typeface="Times New Roman"/>
              <a:cs typeface="Times New Roman"/>
            </a:endParaRPr>
          </a:p>
          <a:p>
            <a:r>
              <a:rPr lang="en-GB" altLang="en-IN">
                <a:latin typeface="Times New Roman"/>
                <a:cs typeface="Times New Roman"/>
              </a:rPr>
              <a:t>SRIDHAR C (AC19UCS113)</a:t>
            </a:r>
            <a:endParaRPr lang="en-US" altLang="en-IN">
              <a:latin typeface="Times New Roman"/>
              <a:cs typeface="Times New Roman"/>
            </a:endParaRPr>
          </a:p>
          <a:p>
            <a:r>
              <a:rPr lang="en-GB" altLang="en-IN">
                <a:latin typeface="Times New Roman"/>
                <a:cs typeface="Times New Roman"/>
              </a:rPr>
              <a:t>SRINATH M (AC19UCS155)</a:t>
            </a:r>
            <a:endParaRPr lang="en-US" altLang="en-IN">
              <a:latin typeface="Times New Roman"/>
              <a:cs typeface="Times New Roman"/>
            </a:endParaRPr>
          </a:p>
        </p:txBody>
      </p:sp>
      <p:sp>
        <p:nvSpPr>
          <p:cNvPr id="4" name="TextBox 3">
            <a:extLst>
              <a:ext uri="{FF2B5EF4-FFF2-40B4-BE49-F238E27FC236}">
                <a16:creationId xmlns:a16="http://schemas.microsoft.com/office/drawing/2014/main" id="{CFD3052D-5C12-83E2-36D3-6029ACEA8CD6}"/>
              </a:ext>
            </a:extLst>
          </p:cNvPr>
          <p:cNvSpPr txBox="1"/>
          <p:nvPr/>
        </p:nvSpPr>
        <p:spPr>
          <a:xfrm>
            <a:off x="6990063" y="6342979"/>
            <a:ext cx="4839963" cy="461665"/>
          </a:xfrm>
          <a:prstGeom prst="rect">
            <a:avLst/>
          </a:prstGeom>
          <a:noFill/>
        </p:spPr>
        <p:txBody>
          <a:bodyPr wrap="square" lIns="91440" tIns="45720" rIns="91440" bIns="45720" rtlCol="0" anchor="t">
            <a:spAutoFit/>
          </a:bodyPr>
          <a:lstStyle/>
          <a:p>
            <a:pPr algn="l"/>
            <a:r>
              <a:rPr lang="en-GB" sz="2400">
                <a:latin typeface="Times New Roman"/>
                <a:cs typeface="Times New Roman"/>
              </a:rPr>
              <a:t>GUIDED BY : MORATANCH N</a:t>
            </a:r>
            <a:endParaRPr lang="en-US" sz="2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extLst>
              <p:ext uri="{D42A27DB-BD31-4B8C-83A1-F6EECF244321}">
                <p14:modId xmlns:p14="http://schemas.microsoft.com/office/powerpoint/2010/main" val="4107229772"/>
              </p:ext>
            </p:extLst>
          </p:nvPr>
        </p:nvGraphicFramePr>
        <p:xfrm>
          <a:off x="423513" y="596765"/>
          <a:ext cx="11405820" cy="5930900"/>
        </p:xfrm>
        <a:graphic>
          <a:graphicData uri="http://schemas.openxmlformats.org/drawingml/2006/table">
            <a:tbl>
              <a:tblPr firstRow="1" bandRow="1">
                <a:tableStyleId>{5940675A-B579-460E-94D1-54222C63F5DA}</a:tableStyleId>
              </a:tblPr>
              <a:tblGrid>
                <a:gridCol w="939164">
                  <a:extLst>
                    <a:ext uri="{9D8B030D-6E8A-4147-A177-3AD203B41FA5}">
                      <a16:colId xmlns:a16="http://schemas.microsoft.com/office/drawing/2014/main" val="20000"/>
                    </a:ext>
                  </a:extLst>
                </a:gridCol>
                <a:gridCol w="1536700">
                  <a:extLst>
                    <a:ext uri="{9D8B030D-6E8A-4147-A177-3AD203B41FA5}">
                      <a16:colId xmlns:a16="http://schemas.microsoft.com/office/drawing/2014/main" val="20001"/>
                    </a:ext>
                  </a:extLst>
                </a:gridCol>
                <a:gridCol w="2432904">
                  <a:extLst>
                    <a:ext uri="{9D8B030D-6E8A-4147-A177-3AD203B41FA5}">
                      <a16:colId xmlns:a16="http://schemas.microsoft.com/office/drawing/2014/main" val="20002"/>
                    </a:ext>
                  </a:extLst>
                </a:gridCol>
                <a:gridCol w="2268855">
                  <a:extLst>
                    <a:ext uri="{9D8B030D-6E8A-4147-A177-3AD203B41FA5}">
                      <a16:colId xmlns:a16="http://schemas.microsoft.com/office/drawing/2014/main" val="20003"/>
                    </a:ext>
                  </a:extLst>
                </a:gridCol>
                <a:gridCol w="2253802">
                  <a:extLst>
                    <a:ext uri="{9D8B030D-6E8A-4147-A177-3AD203B41FA5}">
                      <a16:colId xmlns:a16="http://schemas.microsoft.com/office/drawing/2014/main" val="20004"/>
                    </a:ext>
                  </a:extLst>
                </a:gridCol>
                <a:gridCol w="1974395">
                  <a:extLst>
                    <a:ext uri="{9D8B030D-6E8A-4147-A177-3AD203B41FA5}">
                      <a16:colId xmlns:a16="http://schemas.microsoft.com/office/drawing/2014/main" val="20005"/>
                    </a:ext>
                  </a:extLst>
                </a:gridCol>
              </a:tblGrid>
              <a:tr h="854710">
                <a:tc>
                  <a:txBody>
                    <a:bodyPr/>
                    <a:lstStyle/>
                    <a:p>
                      <a:pPr algn="ctr"/>
                      <a:r>
                        <a:rPr lang="en-IN" sz="1800" b="1" err="1">
                          <a:latin typeface="Times New Roman" panose="02020603050405020304" pitchFamily="18" charset="0"/>
                          <a:cs typeface="Times New Roman" panose="02020603050405020304" pitchFamily="18" charset="0"/>
                        </a:rPr>
                        <a:t>S.No</a:t>
                      </a:r>
                      <a:endParaRPr lang="en-IN" sz="1800" b="1" err="1">
                        <a:latin typeface="Times New Roman"/>
                        <a:cs typeface="Times New Roman"/>
                      </a:endParaRPr>
                    </a:p>
                  </a:txBody>
                  <a:tcPr/>
                </a:tc>
                <a:tc>
                  <a:txBody>
                    <a:bodyPr/>
                    <a:lstStyle/>
                    <a:p>
                      <a:pPr algn="ctr"/>
                      <a:r>
                        <a:rPr lang="en-IN" sz="1800" b="1">
                          <a:latin typeface="Times New Roman" panose="02020603050405020304" pitchFamily="18" charset="0"/>
                          <a:cs typeface="Times New Roman" panose="02020603050405020304" pitchFamily="18" charset="0"/>
                        </a:rPr>
                        <a:t>TITLE</a:t>
                      </a:r>
                    </a:p>
                  </a:txBody>
                  <a:tcPr/>
                </a:tc>
                <a:tc>
                  <a:txBody>
                    <a:bodyPr/>
                    <a:lstStyle/>
                    <a:p>
                      <a:pPr algn="ctr"/>
                      <a:r>
                        <a:rPr lang="en-IN" sz="1800" b="1">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a:latin typeface="Times New Roman" panose="02020603050405020304" pitchFamily="18" charset="0"/>
                          <a:cs typeface="Times New Roman" panose="02020603050405020304" pitchFamily="18" charset="0"/>
                        </a:rPr>
                        <a:t>TOOLS USED/</a:t>
                      </a:r>
                    </a:p>
                    <a:p>
                      <a:pPr algn="ctr"/>
                      <a:r>
                        <a:rPr lang="en-IN" sz="1800" b="1">
                          <a:latin typeface="Times New Roman" panose="02020603050405020304" pitchFamily="18" charset="0"/>
                          <a:cs typeface="Times New Roman" panose="02020603050405020304" pitchFamily="18" charset="0"/>
                        </a:rPr>
                        <a:t>ALGORITHM</a:t>
                      </a:r>
                    </a:p>
                  </a:txBody>
                  <a:tcPr/>
                </a:tc>
                <a:tc>
                  <a:txBody>
                    <a:bodyPr/>
                    <a:lstStyle/>
                    <a:p>
                      <a:pPr algn="ctr"/>
                      <a:r>
                        <a:rPr lang="en-IN" sz="1800" b="1">
                          <a:latin typeface="Times New Roman" panose="02020603050405020304" pitchFamily="18" charset="0"/>
                          <a:cs typeface="Times New Roman" panose="02020603050405020304" pitchFamily="18" charset="0"/>
                        </a:rPr>
                        <a:t>TECHNOLOGY</a:t>
                      </a:r>
                    </a:p>
                  </a:txBody>
                  <a:tcPr/>
                </a:tc>
                <a:tc>
                  <a:txBody>
                    <a:bodyPr/>
                    <a:lstStyle/>
                    <a:p>
                      <a:pPr algn="ctr"/>
                      <a:r>
                        <a:rPr lang="en-IN" sz="1800" b="1">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10000"/>
                  </a:ext>
                </a:extLst>
              </a:tr>
              <a:tr h="5016500">
                <a:tc>
                  <a:txBody>
                    <a:bodyPr/>
                    <a:lstStyle/>
                    <a:p>
                      <a:pPr algn="ctr"/>
                      <a:r>
                        <a:rPr lang="en-US" altLang="en-IN" sz="1600"/>
                        <a:t>1</a:t>
                      </a:r>
                    </a:p>
                  </a:txBody>
                  <a:tcPr/>
                </a:tc>
                <a:tc>
                  <a:txBody>
                    <a:bodyPr/>
                    <a:lstStyle/>
                    <a:p>
                      <a:r>
                        <a:rPr lang="en-GB" sz="1600">
                          <a:latin typeface="Times New Roman"/>
                        </a:rPr>
                        <a:t>Machine Learning based Intelligent System for Safeguarding Specially Abled People </a:t>
                      </a:r>
                    </a:p>
                    <a:p>
                      <a:endParaRPr lang="en-IN" sz="1600">
                        <a:latin typeface="Times New Roman"/>
                      </a:endParaRPr>
                    </a:p>
                  </a:txBody>
                  <a:tcPr/>
                </a:tc>
                <a:tc>
                  <a:txBody>
                    <a:bodyPr/>
                    <a:lstStyle/>
                    <a:p>
                      <a:r>
                        <a:rPr lang="en-GB" sz="1600">
                          <a:latin typeface="Times New Roman"/>
                        </a:rPr>
                        <a:t>It is hard handle the challenges experienced by specially abled persons, like those who are visually, audibly, or vocally handicapped, with a single device. A device that can simple, quick, accurate, and effective.  </a:t>
                      </a:r>
                    </a:p>
                    <a:p>
                      <a:r>
                        <a:rPr lang="en-GB" sz="1600">
                          <a:latin typeface="Times New Roman"/>
                        </a:rPr>
                        <a:t>This is an idea which help the disabled people use and will protect the blind deaf and dumb people from the unknown people or thieves from getting harmed and also helpful for maintaining health issues.</a:t>
                      </a:r>
                      <a:endParaRPr lang="en-IN" sz="1600">
                        <a:latin typeface="Times New Roman"/>
                      </a:endParaRPr>
                    </a:p>
                  </a:txBody>
                  <a:tcPr/>
                </a:tc>
                <a:tc>
                  <a:txBody>
                    <a:bodyPr/>
                    <a:lstStyle/>
                    <a:p>
                      <a:pPr marL="285750" indent="-285750">
                        <a:buFont typeface="Arial" panose="020B0604020202020204" pitchFamily="34" charset="0"/>
                        <a:buChar char="•"/>
                      </a:pPr>
                      <a:r>
                        <a:rPr lang="en-GB" sz="1600">
                          <a:latin typeface="Times New Roman"/>
                        </a:rPr>
                        <a:t>Vibrations</a:t>
                      </a:r>
                    </a:p>
                    <a:p>
                      <a:pPr marL="285750" indent="-285750">
                        <a:buFont typeface="Arial" panose="020B0604020202020204" pitchFamily="34" charset="0"/>
                        <a:buChar char="•"/>
                      </a:pPr>
                      <a:r>
                        <a:rPr lang="en-GB" sz="1600">
                          <a:latin typeface="Times New Roman"/>
                        </a:rPr>
                        <a:t>Deep learning</a:t>
                      </a:r>
                    </a:p>
                    <a:p>
                      <a:pPr marL="285750" indent="-285750">
                        <a:buFont typeface="Arial" panose="020B0604020202020204" pitchFamily="34" charset="0"/>
                        <a:buChar char="•"/>
                      </a:pPr>
                      <a:r>
                        <a:rPr lang="en-GB" sz="1600">
                          <a:latin typeface="Times New Roman"/>
                        </a:rPr>
                        <a:t>Machine learning algorithms </a:t>
                      </a:r>
                    </a:p>
                    <a:p>
                      <a:pPr marL="285750" indent="-285750">
                        <a:buFont typeface="Arial" panose="020B0604020202020204" pitchFamily="34" charset="0"/>
                        <a:buChar char="•"/>
                      </a:pPr>
                      <a:r>
                        <a:rPr lang="en-GB" sz="1600">
                          <a:latin typeface="Times New Roman"/>
                        </a:rPr>
                        <a:t>Object detection</a:t>
                      </a:r>
                    </a:p>
                    <a:p>
                      <a:pPr marL="285750" indent="-285750">
                        <a:buFont typeface="Arial" panose="020B0604020202020204" pitchFamily="34" charset="0"/>
                        <a:buChar char="•"/>
                      </a:pPr>
                      <a:r>
                        <a:rPr lang="en-GB" sz="1600">
                          <a:latin typeface="Times New Roman"/>
                        </a:rPr>
                        <a:t>Cameras</a:t>
                      </a:r>
                    </a:p>
                    <a:p>
                      <a:pPr marL="285750" indent="-285750">
                        <a:buFont typeface="Arial" panose="020B0604020202020204" pitchFamily="34" charset="0"/>
                        <a:buChar char="•"/>
                      </a:pPr>
                      <a:endParaRPr lang="en-IN" sz="1600">
                        <a:latin typeface="Times New Roman"/>
                      </a:endParaRPr>
                    </a:p>
                  </a:txBody>
                  <a:tcPr/>
                </a:tc>
                <a:tc>
                  <a:txBody>
                    <a:bodyPr/>
                    <a:lstStyle/>
                    <a:p>
                      <a:pPr algn="ctr"/>
                      <a:endParaRPr lang="en-US" altLang="en-IN" sz="2800">
                        <a:latin typeface="Times New Roman"/>
                      </a:endParaRPr>
                    </a:p>
                    <a:p>
                      <a:pPr algn="ctr"/>
                      <a:endParaRPr lang="en-US" altLang="en-IN" sz="2800">
                        <a:latin typeface="Times New Roman"/>
                      </a:endParaRPr>
                    </a:p>
                    <a:p>
                      <a:pPr algn="ctr"/>
                      <a:endParaRPr lang="en-GB" altLang="en-IN" sz="2800">
                        <a:latin typeface="Times New Roman"/>
                      </a:endParaRPr>
                    </a:p>
                    <a:p>
                      <a:pPr algn="ctr"/>
                      <a:endParaRPr lang="en-GB" altLang="en-IN" sz="2800">
                        <a:latin typeface="Times New Roman"/>
                      </a:endParaRPr>
                    </a:p>
                    <a:p>
                      <a:pPr algn="ctr"/>
                      <a:r>
                        <a:rPr lang="en-GB" altLang="en-IN" sz="2000">
                          <a:latin typeface="Times New Roman"/>
                        </a:rPr>
                        <a:t>ARTIFICIAL INTELLIGENCE</a:t>
                      </a:r>
                      <a:r>
                        <a:rPr lang="en-GB" altLang="en-IN" sz="2400">
                          <a:latin typeface="Times New Roman"/>
                        </a:rPr>
                        <a:t> </a:t>
                      </a:r>
                      <a:endParaRPr lang="en-US" altLang="en-IN" sz="2400">
                        <a:latin typeface="Times New Roman"/>
                      </a:endParaRPr>
                    </a:p>
                  </a:txBody>
                  <a:tcPr/>
                </a:tc>
                <a:tc>
                  <a:txBody>
                    <a:bodyPr/>
                    <a:lstStyle/>
                    <a:p>
                      <a:r>
                        <a:rPr lang="en-IN" sz="1600" b="1">
                          <a:latin typeface="Times New Roman"/>
                          <a:sym typeface="+mn-ea"/>
                        </a:rPr>
                        <a:t>ADVANTAGES</a:t>
                      </a:r>
                      <a:endParaRPr lang="en-IN" sz="1600">
                        <a:latin typeface="Times New Roman"/>
                      </a:endParaRPr>
                    </a:p>
                    <a:p>
                      <a:pPr marL="285750" indent="-285750">
                        <a:buFont typeface="Arial" panose="020B0604020202020204" pitchFamily="34" charset="0"/>
                        <a:buChar char="•"/>
                      </a:pPr>
                      <a:r>
                        <a:rPr lang="en-GB" sz="1600">
                          <a:latin typeface="Times New Roman"/>
                        </a:rPr>
                        <a:t>Device can be quick, simple, accurate and effective. </a:t>
                      </a:r>
                    </a:p>
                    <a:p>
                      <a:pPr marL="285750" indent="-285750">
                        <a:buFont typeface="Arial" panose="020B0604020202020204" pitchFamily="34" charset="0"/>
                        <a:buChar char="•"/>
                      </a:pPr>
                      <a:r>
                        <a:rPr lang="en-GB" sz="1600">
                          <a:latin typeface="Times New Roman"/>
                        </a:rPr>
                        <a:t>Helpful in maintaining health related issues.</a:t>
                      </a:r>
                      <a:endParaRPr lang="en-IN" sz="1600">
                        <a:latin typeface="Times New Roman"/>
                      </a:endParaRPr>
                    </a:p>
                    <a:p>
                      <a:r>
                        <a:rPr lang="en-IN" sz="1600" b="1">
                          <a:latin typeface="Times New Roman"/>
                          <a:sym typeface="+mn-ea"/>
                        </a:rPr>
                        <a:t>DISADVANTAGES</a:t>
                      </a:r>
                      <a:endParaRPr lang="en-IN" sz="1600">
                        <a:latin typeface="Times New Roman"/>
                      </a:endParaRPr>
                    </a:p>
                    <a:p>
                      <a:pPr marL="285750" indent="-285750">
                        <a:buFont typeface="Arial" panose="020B0604020202020204" pitchFamily="34" charset="0"/>
                        <a:buChar char="•"/>
                      </a:pPr>
                      <a:r>
                        <a:rPr lang="en-GB" sz="1600">
                          <a:latin typeface="Times New Roman"/>
                        </a:rPr>
                        <a:t>It can vary based on unknown person situations and personality.</a:t>
                      </a:r>
                      <a:endParaRPr lang="en-IN" sz="1600">
                        <a:latin typeface="Times New Roman"/>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p:cNvGraphicFramePr>
            <a:graphicFrameLocks noGrp="1"/>
          </p:cNvGraphicFramePr>
          <p:nvPr>
            <p:ph idx="1"/>
            <p:extLst>
              <p:ext uri="{D42A27DB-BD31-4B8C-83A1-F6EECF244321}">
                <p14:modId xmlns:p14="http://schemas.microsoft.com/office/powerpoint/2010/main" val="3284716948"/>
              </p:ext>
            </p:extLst>
          </p:nvPr>
        </p:nvGraphicFramePr>
        <p:xfrm>
          <a:off x="423513" y="596765"/>
          <a:ext cx="11405820" cy="5871210"/>
        </p:xfrm>
        <a:graphic>
          <a:graphicData uri="http://schemas.openxmlformats.org/drawingml/2006/table">
            <a:tbl>
              <a:tblPr firstRow="1" bandRow="1">
                <a:tableStyleId>{5940675A-B579-460E-94D1-54222C63F5DA}</a:tableStyleId>
              </a:tblPr>
              <a:tblGrid>
                <a:gridCol w="939164">
                  <a:extLst>
                    <a:ext uri="{9D8B030D-6E8A-4147-A177-3AD203B41FA5}">
                      <a16:colId xmlns:a16="http://schemas.microsoft.com/office/drawing/2014/main" val="20000"/>
                    </a:ext>
                  </a:extLst>
                </a:gridCol>
                <a:gridCol w="1589405">
                  <a:extLst>
                    <a:ext uri="{9D8B030D-6E8A-4147-A177-3AD203B41FA5}">
                      <a16:colId xmlns:a16="http://schemas.microsoft.com/office/drawing/2014/main" val="20001"/>
                    </a:ext>
                  </a:extLst>
                </a:gridCol>
                <a:gridCol w="2380199">
                  <a:extLst>
                    <a:ext uri="{9D8B030D-6E8A-4147-A177-3AD203B41FA5}">
                      <a16:colId xmlns:a16="http://schemas.microsoft.com/office/drawing/2014/main" val="20002"/>
                    </a:ext>
                  </a:extLst>
                </a:gridCol>
                <a:gridCol w="2268855">
                  <a:extLst>
                    <a:ext uri="{9D8B030D-6E8A-4147-A177-3AD203B41FA5}">
                      <a16:colId xmlns:a16="http://schemas.microsoft.com/office/drawing/2014/main" val="20003"/>
                    </a:ext>
                  </a:extLst>
                </a:gridCol>
                <a:gridCol w="2079401">
                  <a:extLst>
                    <a:ext uri="{9D8B030D-6E8A-4147-A177-3AD203B41FA5}">
                      <a16:colId xmlns:a16="http://schemas.microsoft.com/office/drawing/2014/main" val="20004"/>
                    </a:ext>
                  </a:extLst>
                </a:gridCol>
                <a:gridCol w="2148796">
                  <a:extLst>
                    <a:ext uri="{9D8B030D-6E8A-4147-A177-3AD203B41FA5}">
                      <a16:colId xmlns:a16="http://schemas.microsoft.com/office/drawing/2014/main" val="20005"/>
                    </a:ext>
                  </a:extLst>
                </a:gridCol>
              </a:tblGrid>
              <a:tr h="854710">
                <a:tc>
                  <a:txBody>
                    <a:bodyPr/>
                    <a:lstStyle/>
                    <a:p>
                      <a:pPr algn="ctr"/>
                      <a:r>
                        <a:rPr lang="en-IN" sz="1800" b="1" err="1">
                          <a:latin typeface="Times New Roman" panose="02020603050405020304" pitchFamily="18" charset="0"/>
                          <a:cs typeface="Times New Roman" panose="02020603050405020304" pitchFamily="18" charset="0"/>
                        </a:rPr>
                        <a:t>S.No</a:t>
                      </a:r>
                      <a:endParaRPr lang="en-IN" sz="1800" b="1" err="1">
                        <a:latin typeface="Times New Roman"/>
                        <a:cs typeface="Times New Roman"/>
                      </a:endParaRPr>
                    </a:p>
                  </a:txBody>
                  <a:tcPr/>
                </a:tc>
                <a:tc>
                  <a:txBody>
                    <a:bodyPr/>
                    <a:lstStyle/>
                    <a:p>
                      <a:pPr algn="ctr"/>
                      <a:r>
                        <a:rPr lang="en-IN" sz="1800" b="1">
                          <a:latin typeface="Times New Roman" panose="02020603050405020304" pitchFamily="18" charset="0"/>
                          <a:cs typeface="Times New Roman" panose="02020603050405020304" pitchFamily="18" charset="0"/>
                        </a:rPr>
                        <a:t>TITLE</a:t>
                      </a:r>
                    </a:p>
                  </a:txBody>
                  <a:tcPr/>
                </a:tc>
                <a:tc>
                  <a:txBody>
                    <a:bodyPr/>
                    <a:lstStyle/>
                    <a:p>
                      <a:pPr algn="ctr"/>
                      <a:r>
                        <a:rPr lang="en-IN" sz="1800" b="1">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a:latin typeface="Times New Roman" panose="02020603050405020304" pitchFamily="18" charset="0"/>
                          <a:cs typeface="Times New Roman" panose="02020603050405020304" pitchFamily="18" charset="0"/>
                        </a:rPr>
                        <a:t>TOOLS USED/</a:t>
                      </a:r>
                    </a:p>
                    <a:p>
                      <a:pPr algn="ctr"/>
                      <a:r>
                        <a:rPr lang="en-IN" sz="1800" b="1">
                          <a:latin typeface="Times New Roman" panose="02020603050405020304" pitchFamily="18" charset="0"/>
                          <a:cs typeface="Times New Roman" panose="02020603050405020304" pitchFamily="18" charset="0"/>
                        </a:rPr>
                        <a:t>ALGORITHM</a:t>
                      </a:r>
                    </a:p>
                  </a:txBody>
                  <a:tcPr/>
                </a:tc>
                <a:tc>
                  <a:txBody>
                    <a:bodyPr/>
                    <a:lstStyle/>
                    <a:p>
                      <a:pPr algn="ctr"/>
                      <a:r>
                        <a:rPr lang="en-IN" sz="1800" b="1">
                          <a:latin typeface="Times New Roman" panose="02020603050405020304" pitchFamily="18" charset="0"/>
                          <a:cs typeface="Times New Roman" panose="02020603050405020304" pitchFamily="18" charset="0"/>
                        </a:rPr>
                        <a:t>TECHNOLOGY</a:t>
                      </a:r>
                    </a:p>
                  </a:txBody>
                  <a:tcPr/>
                </a:tc>
                <a:tc>
                  <a:txBody>
                    <a:bodyPr/>
                    <a:lstStyle/>
                    <a:p>
                      <a:pPr algn="ctr"/>
                      <a:r>
                        <a:rPr lang="en-IN" sz="1800" b="1">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10000"/>
                  </a:ext>
                </a:extLst>
              </a:tr>
              <a:tr h="5016500">
                <a:tc>
                  <a:txBody>
                    <a:bodyPr/>
                    <a:lstStyle/>
                    <a:p>
                      <a:pPr algn="ctr"/>
                      <a:r>
                        <a:rPr lang="en-US" altLang="en-IN" sz="1600">
                          <a:latin typeface="Times New Roman"/>
                        </a:rPr>
                        <a:t>2</a:t>
                      </a:r>
                    </a:p>
                  </a:txBody>
                  <a:tcPr/>
                </a:tc>
                <a:tc>
                  <a:txBody>
                    <a:bodyPr/>
                    <a:lstStyle/>
                    <a:p>
                      <a:r>
                        <a:rPr lang="en-IN" sz="1600">
                          <a:latin typeface="Times New Roman"/>
                        </a:rPr>
                        <a:t>Hand Gesture Recognition and Voice Conversion  </a:t>
                      </a:r>
                      <a:endParaRPr lang="en-GB" sz="1600">
                        <a:latin typeface="Times New Roman"/>
                      </a:endParaRPr>
                    </a:p>
                    <a:p>
                      <a:r>
                        <a:rPr lang="en-IN" sz="1600">
                          <a:latin typeface="Times New Roman"/>
                        </a:rPr>
                        <a:t>System for </a:t>
                      </a:r>
                      <a:r>
                        <a:rPr lang="en-GB" sz="1600">
                          <a:latin typeface="Times New Roman"/>
                        </a:rPr>
                        <a:t>Dumb </a:t>
                      </a:r>
                      <a:r>
                        <a:rPr lang="en-IN" sz="1600">
                          <a:latin typeface="Times New Roman"/>
                        </a:rPr>
                        <a:t>People</a:t>
                      </a:r>
                    </a:p>
                  </a:txBody>
                  <a:tcPr/>
                </a:tc>
                <a:tc>
                  <a:txBody>
                    <a:bodyPr/>
                    <a:lstStyle/>
                    <a:p>
                      <a:r>
                        <a:rPr lang="en-GB" sz="1600">
                          <a:latin typeface="Times New Roman"/>
                        </a:rPr>
                        <a:t>Sign language plays a major role for dumb people to communicate easily. It is difficult for mute people to convey their message to normal people.</a:t>
                      </a:r>
                    </a:p>
                    <a:p>
                      <a:r>
                        <a:rPr lang="en-GB" sz="1600">
                          <a:latin typeface="Times New Roman"/>
                        </a:rPr>
                        <a:t>Normal people are not aware of hand sign language. The solution for this problem is to convert the sign language into convenient language.</a:t>
                      </a:r>
                    </a:p>
                    <a:p>
                      <a:endParaRPr lang="en-IN" sz="1600">
                        <a:latin typeface="Times New Roman"/>
                      </a:endParaRPr>
                    </a:p>
                  </a:txBody>
                  <a:tcPr/>
                </a:tc>
                <a:tc>
                  <a:txBody>
                    <a:bodyPr/>
                    <a:lstStyle/>
                    <a:p>
                      <a:pPr marL="285750" indent="-285750">
                        <a:buFont typeface="Arial" panose="020B0604020202020204" pitchFamily="34" charset="0"/>
                        <a:buChar char="•"/>
                      </a:pPr>
                      <a:r>
                        <a:rPr lang="en-GB" sz="1600">
                          <a:latin typeface="Times New Roman"/>
                        </a:rPr>
                        <a:t>Smart speaking system for mute people </a:t>
                      </a:r>
                    </a:p>
                    <a:p>
                      <a:pPr marL="285750" indent="-285750">
                        <a:buFont typeface="Arial" panose="020B0604020202020204" pitchFamily="34" charset="0"/>
                        <a:buChar char="•"/>
                      </a:pPr>
                      <a:r>
                        <a:rPr lang="en-GB" sz="1600">
                          <a:latin typeface="Times New Roman"/>
                        </a:rPr>
                        <a:t>Raspberry Pi</a:t>
                      </a:r>
                    </a:p>
                    <a:p>
                      <a:pPr marL="285750" indent="-285750">
                        <a:buFont typeface="Arial" panose="020B0604020202020204" pitchFamily="34" charset="0"/>
                        <a:buChar char="•"/>
                      </a:pPr>
                      <a:r>
                        <a:rPr lang="en-GB" sz="1600">
                          <a:latin typeface="Times New Roman"/>
                        </a:rPr>
                        <a:t>Flex Sensors</a:t>
                      </a:r>
                    </a:p>
                    <a:p>
                      <a:pPr marL="285750" indent="-285750">
                        <a:buFont typeface="Arial" panose="020B0604020202020204" pitchFamily="34" charset="0"/>
                        <a:buChar char="•"/>
                      </a:pPr>
                      <a:r>
                        <a:rPr lang="en-GB" sz="1600">
                          <a:latin typeface="Times New Roman"/>
                        </a:rPr>
                        <a:t>Accelerometer Sensor</a:t>
                      </a:r>
                      <a:endParaRPr lang="en-IN" sz="1600">
                        <a:latin typeface="Times New Roman"/>
                      </a:endParaRPr>
                    </a:p>
                    <a:p>
                      <a:pPr marL="0" indent="0">
                        <a:buFont typeface="Arial" panose="020B0604020202020204" pitchFamily="34" charset="0"/>
                        <a:buNone/>
                      </a:pPr>
                      <a:r>
                        <a:rPr lang="en-IN" sz="1600">
                          <a:latin typeface="Times New Roman"/>
                        </a:rPr>
                        <a:t>   </a:t>
                      </a:r>
                    </a:p>
                    <a:p>
                      <a:pPr marL="285750" indent="-285750">
                        <a:buFont typeface="Arial" panose="020B0604020202020204" pitchFamily="34" charset="0"/>
                        <a:buChar char="•"/>
                      </a:pPr>
                      <a:endParaRPr lang="en-IN" sz="1600">
                        <a:latin typeface="Times New Roman"/>
                      </a:endParaRPr>
                    </a:p>
                    <a:p>
                      <a:pPr marL="285750" indent="-285750">
                        <a:buFont typeface="Arial" panose="020B0604020202020204" pitchFamily="34" charset="0"/>
                        <a:buChar char="•"/>
                      </a:pPr>
                      <a:endParaRPr lang="en-IN" sz="1600">
                        <a:latin typeface="Times New Roman"/>
                      </a:endParaRPr>
                    </a:p>
                  </a:txBody>
                  <a:tcPr/>
                </a:tc>
                <a:tc>
                  <a:txBody>
                    <a:bodyPr/>
                    <a:lstStyle/>
                    <a:p>
                      <a:pPr algn="ctr"/>
                      <a:endParaRPr lang="en-US" altLang="en-IN" sz="2800">
                        <a:latin typeface="Times New Roman"/>
                      </a:endParaRPr>
                    </a:p>
                    <a:p>
                      <a:pPr algn="ctr"/>
                      <a:endParaRPr lang="en-US" altLang="en-IN" sz="2800">
                        <a:latin typeface="Times New Roman"/>
                      </a:endParaRPr>
                    </a:p>
                    <a:p>
                      <a:pPr algn="ctr"/>
                      <a:endParaRPr lang="en-US" altLang="en-IN" sz="2800">
                        <a:latin typeface="Times New Roman"/>
                      </a:endParaRPr>
                    </a:p>
                    <a:p>
                      <a:pPr algn="ctr"/>
                      <a:endParaRPr lang="en-GB" altLang="en-IN" sz="2800" b="0">
                        <a:latin typeface="Times New Roman"/>
                      </a:endParaRPr>
                    </a:p>
                    <a:p>
                      <a:pPr algn="ctr"/>
                      <a:r>
                        <a:rPr lang="en-GB" altLang="en-IN" sz="2000" b="0">
                          <a:latin typeface="Times New Roman"/>
                        </a:rPr>
                        <a:t>ARTIFICIAL INTELLIGENCE </a:t>
                      </a:r>
                      <a:endParaRPr lang="en-US" altLang="en-IN" sz="2000" b="0">
                        <a:latin typeface="Times New Roman"/>
                      </a:endParaRPr>
                    </a:p>
                  </a:txBody>
                  <a:tcPr/>
                </a:tc>
                <a:tc>
                  <a:txBody>
                    <a:bodyPr/>
                    <a:lstStyle/>
                    <a:p>
                      <a:pPr indent="0">
                        <a:buNone/>
                      </a:pPr>
                      <a:r>
                        <a:rPr lang="en-US" altLang="en-IN" sz="1600" b="1">
                          <a:latin typeface="Times New Roman"/>
                        </a:rPr>
                        <a:t>ADVANTAGES</a:t>
                      </a:r>
                      <a:endParaRPr lang="en-IN" sz="1600" b="0">
                        <a:latin typeface="Times New Roman"/>
                      </a:endParaRPr>
                    </a:p>
                    <a:p>
                      <a:pPr marL="285750" indent="-285750">
                        <a:buFont typeface="Arial" panose="020B0604020202020204" pitchFamily="34" charset="0"/>
                        <a:buChar char="•"/>
                      </a:pPr>
                      <a:r>
                        <a:rPr lang="en-GB" sz="1600" b="0">
                          <a:latin typeface="Times New Roman"/>
                        </a:rPr>
                        <a:t>Eazy and efficient communication is done. </a:t>
                      </a:r>
                    </a:p>
                    <a:p>
                      <a:pPr marL="285750" indent="-285750">
                        <a:buFont typeface="Arial" panose="020B0604020202020204" pitchFamily="34" charset="0"/>
                        <a:buChar char="•"/>
                      </a:pPr>
                      <a:r>
                        <a:rPr lang="en-GB" sz="1600" b="0">
                          <a:latin typeface="Times New Roman"/>
                        </a:rPr>
                        <a:t>Conversion of language is capable in learning.</a:t>
                      </a:r>
                      <a:endParaRPr lang="en-IN" sz="1600" b="0">
                        <a:latin typeface="Times New Roman"/>
                      </a:endParaRPr>
                    </a:p>
                    <a:p>
                      <a:pPr indent="0">
                        <a:buNone/>
                      </a:pPr>
                      <a:r>
                        <a:rPr lang="en-US" altLang="en-IN" sz="1600" b="1">
                          <a:latin typeface="Times New Roman"/>
                          <a:sym typeface="+mn-ea"/>
                        </a:rPr>
                        <a:t>DISADVANTAGES</a:t>
                      </a:r>
                    </a:p>
                    <a:p>
                      <a:pPr marL="285750" indent="-285750">
                        <a:buFont typeface="Arial" panose="020B0604020202020204" pitchFamily="34" charset="0"/>
                        <a:buChar char="•"/>
                      </a:pPr>
                      <a:r>
                        <a:rPr lang="en-GB" sz="1600" b="0">
                          <a:latin typeface="Times New Roman"/>
                        </a:rPr>
                        <a:t> It is difficult for mute people to convey their message to normal people and awareness is less.</a:t>
                      </a:r>
                      <a:endParaRPr lang="en-IN" sz="1600" b="0">
                        <a:latin typeface="Times New Roman"/>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p:cNvGraphicFramePr>
            <a:graphicFrameLocks noGrp="1"/>
          </p:cNvGraphicFramePr>
          <p:nvPr>
            <p:ph idx="1"/>
            <p:extLst>
              <p:ext uri="{D42A27DB-BD31-4B8C-83A1-F6EECF244321}">
                <p14:modId xmlns:p14="http://schemas.microsoft.com/office/powerpoint/2010/main" val="3745287946"/>
              </p:ext>
            </p:extLst>
          </p:nvPr>
        </p:nvGraphicFramePr>
        <p:xfrm>
          <a:off x="423513" y="596765"/>
          <a:ext cx="11405820" cy="5930900"/>
        </p:xfrm>
        <a:graphic>
          <a:graphicData uri="http://schemas.openxmlformats.org/drawingml/2006/table">
            <a:tbl>
              <a:tblPr firstRow="1" bandRow="1">
                <a:tableStyleId>{5940675A-B579-460E-94D1-54222C63F5DA}</a:tableStyleId>
              </a:tblPr>
              <a:tblGrid>
                <a:gridCol w="939164">
                  <a:extLst>
                    <a:ext uri="{9D8B030D-6E8A-4147-A177-3AD203B41FA5}">
                      <a16:colId xmlns:a16="http://schemas.microsoft.com/office/drawing/2014/main" val="20000"/>
                    </a:ext>
                  </a:extLst>
                </a:gridCol>
                <a:gridCol w="1589405">
                  <a:extLst>
                    <a:ext uri="{9D8B030D-6E8A-4147-A177-3AD203B41FA5}">
                      <a16:colId xmlns:a16="http://schemas.microsoft.com/office/drawing/2014/main" val="20001"/>
                    </a:ext>
                  </a:extLst>
                </a:gridCol>
                <a:gridCol w="2380199">
                  <a:extLst>
                    <a:ext uri="{9D8B030D-6E8A-4147-A177-3AD203B41FA5}">
                      <a16:colId xmlns:a16="http://schemas.microsoft.com/office/drawing/2014/main" val="20002"/>
                    </a:ext>
                  </a:extLst>
                </a:gridCol>
                <a:gridCol w="2268855">
                  <a:extLst>
                    <a:ext uri="{9D8B030D-6E8A-4147-A177-3AD203B41FA5}">
                      <a16:colId xmlns:a16="http://schemas.microsoft.com/office/drawing/2014/main" val="20003"/>
                    </a:ext>
                  </a:extLst>
                </a:gridCol>
                <a:gridCol w="2307464">
                  <a:extLst>
                    <a:ext uri="{9D8B030D-6E8A-4147-A177-3AD203B41FA5}">
                      <a16:colId xmlns:a16="http://schemas.microsoft.com/office/drawing/2014/main" val="20004"/>
                    </a:ext>
                  </a:extLst>
                </a:gridCol>
                <a:gridCol w="1920733">
                  <a:extLst>
                    <a:ext uri="{9D8B030D-6E8A-4147-A177-3AD203B41FA5}">
                      <a16:colId xmlns:a16="http://schemas.microsoft.com/office/drawing/2014/main" val="20005"/>
                    </a:ext>
                  </a:extLst>
                </a:gridCol>
              </a:tblGrid>
              <a:tr h="854710">
                <a:tc>
                  <a:txBody>
                    <a:bodyPr/>
                    <a:lstStyle/>
                    <a:p>
                      <a:pPr algn="ctr"/>
                      <a:r>
                        <a:rPr lang="en-IN" sz="1800" b="1" err="1">
                          <a:latin typeface="Times New Roman" panose="02020603050405020304" pitchFamily="18" charset="0"/>
                          <a:cs typeface="Times New Roman" panose="02020603050405020304" pitchFamily="18" charset="0"/>
                        </a:rPr>
                        <a:t>S.No</a:t>
                      </a:r>
                      <a:endParaRPr lang="en-IN" sz="1800" b="1" err="1">
                        <a:latin typeface="Times New Roman"/>
                        <a:cs typeface="Times New Roman"/>
                      </a:endParaRPr>
                    </a:p>
                  </a:txBody>
                  <a:tcPr/>
                </a:tc>
                <a:tc>
                  <a:txBody>
                    <a:bodyPr/>
                    <a:lstStyle/>
                    <a:p>
                      <a:pPr algn="ctr"/>
                      <a:r>
                        <a:rPr lang="en-IN" sz="1800" b="1">
                          <a:latin typeface="Times New Roman" panose="02020603050405020304" pitchFamily="18" charset="0"/>
                          <a:cs typeface="Times New Roman" panose="02020603050405020304" pitchFamily="18" charset="0"/>
                        </a:rPr>
                        <a:t>TITLE</a:t>
                      </a:r>
                    </a:p>
                  </a:txBody>
                  <a:tcPr/>
                </a:tc>
                <a:tc>
                  <a:txBody>
                    <a:bodyPr/>
                    <a:lstStyle/>
                    <a:p>
                      <a:pPr algn="ctr"/>
                      <a:r>
                        <a:rPr lang="en-IN" sz="1800" b="1">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a:latin typeface="Times New Roman" panose="02020603050405020304" pitchFamily="18" charset="0"/>
                          <a:cs typeface="Times New Roman" panose="02020603050405020304" pitchFamily="18" charset="0"/>
                        </a:rPr>
                        <a:t>TOOLS USED/</a:t>
                      </a:r>
                    </a:p>
                    <a:p>
                      <a:pPr algn="ctr"/>
                      <a:r>
                        <a:rPr lang="en-IN" sz="1800" b="1">
                          <a:latin typeface="Times New Roman" panose="02020603050405020304" pitchFamily="18" charset="0"/>
                          <a:cs typeface="Times New Roman" panose="02020603050405020304" pitchFamily="18" charset="0"/>
                        </a:rPr>
                        <a:t>ALGORITHM</a:t>
                      </a:r>
                    </a:p>
                  </a:txBody>
                  <a:tcPr/>
                </a:tc>
                <a:tc>
                  <a:txBody>
                    <a:bodyPr/>
                    <a:lstStyle/>
                    <a:p>
                      <a:pPr algn="ctr"/>
                      <a:r>
                        <a:rPr lang="en-IN" sz="1800" b="1">
                          <a:latin typeface="Times New Roman" panose="02020603050405020304" pitchFamily="18" charset="0"/>
                          <a:cs typeface="Times New Roman" panose="02020603050405020304" pitchFamily="18" charset="0"/>
                        </a:rPr>
                        <a:t>TECHNOLOGY</a:t>
                      </a:r>
                    </a:p>
                  </a:txBody>
                  <a:tcPr/>
                </a:tc>
                <a:tc>
                  <a:txBody>
                    <a:bodyPr/>
                    <a:lstStyle/>
                    <a:p>
                      <a:pPr algn="ctr"/>
                      <a:r>
                        <a:rPr lang="en-IN" sz="1800" b="1">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10000"/>
                  </a:ext>
                </a:extLst>
              </a:tr>
              <a:tr h="5016500">
                <a:tc>
                  <a:txBody>
                    <a:bodyPr/>
                    <a:lstStyle/>
                    <a:p>
                      <a:pPr algn="ctr"/>
                      <a:r>
                        <a:rPr lang="en-US" altLang="en-IN" sz="1600">
                          <a:latin typeface="Times New Roman"/>
                        </a:rPr>
                        <a:t>3</a:t>
                      </a:r>
                    </a:p>
                  </a:txBody>
                  <a:tcPr/>
                </a:tc>
                <a:tc>
                  <a:txBody>
                    <a:bodyPr/>
                    <a:lstStyle/>
                    <a:p>
                      <a:r>
                        <a:rPr lang="en-GB" sz="1600">
                          <a:latin typeface="Times New Roman"/>
                        </a:rPr>
                        <a:t>Real-Time Sign Language Detection</a:t>
                      </a:r>
                      <a:endParaRPr lang="en-IN" sz="1600">
                        <a:latin typeface="Times New Roman"/>
                      </a:endParaRPr>
                    </a:p>
                  </a:txBody>
                  <a:tcPr/>
                </a:tc>
                <a:tc>
                  <a:txBody>
                    <a:bodyPr/>
                    <a:lstStyle/>
                    <a:p>
                      <a:r>
                        <a:rPr lang="en-IN" sz="1600">
                          <a:latin typeface="Times New Roman"/>
                        </a:rPr>
                        <a:t>A model can be build based on machine learning with trained to check different gestures of sign language and translate them into English language.</a:t>
                      </a:r>
                    </a:p>
                    <a:p>
                      <a:r>
                        <a:rPr lang="en-IN" sz="1600">
                          <a:latin typeface="Times New Roman"/>
                        </a:rPr>
                        <a:t>A real time Machine learning based system is construct for the sign language detection with TensorFlow object detection in this paper.</a:t>
                      </a:r>
                    </a:p>
                  </a:txBody>
                  <a:tcPr/>
                </a:tc>
                <a:tc>
                  <a:txBody>
                    <a:bodyPr/>
                    <a:lstStyle/>
                    <a:p>
                      <a:pPr marL="285750" indent="-285750">
                        <a:buFont typeface="Arial" panose="020B0604020202020204" pitchFamily="34" charset="0"/>
                        <a:buChar char="•"/>
                      </a:pPr>
                      <a:r>
                        <a:rPr lang="en-IN" sz="1600">
                          <a:latin typeface="Times New Roman"/>
                        </a:rPr>
                        <a:t>TensorFlow</a:t>
                      </a:r>
                      <a:endParaRPr lang="en-GB" sz="1600">
                        <a:latin typeface="Times New Roman"/>
                      </a:endParaRPr>
                    </a:p>
                    <a:p>
                      <a:pPr marL="285750" indent="-285750">
                        <a:buFont typeface="Arial" panose="020B0604020202020204" pitchFamily="34" charset="0"/>
                        <a:buChar char="•"/>
                      </a:pPr>
                      <a:r>
                        <a:rPr lang="en-IN" sz="1600">
                          <a:latin typeface="Times New Roman"/>
                        </a:rPr>
                        <a:t>Object  Detection  API</a:t>
                      </a:r>
                      <a:endParaRPr lang="en-GB" sz="1600">
                        <a:latin typeface="Times New Roman"/>
                      </a:endParaRPr>
                    </a:p>
                    <a:p>
                      <a:pPr marL="285750" indent="-285750">
                        <a:buFont typeface="Arial" panose="020B0604020202020204" pitchFamily="34" charset="0"/>
                        <a:buChar char="•"/>
                      </a:pPr>
                      <a:r>
                        <a:rPr lang="en-IN" sz="1600">
                          <a:latin typeface="Times New Roman"/>
                        </a:rPr>
                        <a:t>Open  CV</a:t>
                      </a:r>
                      <a:endParaRPr lang="en-GB" sz="1600">
                        <a:latin typeface="Times New Roman"/>
                      </a:endParaRPr>
                    </a:p>
                    <a:p>
                      <a:pPr marL="285750" indent="-285750">
                        <a:buFont typeface="Arial" panose="020B0604020202020204" pitchFamily="34" charset="0"/>
                        <a:buChar char="•"/>
                      </a:pPr>
                      <a:r>
                        <a:rPr lang="en-IN" sz="1600">
                          <a:latin typeface="Times New Roman"/>
                        </a:rPr>
                        <a:t>Label </a:t>
                      </a:r>
                      <a:r>
                        <a:rPr lang="en-GB" sz="1600">
                          <a:latin typeface="Times New Roman"/>
                        </a:rPr>
                        <a:t>Image </a:t>
                      </a:r>
                      <a:endParaRPr lang="en-IN" sz="1600">
                        <a:latin typeface="Times New Roman"/>
                      </a:endParaRPr>
                    </a:p>
                  </a:txBody>
                  <a:tcPr/>
                </a:tc>
                <a:tc>
                  <a:txBody>
                    <a:bodyPr/>
                    <a:lstStyle/>
                    <a:p>
                      <a:pPr algn="ctr"/>
                      <a:endParaRPr lang="en-US" altLang="en-IN" sz="2800">
                        <a:latin typeface="Times New Roman"/>
                      </a:endParaRPr>
                    </a:p>
                    <a:p>
                      <a:pPr algn="ctr"/>
                      <a:endParaRPr lang="en-US" altLang="en-IN" sz="2800">
                        <a:latin typeface="Times New Roman"/>
                      </a:endParaRPr>
                    </a:p>
                    <a:p>
                      <a:pPr algn="ctr"/>
                      <a:endParaRPr lang="en-US" altLang="en-IN" sz="2800">
                        <a:latin typeface="Times New Roman"/>
                      </a:endParaRPr>
                    </a:p>
                    <a:p>
                      <a:pPr algn="ctr"/>
                      <a:endParaRPr lang="en-GB" altLang="en-IN" sz="2000" b="0">
                        <a:latin typeface="Times New Roman"/>
                      </a:endParaRPr>
                    </a:p>
                    <a:p>
                      <a:pPr algn="ctr"/>
                      <a:r>
                        <a:rPr lang="en-GB" altLang="en-IN" sz="2000" b="0">
                          <a:latin typeface="Times New Roman"/>
                        </a:rPr>
                        <a:t>ARTIFICIAL INTELLIGENCE </a:t>
                      </a:r>
                      <a:endParaRPr lang="en-US" altLang="en-IN" sz="2000" b="0">
                        <a:latin typeface="Times New Roman"/>
                      </a:endParaRPr>
                    </a:p>
                  </a:txBody>
                  <a:tcPr/>
                </a:tc>
                <a:tc>
                  <a:txBody>
                    <a:bodyPr/>
                    <a:lstStyle/>
                    <a:p>
                      <a:r>
                        <a:rPr lang="en-US" altLang="en-IN" sz="1600" b="1">
                          <a:latin typeface="Times New Roman"/>
                          <a:sym typeface="+mn-ea"/>
                        </a:rPr>
                        <a:t>ADVANTAGES</a:t>
                      </a:r>
                    </a:p>
                    <a:p>
                      <a:pPr marL="285750" indent="-285750">
                        <a:buFont typeface="Arial" panose="020B0604020202020204" pitchFamily="34" charset="0"/>
                        <a:buChar char="•"/>
                      </a:pPr>
                      <a:r>
                        <a:rPr lang="en-GB" altLang="en-IN" sz="1600" b="0">
                          <a:latin typeface="Times New Roman"/>
                          <a:sym typeface="+mn-ea"/>
                        </a:rPr>
                        <a:t>Translation makes communication Easy and Efficient.</a:t>
                      </a:r>
                      <a:r>
                        <a:rPr lang="en-GB" altLang="en-IN" sz="1600" b="0">
                          <a:latin typeface="Times New Roman"/>
                        </a:rPr>
                        <a:t> </a:t>
                      </a:r>
                      <a:endParaRPr lang="en-GB" altLang="en-IN" sz="1600" b="0">
                        <a:latin typeface="Times New Roman"/>
                        <a:sym typeface="+mn-ea"/>
                      </a:endParaRPr>
                    </a:p>
                    <a:p>
                      <a:pPr marL="285750" indent="-285750">
                        <a:buFont typeface="Arial" panose="020B0604020202020204" pitchFamily="34" charset="0"/>
                        <a:buChar char="•"/>
                      </a:pPr>
                      <a:r>
                        <a:rPr lang="en-GB" altLang="en-IN" sz="1600" b="0">
                          <a:latin typeface="Times New Roman"/>
                          <a:sym typeface="+mn-ea"/>
                        </a:rPr>
                        <a:t>Gesture based Communication used ,in which understandable for any people.</a:t>
                      </a:r>
                      <a:endParaRPr lang="en-US" altLang="en-IN" sz="1600" b="0">
                        <a:latin typeface="Times New Roman"/>
                        <a:sym typeface="+mn-ea"/>
                      </a:endParaRPr>
                    </a:p>
                    <a:p>
                      <a:endParaRPr lang="en-IN" sz="1600" b="0">
                        <a:latin typeface="Times New Roman"/>
                      </a:endParaRPr>
                    </a:p>
                    <a:p>
                      <a:r>
                        <a:rPr lang="en-US" altLang="en-IN" sz="1600" b="1">
                          <a:latin typeface="Times New Roman"/>
                          <a:sym typeface="+mn-ea"/>
                        </a:rPr>
                        <a:t>DISADVANTAGES</a:t>
                      </a:r>
                      <a:endParaRPr lang="en-IN" sz="1600" b="0">
                        <a:latin typeface="Times New Roman"/>
                      </a:endParaRPr>
                    </a:p>
                    <a:p>
                      <a:pPr marL="285750" indent="-285750">
                        <a:buFont typeface="Arial" panose="020B0604020202020204" pitchFamily="34" charset="0"/>
                        <a:buChar char="•"/>
                      </a:pPr>
                      <a:r>
                        <a:rPr lang="en-GB" sz="1600">
                          <a:latin typeface="Times New Roman"/>
                        </a:rPr>
                        <a:t>Hence model is based on detection techniques, Some delay and lag may be there.</a:t>
                      </a:r>
                      <a:endParaRPr lang="en-IN" sz="1600">
                        <a:latin typeface="Times New Roman"/>
                      </a:endParaRPr>
                    </a:p>
                    <a:p>
                      <a:pPr indent="0">
                        <a:buNone/>
                      </a:pPr>
                      <a:endParaRPr lang="en-IN" sz="1600">
                        <a:latin typeface="Times New Roman"/>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p:cNvGraphicFramePr>
            <a:graphicFrameLocks noGrp="1"/>
          </p:cNvGraphicFramePr>
          <p:nvPr>
            <p:ph idx="1"/>
            <p:extLst>
              <p:ext uri="{D42A27DB-BD31-4B8C-83A1-F6EECF244321}">
                <p14:modId xmlns:p14="http://schemas.microsoft.com/office/powerpoint/2010/main" val="3694994013"/>
              </p:ext>
            </p:extLst>
          </p:nvPr>
        </p:nvGraphicFramePr>
        <p:xfrm>
          <a:off x="423513" y="596765"/>
          <a:ext cx="11405820" cy="5930900"/>
        </p:xfrm>
        <a:graphic>
          <a:graphicData uri="http://schemas.openxmlformats.org/drawingml/2006/table">
            <a:tbl>
              <a:tblPr firstRow="1" bandRow="1">
                <a:tableStyleId>{5940675A-B579-460E-94D1-54222C63F5DA}</a:tableStyleId>
              </a:tblPr>
              <a:tblGrid>
                <a:gridCol w="939164">
                  <a:extLst>
                    <a:ext uri="{9D8B030D-6E8A-4147-A177-3AD203B41FA5}">
                      <a16:colId xmlns:a16="http://schemas.microsoft.com/office/drawing/2014/main" val="20000"/>
                    </a:ext>
                  </a:extLst>
                </a:gridCol>
                <a:gridCol w="1589405">
                  <a:extLst>
                    <a:ext uri="{9D8B030D-6E8A-4147-A177-3AD203B41FA5}">
                      <a16:colId xmlns:a16="http://schemas.microsoft.com/office/drawing/2014/main" val="20001"/>
                    </a:ext>
                  </a:extLst>
                </a:gridCol>
                <a:gridCol w="2380199">
                  <a:extLst>
                    <a:ext uri="{9D8B030D-6E8A-4147-A177-3AD203B41FA5}">
                      <a16:colId xmlns:a16="http://schemas.microsoft.com/office/drawing/2014/main" val="20002"/>
                    </a:ext>
                  </a:extLst>
                </a:gridCol>
                <a:gridCol w="2268855">
                  <a:extLst>
                    <a:ext uri="{9D8B030D-6E8A-4147-A177-3AD203B41FA5}">
                      <a16:colId xmlns:a16="http://schemas.microsoft.com/office/drawing/2014/main" val="20003"/>
                    </a:ext>
                  </a:extLst>
                </a:gridCol>
                <a:gridCol w="2186725">
                  <a:extLst>
                    <a:ext uri="{9D8B030D-6E8A-4147-A177-3AD203B41FA5}">
                      <a16:colId xmlns:a16="http://schemas.microsoft.com/office/drawing/2014/main" val="20004"/>
                    </a:ext>
                  </a:extLst>
                </a:gridCol>
                <a:gridCol w="2041472">
                  <a:extLst>
                    <a:ext uri="{9D8B030D-6E8A-4147-A177-3AD203B41FA5}">
                      <a16:colId xmlns:a16="http://schemas.microsoft.com/office/drawing/2014/main" val="20005"/>
                    </a:ext>
                  </a:extLst>
                </a:gridCol>
              </a:tblGrid>
              <a:tr h="854710">
                <a:tc>
                  <a:txBody>
                    <a:bodyPr/>
                    <a:lstStyle/>
                    <a:p>
                      <a:pPr algn="ctr"/>
                      <a:r>
                        <a:rPr lang="en-IN" sz="1800" b="1" err="1">
                          <a:latin typeface="Times New Roman" panose="02020603050405020304" pitchFamily="18" charset="0"/>
                          <a:cs typeface="Times New Roman" panose="02020603050405020304" pitchFamily="18" charset="0"/>
                        </a:rPr>
                        <a:t>S.No</a:t>
                      </a:r>
                      <a:endParaRPr lang="en-IN" sz="1800" b="1" err="1">
                        <a:latin typeface="Times New Roman"/>
                        <a:cs typeface="Times New Roman"/>
                      </a:endParaRPr>
                    </a:p>
                  </a:txBody>
                  <a:tcPr/>
                </a:tc>
                <a:tc>
                  <a:txBody>
                    <a:bodyPr/>
                    <a:lstStyle/>
                    <a:p>
                      <a:pPr algn="ctr"/>
                      <a:r>
                        <a:rPr lang="en-IN" sz="1800" b="1">
                          <a:latin typeface="Times New Roman" panose="02020603050405020304" pitchFamily="18" charset="0"/>
                          <a:cs typeface="Times New Roman" panose="02020603050405020304" pitchFamily="18" charset="0"/>
                        </a:rPr>
                        <a:t>TITLE</a:t>
                      </a:r>
                    </a:p>
                  </a:txBody>
                  <a:tcPr/>
                </a:tc>
                <a:tc>
                  <a:txBody>
                    <a:bodyPr/>
                    <a:lstStyle/>
                    <a:p>
                      <a:pPr algn="ctr"/>
                      <a:r>
                        <a:rPr lang="en-IN" sz="1800" b="1">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a:latin typeface="Times New Roman" panose="02020603050405020304" pitchFamily="18" charset="0"/>
                          <a:cs typeface="Times New Roman" panose="02020603050405020304" pitchFamily="18" charset="0"/>
                        </a:rPr>
                        <a:t>TOOLS USED/</a:t>
                      </a:r>
                    </a:p>
                    <a:p>
                      <a:pPr algn="ctr"/>
                      <a:r>
                        <a:rPr lang="en-IN" sz="1800" b="1">
                          <a:latin typeface="Times New Roman" panose="02020603050405020304" pitchFamily="18" charset="0"/>
                          <a:cs typeface="Times New Roman" panose="02020603050405020304" pitchFamily="18" charset="0"/>
                        </a:rPr>
                        <a:t>ALGORITHM</a:t>
                      </a:r>
                    </a:p>
                  </a:txBody>
                  <a:tcPr/>
                </a:tc>
                <a:tc>
                  <a:txBody>
                    <a:bodyPr/>
                    <a:lstStyle/>
                    <a:p>
                      <a:pPr algn="ctr"/>
                      <a:r>
                        <a:rPr lang="en-IN" sz="1800" b="1">
                          <a:latin typeface="Times New Roman" panose="02020603050405020304" pitchFamily="18" charset="0"/>
                          <a:cs typeface="Times New Roman" panose="02020603050405020304" pitchFamily="18" charset="0"/>
                        </a:rPr>
                        <a:t>TECHNOLOGY</a:t>
                      </a:r>
                    </a:p>
                  </a:txBody>
                  <a:tcPr/>
                </a:tc>
                <a:tc>
                  <a:txBody>
                    <a:bodyPr/>
                    <a:lstStyle/>
                    <a:p>
                      <a:pPr algn="ctr"/>
                      <a:r>
                        <a:rPr lang="en-IN" sz="1800" b="1">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10000"/>
                  </a:ext>
                </a:extLst>
              </a:tr>
              <a:tr h="5016500">
                <a:tc>
                  <a:txBody>
                    <a:bodyPr/>
                    <a:lstStyle/>
                    <a:p>
                      <a:pPr algn="ctr"/>
                      <a:r>
                        <a:rPr lang="en-US" altLang="en-IN" sz="1600">
                          <a:latin typeface="Times New Roman"/>
                        </a:rPr>
                        <a:t>4</a:t>
                      </a:r>
                    </a:p>
                  </a:txBody>
                  <a:tcPr/>
                </a:tc>
                <a:tc>
                  <a:txBody>
                    <a:bodyPr/>
                    <a:lstStyle/>
                    <a:p>
                      <a:r>
                        <a:rPr lang="en-GB" sz="1600">
                          <a:latin typeface="Times New Roman"/>
                        </a:rPr>
                        <a:t>Deep Learning Methods for Indian Sign Language Recognition</a:t>
                      </a:r>
                    </a:p>
                    <a:p>
                      <a:endParaRPr lang="en-IN" sz="1600">
                        <a:latin typeface="Times New Roman"/>
                      </a:endParaRPr>
                    </a:p>
                  </a:txBody>
                  <a:tcPr/>
                </a:tc>
                <a:tc>
                  <a:txBody>
                    <a:bodyPr/>
                    <a:lstStyle/>
                    <a:p>
                      <a:r>
                        <a:rPr lang="en-IN" sz="1600">
                          <a:latin typeface="Times New Roman"/>
                        </a:rPr>
                        <a:t>Indian Sign Language is used by specially abled people in India. Convolutional neural networks were used and segmented hand images/videos were used as on input to them 36 static hand gestures from Indian Sign Language were trained and a classification accuracy of 98</a:t>
                      </a:r>
                      <a:r>
                        <a:rPr lang="en-GB" sz="1600">
                          <a:latin typeface="Times New Roman"/>
                        </a:rPr>
                        <a:t>.</a:t>
                      </a:r>
                      <a:r>
                        <a:rPr lang="en-IN" sz="1600">
                          <a:latin typeface="Times New Roman"/>
                        </a:rPr>
                        <a:t>87% was achieved on the test data.</a:t>
                      </a:r>
                    </a:p>
                    <a:p>
                      <a:endParaRPr lang="en-IN" sz="1600">
                        <a:latin typeface="Times New Roman"/>
                      </a:endParaRPr>
                    </a:p>
                  </a:txBody>
                  <a:tcPr/>
                </a:tc>
                <a:tc>
                  <a:txBody>
                    <a:bodyPr/>
                    <a:lstStyle/>
                    <a:p>
                      <a:pPr marL="285750" indent="-285750">
                        <a:buFont typeface="Arial" panose="020B0604020202020204" pitchFamily="34" charset="0"/>
                        <a:buChar char="•"/>
                      </a:pPr>
                      <a:r>
                        <a:rPr lang="en-GB" sz="1600">
                          <a:latin typeface="Times New Roman"/>
                        </a:rPr>
                        <a:t>Assistive technology</a:t>
                      </a:r>
                    </a:p>
                    <a:p>
                      <a:pPr marL="285750" indent="-285750">
                        <a:buFont typeface="Arial" panose="020B0604020202020204" pitchFamily="34" charset="0"/>
                        <a:buChar char="•"/>
                      </a:pPr>
                      <a:r>
                        <a:rPr lang="en-GB" sz="1600">
                          <a:latin typeface="Times New Roman"/>
                        </a:rPr>
                        <a:t>Semantics</a:t>
                      </a:r>
                    </a:p>
                    <a:p>
                      <a:pPr marL="285750" indent="-285750">
                        <a:buFont typeface="Arial" panose="020B0604020202020204" pitchFamily="34" charset="0"/>
                        <a:buChar char="•"/>
                      </a:pPr>
                      <a:r>
                        <a:rPr lang="en-GB" sz="1600">
                          <a:latin typeface="Times New Roman"/>
                        </a:rPr>
                        <a:t>Sociology</a:t>
                      </a:r>
                    </a:p>
                    <a:p>
                      <a:pPr marL="285750" indent="-285750">
                        <a:buFont typeface="Arial" panose="020B0604020202020204" pitchFamily="34" charset="0"/>
                        <a:buChar char="•"/>
                      </a:pPr>
                      <a:r>
                        <a:rPr lang="en-GB" sz="1600">
                          <a:latin typeface="Times New Roman"/>
                        </a:rPr>
                        <a:t>Gesture recognition</a:t>
                      </a:r>
                    </a:p>
                    <a:p>
                      <a:pPr marL="285750" indent="-285750">
                        <a:buFont typeface="Arial" panose="020B0604020202020204" pitchFamily="34" charset="0"/>
                        <a:buChar char="•"/>
                      </a:pPr>
                      <a:r>
                        <a:rPr lang="en-GB" sz="1600">
                          <a:latin typeface="Times New Roman"/>
                        </a:rPr>
                        <a:t>Camera</a:t>
                      </a:r>
                    </a:p>
                    <a:p>
                      <a:pPr marL="285750" indent="-285750">
                        <a:buFont typeface="Arial" panose="020B0604020202020204" pitchFamily="34" charset="0"/>
                        <a:buChar char="•"/>
                      </a:pPr>
                      <a:r>
                        <a:rPr lang="en-GB" sz="1600">
                          <a:latin typeface="Times New Roman"/>
                        </a:rPr>
                        <a:t>Real-time systems</a:t>
                      </a:r>
                    </a:p>
                    <a:p>
                      <a:pPr marL="285750" indent="-285750">
                        <a:buFont typeface="Arial" panose="020B0604020202020204" pitchFamily="34" charset="0"/>
                        <a:buChar char="•"/>
                      </a:pPr>
                      <a:r>
                        <a:rPr lang="en-GB" sz="1600">
                          <a:latin typeface="Times New Roman"/>
                        </a:rPr>
                        <a:t>Statistics</a:t>
                      </a:r>
                    </a:p>
                    <a:p>
                      <a:pPr marL="285750" indent="-285750">
                        <a:buFont typeface="Arial" panose="020B0604020202020204" pitchFamily="34" charset="0"/>
                        <a:buChar char="•"/>
                      </a:pPr>
                      <a:endParaRPr lang="en-IN" sz="1600">
                        <a:latin typeface="Times New Roman"/>
                      </a:endParaRPr>
                    </a:p>
                  </a:txBody>
                  <a:tcPr/>
                </a:tc>
                <a:tc>
                  <a:txBody>
                    <a:bodyPr/>
                    <a:lstStyle/>
                    <a:p>
                      <a:pPr algn="ctr"/>
                      <a:endParaRPr lang="en-US" altLang="en-IN" sz="2800">
                        <a:latin typeface="Times New Roman"/>
                      </a:endParaRPr>
                    </a:p>
                    <a:p>
                      <a:pPr algn="ctr"/>
                      <a:endParaRPr lang="en-US" altLang="en-IN" sz="2800">
                        <a:latin typeface="Times New Roman"/>
                      </a:endParaRPr>
                    </a:p>
                    <a:p>
                      <a:pPr algn="ctr"/>
                      <a:endParaRPr lang="en-GB" altLang="en-IN" sz="2000">
                        <a:latin typeface="Times New Roman"/>
                      </a:endParaRPr>
                    </a:p>
                    <a:p>
                      <a:pPr algn="ctr"/>
                      <a:endParaRPr lang="en-GB" altLang="en-IN" sz="2000">
                        <a:latin typeface="Times New Roman"/>
                      </a:endParaRPr>
                    </a:p>
                    <a:p>
                      <a:pPr algn="ctr"/>
                      <a:endParaRPr lang="en-GB" altLang="en-IN" sz="2000">
                        <a:latin typeface="Times New Roman"/>
                      </a:endParaRPr>
                    </a:p>
                    <a:p>
                      <a:pPr algn="ctr"/>
                      <a:r>
                        <a:rPr lang="en-GB" altLang="en-IN" sz="2000">
                          <a:latin typeface="Times New Roman"/>
                        </a:rPr>
                        <a:t>ARTIFICIAL INTELLIGENCE </a:t>
                      </a:r>
                      <a:endParaRPr lang="en-US" altLang="en-IN" sz="2000">
                        <a:latin typeface="Times New Roman"/>
                      </a:endParaRPr>
                    </a:p>
                  </a:txBody>
                  <a:tcPr/>
                </a:tc>
                <a:tc>
                  <a:txBody>
                    <a:bodyPr/>
                    <a:lstStyle/>
                    <a:p>
                      <a:r>
                        <a:rPr lang="en-US" altLang="en-IN" sz="1600" b="1">
                          <a:latin typeface="Times New Roman"/>
                          <a:sym typeface="+mn-ea"/>
                        </a:rPr>
                        <a:t>ADVANTAGES</a:t>
                      </a:r>
                      <a:endParaRPr lang="en-IN" sz="1600" b="0">
                        <a:latin typeface="Times New Roman"/>
                      </a:endParaRPr>
                    </a:p>
                    <a:p>
                      <a:pPr marL="285750" indent="-285750">
                        <a:buFont typeface="Arial" panose="020B0604020202020204" pitchFamily="34" charset="0"/>
                        <a:buChar char="•"/>
                      </a:pPr>
                      <a:r>
                        <a:rPr lang="en-GB" sz="1600">
                          <a:latin typeface="Times New Roman"/>
                        </a:rPr>
                        <a:t>Language based on Sign language with the images and videos can be easily understandable.</a:t>
                      </a:r>
                      <a:endParaRPr lang="en-IN" sz="1600">
                        <a:latin typeface="Times New Roman"/>
                      </a:endParaRPr>
                    </a:p>
                    <a:p>
                      <a:r>
                        <a:rPr lang="en-US" altLang="en-IN" sz="1600" b="1">
                          <a:latin typeface="Times New Roman"/>
                          <a:sym typeface="+mn-ea"/>
                        </a:rPr>
                        <a:t>DISADVANTAGES</a:t>
                      </a:r>
                      <a:endParaRPr lang="en-IN" sz="1600" b="0">
                        <a:latin typeface="Times New Roman"/>
                      </a:endParaRPr>
                    </a:p>
                    <a:p>
                      <a:pPr marL="285750" indent="-285750">
                        <a:buFont typeface="Arial" panose="020B0604020202020204" pitchFamily="34" charset="0"/>
                        <a:buChar char="•"/>
                      </a:pPr>
                      <a:r>
                        <a:rPr lang="en-GB" sz="1600">
                          <a:latin typeface="Times New Roman"/>
                        </a:rPr>
                        <a:t>Accuracy in the model can be not be approximate, Some little variation may be there.</a:t>
                      </a:r>
                      <a:endParaRPr lang="en-IN" sz="1600">
                        <a:latin typeface="Times New Roman"/>
                      </a:endParaRPr>
                    </a:p>
                    <a:p>
                      <a:pPr marL="285750" indent="-285750">
                        <a:buFont typeface="Arial" panose="020B0604020202020204" pitchFamily="34" charset="0"/>
                        <a:buChar char="•"/>
                      </a:pPr>
                      <a:endParaRPr lang="en-IN" sz="1600">
                        <a:latin typeface="Times New Roman"/>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p:cNvGraphicFramePr>
            <a:graphicFrameLocks noGrp="1"/>
          </p:cNvGraphicFramePr>
          <p:nvPr>
            <p:ph idx="1"/>
            <p:extLst>
              <p:ext uri="{D42A27DB-BD31-4B8C-83A1-F6EECF244321}">
                <p14:modId xmlns:p14="http://schemas.microsoft.com/office/powerpoint/2010/main" val="2030799987"/>
              </p:ext>
            </p:extLst>
          </p:nvPr>
        </p:nvGraphicFramePr>
        <p:xfrm>
          <a:off x="423513" y="596765"/>
          <a:ext cx="11405820" cy="6066790"/>
        </p:xfrm>
        <a:graphic>
          <a:graphicData uri="http://schemas.openxmlformats.org/drawingml/2006/table">
            <a:tbl>
              <a:tblPr firstRow="1" bandRow="1">
                <a:tableStyleId>{5940675A-B579-460E-94D1-54222C63F5DA}</a:tableStyleId>
              </a:tblPr>
              <a:tblGrid>
                <a:gridCol w="939164">
                  <a:extLst>
                    <a:ext uri="{9D8B030D-6E8A-4147-A177-3AD203B41FA5}">
                      <a16:colId xmlns:a16="http://schemas.microsoft.com/office/drawing/2014/main" val="20000"/>
                    </a:ext>
                  </a:extLst>
                </a:gridCol>
                <a:gridCol w="1589405">
                  <a:extLst>
                    <a:ext uri="{9D8B030D-6E8A-4147-A177-3AD203B41FA5}">
                      <a16:colId xmlns:a16="http://schemas.microsoft.com/office/drawing/2014/main" val="20001"/>
                    </a:ext>
                  </a:extLst>
                </a:gridCol>
                <a:gridCol w="2380199">
                  <a:extLst>
                    <a:ext uri="{9D8B030D-6E8A-4147-A177-3AD203B41FA5}">
                      <a16:colId xmlns:a16="http://schemas.microsoft.com/office/drawing/2014/main" val="20002"/>
                    </a:ext>
                  </a:extLst>
                </a:gridCol>
                <a:gridCol w="2268855">
                  <a:extLst>
                    <a:ext uri="{9D8B030D-6E8A-4147-A177-3AD203B41FA5}">
                      <a16:colId xmlns:a16="http://schemas.microsoft.com/office/drawing/2014/main" val="20003"/>
                    </a:ext>
                  </a:extLst>
                </a:gridCol>
                <a:gridCol w="2092816">
                  <a:extLst>
                    <a:ext uri="{9D8B030D-6E8A-4147-A177-3AD203B41FA5}">
                      <a16:colId xmlns:a16="http://schemas.microsoft.com/office/drawing/2014/main" val="20004"/>
                    </a:ext>
                  </a:extLst>
                </a:gridCol>
                <a:gridCol w="2135381">
                  <a:extLst>
                    <a:ext uri="{9D8B030D-6E8A-4147-A177-3AD203B41FA5}">
                      <a16:colId xmlns:a16="http://schemas.microsoft.com/office/drawing/2014/main" val="20005"/>
                    </a:ext>
                  </a:extLst>
                </a:gridCol>
              </a:tblGrid>
              <a:tr h="854710">
                <a:tc>
                  <a:txBody>
                    <a:bodyPr/>
                    <a:lstStyle/>
                    <a:p>
                      <a:pPr algn="ctr"/>
                      <a:r>
                        <a:rPr lang="en-IN" sz="1800" b="1" err="1">
                          <a:latin typeface="Times New Roman" panose="02020603050405020304" pitchFamily="18" charset="0"/>
                          <a:cs typeface="Times New Roman" panose="02020603050405020304" pitchFamily="18" charset="0"/>
                        </a:rPr>
                        <a:t>S.No</a:t>
                      </a:r>
                      <a:endParaRPr lang="en-IN" sz="1800" b="1" err="1">
                        <a:latin typeface="Times New Roman"/>
                        <a:cs typeface="Times New Roman"/>
                      </a:endParaRPr>
                    </a:p>
                  </a:txBody>
                  <a:tcPr/>
                </a:tc>
                <a:tc>
                  <a:txBody>
                    <a:bodyPr/>
                    <a:lstStyle/>
                    <a:p>
                      <a:pPr algn="ctr"/>
                      <a:r>
                        <a:rPr lang="en-IN" sz="1800" b="1">
                          <a:latin typeface="Times New Roman" panose="02020603050405020304" pitchFamily="18" charset="0"/>
                          <a:cs typeface="Times New Roman" panose="02020603050405020304" pitchFamily="18" charset="0"/>
                        </a:rPr>
                        <a:t>TITLE</a:t>
                      </a:r>
                    </a:p>
                  </a:txBody>
                  <a:tcPr/>
                </a:tc>
                <a:tc>
                  <a:txBody>
                    <a:bodyPr/>
                    <a:lstStyle/>
                    <a:p>
                      <a:pPr algn="ctr"/>
                      <a:r>
                        <a:rPr lang="en-IN" sz="1800" b="1">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a:latin typeface="Times New Roman" panose="02020603050405020304" pitchFamily="18" charset="0"/>
                          <a:cs typeface="Times New Roman" panose="02020603050405020304" pitchFamily="18" charset="0"/>
                        </a:rPr>
                        <a:t>TOOLS USED/</a:t>
                      </a:r>
                    </a:p>
                    <a:p>
                      <a:pPr algn="ctr"/>
                      <a:r>
                        <a:rPr lang="en-IN" sz="1800" b="1">
                          <a:latin typeface="Times New Roman" panose="02020603050405020304" pitchFamily="18" charset="0"/>
                          <a:cs typeface="Times New Roman" panose="02020603050405020304" pitchFamily="18" charset="0"/>
                        </a:rPr>
                        <a:t>ALGORITHM</a:t>
                      </a:r>
                    </a:p>
                  </a:txBody>
                  <a:tcPr/>
                </a:tc>
                <a:tc>
                  <a:txBody>
                    <a:bodyPr/>
                    <a:lstStyle/>
                    <a:p>
                      <a:pPr algn="ctr"/>
                      <a:r>
                        <a:rPr lang="en-IN" sz="1800" b="1">
                          <a:latin typeface="Times New Roman" panose="02020603050405020304" pitchFamily="18" charset="0"/>
                          <a:cs typeface="Times New Roman" panose="02020603050405020304" pitchFamily="18" charset="0"/>
                        </a:rPr>
                        <a:t>TECHNOLOGY</a:t>
                      </a:r>
                    </a:p>
                  </a:txBody>
                  <a:tcPr/>
                </a:tc>
                <a:tc>
                  <a:txBody>
                    <a:bodyPr/>
                    <a:lstStyle/>
                    <a:p>
                      <a:pPr algn="ctr"/>
                      <a:r>
                        <a:rPr lang="en-IN" sz="1800" b="1">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10000"/>
                  </a:ext>
                </a:extLst>
              </a:tr>
              <a:tr h="5016500">
                <a:tc>
                  <a:txBody>
                    <a:bodyPr/>
                    <a:lstStyle/>
                    <a:p>
                      <a:pPr algn="ctr"/>
                      <a:r>
                        <a:rPr lang="en-US" altLang="en-IN" sz="1600">
                          <a:latin typeface="Times New Roman"/>
                        </a:rPr>
                        <a:t>5</a:t>
                      </a:r>
                    </a:p>
                  </a:txBody>
                  <a:tcPr/>
                </a:tc>
                <a:tc>
                  <a:txBody>
                    <a:bodyPr/>
                    <a:lstStyle/>
                    <a:p>
                      <a:r>
                        <a:rPr lang="en-GB" sz="1600">
                          <a:latin typeface="Times New Roman"/>
                        </a:rPr>
                        <a:t>Sign-Voice Bidirectional Communication System for Normal, “Deaf/Dumb” and Blind People based on Machine Learning</a:t>
                      </a:r>
                    </a:p>
                    <a:p>
                      <a:endParaRPr lang="en-IN" sz="1600">
                        <a:latin typeface="Times New Roman"/>
                      </a:endParaRPr>
                    </a:p>
                  </a:txBody>
                  <a:tcPr/>
                </a:tc>
                <a:tc>
                  <a:txBody>
                    <a:bodyPr/>
                    <a:lstStyle/>
                    <a:p>
                      <a:r>
                        <a:rPr lang="en-GB" sz="1600">
                          <a:latin typeface="Times New Roman"/>
                        </a:rPr>
                        <a:t>Specially abled people face problems in communicating with others with difficulties in dealing with the communication technology. The goal is to design a desktop human system interface application that is to facilitate communication between normal, “deaf &amp; dumb” and blind people. </a:t>
                      </a:r>
                    </a:p>
                    <a:p>
                      <a:r>
                        <a:rPr lang="en-GB" sz="1600" err="1">
                          <a:latin typeface="Times New Roman"/>
                        </a:rPr>
                        <a:t>SVBi</a:t>
                      </a:r>
                      <a:r>
                        <a:rPr lang="en-GB" sz="1600">
                          <a:latin typeface="Times New Roman"/>
                        </a:rPr>
                        <a:t> Comm system helps blind person to hear voice saying the word by the” deaf &amp; dumb” while the deaf will receive a gesture representing the word said by the blind.</a:t>
                      </a:r>
                    </a:p>
                    <a:p>
                      <a:endParaRPr lang="en-IN" sz="1600">
                        <a:latin typeface="Times New Roman"/>
                      </a:endParaRPr>
                    </a:p>
                  </a:txBody>
                  <a:tcPr/>
                </a:tc>
                <a:tc>
                  <a:txBody>
                    <a:bodyPr/>
                    <a:lstStyle/>
                    <a:p>
                      <a:pPr marL="285750" indent="-285750">
                        <a:buFont typeface="Arial" panose="020B0604020202020204" pitchFamily="34" charset="0"/>
                        <a:buChar char="•"/>
                      </a:pPr>
                      <a:r>
                        <a:rPr lang="en-GB" sz="1600">
                          <a:latin typeface="Times New Roman"/>
                        </a:rPr>
                        <a:t>Deaf-blind people </a:t>
                      </a:r>
                    </a:p>
                    <a:p>
                      <a:pPr marL="285750" indent="-285750">
                        <a:buFont typeface="Arial" panose="020B0604020202020204" pitchFamily="34" charset="0"/>
                        <a:buChar char="•"/>
                      </a:pPr>
                      <a:r>
                        <a:rPr lang="en-GB" sz="1600">
                          <a:latin typeface="Times New Roman"/>
                        </a:rPr>
                        <a:t>Deaf-blind communication devices</a:t>
                      </a:r>
                    </a:p>
                    <a:p>
                      <a:pPr marL="285750" indent="-285750">
                        <a:buFont typeface="Arial" panose="020B0604020202020204" pitchFamily="34" charset="0"/>
                        <a:buChar char="•"/>
                      </a:pPr>
                      <a:r>
                        <a:rPr lang="en-GB" sz="1600">
                          <a:latin typeface="Times New Roman"/>
                        </a:rPr>
                        <a:t>Neural Network</a:t>
                      </a:r>
                    </a:p>
                    <a:p>
                      <a:pPr marL="285750" indent="-285750">
                        <a:buFont typeface="Arial" panose="020B0604020202020204" pitchFamily="34" charset="0"/>
                        <a:buChar char="•"/>
                      </a:pPr>
                      <a:endParaRPr lang="en-IN" sz="1600">
                        <a:latin typeface="Times New Roman"/>
                      </a:endParaRPr>
                    </a:p>
                  </a:txBody>
                  <a:tcPr/>
                </a:tc>
                <a:tc>
                  <a:txBody>
                    <a:bodyPr/>
                    <a:lstStyle/>
                    <a:p>
                      <a:pPr algn="ctr"/>
                      <a:endParaRPr lang="en-US" altLang="en-IN" sz="2800">
                        <a:latin typeface="Times New Roman"/>
                      </a:endParaRPr>
                    </a:p>
                    <a:p>
                      <a:pPr algn="ctr"/>
                      <a:endParaRPr lang="en-US" altLang="en-IN" sz="2800">
                        <a:latin typeface="Times New Roman"/>
                      </a:endParaRPr>
                    </a:p>
                    <a:p>
                      <a:pPr algn="ctr"/>
                      <a:endParaRPr lang="en-US" altLang="en-IN" sz="2800">
                        <a:latin typeface="Times New Roman"/>
                      </a:endParaRPr>
                    </a:p>
                    <a:p>
                      <a:pPr algn="ctr"/>
                      <a:endParaRPr lang="en-GB" altLang="en-IN" sz="2000" b="0">
                        <a:latin typeface="Times New Roman"/>
                      </a:endParaRPr>
                    </a:p>
                    <a:p>
                      <a:pPr algn="ctr"/>
                      <a:endParaRPr lang="en-GB" altLang="en-IN" sz="2000" b="0">
                        <a:latin typeface="Times New Roman"/>
                      </a:endParaRPr>
                    </a:p>
                    <a:p>
                      <a:pPr algn="ctr"/>
                      <a:r>
                        <a:rPr lang="en-GB" altLang="en-IN" sz="2000" b="0">
                          <a:latin typeface="Times New Roman"/>
                        </a:rPr>
                        <a:t>ARTIFICIAL INTELLIGENCE </a:t>
                      </a:r>
                      <a:endParaRPr lang="en-US" altLang="en-IN" sz="2000" b="0">
                        <a:latin typeface="Times New Roman"/>
                      </a:endParaRPr>
                    </a:p>
                  </a:txBody>
                  <a:tcPr/>
                </a:tc>
                <a:tc>
                  <a:txBody>
                    <a:bodyPr/>
                    <a:lstStyle/>
                    <a:p>
                      <a:r>
                        <a:rPr lang="en-IN" sz="1600" b="1">
                          <a:latin typeface="Times New Roman"/>
                          <a:sym typeface="+mn-ea"/>
                        </a:rPr>
                        <a:t>ADVANTAGES</a:t>
                      </a:r>
                    </a:p>
                    <a:p>
                      <a:pPr marL="285750" indent="-285750">
                        <a:buFont typeface="Arial" panose="020B0604020202020204" pitchFamily="34" charset="0"/>
                        <a:buChar char="•"/>
                      </a:pPr>
                      <a:r>
                        <a:rPr lang="en-GB" sz="1600">
                          <a:latin typeface="Times New Roman"/>
                        </a:rPr>
                        <a:t>System helps blind person to hear voice saying the word by the deaf &amp; dumb person.</a:t>
                      </a:r>
                    </a:p>
                    <a:p>
                      <a:pPr marL="285750" indent="-285750">
                        <a:buFont typeface="Arial" panose="020B0604020202020204" pitchFamily="34" charset="0"/>
                        <a:buChar char="•"/>
                      </a:pPr>
                      <a:r>
                        <a:rPr lang="en-GB" sz="1600">
                          <a:latin typeface="Times New Roman"/>
                        </a:rPr>
                        <a:t>System interface application that is to Covey or communicate effectively.</a:t>
                      </a:r>
                      <a:endParaRPr lang="en-IN" sz="1600">
                        <a:latin typeface="Times New Roman"/>
                      </a:endParaRPr>
                    </a:p>
                    <a:p>
                      <a:r>
                        <a:rPr lang="en-IN" sz="1600" b="1">
                          <a:latin typeface="Times New Roman"/>
                          <a:sym typeface="+mn-ea"/>
                        </a:rPr>
                        <a:t>DISADVANTAGES</a:t>
                      </a:r>
                    </a:p>
                    <a:p>
                      <a:pPr marL="285750" indent="-285750">
                        <a:buFont typeface="Arial" panose="020B0604020202020204" pitchFamily="34" charset="0"/>
                        <a:buChar char="•"/>
                      </a:pPr>
                      <a:r>
                        <a:rPr lang="en-GB" altLang="en-IN" sz="1600">
                          <a:latin typeface="Times New Roman"/>
                        </a:rPr>
                        <a:t>Technology based on these model is quite difficult in dealing with communication.</a:t>
                      </a:r>
                      <a:r>
                        <a:rPr lang="en-US" altLang="en-IN" sz="1600">
                          <a:latin typeface="Times New Roman"/>
                        </a:rPr>
                        <a:t> </a:t>
                      </a:r>
                      <a:endParaRPr lang="en-IN" sz="1600">
                        <a:latin typeface="Times New Roman"/>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p:cNvGraphicFramePr>
            <a:graphicFrameLocks noGrp="1"/>
          </p:cNvGraphicFramePr>
          <p:nvPr>
            <p:ph idx="1"/>
            <p:extLst>
              <p:ext uri="{D42A27DB-BD31-4B8C-83A1-F6EECF244321}">
                <p14:modId xmlns:p14="http://schemas.microsoft.com/office/powerpoint/2010/main" val="3911278347"/>
              </p:ext>
            </p:extLst>
          </p:nvPr>
        </p:nvGraphicFramePr>
        <p:xfrm>
          <a:off x="423513" y="596765"/>
          <a:ext cx="11405820" cy="5930900"/>
        </p:xfrm>
        <a:graphic>
          <a:graphicData uri="http://schemas.openxmlformats.org/drawingml/2006/table">
            <a:tbl>
              <a:tblPr firstRow="1" bandRow="1">
                <a:tableStyleId>{5940675A-B579-460E-94D1-54222C63F5DA}</a:tableStyleId>
              </a:tblPr>
              <a:tblGrid>
                <a:gridCol w="939164">
                  <a:extLst>
                    <a:ext uri="{9D8B030D-6E8A-4147-A177-3AD203B41FA5}">
                      <a16:colId xmlns:a16="http://schemas.microsoft.com/office/drawing/2014/main" val="20000"/>
                    </a:ext>
                  </a:extLst>
                </a:gridCol>
                <a:gridCol w="1589405">
                  <a:extLst>
                    <a:ext uri="{9D8B030D-6E8A-4147-A177-3AD203B41FA5}">
                      <a16:colId xmlns:a16="http://schemas.microsoft.com/office/drawing/2014/main" val="20001"/>
                    </a:ext>
                  </a:extLst>
                </a:gridCol>
                <a:gridCol w="2380199">
                  <a:extLst>
                    <a:ext uri="{9D8B030D-6E8A-4147-A177-3AD203B41FA5}">
                      <a16:colId xmlns:a16="http://schemas.microsoft.com/office/drawing/2014/main" val="20002"/>
                    </a:ext>
                  </a:extLst>
                </a:gridCol>
                <a:gridCol w="2268855">
                  <a:extLst>
                    <a:ext uri="{9D8B030D-6E8A-4147-A177-3AD203B41FA5}">
                      <a16:colId xmlns:a16="http://schemas.microsoft.com/office/drawing/2014/main" val="20003"/>
                    </a:ext>
                  </a:extLst>
                </a:gridCol>
                <a:gridCol w="2119647">
                  <a:extLst>
                    <a:ext uri="{9D8B030D-6E8A-4147-A177-3AD203B41FA5}">
                      <a16:colId xmlns:a16="http://schemas.microsoft.com/office/drawing/2014/main" val="20004"/>
                    </a:ext>
                  </a:extLst>
                </a:gridCol>
                <a:gridCol w="2108550">
                  <a:extLst>
                    <a:ext uri="{9D8B030D-6E8A-4147-A177-3AD203B41FA5}">
                      <a16:colId xmlns:a16="http://schemas.microsoft.com/office/drawing/2014/main" val="20005"/>
                    </a:ext>
                  </a:extLst>
                </a:gridCol>
              </a:tblGrid>
              <a:tr h="854710">
                <a:tc>
                  <a:txBody>
                    <a:bodyPr/>
                    <a:lstStyle/>
                    <a:p>
                      <a:pPr algn="ctr"/>
                      <a:r>
                        <a:rPr lang="en-IN" sz="1800" b="1" err="1">
                          <a:latin typeface="Times New Roman" panose="02020603050405020304" pitchFamily="18" charset="0"/>
                          <a:cs typeface="Times New Roman" panose="02020603050405020304" pitchFamily="18" charset="0"/>
                        </a:rPr>
                        <a:t>S.No</a:t>
                      </a:r>
                      <a:endParaRPr lang="en-IN" sz="1800" b="1" err="1">
                        <a:latin typeface="Times New Roman"/>
                        <a:cs typeface="Times New Roman"/>
                      </a:endParaRPr>
                    </a:p>
                  </a:txBody>
                  <a:tcPr/>
                </a:tc>
                <a:tc>
                  <a:txBody>
                    <a:bodyPr/>
                    <a:lstStyle/>
                    <a:p>
                      <a:pPr algn="ctr"/>
                      <a:r>
                        <a:rPr lang="en-IN" sz="1800" b="1">
                          <a:latin typeface="Times New Roman" panose="02020603050405020304" pitchFamily="18" charset="0"/>
                          <a:cs typeface="Times New Roman" panose="02020603050405020304" pitchFamily="18" charset="0"/>
                        </a:rPr>
                        <a:t>TITLE</a:t>
                      </a:r>
                    </a:p>
                  </a:txBody>
                  <a:tcPr/>
                </a:tc>
                <a:tc>
                  <a:txBody>
                    <a:bodyPr/>
                    <a:lstStyle/>
                    <a:p>
                      <a:pPr algn="ctr"/>
                      <a:r>
                        <a:rPr lang="en-IN" sz="1800" b="1">
                          <a:latin typeface="Times New Roman" panose="02020603050405020304" pitchFamily="18" charset="0"/>
                          <a:cs typeface="Times New Roman" panose="02020603050405020304" pitchFamily="18" charset="0"/>
                        </a:rPr>
                        <a:t>PROPOSED WORK</a:t>
                      </a:r>
                    </a:p>
                  </a:txBody>
                  <a:tcPr/>
                </a:tc>
                <a:tc>
                  <a:txBody>
                    <a:bodyPr/>
                    <a:lstStyle/>
                    <a:p>
                      <a:pPr algn="ctr"/>
                      <a:r>
                        <a:rPr lang="en-IN" sz="1800" b="1">
                          <a:latin typeface="Times New Roman" panose="02020603050405020304" pitchFamily="18" charset="0"/>
                          <a:cs typeface="Times New Roman" panose="02020603050405020304" pitchFamily="18" charset="0"/>
                        </a:rPr>
                        <a:t>TOOLS USED/</a:t>
                      </a:r>
                    </a:p>
                    <a:p>
                      <a:pPr algn="ctr"/>
                      <a:r>
                        <a:rPr lang="en-IN" sz="1800" b="1">
                          <a:latin typeface="Times New Roman" panose="02020603050405020304" pitchFamily="18" charset="0"/>
                          <a:cs typeface="Times New Roman" panose="02020603050405020304" pitchFamily="18" charset="0"/>
                        </a:rPr>
                        <a:t>ALGORITHM</a:t>
                      </a:r>
                    </a:p>
                  </a:txBody>
                  <a:tcPr/>
                </a:tc>
                <a:tc>
                  <a:txBody>
                    <a:bodyPr/>
                    <a:lstStyle/>
                    <a:p>
                      <a:pPr algn="ctr"/>
                      <a:r>
                        <a:rPr lang="en-IN" sz="1800" b="1">
                          <a:latin typeface="Times New Roman" panose="02020603050405020304" pitchFamily="18" charset="0"/>
                          <a:cs typeface="Times New Roman" panose="02020603050405020304" pitchFamily="18" charset="0"/>
                        </a:rPr>
                        <a:t>TECHNOLOGY</a:t>
                      </a:r>
                    </a:p>
                  </a:txBody>
                  <a:tcPr/>
                </a:tc>
                <a:tc>
                  <a:txBody>
                    <a:bodyPr/>
                    <a:lstStyle/>
                    <a:p>
                      <a:pPr algn="ctr"/>
                      <a:r>
                        <a:rPr lang="en-IN" sz="1800" b="1">
                          <a:latin typeface="Times New Roman" panose="02020603050405020304" pitchFamily="18" charset="0"/>
                          <a:cs typeface="Times New Roman" panose="02020603050405020304" pitchFamily="18" charset="0"/>
                        </a:rPr>
                        <a:t>ADVANTAGES/ DISADVANTAGES</a:t>
                      </a:r>
                    </a:p>
                  </a:txBody>
                  <a:tcPr/>
                </a:tc>
                <a:extLst>
                  <a:ext uri="{0D108BD9-81ED-4DB2-BD59-A6C34878D82A}">
                    <a16:rowId xmlns:a16="http://schemas.microsoft.com/office/drawing/2014/main" val="10000"/>
                  </a:ext>
                </a:extLst>
              </a:tr>
              <a:tr h="5016500">
                <a:tc>
                  <a:txBody>
                    <a:bodyPr/>
                    <a:lstStyle/>
                    <a:p>
                      <a:pPr algn="ctr"/>
                      <a:r>
                        <a:rPr lang="en-US" altLang="en-IN" sz="1600">
                          <a:latin typeface="Times New Roman"/>
                        </a:rPr>
                        <a:t>5</a:t>
                      </a:r>
                    </a:p>
                  </a:txBody>
                  <a:tcPr/>
                </a:tc>
                <a:tc>
                  <a:txBody>
                    <a:bodyPr/>
                    <a:lstStyle/>
                    <a:p>
                      <a:r>
                        <a:rPr lang="en-GB" sz="1600">
                          <a:latin typeface="Times New Roman"/>
                        </a:rPr>
                        <a:t>Design of a Communication System using Sign Language aid for Differently Abled Peoples</a:t>
                      </a:r>
                    </a:p>
                    <a:p>
                      <a:endParaRPr lang="en-IN" sz="1600">
                        <a:latin typeface="Times New Roman"/>
                      </a:endParaRPr>
                    </a:p>
                  </a:txBody>
                  <a:tcPr/>
                </a:tc>
                <a:tc>
                  <a:txBody>
                    <a:bodyPr/>
                    <a:lstStyle/>
                    <a:p>
                      <a:r>
                        <a:rPr lang="en-GB" sz="1600">
                          <a:latin typeface="Times New Roman"/>
                        </a:rPr>
                        <a:t>In human race there are some normal people and special people. Such special people are deaf and mute, rely on some sort of gesture language to communicate their feelings to others</a:t>
                      </a:r>
                    </a:p>
                    <a:p>
                      <a:r>
                        <a:rPr lang="en-GB" sz="1600">
                          <a:latin typeface="Times New Roman"/>
                        </a:rPr>
                        <a:t>In this modern timeline there are advanced technologies, where computers, laptops and etc are an integral part of everyday life, efforts must be made to make the disabilities in life more independent. </a:t>
                      </a:r>
                    </a:p>
                    <a:p>
                      <a:endParaRPr lang="en-IN" sz="1600">
                        <a:latin typeface="Times New Roman"/>
                      </a:endParaRPr>
                    </a:p>
                  </a:txBody>
                  <a:tcPr/>
                </a:tc>
                <a:tc>
                  <a:txBody>
                    <a:bodyPr/>
                    <a:lstStyle/>
                    <a:p>
                      <a:pPr marL="285750" indent="-285750">
                        <a:buFont typeface="Arial" panose="020B0604020202020204" pitchFamily="34" charset="0"/>
                        <a:buChar char="•"/>
                      </a:pPr>
                      <a:r>
                        <a:rPr lang="en-IN" sz="1600">
                          <a:latin typeface="Times New Roman"/>
                        </a:rPr>
                        <a:t>Blob Detection</a:t>
                      </a:r>
                      <a:endParaRPr lang="en-GB" sz="1600">
                        <a:latin typeface="Times New Roman"/>
                      </a:endParaRPr>
                    </a:p>
                    <a:p>
                      <a:pPr marL="285750" indent="-285750">
                        <a:buFont typeface="Arial" panose="020B0604020202020204" pitchFamily="34" charset="0"/>
                        <a:buChar char="•"/>
                      </a:pPr>
                      <a:r>
                        <a:rPr lang="en-IN" sz="1600">
                          <a:latin typeface="Times New Roman"/>
                        </a:rPr>
                        <a:t>Skin </a:t>
                      </a:r>
                      <a:r>
                        <a:rPr lang="en-IN" sz="1600" err="1">
                          <a:latin typeface="Times New Roman"/>
                        </a:rPr>
                        <a:t>color</a:t>
                      </a:r>
                      <a:r>
                        <a:rPr lang="en-IN" sz="1600">
                          <a:latin typeface="Times New Roman"/>
                        </a:rPr>
                        <a:t> recognition</a:t>
                      </a:r>
                      <a:endParaRPr lang="en-GB" sz="1600">
                        <a:latin typeface="Times New Roman"/>
                      </a:endParaRPr>
                    </a:p>
                    <a:p>
                      <a:pPr marL="285750" indent="-285750">
                        <a:buFont typeface="Arial" panose="020B0604020202020204" pitchFamily="34" charset="0"/>
                        <a:buChar char="•"/>
                      </a:pPr>
                      <a:r>
                        <a:rPr lang="en-IN" sz="1600">
                          <a:latin typeface="Times New Roman"/>
                        </a:rPr>
                        <a:t>Template               Matching</a:t>
                      </a:r>
                      <a:endParaRPr lang="en-GB" sz="1600">
                        <a:latin typeface="Times New Roman"/>
                      </a:endParaRPr>
                    </a:p>
                    <a:p>
                      <a:pPr marL="285750" indent="-285750">
                        <a:buFont typeface="Arial" panose="020B0604020202020204" pitchFamily="34" charset="0"/>
                        <a:buChar char="•"/>
                      </a:pPr>
                      <a:r>
                        <a:rPr lang="en-IN" sz="1600">
                          <a:latin typeface="Times New Roman"/>
                        </a:rPr>
                        <a:t>Sign to text and Speech conversion</a:t>
                      </a:r>
                    </a:p>
                  </a:txBody>
                  <a:tcPr/>
                </a:tc>
                <a:tc>
                  <a:txBody>
                    <a:bodyPr/>
                    <a:lstStyle/>
                    <a:p>
                      <a:pPr algn="ctr"/>
                      <a:endParaRPr lang="en-US" altLang="en-IN" sz="2800">
                        <a:latin typeface="Times New Roman"/>
                      </a:endParaRPr>
                    </a:p>
                    <a:p>
                      <a:pPr algn="ctr"/>
                      <a:endParaRPr lang="en-US" altLang="en-IN" sz="2800">
                        <a:latin typeface="Times New Roman"/>
                      </a:endParaRPr>
                    </a:p>
                    <a:p>
                      <a:pPr algn="ctr"/>
                      <a:endParaRPr lang="en-GB" altLang="en-IN" sz="2800">
                        <a:latin typeface="Times New Roman"/>
                      </a:endParaRPr>
                    </a:p>
                    <a:p>
                      <a:pPr algn="ctr"/>
                      <a:endParaRPr lang="en-GB" altLang="en-IN" sz="2800">
                        <a:latin typeface="Times New Roman"/>
                      </a:endParaRPr>
                    </a:p>
                    <a:p>
                      <a:pPr algn="ctr"/>
                      <a:r>
                        <a:rPr lang="en-GB" altLang="en-IN" sz="2000">
                          <a:latin typeface="Times New Roman"/>
                        </a:rPr>
                        <a:t>ARTIFICIAL</a:t>
                      </a:r>
                    </a:p>
                    <a:p>
                      <a:pPr algn="ctr"/>
                      <a:r>
                        <a:rPr lang="en-GB" altLang="en-IN" sz="2000">
                          <a:latin typeface="Times New Roman"/>
                        </a:rPr>
                        <a:t>INTELLIGENCE</a:t>
                      </a:r>
                      <a:endParaRPr lang="en-US" altLang="en-IN" sz="2000">
                        <a:latin typeface="Times New Roman"/>
                      </a:endParaRPr>
                    </a:p>
                  </a:txBody>
                  <a:tcPr/>
                </a:tc>
                <a:tc>
                  <a:txBody>
                    <a:bodyPr/>
                    <a:lstStyle/>
                    <a:p>
                      <a:r>
                        <a:rPr lang="en-IN" sz="1600" b="1">
                          <a:latin typeface="Times New Roman"/>
                          <a:sym typeface="+mn-ea"/>
                        </a:rPr>
                        <a:t>ADVANTAGES</a:t>
                      </a:r>
                    </a:p>
                    <a:p>
                      <a:pPr marL="285750" indent="-285750">
                        <a:buFont typeface="Arial" panose="020B0604020202020204" pitchFamily="34" charset="0"/>
                        <a:buChar char="•"/>
                      </a:pPr>
                      <a:r>
                        <a:rPr lang="en-GB" sz="1600">
                          <a:latin typeface="Times New Roman"/>
                          <a:sym typeface="+mn-ea"/>
                        </a:rPr>
                        <a:t>Simple and Eazy to access.</a:t>
                      </a:r>
                    </a:p>
                    <a:p>
                      <a:pPr marL="285750" indent="-285750">
                        <a:buFont typeface="Arial" panose="020B0604020202020204" pitchFamily="34" charset="0"/>
                        <a:buChar char="•"/>
                      </a:pPr>
                      <a:r>
                        <a:rPr lang="en-GB" sz="1600">
                          <a:latin typeface="Times New Roman"/>
                        </a:rPr>
                        <a:t>Involved in modern and technology based for disability with advanced mechanism.</a:t>
                      </a:r>
                      <a:endParaRPr lang="en-IN" sz="1600">
                        <a:latin typeface="Times New Roman"/>
                      </a:endParaRPr>
                    </a:p>
                    <a:p>
                      <a:r>
                        <a:rPr lang="en-IN" sz="1600" b="1">
                          <a:latin typeface="Times New Roman"/>
                          <a:sym typeface="+mn-ea"/>
                        </a:rPr>
                        <a:t>DISADVANTAGES</a:t>
                      </a:r>
                    </a:p>
                    <a:p>
                      <a:pPr marL="285750" indent="-285750">
                        <a:buFont typeface="Arial" panose="020B0604020202020204" pitchFamily="34" charset="0"/>
                        <a:buChar char="•"/>
                      </a:pPr>
                      <a:r>
                        <a:rPr lang="en-GB" altLang="en-IN" sz="1600">
                          <a:latin typeface="Times New Roman"/>
                          <a:sym typeface="+mn-ea"/>
                        </a:rPr>
                        <a:t>Detection technique may be not approximate.</a:t>
                      </a:r>
                    </a:p>
                    <a:p>
                      <a:pPr marL="285750" indent="-285750">
                        <a:buFont typeface="Arial" panose="020B0604020202020204" pitchFamily="34" charset="0"/>
                        <a:buChar char="•"/>
                      </a:pPr>
                      <a:r>
                        <a:rPr lang="en-GB" sz="1600">
                          <a:latin typeface="Times New Roman"/>
                        </a:rPr>
                        <a:t>Recognition based on </a:t>
                      </a:r>
                      <a:r>
                        <a:rPr lang="en-GB" sz="1600" err="1">
                          <a:latin typeface="Times New Roman"/>
                        </a:rPr>
                        <a:t>color</a:t>
                      </a:r>
                      <a:r>
                        <a:rPr lang="en-GB" sz="1600">
                          <a:latin typeface="Times New Roman"/>
                        </a:rPr>
                        <a:t> involved accurate </a:t>
                      </a:r>
                      <a:r>
                        <a:rPr lang="en-GB" sz="1600" err="1">
                          <a:latin typeface="Times New Roman"/>
                        </a:rPr>
                        <a:t>color</a:t>
                      </a:r>
                      <a:r>
                        <a:rPr lang="en-GB" sz="1600">
                          <a:latin typeface="Times New Roman"/>
                        </a:rPr>
                        <a:t> index, which can quite difficult.</a:t>
                      </a:r>
                      <a:endParaRPr lang="en-IN" sz="1600">
                        <a:latin typeface="Times New Roman"/>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81" y="3166076"/>
            <a:ext cx="10515600" cy="1325563"/>
          </a:xfrm>
        </p:spPr>
        <p:txBody>
          <a:bodyPr>
            <a:normAutofit/>
          </a:bodyPr>
          <a:lstStyle/>
          <a:p>
            <a:pPr algn="ctr"/>
            <a:r>
              <a:rPr lang="en-IN" sz="5400" b="1">
                <a:latin typeface="Times New Roman"/>
                <a:cs typeface="Times New Roman"/>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Sujith Kumar</cp:lastModifiedBy>
  <cp:revision>1</cp:revision>
  <dcterms:created xsi:type="dcterms:W3CDTF">2022-09-10T08:59:00Z</dcterms:created>
  <dcterms:modified xsi:type="dcterms:W3CDTF">2022-09-14T07:10:54Z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02F2F7C23C1B466291E46C8ADA0C55C1</vt:lpwstr>
  </property>
  <property fmtid="{D5CDD505-2E9C-101B-9397-08002B2CF9AE}" pid="3" name="KSOProductBuildVer">
    <vt:lpwstr>1033-11.2.0.11210</vt:lpwstr>
  </property>
</Properties>
</file>