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4npWER5cNESEFDx67yx4XXt1S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2C5327-F952-433D-9CE4-EB81AF22A50F}">
  <a:tblStyle styleId="{022C5327-F952-433D-9CE4-EB81AF22A50F}"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p:nvPr>
            <p:ph idx="2" type="pic"/>
          </p:nvPr>
        </p:nvSpPr>
        <p:spPr>
          <a:xfrm>
            <a:off x="5183188" y="987425"/>
            <a:ext cx="6172200" cy="4873625"/>
          </a:xfrm>
          <a:prstGeom prst="rect">
            <a:avLst/>
          </a:prstGeom>
          <a:noFill/>
          <a:ln>
            <a:noFill/>
          </a:ln>
        </p:spPr>
      </p:sp>
      <p:sp>
        <p:nvSpPr>
          <p:cNvPr id="139" name="Google Shape;139;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ctrTitle"/>
          </p:nvPr>
        </p:nvSpPr>
        <p:spPr>
          <a:xfrm>
            <a:off x="1524000" y="937625"/>
            <a:ext cx="9144000" cy="2424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sz="11500"/>
              <a:t>Literature Survey</a:t>
            </a:r>
            <a:endParaRPr/>
          </a:p>
        </p:txBody>
      </p:sp>
      <p:sp>
        <p:nvSpPr>
          <p:cNvPr id="160" name="Google Shape;160;p1"/>
          <p:cNvSpPr txBox="1"/>
          <p:nvPr>
            <p:ph idx="1" type="subTitle"/>
          </p:nvPr>
        </p:nvSpPr>
        <p:spPr>
          <a:xfrm>
            <a:off x="1524000" y="3361690"/>
            <a:ext cx="9144000" cy="328422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IN"/>
              <a:t>PNT2022TMID08057</a:t>
            </a:r>
            <a:endParaRPr/>
          </a:p>
          <a:p>
            <a:pPr indent="0" lvl="0" marL="0" rtl="0" algn="ctr">
              <a:lnSpc>
                <a:spcPct val="90000"/>
              </a:lnSpc>
              <a:spcBef>
                <a:spcPts val="1000"/>
              </a:spcBef>
              <a:spcAft>
                <a:spcPts val="0"/>
              </a:spcAft>
              <a:buClr>
                <a:schemeClr val="dk1"/>
              </a:buClr>
              <a:buSzPts val="2400"/>
              <a:buNone/>
            </a:pPr>
            <a:r>
              <a:rPr lang="en-IN"/>
              <a:t>ADHIYAMAAN COLLEGE OF ENGINEERING</a:t>
            </a:r>
            <a:endParaRPr/>
          </a:p>
          <a:p>
            <a:pPr indent="0" lvl="0" marL="0" rtl="0" algn="ctr">
              <a:lnSpc>
                <a:spcPct val="90000"/>
              </a:lnSpc>
              <a:spcBef>
                <a:spcPts val="1000"/>
              </a:spcBef>
              <a:spcAft>
                <a:spcPts val="0"/>
              </a:spcAft>
              <a:buClr>
                <a:schemeClr val="dk1"/>
              </a:buClr>
              <a:buSzPts val="2400"/>
              <a:buNone/>
            </a:pPr>
            <a:r>
              <a:rPr lang="en-IN"/>
              <a:t>Department of Computer Science &amp; Engineering</a:t>
            </a:r>
            <a:endParaRPr/>
          </a:p>
          <a:p>
            <a:pPr indent="0" lvl="0" marL="0" rtl="0" algn="ctr">
              <a:lnSpc>
                <a:spcPct val="90000"/>
              </a:lnSpc>
              <a:spcBef>
                <a:spcPts val="1000"/>
              </a:spcBef>
              <a:spcAft>
                <a:spcPts val="0"/>
              </a:spcAft>
              <a:buClr>
                <a:schemeClr val="dk1"/>
              </a:buClr>
              <a:buSzPts val="2400"/>
              <a:buNone/>
            </a:pPr>
            <a:r>
              <a:rPr lang="en-IN"/>
              <a:t>VYSHAK VASUDEVAN NAIR V</a:t>
            </a:r>
            <a:endParaRPr/>
          </a:p>
          <a:p>
            <a:pPr indent="0" lvl="0" marL="0" rtl="0" algn="ctr">
              <a:lnSpc>
                <a:spcPct val="90000"/>
              </a:lnSpc>
              <a:spcBef>
                <a:spcPts val="1000"/>
              </a:spcBef>
              <a:spcAft>
                <a:spcPts val="0"/>
              </a:spcAft>
              <a:buClr>
                <a:schemeClr val="dk1"/>
              </a:buClr>
              <a:buSzPts val="2400"/>
              <a:buNone/>
            </a:pPr>
            <a:r>
              <a:rPr lang="en-IN"/>
              <a:t>THARANI M</a:t>
            </a:r>
            <a:endParaRPr/>
          </a:p>
          <a:p>
            <a:pPr indent="0" lvl="0" marL="0" rtl="0" algn="ctr">
              <a:lnSpc>
                <a:spcPct val="90000"/>
              </a:lnSpc>
              <a:spcBef>
                <a:spcPts val="1000"/>
              </a:spcBef>
              <a:spcAft>
                <a:spcPts val="0"/>
              </a:spcAft>
              <a:buClr>
                <a:schemeClr val="dk1"/>
              </a:buClr>
              <a:buSzPts val="2400"/>
              <a:buNone/>
            </a:pPr>
            <a:r>
              <a:rPr lang="en-IN"/>
              <a:t>VIJAY ARAVINTHAN N</a:t>
            </a:r>
            <a:endParaRPr/>
          </a:p>
          <a:p>
            <a:pPr indent="0" lvl="0" marL="0" rtl="0" algn="ctr">
              <a:lnSpc>
                <a:spcPct val="90000"/>
              </a:lnSpc>
              <a:spcBef>
                <a:spcPts val="1000"/>
              </a:spcBef>
              <a:spcAft>
                <a:spcPts val="0"/>
              </a:spcAft>
              <a:buClr>
                <a:schemeClr val="dk1"/>
              </a:buClr>
              <a:buSzPts val="2400"/>
              <a:buNone/>
            </a:pPr>
            <a:r>
              <a:rPr lang="en-IN"/>
              <a:t>PREETHA 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2"/>
          <p:cNvGraphicFramePr/>
          <p:nvPr/>
        </p:nvGraphicFramePr>
        <p:xfrm>
          <a:off x="279688" y="286415"/>
          <a:ext cx="3000000" cy="3000000"/>
        </p:xfrm>
        <a:graphic>
          <a:graphicData uri="http://schemas.openxmlformats.org/drawingml/2006/table">
            <a:tbl>
              <a:tblPr bandRow="1" firstRow="1">
                <a:noFill/>
                <a:tableStyleId>{022C5327-F952-433D-9CE4-EB81AF22A50F}</a:tableStyleId>
              </a:tblPr>
              <a:tblGrid>
                <a:gridCol w="951025"/>
                <a:gridCol w="1567100"/>
                <a:gridCol w="2452575"/>
                <a:gridCol w="2297450"/>
                <a:gridCol w="1896125"/>
                <a:gridCol w="2385375"/>
              </a:tblGrid>
              <a:tr h="683375">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S.N</a:t>
                      </a:r>
                      <a:r>
                        <a:rPr b="1" lang="en-IN" sz="1800">
                          <a:latin typeface="Times New Roman"/>
                          <a:ea typeface="Times New Roman"/>
                          <a:cs typeface="Times New Roman"/>
                          <a:sym typeface="Times New Roman"/>
                        </a:rPr>
                        <a:t>O</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l">
                        <a:spcBef>
                          <a:spcPts val="0"/>
                        </a:spcBef>
                        <a:spcAft>
                          <a:spcPts val="0"/>
                        </a:spcAft>
                        <a:buNone/>
                      </a:pPr>
                      <a:r>
                        <a:rPr b="1" lang="en-IN" sz="1800" u="none" cap="none" strike="noStrike">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TOOLS USED/</a:t>
                      </a:r>
                      <a:endParaRPr/>
                    </a:p>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ADVANTAGES/ DISADVANTAGES</a:t>
                      </a:r>
                      <a:endParaRPr/>
                    </a:p>
                  </a:txBody>
                  <a:tcPr marT="45725" marB="45725" marR="91450" marL="91450"/>
                </a:tc>
              </a:tr>
              <a:tr h="5401450">
                <a:tc>
                  <a:txBody>
                    <a:bodyPr/>
                    <a:lstStyle/>
                    <a:p>
                      <a:pPr indent="0" lvl="0" marL="0" marR="0" rtl="0" algn="ctr">
                        <a:spcBef>
                          <a:spcPts val="0"/>
                        </a:spcBef>
                        <a:spcAft>
                          <a:spcPts val="0"/>
                        </a:spcAft>
                        <a:buNone/>
                      </a:pPr>
                      <a:r>
                        <a:rPr lang="en-IN" sz="1600" u="none" cap="none" strike="noStrike"/>
                        <a:t>1</a:t>
                      </a:r>
                      <a:endParaRPr/>
                    </a:p>
                  </a:txBody>
                  <a:tcPr marT="45725" marB="45725" marR="91450" marL="91450"/>
                </a:tc>
                <a:tc>
                  <a:txBody>
                    <a:bodyPr/>
                    <a:lstStyle/>
                    <a:p>
                      <a:pPr indent="0" lvl="0" marL="0" marR="0" rtl="0" algn="l">
                        <a:spcBef>
                          <a:spcPts val="0"/>
                        </a:spcBef>
                        <a:spcAft>
                          <a:spcPts val="0"/>
                        </a:spcAft>
                        <a:buNone/>
                      </a:pPr>
                      <a:r>
                        <a:rPr lang="en-IN" sz="1600" u="none" cap="none" strike="noStrike"/>
                        <a:t>Loan default prediction using decision trees and random forest</a:t>
                      </a:r>
                      <a:endParaRPr sz="1600"/>
                    </a:p>
                  </a:txBody>
                  <a:tcPr marT="45725" marB="45725" marR="91450" marL="91450"/>
                </a:tc>
                <a:tc>
                  <a:txBody>
                    <a:bodyPr/>
                    <a:lstStyle/>
                    <a:p>
                      <a:pPr indent="0" lvl="0" marL="0" marR="0" rtl="0" algn="l">
                        <a:spcBef>
                          <a:spcPts val="0"/>
                        </a:spcBef>
                        <a:spcAft>
                          <a:spcPts val="0"/>
                        </a:spcAft>
                        <a:buNone/>
                      </a:pPr>
                      <a:r>
                        <a:rPr lang="en-IN" sz="1600"/>
                        <a:t>It </a:t>
                      </a:r>
                      <a:r>
                        <a:rPr lang="en-IN" sz="1600"/>
                        <a:t>describes</a:t>
                      </a:r>
                      <a:r>
                        <a:rPr lang="en-IN" sz="1600"/>
                        <a:t> about the </a:t>
                      </a:r>
                      <a:r>
                        <a:rPr lang="en-IN" sz="1600"/>
                        <a:t>comprehensive and comparative analysis between two algorithms. Both the algorithms have been used on the same dataset and the conclusions have been made with results showing that the Random Forest algorithm outperformed the Decision Tree algorithm with much higher accuracy. </a:t>
                      </a:r>
                      <a:endParaRPr sz="1600"/>
                    </a:p>
                  </a:txBody>
                  <a:tcPr marT="45725" marB="45725" marR="91450" marL="91450"/>
                </a:tc>
                <a:tc>
                  <a:txBody>
                    <a:bodyPr/>
                    <a:lstStyle/>
                    <a:p>
                      <a:pPr indent="-330200" lvl="0" marL="457200" marR="0" rtl="0" algn="l">
                        <a:spcBef>
                          <a:spcPts val="0"/>
                        </a:spcBef>
                        <a:spcAft>
                          <a:spcPts val="0"/>
                        </a:spcAft>
                        <a:buSzPts val="1600"/>
                        <a:buChar char="●"/>
                      </a:pPr>
                      <a:r>
                        <a:rPr lang="en-IN" sz="1600"/>
                        <a:t>Random Forest</a:t>
                      </a:r>
                      <a:endParaRPr/>
                    </a:p>
                    <a:p>
                      <a:pPr indent="-330200" lvl="0" marL="457200" marR="0" rtl="0" algn="l">
                        <a:spcBef>
                          <a:spcPts val="0"/>
                        </a:spcBef>
                        <a:spcAft>
                          <a:spcPts val="0"/>
                        </a:spcAft>
                        <a:buSzPts val="1600"/>
                        <a:buChar char="●"/>
                      </a:pPr>
                      <a:r>
                        <a:rPr lang="en-IN" sz="1600"/>
                        <a:t>Decision Trees</a:t>
                      </a:r>
                      <a:endParaRPr sz="1600"/>
                    </a:p>
                  </a:txBody>
                  <a:tcPr marT="45725" marB="45725" marR="91450" marL="91450"/>
                </a:tc>
                <a:tc>
                  <a:txBody>
                    <a:bodyPr/>
                    <a:lstStyle/>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lnSpc>
                          <a:spcPct val="100000"/>
                        </a:lnSpc>
                        <a:spcBef>
                          <a:spcPts val="0"/>
                        </a:spcBef>
                        <a:spcAft>
                          <a:spcPts val="0"/>
                        </a:spcAft>
                        <a:buClr>
                          <a:schemeClr val="dk1"/>
                        </a:buClr>
                        <a:buSzPts val="2800"/>
                        <a:buFont typeface="Calibri"/>
                        <a:buNone/>
                      </a:pPr>
                      <a:r>
                        <a:t/>
                      </a:r>
                      <a:endParaRPr sz="2800"/>
                    </a:p>
                    <a:p>
                      <a:pPr indent="0" lvl="0" marL="0" marR="0" rtl="0" algn="ctr">
                        <a:lnSpc>
                          <a:spcPct val="100000"/>
                        </a:lnSpc>
                        <a:spcBef>
                          <a:spcPts val="0"/>
                        </a:spcBef>
                        <a:spcAft>
                          <a:spcPts val="0"/>
                        </a:spcAft>
                        <a:buClr>
                          <a:schemeClr val="dk1"/>
                        </a:buClr>
                        <a:buSzPts val="2800"/>
                        <a:buFont typeface="Calibri"/>
                        <a:buNone/>
                      </a:pPr>
                      <a:r>
                        <a:rPr lang="en-IN" sz="2800"/>
                        <a:t>APPLIED DATA SCIENCE</a:t>
                      </a:r>
                      <a:endParaRPr/>
                    </a:p>
                    <a:p>
                      <a:pPr indent="0" lvl="0" marL="0" marR="0" rtl="0" algn="ctr">
                        <a:spcBef>
                          <a:spcPts val="0"/>
                        </a:spcBef>
                        <a:spcAft>
                          <a:spcPts val="0"/>
                        </a:spcAft>
                        <a:buNone/>
                      </a:pPr>
                      <a:r>
                        <a:rPr lang="en-IN" sz="2800"/>
                        <a:t> </a:t>
                      </a:r>
                      <a:endParaRPr/>
                    </a:p>
                  </a:txBody>
                  <a:tcPr marT="45725" marB="45725" marR="91450" marL="91450"/>
                </a:tc>
                <a:tc>
                  <a:txBody>
                    <a:bodyPr/>
                    <a:lstStyle/>
                    <a:p>
                      <a:pPr indent="0" lvl="0" marL="0" marR="0" rtl="0" algn="l">
                        <a:spcBef>
                          <a:spcPts val="0"/>
                        </a:spcBef>
                        <a:spcAft>
                          <a:spcPts val="0"/>
                        </a:spcAft>
                        <a:buNone/>
                      </a:pPr>
                      <a:r>
                        <a:rPr b="1" lang="en-IN" sz="1600"/>
                        <a:t>ADVANTAGES:</a:t>
                      </a:r>
                      <a:endParaRPr b="1"/>
                    </a:p>
                    <a:p>
                      <a:pPr indent="-285750" lvl="0" marL="285750" marR="0" rtl="0" algn="l">
                        <a:spcBef>
                          <a:spcPts val="0"/>
                        </a:spcBef>
                        <a:spcAft>
                          <a:spcPts val="0"/>
                        </a:spcAft>
                        <a:buClr>
                          <a:schemeClr val="dk1"/>
                        </a:buClr>
                        <a:buSzPts val="1600"/>
                        <a:buFont typeface="Arial"/>
                        <a:buChar char="•"/>
                      </a:pPr>
                      <a:r>
                        <a:rPr lang="en-IN" sz="1600"/>
                        <a:t>It can perform both regression and classification tasks</a:t>
                      </a:r>
                      <a:endParaRPr/>
                    </a:p>
                    <a:p>
                      <a:pPr indent="-285750" lvl="0" marL="285750" marR="0" rtl="0" algn="l">
                        <a:spcBef>
                          <a:spcPts val="0"/>
                        </a:spcBef>
                        <a:spcAft>
                          <a:spcPts val="0"/>
                        </a:spcAft>
                        <a:buClr>
                          <a:schemeClr val="dk1"/>
                        </a:buClr>
                        <a:buSzPts val="1600"/>
                        <a:buFont typeface="Arial"/>
                        <a:buChar char="•"/>
                      </a:pPr>
                      <a:r>
                        <a:rPr lang="en-IN" sz="1600"/>
                        <a:t>A random forest produces good predictions that can be understood easily</a:t>
                      </a:r>
                      <a:endParaRPr/>
                    </a:p>
                    <a:p>
                      <a:pPr indent="0" lvl="0" marL="0" marR="0" rtl="0" algn="l">
                        <a:spcBef>
                          <a:spcPts val="0"/>
                        </a:spcBef>
                        <a:spcAft>
                          <a:spcPts val="0"/>
                        </a:spcAft>
                        <a:buClr>
                          <a:schemeClr val="dk1"/>
                        </a:buClr>
                        <a:buSzPts val="1600"/>
                        <a:buFont typeface="Arial"/>
                        <a:buNone/>
                      </a:pPr>
                      <a:r>
                        <a:rPr b="1" lang="en-IN" sz="1600"/>
                        <a:t>DISADVANTAGES:</a:t>
                      </a:r>
                      <a:endParaRPr b="1"/>
                    </a:p>
                    <a:p>
                      <a:pPr indent="-285750" lvl="0" marL="285750" marR="0" rtl="0" algn="l">
                        <a:spcBef>
                          <a:spcPts val="0"/>
                        </a:spcBef>
                        <a:spcAft>
                          <a:spcPts val="0"/>
                        </a:spcAft>
                        <a:buClr>
                          <a:schemeClr val="dk1"/>
                        </a:buClr>
                        <a:buSzPts val="1600"/>
                        <a:buFont typeface="Arial"/>
                        <a:buChar char="•"/>
                      </a:pPr>
                      <a:r>
                        <a:rPr lang="en-IN" sz="1600"/>
                        <a:t>The main limitation of random forest is that a large number of trees can make the algorithm too slow and ineffective for real-time predictions.</a:t>
                      </a:r>
                      <a:endParaRPr/>
                    </a:p>
                    <a:p>
                      <a:pPr indent="-285750" lvl="0" marL="285750" marR="0" rtl="0" algn="l">
                        <a:spcBef>
                          <a:spcPts val="0"/>
                        </a:spcBef>
                        <a:spcAft>
                          <a:spcPts val="0"/>
                        </a:spcAft>
                        <a:buClr>
                          <a:schemeClr val="dk1"/>
                        </a:buClr>
                        <a:buSzPts val="1600"/>
                        <a:buFont typeface="Arial"/>
                        <a:buChar char="•"/>
                      </a:pPr>
                      <a:r>
                        <a:rPr lang="en-IN" sz="1600"/>
                        <a:t>This algorithms are fast to train, but quite slow to create predictions once they are trained.</a:t>
                      </a:r>
                      <a:endParaRPr sz="16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3"/>
          <p:cNvGraphicFramePr/>
          <p:nvPr/>
        </p:nvGraphicFramePr>
        <p:xfrm>
          <a:off x="397888" y="236410"/>
          <a:ext cx="3000000" cy="3000000"/>
        </p:xfrm>
        <a:graphic>
          <a:graphicData uri="http://schemas.openxmlformats.org/drawingml/2006/table">
            <a:tbl>
              <a:tblPr bandRow="1" firstRow="1">
                <a:noFill/>
                <a:tableStyleId>{022C5327-F952-433D-9CE4-EB81AF22A50F}</a:tableStyleId>
              </a:tblPr>
              <a:tblGrid>
                <a:gridCol w="998550"/>
                <a:gridCol w="1447900"/>
                <a:gridCol w="2608775"/>
                <a:gridCol w="2072250"/>
                <a:gridCol w="1925300"/>
                <a:gridCol w="2333275"/>
              </a:tblGrid>
              <a:tr h="693425">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TOOLS USED/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ADVANTAGES/ DISADVANTAGES</a:t>
                      </a:r>
                      <a:endParaRPr/>
                    </a:p>
                  </a:txBody>
                  <a:tcPr marT="45725" marB="45725" marR="91450" marL="91450"/>
                </a:tc>
              </a:tr>
              <a:tr h="5635475">
                <a:tc>
                  <a:txBody>
                    <a:bodyPr/>
                    <a:lstStyle/>
                    <a:p>
                      <a:pPr indent="0" lvl="0" marL="0" marR="0" rtl="0" algn="ctr">
                        <a:spcBef>
                          <a:spcPts val="0"/>
                        </a:spcBef>
                        <a:spcAft>
                          <a:spcPts val="0"/>
                        </a:spcAft>
                        <a:buNone/>
                      </a:pPr>
                      <a:r>
                        <a:rPr lang="en-IN" sz="1600"/>
                        <a:t>2</a:t>
                      </a:r>
                      <a:endParaRPr/>
                    </a:p>
                  </a:txBody>
                  <a:tcPr marT="45725" marB="45725" marR="91450" marL="91450"/>
                </a:tc>
                <a:tc>
                  <a:txBody>
                    <a:bodyPr/>
                    <a:lstStyle/>
                    <a:p>
                      <a:pPr indent="0" lvl="0" marL="0" marR="0" rtl="0" algn="l">
                        <a:spcBef>
                          <a:spcPts val="0"/>
                        </a:spcBef>
                        <a:spcAft>
                          <a:spcPts val="0"/>
                        </a:spcAft>
                        <a:buNone/>
                      </a:pPr>
                      <a:r>
                        <a:rPr lang="en-IN" sz="1600"/>
                        <a:t>An Exploratory Data Analysis for Loan Prediction Based on Nature of the Clients</a:t>
                      </a:r>
                      <a:endParaRPr sz="1600"/>
                    </a:p>
                  </a:txBody>
                  <a:tcPr marT="45725" marB="45725" marR="91450" marL="91450"/>
                </a:tc>
                <a:tc>
                  <a:txBody>
                    <a:bodyPr/>
                    <a:lstStyle/>
                    <a:p>
                      <a:pPr indent="0" lvl="0" marL="0" marR="0" rtl="0" algn="l">
                        <a:spcBef>
                          <a:spcPts val="0"/>
                        </a:spcBef>
                        <a:spcAft>
                          <a:spcPts val="0"/>
                        </a:spcAft>
                        <a:buNone/>
                      </a:pPr>
                      <a:r>
                        <a:rPr lang="en-IN" sz="1600"/>
                        <a:t>The aim of this paper is to find the nature of the client applying for the personal loan. An exploratory data analysis technique is used to deal with this problem. The result of the analysis shows that short term loans are preferred by majority of the clients and the clients majorly apply loans for debt consolidation. The results are shown in graphs that helps the bankers to understand the client’s behaviour.</a:t>
                      </a:r>
                      <a:endParaRPr sz="1600"/>
                    </a:p>
                  </a:txBody>
                  <a:tcPr marT="45725" marB="45725" marR="91450" marL="91450"/>
                </a:tc>
                <a:tc>
                  <a:txBody>
                    <a:bodyPr/>
                    <a:lstStyle/>
                    <a:p>
                      <a:pPr indent="-330200" lvl="0" marL="457200" marR="0" rtl="0" algn="l">
                        <a:spcBef>
                          <a:spcPts val="0"/>
                        </a:spcBef>
                        <a:spcAft>
                          <a:spcPts val="0"/>
                        </a:spcAft>
                        <a:buSzPts val="1600"/>
                        <a:buChar char="●"/>
                      </a:pPr>
                      <a:r>
                        <a:rPr lang="en-IN" sz="1600"/>
                        <a:t>Loan analysis</a:t>
                      </a:r>
                      <a:endParaRPr sz="1600"/>
                    </a:p>
                    <a:p>
                      <a:pPr indent="-330200" lvl="0" marL="457200" marR="0" rtl="0" algn="l">
                        <a:spcBef>
                          <a:spcPts val="0"/>
                        </a:spcBef>
                        <a:spcAft>
                          <a:spcPts val="0"/>
                        </a:spcAft>
                        <a:buSzPts val="1600"/>
                        <a:buChar char="●"/>
                      </a:pPr>
                      <a:r>
                        <a:rPr lang="en-IN" sz="1600"/>
                        <a:t>exploratory data analysis technique</a:t>
                      </a:r>
                      <a:endParaRPr sz="1600"/>
                    </a:p>
                    <a:p>
                      <a:pPr indent="-330200" lvl="0" marL="457200" marR="0" rtl="0" algn="l">
                        <a:spcBef>
                          <a:spcPts val="0"/>
                        </a:spcBef>
                        <a:spcAft>
                          <a:spcPts val="0"/>
                        </a:spcAft>
                        <a:buSzPts val="1600"/>
                        <a:buChar char="●"/>
                      </a:pPr>
                      <a:r>
                        <a:rPr lang="en-IN" sz="1600"/>
                        <a:t>client’s analysis</a:t>
                      </a:r>
                      <a:endParaRPr sz="1600"/>
                    </a:p>
                    <a:p>
                      <a:pPr indent="-330200" lvl="0" marL="457200" marR="0" rtl="0" algn="l">
                        <a:spcBef>
                          <a:spcPts val="0"/>
                        </a:spcBef>
                        <a:spcAft>
                          <a:spcPts val="0"/>
                        </a:spcAft>
                        <a:buSzPts val="1600"/>
                        <a:buChar char="●"/>
                      </a:pPr>
                      <a:r>
                        <a:rPr lang="en-IN" sz="1600"/>
                        <a:t>financial categories analysis</a:t>
                      </a:r>
                      <a:endParaRPr sz="1600"/>
                    </a:p>
                  </a:txBody>
                  <a:tcPr marT="45725" marB="45725" marR="91450" marL="91450"/>
                </a:tc>
                <a:tc>
                  <a:txBody>
                    <a:bodyPr/>
                    <a:lstStyle/>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spcBef>
                          <a:spcPts val="0"/>
                        </a:spcBef>
                        <a:spcAft>
                          <a:spcPts val="0"/>
                        </a:spcAft>
                        <a:buNone/>
                      </a:pPr>
                      <a:r>
                        <a:rPr lang="en-IN" sz="2800"/>
                        <a:t> </a:t>
                      </a:r>
                      <a:endParaRPr/>
                    </a:p>
                    <a:p>
                      <a:pPr indent="0" lvl="0" marL="0" marR="0" rtl="0" algn="ctr">
                        <a:spcBef>
                          <a:spcPts val="0"/>
                        </a:spcBef>
                        <a:spcAft>
                          <a:spcPts val="0"/>
                        </a:spcAft>
                        <a:buNone/>
                      </a:pPr>
                      <a:r>
                        <a:rPr lang="en-IN" sz="2800"/>
                        <a:t>APPLIED DATA SCIENCE</a:t>
                      </a:r>
                      <a:endParaRPr/>
                    </a:p>
                  </a:txBody>
                  <a:tcPr marT="45725" marB="45725" marR="91450" marL="91450"/>
                </a:tc>
                <a:tc>
                  <a:txBody>
                    <a:bodyPr/>
                    <a:lstStyle/>
                    <a:p>
                      <a:pPr indent="0" lvl="0" marL="0" marR="0" rtl="0" algn="l">
                        <a:spcBef>
                          <a:spcPts val="0"/>
                        </a:spcBef>
                        <a:spcAft>
                          <a:spcPts val="0"/>
                        </a:spcAft>
                        <a:buClr>
                          <a:schemeClr val="dk1"/>
                        </a:buClr>
                        <a:buSzPts val="1600"/>
                        <a:buFont typeface="Calibri"/>
                        <a:buNone/>
                      </a:pPr>
                      <a:r>
                        <a:rPr b="1" lang="en-IN" sz="1600"/>
                        <a:t>ADVANTAGES:</a:t>
                      </a:r>
                      <a:endParaRPr b="1" sz="1600"/>
                    </a:p>
                    <a:p>
                      <a:pPr indent="-330200" lvl="0" marL="457200" marR="0" rtl="0" algn="l">
                        <a:spcBef>
                          <a:spcPts val="0"/>
                        </a:spcBef>
                        <a:spcAft>
                          <a:spcPts val="0"/>
                        </a:spcAft>
                        <a:buSzPts val="1600"/>
                        <a:buChar char="●"/>
                      </a:pPr>
                      <a:r>
                        <a:rPr lang="en-IN" sz="1600"/>
                        <a:t>It helps in assessing the skills and financial knowledge of the borrower to determine the level of risk involved.</a:t>
                      </a:r>
                      <a:endParaRPr sz="1600"/>
                    </a:p>
                    <a:p>
                      <a:pPr indent="0" lvl="0" marL="0" marR="0" rtl="0" algn="l">
                        <a:spcBef>
                          <a:spcPts val="0"/>
                        </a:spcBef>
                        <a:spcAft>
                          <a:spcPts val="0"/>
                        </a:spcAft>
                        <a:buNone/>
                      </a:pPr>
                      <a:r>
                        <a:rPr b="1" lang="en-IN" sz="1600"/>
                        <a:t>DISADVANTAGES:</a:t>
                      </a:r>
                      <a:endParaRPr b="1" sz="1600"/>
                    </a:p>
                    <a:p>
                      <a:pPr indent="-330200" lvl="0" marL="457200" marR="0" rtl="0" algn="l">
                        <a:spcBef>
                          <a:spcPts val="0"/>
                        </a:spcBef>
                        <a:spcAft>
                          <a:spcPts val="0"/>
                        </a:spcAft>
                        <a:buClr>
                          <a:srgbClr val="202124"/>
                        </a:buClr>
                        <a:buSzPts val="1600"/>
                        <a:buChar char="●"/>
                      </a:pPr>
                      <a:r>
                        <a:rPr lang="en-IN" sz="1600">
                          <a:solidFill>
                            <a:srgbClr val="202124"/>
                          </a:solidFill>
                          <a:highlight>
                            <a:schemeClr val="lt1"/>
                          </a:highlight>
                          <a:latin typeface="Arial"/>
                          <a:ea typeface="Arial"/>
                          <a:cs typeface="Arial"/>
                          <a:sym typeface="Arial"/>
                        </a:rPr>
                        <a:t>The financial analysis does not contemplate cost price level changes</a:t>
                      </a:r>
                      <a:endParaRPr sz="1600">
                        <a:solidFill>
                          <a:srgbClr val="202124"/>
                        </a:solidFill>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Roboto"/>
                        <a:buChar char="●"/>
                      </a:pPr>
                      <a:r>
                        <a:rPr lang="en-IN" sz="1600">
                          <a:highlight>
                            <a:schemeClr val="lt1"/>
                          </a:highlight>
                          <a:latin typeface="Roboto"/>
                          <a:ea typeface="Roboto"/>
                          <a:cs typeface="Roboto"/>
                          <a:sym typeface="Roboto"/>
                        </a:rPr>
                        <a:t>If not perform properly EDA can misguide a problem.</a:t>
                      </a:r>
                      <a:endParaRPr sz="1600">
                        <a:highlight>
                          <a:schemeClr val="lt1"/>
                        </a:highlight>
                        <a:latin typeface="Roboto"/>
                        <a:ea typeface="Roboto"/>
                        <a:cs typeface="Roboto"/>
                        <a:sym typeface="Roboto"/>
                      </a:endParaRPr>
                    </a:p>
                    <a:p>
                      <a:pPr indent="-330200" lvl="0" marL="457200" rtl="0" algn="l">
                        <a:lnSpc>
                          <a:spcPct val="100000"/>
                        </a:lnSpc>
                        <a:spcBef>
                          <a:spcPts val="0"/>
                        </a:spcBef>
                        <a:spcAft>
                          <a:spcPts val="0"/>
                        </a:spcAft>
                        <a:buClr>
                          <a:schemeClr val="dk1"/>
                        </a:buClr>
                        <a:buSzPts val="1600"/>
                        <a:buFont typeface="Roboto"/>
                        <a:buChar char="●"/>
                      </a:pPr>
                      <a:r>
                        <a:rPr lang="en-IN" sz="1600">
                          <a:highlight>
                            <a:schemeClr val="lt1"/>
                          </a:highlight>
                          <a:latin typeface="Roboto"/>
                          <a:ea typeface="Roboto"/>
                          <a:cs typeface="Roboto"/>
                          <a:sym typeface="Roboto"/>
                        </a:rPr>
                        <a:t>EDA does not effective when we deal with high-dimensional data.</a:t>
                      </a:r>
                      <a:endParaRPr sz="1600">
                        <a:highlight>
                          <a:schemeClr val="lt1"/>
                        </a:highlight>
                        <a:latin typeface="Roboto"/>
                        <a:ea typeface="Roboto"/>
                        <a:cs typeface="Roboto"/>
                        <a:sym typeface="Roboto"/>
                      </a:endParaRPr>
                    </a:p>
                    <a:p>
                      <a:pPr indent="0" lvl="0" marL="0" marR="0" rtl="0" algn="l">
                        <a:spcBef>
                          <a:spcPts val="0"/>
                        </a:spcBef>
                        <a:spcAft>
                          <a:spcPts val="0"/>
                        </a:spcAft>
                        <a:buNone/>
                      </a:pPr>
                      <a:r>
                        <a:t/>
                      </a:r>
                      <a:endParaRPr sz="1600">
                        <a:solidFill>
                          <a:srgbClr val="202124"/>
                        </a:solidFill>
                        <a:highlight>
                          <a:schemeClr val="lt1"/>
                        </a:highlight>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4"/>
          <p:cNvGraphicFramePr/>
          <p:nvPr/>
        </p:nvGraphicFramePr>
        <p:xfrm>
          <a:off x="423513" y="324240"/>
          <a:ext cx="3000000" cy="3000000"/>
        </p:xfrm>
        <a:graphic>
          <a:graphicData uri="http://schemas.openxmlformats.org/drawingml/2006/table">
            <a:tbl>
              <a:tblPr bandRow="1" firstRow="1">
                <a:noFill/>
                <a:tableStyleId>{022C5327-F952-433D-9CE4-EB81AF22A50F}</a:tableStyleId>
              </a:tblPr>
              <a:tblGrid>
                <a:gridCol w="939175"/>
                <a:gridCol w="1589400"/>
                <a:gridCol w="2380200"/>
                <a:gridCol w="2268850"/>
                <a:gridCol w="1872525"/>
                <a:gridCol w="2355675"/>
              </a:tblGrid>
              <a:tr h="1127225">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TOOLS USED/</a:t>
                      </a:r>
                      <a:endParaRPr/>
                    </a:p>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spcBef>
                          <a:spcPts val="0"/>
                        </a:spcBef>
                        <a:spcAft>
                          <a:spcPts val="0"/>
                        </a:spcAft>
                        <a:buNone/>
                      </a:pPr>
                      <a:r>
                        <a:rPr b="1" lang="en-IN" sz="1800" u="none" cap="none" strike="noStrike">
                          <a:latin typeface="Times New Roman"/>
                          <a:ea typeface="Times New Roman"/>
                          <a:cs typeface="Times New Roman"/>
                          <a:sym typeface="Times New Roman"/>
                        </a:rPr>
                        <a:t>ADVANTAGES/ DISADVANTAGES</a:t>
                      </a:r>
                      <a:endParaRPr/>
                    </a:p>
                  </a:txBody>
                  <a:tcPr marT="45725" marB="45725" marR="91450" marL="91450"/>
                </a:tc>
              </a:tr>
              <a:tr h="5016500">
                <a:tc>
                  <a:txBody>
                    <a:bodyPr/>
                    <a:lstStyle/>
                    <a:p>
                      <a:pPr indent="0" lvl="0" marL="0" marR="0" rtl="0" algn="ctr">
                        <a:spcBef>
                          <a:spcPts val="0"/>
                        </a:spcBef>
                        <a:spcAft>
                          <a:spcPts val="0"/>
                        </a:spcAft>
                        <a:buNone/>
                      </a:pPr>
                      <a:r>
                        <a:rPr lang="en-IN" sz="1600"/>
                        <a:t>3.</a:t>
                      </a:r>
                      <a:endParaRPr sz="1600" u="none" cap="none" strike="noStrike"/>
                    </a:p>
                  </a:txBody>
                  <a:tcPr marT="45725" marB="45725" marR="91450" marL="91450"/>
                </a:tc>
                <a:tc>
                  <a:txBody>
                    <a:bodyPr/>
                    <a:lstStyle/>
                    <a:p>
                      <a:pPr indent="0" lvl="0" marL="0" marR="0" rtl="0" algn="l">
                        <a:spcBef>
                          <a:spcPts val="0"/>
                        </a:spcBef>
                        <a:spcAft>
                          <a:spcPts val="0"/>
                        </a:spcAft>
                        <a:buNone/>
                      </a:pPr>
                      <a:r>
                        <a:rPr lang="en-IN" sz="1600"/>
                        <a:t>Bank Loan Approval Prediction</a:t>
                      </a:r>
                      <a:endParaRPr sz="1600"/>
                    </a:p>
                  </a:txBody>
                  <a:tcPr marT="45725" marB="45725" marR="91450" marL="91450"/>
                </a:tc>
                <a:tc>
                  <a:txBody>
                    <a:bodyPr/>
                    <a:lstStyle/>
                    <a:p>
                      <a:pPr indent="0" lvl="0" marL="0" marR="0" rtl="0" algn="l">
                        <a:spcBef>
                          <a:spcPts val="0"/>
                        </a:spcBef>
                        <a:spcAft>
                          <a:spcPts val="0"/>
                        </a:spcAft>
                        <a:buNone/>
                      </a:pPr>
                      <a:r>
                        <a:rPr lang="en-IN" sz="1600"/>
                        <a:t>In this we develop bank loan prediction system using machine learning techniques, so that the system automatically selects the eligible candidates to approve the loan. Keywords: Loan approval, Loan Default, Random Forest algorithm, Decision Tree algorithm, Naive Bayes algorithm, Logistic Regression algorithm, Loan prediction, Machine learning. </a:t>
                      </a:r>
                      <a:endParaRPr sz="1600"/>
                    </a:p>
                  </a:txBody>
                  <a:tcPr marT="45725" marB="45725" marR="91450" marL="91450"/>
                </a:tc>
                <a:tc>
                  <a:txBody>
                    <a:bodyPr/>
                    <a:lstStyle/>
                    <a:p>
                      <a:pPr indent="-330200" lvl="0" marL="457200" marR="0" rtl="0" algn="l">
                        <a:spcBef>
                          <a:spcPts val="0"/>
                        </a:spcBef>
                        <a:spcAft>
                          <a:spcPts val="0"/>
                        </a:spcAft>
                        <a:buSzPts val="1600"/>
                        <a:buChar char="●"/>
                      </a:pPr>
                      <a:r>
                        <a:rPr lang="en-IN" sz="1600"/>
                        <a:t>Data Pre-processing </a:t>
                      </a:r>
                      <a:endParaRPr sz="1600"/>
                    </a:p>
                    <a:p>
                      <a:pPr indent="-330200" lvl="0" marL="457200" marR="0" rtl="0" algn="l">
                        <a:spcBef>
                          <a:spcPts val="0"/>
                        </a:spcBef>
                        <a:spcAft>
                          <a:spcPts val="0"/>
                        </a:spcAft>
                        <a:buSzPts val="1600"/>
                        <a:buChar char="●"/>
                      </a:pPr>
                      <a:r>
                        <a:rPr lang="en-IN" sz="1600"/>
                        <a:t>Data Analysis of Visualization</a:t>
                      </a:r>
                      <a:endParaRPr sz="1600"/>
                    </a:p>
                    <a:p>
                      <a:pPr indent="-330200" lvl="0" marL="457200" marR="0" rtl="0" algn="l">
                        <a:spcBef>
                          <a:spcPts val="0"/>
                        </a:spcBef>
                        <a:spcAft>
                          <a:spcPts val="0"/>
                        </a:spcAft>
                        <a:buSzPts val="1600"/>
                        <a:buChar char="●"/>
                      </a:pPr>
                      <a:r>
                        <a:rPr lang="en-IN" sz="1600"/>
                        <a:t>Comparing Algorithms</a:t>
                      </a:r>
                      <a:endParaRPr sz="1600"/>
                    </a:p>
                    <a:p>
                      <a:pPr indent="-330200" lvl="0" marL="457200" marR="0" rtl="0" algn="l">
                        <a:spcBef>
                          <a:spcPts val="0"/>
                        </a:spcBef>
                        <a:spcAft>
                          <a:spcPts val="0"/>
                        </a:spcAft>
                        <a:buSzPts val="1600"/>
                        <a:buChar char="●"/>
                      </a:pPr>
                      <a:r>
                        <a:rPr lang="en-IN" sz="1600"/>
                        <a:t>Deployment Using Flask</a:t>
                      </a:r>
                      <a:endParaRPr sz="1600"/>
                    </a:p>
                  </a:txBody>
                  <a:tcPr marT="45725" marB="45725" marR="91450" marL="91450"/>
                </a:tc>
                <a:tc>
                  <a:txBody>
                    <a:bodyPr/>
                    <a:lstStyle/>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spcBef>
                          <a:spcPts val="0"/>
                        </a:spcBef>
                        <a:spcAft>
                          <a:spcPts val="0"/>
                        </a:spcAft>
                        <a:buNone/>
                      </a:pPr>
                      <a:r>
                        <a:rPr lang="en-IN" sz="2800"/>
                        <a:t> </a:t>
                      </a:r>
                      <a:endParaRPr/>
                    </a:p>
                    <a:p>
                      <a:pPr indent="0" lvl="0" marL="0" marR="0" rtl="0" algn="ctr">
                        <a:spcBef>
                          <a:spcPts val="0"/>
                        </a:spcBef>
                        <a:spcAft>
                          <a:spcPts val="0"/>
                        </a:spcAft>
                        <a:buNone/>
                      </a:pPr>
                      <a:r>
                        <a:rPr lang="en-IN" sz="2800"/>
                        <a:t>APPLIED DATA SCIENCE</a:t>
                      </a:r>
                      <a:endParaRPr/>
                    </a:p>
                  </a:txBody>
                  <a:tcPr marT="45725" marB="45725" marR="91450" marL="91450"/>
                </a:tc>
                <a:tc>
                  <a:txBody>
                    <a:bodyPr/>
                    <a:lstStyle/>
                    <a:p>
                      <a:pPr indent="0" lvl="0" marL="0" rtl="0" algn="l">
                        <a:spcBef>
                          <a:spcPts val="0"/>
                        </a:spcBef>
                        <a:spcAft>
                          <a:spcPts val="0"/>
                        </a:spcAft>
                        <a:buClr>
                          <a:schemeClr val="dk1"/>
                        </a:buClr>
                        <a:buSzPts val="1600"/>
                        <a:buFont typeface="Calibri"/>
                        <a:buNone/>
                      </a:pPr>
                      <a:r>
                        <a:rPr b="1" lang="en-IN" sz="1600"/>
                        <a:t>ADVANTAGES:</a:t>
                      </a:r>
                      <a:endParaRPr b="1" sz="1600"/>
                    </a:p>
                    <a:p>
                      <a:pPr indent="-330200" lvl="0" marL="457200" rtl="0" algn="l">
                        <a:spcBef>
                          <a:spcPts val="0"/>
                        </a:spcBef>
                        <a:spcAft>
                          <a:spcPts val="0"/>
                        </a:spcAft>
                        <a:buSzPts val="1600"/>
                        <a:buChar char="●"/>
                      </a:pPr>
                      <a:r>
                        <a:rPr lang="en-IN" sz="1600"/>
                        <a:t>Performance and accuracy of the algorithms can be calculated and compared. </a:t>
                      </a:r>
                      <a:endParaRPr sz="1600"/>
                    </a:p>
                    <a:p>
                      <a:pPr indent="-330200" lvl="0" marL="457200" rtl="0" algn="l">
                        <a:spcBef>
                          <a:spcPts val="0"/>
                        </a:spcBef>
                        <a:spcAft>
                          <a:spcPts val="0"/>
                        </a:spcAft>
                        <a:buSzPts val="1600"/>
                        <a:buChar char="●"/>
                      </a:pPr>
                      <a:r>
                        <a:rPr lang="en-IN" sz="1600"/>
                        <a:t> Class imbalance can be dealt with machine learning approaches.</a:t>
                      </a:r>
                      <a:r>
                        <a:rPr b="1" lang="en-IN" sz="1600"/>
                        <a:t> </a:t>
                      </a:r>
                      <a:endParaRPr b="1" sz="1600"/>
                    </a:p>
                    <a:p>
                      <a:pPr indent="0" lvl="0" marL="0" rtl="0" algn="l">
                        <a:spcBef>
                          <a:spcPts val="0"/>
                        </a:spcBef>
                        <a:spcAft>
                          <a:spcPts val="0"/>
                        </a:spcAft>
                        <a:buNone/>
                      </a:pPr>
                      <a:r>
                        <a:rPr b="1" lang="en-IN" sz="1600"/>
                        <a:t>DISADVANTAGES:</a:t>
                      </a:r>
                      <a:endParaRPr b="1" sz="1600"/>
                    </a:p>
                    <a:p>
                      <a:pPr indent="-330200" lvl="0" marL="457200" rtl="0" algn="l">
                        <a:spcBef>
                          <a:spcPts val="0"/>
                        </a:spcBef>
                        <a:spcAft>
                          <a:spcPts val="0"/>
                        </a:spcAft>
                        <a:buSzPts val="1600"/>
                        <a:buChar char="●"/>
                      </a:pPr>
                      <a:r>
                        <a:rPr lang="en-IN" sz="1600"/>
                        <a:t>They had proposed a mathematical model and machine learning algorithms were not used. </a:t>
                      </a:r>
                      <a:endParaRPr sz="16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5"/>
          <p:cNvGraphicFramePr/>
          <p:nvPr/>
        </p:nvGraphicFramePr>
        <p:xfrm>
          <a:off x="423513" y="596765"/>
          <a:ext cx="3000000" cy="3000000"/>
        </p:xfrm>
        <a:graphic>
          <a:graphicData uri="http://schemas.openxmlformats.org/drawingml/2006/table">
            <a:tbl>
              <a:tblPr bandRow="1" firstRow="1">
                <a:noFill/>
                <a:tableStyleId>{022C5327-F952-433D-9CE4-EB81AF22A50F}</a:tableStyleId>
              </a:tblPr>
              <a:tblGrid>
                <a:gridCol w="939175"/>
                <a:gridCol w="1589400"/>
                <a:gridCol w="2380200"/>
                <a:gridCol w="2268850"/>
                <a:gridCol w="1872525"/>
                <a:gridCol w="2355675"/>
              </a:tblGrid>
              <a:tr h="85470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TOOLS USED/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ADVANTAGES/ DISADVANTAGES</a:t>
                      </a:r>
                      <a:endParaRPr/>
                    </a:p>
                  </a:txBody>
                  <a:tcPr marT="45725" marB="45725" marR="91450" marL="91450"/>
                </a:tc>
              </a:tr>
              <a:tr h="5016500">
                <a:tc>
                  <a:txBody>
                    <a:bodyPr/>
                    <a:lstStyle/>
                    <a:p>
                      <a:pPr indent="0" lvl="0" marL="0" marR="0" rtl="0" algn="ctr">
                        <a:spcBef>
                          <a:spcPts val="0"/>
                        </a:spcBef>
                        <a:spcAft>
                          <a:spcPts val="0"/>
                        </a:spcAft>
                        <a:buNone/>
                      </a:pPr>
                      <a:r>
                        <a:rPr lang="en-IN" sz="1600"/>
                        <a:t>4.</a:t>
                      </a:r>
                      <a:endParaRPr sz="1600"/>
                    </a:p>
                  </a:txBody>
                  <a:tcPr marT="45725" marB="45725" marR="91450" marL="91450"/>
                </a:tc>
                <a:tc>
                  <a:txBody>
                    <a:bodyPr/>
                    <a:lstStyle/>
                    <a:p>
                      <a:pPr indent="0" lvl="0" marL="0" marR="0" rtl="0" algn="l">
                        <a:spcBef>
                          <a:spcPts val="0"/>
                        </a:spcBef>
                        <a:spcAft>
                          <a:spcPts val="0"/>
                        </a:spcAft>
                        <a:buNone/>
                      </a:pPr>
                      <a:r>
                        <a:rPr lang="en-IN" sz="1600"/>
                        <a:t>Loan Delinquency Prediction</a:t>
                      </a:r>
                      <a:endParaRPr sz="1600"/>
                    </a:p>
                  </a:txBody>
                  <a:tcPr marT="45725" marB="45725" marR="91450" marL="91450"/>
                </a:tc>
                <a:tc>
                  <a:txBody>
                    <a:bodyPr/>
                    <a:lstStyle/>
                    <a:p>
                      <a:pPr indent="0" lvl="0" marL="0" marR="0" rtl="0" algn="l">
                        <a:spcBef>
                          <a:spcPts val="0"/>
                        </a:spcBef>
                        <a:spcAft>
                          <a:spcPts val="0"/>
                        </a:spcAft>
                        <a:buNone/>
                      </a:pPr>
                      <a:r>
                        <a:rPr lang="en-IN" sz="1600"/>
                        <a:t>The main purpose is to figure out the delinquency status of loans for the any ‘n’ next month given the delinquency status for the previous 12 months.In our Combined Loan-to-Value and Unemployment model, while significant, they are both dominated. This comparison in data draws attention to the importance of the market cycle in deciding the causes of delinquency </a:t>
                      </a:r>
                      <a:endParaRPr sz="1600"/>
                    </a:p>
                  </a:txBody>
                  <a:tcPr marT="45725" marB="45725" marR="91450" marL="91450"/>
                </a:tc>
                <a:tc>
                  <a:txBody>
                    <a:bodyPr/>
                    <a:lstStyle/>
                    <a:p>
                      <a:pPr indent="-330200" lvl="0" marL="457200" marR="0" rtl="0" algn="l">
                        <a:spcBef>
                          <a:spcPts val="0"/>
                        </a:spcBef>
                        <a:spcAft>
                          <a:spcPts val="0"/>
                        </a:spcAft>
                        <a:buSzPts val="1600"/>
                        <a:buChar char="●"/>
                      </a:pPr>
                      <a:r>
                        <a:rPr lang="en-IN" sz="1600"/>
                        <a:t> Data Cleaning </a:t>
                      </a:r>
                      <a:endParaRPr sz="1600"/>
                    </a:p>
                    <a:p>
                      <a:pPr indent="-330200" lvl="0" marL="457200" marR="0" rtl="0" algn="l">
                        <a:spcBef>
                          <a:spcPts val="0"/>
                        </a:spcBef>
                        <a:spcAft>
                          <a:spcPts val="0"/>
                        </a:spcAft>
                        <a:buSzPts val="1600"/>
                        <a:buChar char="●"/>
                      </a:pPr>
                      <a:r>
                        <a:rPr lang="en-IN" sz="1600"/>
                        <a:t>Proposed methodology</a:t>
                      </a:r>
                      <a:endParaRPr sz="1600"/>
                    </a:p>
                    <a:p>
                      <a:pPr indent="-330200" lvl="0" marL="457200" marR="0" rtl="0" algn="l">
                        <a:spcBef>
                          <a:spcPts val="0"/>
                        </a:spcBef>
                        <a:spcAft>
                          <a:spcPts val="0"/>
                        </a:spcAft>
                        <a:buSzPts val="1600"/>
                        <a:buChar char="●"/>
                      </a:pPr>
                      <a:r>
                        <a:rPr lang="en-IN" sz="1600"/>
                        <a:t>Random Forest Algorithm</a:t>
                      </a:r>
                      <a:endParaRPr sz="1600"/>
                    </a:p>
                  </a:txBody>
                  <a:tcPr marT="45725" marB="45725" marR="91450" marL="91450"/>
                </a:tc>
                <a:tc>
                  <a:txBody>
                    <a:bodyPr/>
                    <a:lstStyle/>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spcBef>
                          <a:spcPts val="0"/>
                        </a:spcBef>
                        <a:spcAft>
                          <a:spcPts val="0"/>
                        </a:spcAft>
                        <a:buNone/>
                      </a:pPr>
                      <a:r>
                        <a:rPr lang="en-IN" sz="2800"/>
                        <a:t> </a:t>
                      </a:r>
                      <a:endParaRPr/>
                    </a:p>
                    <a:p>
                      <a:pPr indent="0" lvl="0" marL="0" marR="0" rtl="0" algn="ctr">
                        <a:spcBef>
                          <a:spcPts val="0"/>
                        </a:spcBef>
                        <a:spcAft>
                          <a:spcPts val="0"/>
                        </a:spcAft>
                        <a:buNone/>
                      </a:pPr>
                      <a:r>
                        <a:rPr lang="en-IN" sz="2800"/>
                        <a:t>APPLIED DATA SCIENCE</a:t>
                      </a:r>
                      <a:endParaRPr/>
                    </a:p>
                  </a:txBody>
                  <a:tcPr marT="45725" marB="45725" marR="91450" marL="91450"/>
                </a:tc>
                <a:tc>
                  <a:txBody>
                    <a:bodyPr/>
                    <a:lstStyle/>
                    <a:p>
                      <a:pPr indent="0" lvl="0" marL="0" marR="0" rtl="0" algn="l">
                        <a:spcBef>
                          <a:spcPts val="0"/>
                        </a:spcBef>
                        <a:spcAft>
                          <a:spcPts val="0"/>
                        </a:spcAft>
                        <a:buNone/>
                      </a:pPr>
                      <a:r>
                        <a:rPr b="1" lang="en-IN" sz="1600"/>
                        <a:t>ADVANTAGES:</a:t>
                      </a:r>
                      <a:endParaRPr sz="2000">
                        <a:solidFill>
                          <a:srgbClr val="FFFFFF"/>
                        </a:solidFill>
                        <a:highlight>
                          <a:schemeClr val="dk1"/>
                        </a:highlight>
                      </a:endParaRPr>
                    </a:p>
                    <a:p>
                      <a:pPr indent="-330200" lvl="0" marL="457200" marR="0" rtl="0" algn="l">
                        <a:spcBef>
                          <a:spcPts val="0"/>
                        </a:spcBef>
                        <a:spcAft>
                          <a:spcPts val="0"/>
                        </a:spcAft>
                        <a:buClr>
                          <a:srgbClr val="202124"/>
                        </a:buClr>
                        <a:buSzPts val="1600"/>
                        <a:buFont typeface="Arial"/>
                        <a:buChar char="●"/>
                      </a:pPr>
                      <a:r>
                        <a:rPr lang="en-IN" sz="1600">
                          <a:solidFill>
                            <a:srgbClr val="202124"/>
                          </a:solidFill>
                          <a:highlight>
                            <a:schemeClr val="lt1"/>
                          </a:highlight>
                        </a:rPr>
                        <a:t>It builds decision trees on different samples and takes their  majority vote for classification and average in case of regression.</a:t>
                      </a:r>
                      <a:endParaRPr sz="1600">
                        <a:solidFill>
                          <a:srgbClr val="202124"/>
                        </a:solidFill>
                        <a:highlight>
                          <a:schemeClr val="lt1"/>
                        </a:highlight>
                      </a:endParaRPr>
                    </a:p>
                    <a:p>
                      <a:pPr indent="0" lvl="0" marL="0" marR="0" rtl="0" algn="l">
                        <a:spcBef>
                          <a:spcPts val="0"/>
                        </a:spcBef>
                        <a:spcAft>
                          <a:spcPts val="0"/>
                        </a:spcAft>
                        <a:buNone/>
                      </a:pPr>
                      <a:r>
                        <a:rPr b="1" lang="en-IN" sz="1600"/>
                        <a:t>DISADVANTAGE:</a:t>
                      </a:r>
                      <a:endParaRPr b="1" sz="1600"/>
                    </a:p>
                    <a:p>
                      <a:pPr indent="-330200" lvl="0" marL="457200" marR="0" rtl="0" algn="l">
                        <a:spcBef>
                          <a:spcPts val="0"/>
                        </a:spcBef>
                        <a:spcAft>
                          <a:spcPts val="0"/>
                        </a:spcAft>
                        <a:buSzPts val="1600"/>
                        <a:buChar char="●"/>
                      </a:pPr>
                      <a:r>
                        <a:rPr lang="en-IN" sz="1600"/>
                        <a:t>Decision trees are quite expensive as well. They are harder to train because of the expense in larger projects and always have that problem of overfitting.</a:t>
                      </a:r>
                      <a:endParaRPr sz="1600"/>
                    </a:p>
                    <a:p>
                      <a:pPr indent="0" lvl="0" marL="0" marR="0" rtl="0" algn="l">
                        <a:spcBef>
                          <a:spcPts val="0"/>
                        </a:spcBef>
                        <a:spcAft>
                          <a:spcPts val="0"/>
                        </a:spcAft>
                        <a:buNone/>
                      </a:pPr>
                      <a:r>
                        <a:t/>
                      </a:r>
                      <a:endParaRPr b="1" sz="1600"/>
                    </a:p>
                    <a:p>
                      <a:pPr indent="-184150" lvl="0" marL="285750" marR="0" rtl="0" algn="l">
                        <a:spcBef>
                          <a:spcPts val="0"/>
                        </a:spcBef>
                        <a:spcAft>
                          <a:spcPts val="0"/>
                        </a:spcAft>
                        <a:buClr>
                          <a:schemeClr val="dk1"/>
                        </a:buClr>
                        <a:buSzPts val="1600"/>
                        <a:buFont typeface="Arial"/>
                        <a:buNone/>
                      </a:pPr>
                      <a:r>
                        <a:t/>
                      </a:r>
                      <a:endParaRPr sz="16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6"/>
          <p:cNvGraphicFramePr/>
          <p:nvPr/>
        </p:nvGraphicFramePr>
        <p:xfrm>
          <a:off x="423513" y="596765"/>
          <a:ext cx="3000000" cy="3000000"/>
        </p:xfrm>
        <a:graphic>
          <a:graphicData uri="http://schemas.openxmlformats.org/drawingml/2006/table">
            <a:tbl>
              <a:tblPr bandRow="1" firstRow="1">
                <a:noFill/>
                <a:tableStyleId>{022C5327-F952-433D-9CE4-EB81AF22A50F}</a:tableStyleId>
              </a:tblPr>
              <a:tblGrid>
                <a:gridCol w="939175"/>
                <a:gridCol w="1589400"/>
                <a:gridCol w="2380200"/>
                <a:gridCol w="2268850"/>
                <a:gridCol w="1872525"/>
                <a:gridCol w="2355675"/>
              </a:tblGrid>
              <a:tr h="85470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TOOLS USED/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ADVANTAGES/ DISADVANTAGES</a:t>
                      </a:r>
                      <a:endParaRPr/>
                    </a:p>
                  </a:txBody>
                  <a:tcPr marT="45725" marB="45725" marR="91450" marL="91450">
                    <a:lnB cap="flat" cmpd="sng" w="12700">
                      <a:solidFill>
                        <a:schemeClr val="dk1"/>
                      </a:solidFill>
                      <a:prstDash val="solid"/>
                      <a:round/>
                      <a:headEnd len="sm" w="sm" type="none"/>
                      <a:tailEnd len="sm" w="sm" type="none"/>
                    </a:lnB>
                  </a:tcPr>
                </a:tc>
              </a:tr>
              <a:tr h="5016500">
                <a:tc>
                  <a:txBody>
                    <a:bodyPr/>
                    <a:lstStyle/>
                    <a:p>
                      <a:pPr indent="0" lvl="0" marL="0" marR="0" rtl="0" algn="ctr">
                        <a:spcBef>
                          <a:spcPts val="0"/>
                        </a:spcBef>
                        <a:spcAft>
                          <a:spcPts val="0"/>
                        </a:spcAft>
                        <a:buNone/>
                      </a:pPr>
                      <a:r>
                        <a:rPr lang="en-IN" sz="1600"/>
                        <a:t>5</a:t>
                      </a:r>
                      <a:endParaRPr/>
                    </a:p>
                  </a:txBody>
                  <a:tcPr marT="45725" marB="45725" marR="91450" marL="91450"/>
                </a:tc>
                <a:tc>
                  <a:txBody>
                    <a:bodyPr/>
                    <a:lstStyle/>
                    <a:p>
                      <a:pPr indent="0" lvl="0" marL="0" marR="0" rtl="0" algn="l">
                        <a:spcBef>
                          <a:spcPts val="0"/>
                        </a:spcBef>
                        <a:spcAft>
                          <a:spcPts val="0"/>
                        </a:spcAft>
                        <a:buNone/>
                      </a:pPr>
                      <a:r>
                        <a:rPr lang="en-IN" sz="1600"/>
                        <a:t>LOAN ELIGIBILITY PREDICTION</a:t>
                      </a:r>
                      <a:endParaRPr sz="1600"/>
                    </a:p>
                  </a:txBody>
                  <a:tcPr marT="45725" marB="45725" marR="91450" marL="91450"/>
                </a:tc>
                <a:tc>
                  <a:txBody>
                    <a:bodyPr/>
                    <a:lstStyle/>
                    <a:p>
                      <a:pPr indent="0" lvl="0" marL="0" marR="0" rtl="0" algn="l">
                        <a:spcBef>
                          <a:spcPts val="0"/>
                        </a:spcBef>
                        <a:spcAft>
                          <a:spcPts val="0"/>
                        </a:spcAft>
                        <a:buNone/>
                      </a:pPr>
                      <a:r>
                        <a:rPr lang="en-IN" sz="1600"/>
                        <a:t>The focus is to determine whether or not it will be safe to allocate loan to a particular person. The main aim of the project is to predict whether the customers are eligible for the loan and to check what the criteria, which prevented them from getting loan to make their own house.</a:t>
                      </a:r>
                      <a:endParaRPr sz="1600"/>
                    </a:p>
                  </a:txBody>
                  <a:tcPr marT="45725" marB="45725" marR="91450" marL="91450"/>
                </a:tc>
                <a:tc>
                  <a:txBody>
                    <a:bodyPr/>
                    <a:lstStyle/>
                    <a:p>
                      <a:pPr indent="-330200" lvl="0" marL="457200" marR="0" rtl="0" algn="l">
                        <a:spcBef>
                          <a:spcPts val="0"/>
                        </a:spcBef>
                        <a:spcAft>
                          <a:spcPts val="0"/>
                        </a:spcAft>
                        <a:buSzPts val="1600"/>
                        <a:buChar char="●"/>
                      </a:pPr>
                      <a:r>
                        <a:rPr lang="en-IN" sz="1600"/>
                        <a:t>Data Collection</a:t>
                      </a:r>
                      <a:endParaRPr sz="1600"/>
                    </a:p>
                    <a:p>
                      <a:pPr indent="-330200" lvl="0" marL="457200" marR="0" rtl="0" algn="l">
                        <a:spcBef>
                          <a:spcPts val="0"/>
                        </a:spcBef>
                        <a:spcAft>
                          <a:spcPts val="0"/>
                        </a:spcAft>
                        <a:buSzPts val="1600"/>
                        <a:buChar char="●"/>
                      </a:pPr>
                      <a:r>
                        <a:rPr lang="en-IN" sz="1600"/>
                        <a:t>Data Cleaning</a:t>
                      </a:r>
                      <a:endParaRPr sz="1600"/>
                    </a:p>
                    <a:p>
                      <a:pPr indent="-330200" lvl="0" marL="457200" marR="0" rtl="0" algn="l">
                        <a:spcBef>
                          <a:spcPts val="0"/>
                        </a:spcBef>
                        <a:spcAft>
                          <a:spcPts val="0"/>
                        </a:spcAft>
                        <a:buSzPts val="1600"/>
                        <a:buChar char="●"/>
                      </a:pPr>
                      <a:r>
                        <a:rPr lang="en-IN" sz="1600"/>
                        <a:t>Performance Evaluation </a:t>
                      </a:r>
                      <a:endParaRPr sz="1600"/>
                    </a:p>
                  </a:txBody>
                  <a:tcPr marT="45725" marB="45725" marR="91450" marL="91450"/>
                </a:tc>
                <a:tc>
                  <a:txBody>
                    <a:bodyPr/>
                    <a:lstStyle/>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spcBef>
                          <a:spcPts val="0"/>
                        </a:spcBef>
                        <a:spcAft>
                          <a:spcPts val="0"/>
                        </a:spcAft>
                        <a:buNone/>
                      </a:pPr>
                      <a:r>
                        <a:rPr lang="en-IN" sz="2800"/>
                        <a:t> </a:t>
                      </a:r>
                      <a:endParaRPr/>
                    </a:p>
                    <a:p>
                      <a:pPr indent="0" lvl="0" marL="0" marR="0" rtl="0" algn="ctr">
                        <a:spcBef>
                          <a:spcPts val="0"/>
                        </a:spcBef>
                        <a:spcAft>
                          <a:spcPts val="0"/>
                        </a:spcAft>
                        <a:buNone/>
                      </a:pPr>
                      <a:r>
                        <a:rPr lang="en-IN" sz="2800"/>
                        <a:t>APPLIED DATA SCIENCE</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rPr b="1" lang="en-IN" sz="1600"/>
                        <a:t>ADVANTAGES:</a:t>
                      </a:r>
                      <a:endParaRPr b="1" sz="1600"/>
                    </a:p>
                    <a:p>
                      <a:pPr indent="-330200" lvl="0" marL="457200" marR="0" rtl="0" algn="l">
                        <a:spcBef>
                          <a:spcPts val="0"/>
                        </a:spcBef>
                        <a:spcAft>
                          <a:spcPts val="0"/>
                        </a:spcAft>
                        <a:buClr>
                          <a:srgbClr val="202124"/>
                        </a:buClr>
                        <a:buSzPts val="1600"/>
                        <a:buChar char="●"/>
                      </a:pPr>
                      <a:r>
                        <a:rPr lang="en-IN" sz="1600">
                          <a:solidFill>
                            <a:srgbClr val="202124"/>
                          </a:solidFill>
                          <a:highlight>
                            <a:srgbClr val="FFFFFF"/>
                          </a:highlight>
                        </a:rPr>
                        <a:t>Data cleaning improves the quality of the training data for analytics and enables accurate decision-making.</a:t>
                      </a:r>
                      <a:endParaRPr sz="1600">
                        <a:solidFill>
                          <a:srgbClr val="202124"/>
                        </a:solidFill>
                        <a:highlight>
                          <a:srgbClr val="FFFFFF"/>
                        </a:highlight>
                      </a:endParaRPr>
                    </a:p>
                    <a:p>
                      <a:pPr indent="0" lvl="0" marL="0" marR="0" rtl="0" algn="l">
                        <a:spcBef>
                          <a:spcPts val="0"/>
                        </a:spcBef>
                        <a:spcAft>
                          <a:spcPts val="0"/>
                        </a:spcAft>
                        <a:buNone/>
                      </a:pPr>
                      <a:r>
                        <a:rPr b="1" lang="en-IN" sz="1600">
                          <a:solidFill>
                            <a:srgbClr val="202124"/>
                          </a:solidFill>
                          <a:highlight>
                            <a:srgbClr val="FFFFFF"/>
                          </a:highlight>
                        </a:rPr>
                        <a:t>DISADVANTAGES:</a:t>
                      </a:r>
                      <a:endParaRPr b="1" sz="1600">
                        <a:solidFill>
                          <a:srgbClr val="202124"/>
                        </a:solidFill>
                        <a:highlight>
                          <a:srgbClr val="FFFFFF"/>
                        </a:highlight>
                      </a:endParaRPr>
                    </a:p>
                    <a:p>
                      <a:pPr indent="-330200" lvl="0" marL="457200" marR="0" rtl="0" algn="l">
                        <a:spcBef>
                          <a:spcPts val="0"/>
                        </a:spcBef>
                        <a:spcAft>
                          <a:spcPts val="0"/>
                        </a:spcAft>
                        <a:buClr>
                          <a:srgbClr val="202124"/>
                        </a:buClr>
                        <a:buSzPts val="1600"/>
                        <a:buChar char="●"/>
                      </a:pPr>
                      <a:r>
                        <a:rPr lang="en-IN" sz="1600">
                          <a:solidFill>
                            <a:srgbClr val="202124"/>
                          </a:solidFill>
                          <a:highlight>
                            <a:srgbClr val="FFFFFF"/>
                          </a:highlight>
                        </a:rPr>
                        <a:t>A disadvantage of performance evaluations is that </a:t>
                      </a:r>
                      <a:endParaRPr sz="1600">
                        <a:solidFill>
                          <a:srgbClr val="202124"/>
                        </a:solidFill>
                        <a:highlight>
                          <a:srgbClr val="FFFFFF"/>
                        </a:highlight>
                      </a:endParaRPr>
                    </a:p>
                    <a:p>
                      <a:pPr indent="0" lvl="0" marL="457200" marR="0" rtl="0" algn="l">
                        <a:spcBef>
                          <a:spcPts val="0"/>
                        </a:spcBef>
                        <a:spcAft>
                          <a:spcPts val="0"/>
                        </a:spcAft>
                        <a:buNone/>
                      </a:pPr>
                      <a:r>
                        <a:rPr lang="en-IN" sz="1600">
                          <a:solidFill>
                            <a:srgbClr val="202124"/>
                          </a:solidFill>
                          <a:highlight>
                            <a:srgbClr val="FFFFFF"/>
                          </a:highlight>
                        </a:rPr>
                        <a:t>t</a:t>
                      </a:r>
                      <a:r>
                        <a:rPr lang="en-IN" sz="1600">
                          <a:solidFill>
                            <a:srgbClr val="202124"/>
                          </a:solidFill>
                          <a:highlight>
                            <a:srgbClr val="FFFFFF"/>
                          </a:highlight>
                        </a:rPr>
                        <a:t>he  managers</a:t>
                      </a:r>
                      <a:endParaRPr sz="1600">
                        <a:solidFill>
                          <a:srgbClr val="202124"/>
                        </a:solidFill>
                        <a:highlight>
                          <a:srgbClr val="FFFFFF"/>
                        </a:highlight>
                      </a:endParaRPr>
                    </a:p>
                    <a:p>
                      <a:pPr indent="0" lvl="0" marL="457200" marR="0" rtl="0" algn="l">
                        <a:spcBef>
                          <a:spcPts val="0"/>
                        </a:spcBef>
                        <a:spcAft>
                          <a:spcPts val="0"/>
                        </a:spcAft>
                        <a:buNone/>
                      </a:pPr>
                      <a:r>
                        <a:rPr lang="en-IN" sz="1600">
                          <a:solidFill>
                            <a:srgbClr val="202124"/>
                          </a:solidFill>
                          <a:highlight>
                            <a:srgbClr val="FFFFFF"/>
                          </a:highlight>
                        </a:rPr>
                        <a:t>Evaluating employees may show bias to certain employees ,which may happen intentionally or </a:t>
                      </a:r>
                      <a:r>
                        <a:rPr lang="en-IN" sz="1600">
                          <a:solidFill>
                            <a:srgbClr val="202124"/>
                          </a:solidFill>
                          <a:highlight>
                            <a:srgbClr val="FFFFFF"/>
                          </a:highlight>
                        </a:rPr>
                        <a:t>unintentionally</a:t>
                      </a:r>
                      <a:r>
                        <a:rPr lang="en-IN" sz="1600">
                          <a:solidFill>
                            <a:srgbClr val="202124"/>
                          </a:solidFill>
                          <a:highlight>
                            <a:srgbClr val="FFFFFF"/>
                          </a:highlight>
                        </a:rPr>
                        <a:t>.</a:t>
                      </a:r>
                      <a:r>
                        <a:rPr b="1" lang="en-IN" sz="1600">
                          <a:solidFill>
                            <a:srgbClr val="202124"/>
                          </a:solidFill>
                          <a:highlight>
                            <a:srgbClr val="FFFFFF"/>
                          </a:highlight>
                        </a:rPr>
                        <a:t> </a:t>
                      </a:r>
                      <a:endParaRPr sz="1600">
                        <a:solidFill>
                          <a:srgbClr val="202124"/>
                        </a:solidFill>
                        <a:highlight>
                          <a:srgbClr val="FFFFFF"/>
                        </a:highlight>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7"/>
          <p:cNvGraphicFramePr/>
          <p:nvPr/>
        </p:nvGraphicFramePr>
        <p:xfrm>
          <a:off x="423513" y="596765"/>
          <a:ext cx="3000000" cy="3000000"/>
        </p:xfrm>
        <a:graphic>
          <a:graphicData uri="http://schemas.openxmlformats.org/drawingml/2006/table">
            <a:tbl>
              <a:tblPr bandRow="1" firstRow="1">
                <a:noFill/>
                <a:tableStyleId>{022C5327-F952-433D-9CE4-EB81AF22A50F}</a:tableStyleId>
              </a:tblPr>
              <a:tblGrid>
                <a:gridCol w="939175"/>
                <a:gridCol w="1365625"/>
                <a:gridCol w="2603975"/>
                <a:gridCol w="2110900"/>
                <a:gridCol w="1898825"/>
                <a:gridCol w="2487325"/>
              </a:tblGrid>
              <a:tr h="854700">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TOOLS USED/</a:t>
                      </a:r>
                      <a:endParaRPr/>
                    </a:p>
                    <a:p>
                      <a:pPr indent="0" lvl="0" marL="0" marR="0" rtl="0" algn="ctr">
                        <a:spcBef>
                          <a:spcPts val="0"/>
                        </a:spcBef>
                        <a:spcAft>
                          <a:spcPts val="0"/>
                        </a:spcAft>
                        <a:buNone/>
                      </a:pPr>
                      <a:r>
                        <a:rPr b="1" lang="en-IN" sz="18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spcBef>
                          <a:spcPts val="0"/>
                        </a:spcBef>
                        <a:spcAft>
                          <a:spcPts val="0"/>
                        </a:spcAft>
                        <a:buNone/>
                      </a:pPr>
                      <a:r>
                        <a:rPr b="1" lang="en-IN" sz="1800">
                          <a:latin typeface="Times New Roman"/>
                          <a:ea typeface="Times New Roman"/>
                          <a:cs typeface="Times New Roman"/>
                          <a:sym typeface="Times New Roman"/>
                        </a:rPr>
                        <a:t>ADVANTAGES/ DISADVANTAGES</a:t>
                      </a:r>
                      <a:endParaRPr/>
                    </a:p>
                  </a:txBody>
                  <a:tcPr marT="45725" marB="45725" marR="91450" marL="91450"/>
                </a:tc>
              </a:tr>
              <a:tr h="5016500">
                <a:tc>
                  <a:txBody>
                    <a:bodyPr/>
                    <a:lstStyle/>
                    <a:p>
                      <a:pPr indent="0" lvl="0" marL="0" marR="0" rtl="0" algn="ctr">
                        <a:spcBef>
                          <a:spcPts val="0"/>
                        </a:spcBef>
                        <a:spcAft>
                          <a:spcPts val="0"/>
                        </a:spcAft>
                        <a:buNone/>
                      </a:pPr>
                      <a:r>
                        <a:rPr lang="en-IN" sz="1600"/>
                        <a:t>6.</a:t>
                      </a:r>
                      <a:endParaRPr/>
                    </a:p>
                  </a:txBody>
                  <a:tcPr marT="45725" marB="45725" marR="91450" marL="91450"/>
                </a:tc>
                <a:tc>
                  <a:txBody>
                    <a:bodyPr/>
                    <a:lstStyle/>
                    <a:p>
                      <a:pPr indent="0" lvl="0" marL="0" marR="0" rtl="0" algn="l">
                        <a:spcBef>
                          <a:spcPts val="0"/>
                        </a:spcBef>
                        <a:spcAft>
                          <a:spcPts val="0"/>
                        </a:spcAft>
                        <a:buNone/>
                      </a:pPr>
                      <a:r>
                        <a:rPr lang="en-IN" sz="1600"/>
                        <a:t>A lending scheme based on smart contract for banks.</a:t>
                      </a:r>
                      <a:endParaRPr sz="1600"/>
                    </a:p>
                  </a:txBody>
                  <a:tcPr marT="45725" marB="45725" marR="91450" marL="91450"/>
                </a:tc>
                <a:tc>
                  <a:txBody>
                    <a:bodyPr/>
                    <a:lstStyle/>
                    <a:p>
                      <a:pPr indent="0" lvl="0" marL="0" marR="0" rtl="0" algn="l">
                        <a:spcBef>
                          <a:spcPts val="0"/>
                        </a:spcBef>
                        <a:spcAft>
                          <a:spcPts val="0"/>
                        </a:spcAft>
                        <a:buNone/>
                      </a:pPr>
                      <a:r>
                        <a:rPr lang="en-IN" sz="1600"/>
                        <a:t>The purpose of a novel loan investment model and smart contract algorithm. Afterwords, we build an intelligent risk control evaluation algorithm based on deep learning. To justify our work, we implemented a distributed application that can run safely. In addition, using the data set of paipai loan.</a:t>
                      </a:r>
                      <a:endParaRPr sz="1600"/>
                    </a:p>
                  </a:txBody>
                  <a:tcPr marT="45725" marB="45725" marR="91450" marL="91450"/>
                </a:tc>
                <a:tc>
                  <a:txBody>
                    <a:bodyPr/>
                    <a:lstStyle/>
                    <a:p>
                      <a:pPr indent="-330200" lvl="0" marL="457200" marR="0" rtl="0" algn="l">
                        <a:spcBef>
                          <a:spcPts val="0"/>
                        </a:spcBef>
                        <a:spcAft>
                          <a:spcPts val="0"/>
                        </a:spcAft>
                        <a:buSzPts val="1600"/>
                        <a:buChar char="●"/>
                      </a:pPr>
                      <a:r>
                        <a:rPr lang="en-IN" sz="1600"/>
                        <a:t>Intelligent risk control algorithm</a:t>
                      </a:r>
                      <a:endParaRPr sz="1600"/>
                    </a:p>
                    <a:p>
                      <a:pPr indent="-330200" lvl="0" marL="457200" marR="0" rtl="0" algn="l">
                        <a:spcBef>
                          <a:spcPts val="0"/>
                        </a:spcBef>
                        <a:spcAft>
                          <a:spcPts val="0"/>
                        </a:spcAft>
                        <a:buSzPts val="1600"/>
                        <a:buChar char="●"/>
                      </a:pPr>
                      <a:r>
                        <a:rPr lang="en-IN" sz="1600"/>
                        <a:t>Smart contract algorithm</a:t>
                      </a:r>
                      <a:endParaRPr sz="1600"/>
                    </a:p>
                  </a:txBody>
                  <a:tcPr marT="45725" marB="45725" marR="91450" marL="91450"/>
                </a:tc>
                <a:tc>
                  <a:txBody>
                    <a:bodyPr/>
                    <a:lstStyle/>
                    <a:p>
                      <a:pPr indent="0" lvl="0" marL="0" marR="0" rtl="0" algn="ctr">
                        <a:spcBef>
                          <a:spcPts val="0"/>
                        </a:spcBef>
                        <a:spcAft>
                          <a:spcPts val="0"/>
                        </a:spcAft>
                        <a:buNone/>
                      </a:pPr>
                      <a:r>
                        <a:t/>
                      </a:r>
                      <a:endParaRPr sz="2800"/>
                    </a:p>
                    <a:p>
                      <a:pPr indent="0" lvl="0" marL="0" marR="0" rtl="0" algn="ctr">
                        <a:spcBef>
                          <a:spcPts val="0"/>
                        </a:spcBef>
                        <a:spcAft>
                          <a:spcPts val="0"/>
                        </a:spcAft>
                        <a:buNone/>
                      </a:pPr>
                      <a:r>
                        <a:t/>
                      </a:r>
                      <a:endParaRPr sz="2800"/>
                    </a:p>
                    <a:p>
                      <a:pPr indent="0" lvl="0" marL="0" marR="0" rtl="0" algn="ctr">
                        <a:spcBef>
                          <a:spcPts val="0"/>
                        </a:spcBef>
                        <a:spcAft>
                          <a:spcPts val="0"/>
                        </a:spcAft>
                        <a:buNone/>
                      </a:pPr>
                      <a:r>
                        <a:rPr lang="en-IN" sz="2800"/>
                        <a:t> </a:t>
                      </a:r>
                      <a:endParaRPr/>
                    </a:p>
                    <a:p>
                      <a:pPr indent="0" lvl="0" marL="0" marR="0" rtl="0" algn="ctr">
                        <a:spcBef>
                          <a:spcPts val="0"/>
                        </a:spcBef>
                        <a:spcAft>
                          <a:spcPts val="0"/>
                        </a:spcAft>
                        <a:buNone/>
                      </a:pPr>
                      <a:r>
                        <a:rPr lang="en-IN" sz="2800"/>
                        <a:t>APPLIED DATA SCIENCE</a:t>
                      </a:r>
                      <a:endParaRPr/>
                    </a:p>
                  </a:txBody>
                  <a:tcPr marT="45725" marB="45725" marR="91450" marL="91450"/>
                </a:tc>
                <a:tc>
                  <a:txBody>
                    <a:bodyPr/>
                    <a:lstStyle/>
                    <a:p>
                      <a:pPr indent="0" lvl="0" marL="0" marR="0" rtl="0" algn="l">
                        <a:spcBef>
                          <a:spcPts val="0"/>
                        </a:spcBef>
                        <a:spcAft>
                          <a:spcPts val="0"/>
                        </a:spcAft>
                        <a:buNone/>
                      </a:pPr>
                      <a:r>
                        <a:rPr b="1" lang="en-IN" sz="1600">
                          <a:solidFill>
                            <a:srgbClr val="161616"/>
                          </a:solidFill>
                          <a:highlight>
                            <a:srgbClr val="FFFFFF"/>
                          </a:highlight>
                        </a:rPr>
                        <a:t>ADVANTAGES:</a:t>
                      </a:r>
                      <a:endParaRPr b="1" sz="1600">
                        <a:solidFill>
                          <a:srgbClr val="161616"/>
                        </a:solidFill>
                        <a:highlight>
                          <a:srgbClr val="FFFFFF"/>
                        </a:highlight>
                      </a:endParaRPr>
                    </a:p>
                    <a:p>
                      <a:pPr indent="-330200" lvl="0" marL="457200" marR="0" rtl="0" algn="l">
                        <a:spcBef>
                          <a:spcPts val="0"/>
                        </a:spcBef>
                        <a:spcAft>
                          <a:spcPts val="0"/>
                        </a:spcAft>
                        <a:buClr>
                          <a:srgbClr val="161616"/>
                        </a:buClr>
                        <a:buSzPts val="1600"/>
                        <a:buFont typeface="Calibri"/>
                        <a:buChar char="●"/>
                      </a:pPr>
                      <a:r>
                        <a:rPr lang="en-IN" sz="1600">
                          <a:solidFill>
                            <a:srgbClr val="161616"/>
                          </a:solidFill>
                          <a:highlight>
                            <a:srgbClr val="FFFFFF"/>
                          </a:highlight>
                        </a:rPr>
                        <a:t>Smart contracts reduces the need for intermediaries to handle transactions and, by extension, their associated time delays and fees.</a:t>
                      </a:r>
                      <a:endParaRPr sz="1600">
                        <a:solidFill>
                          <a:srgbClr val="161616"/>
                        </a:solidFill>
                        <a:highlight>
                          <a:srgbClr val="FFFFFF"/>
                        </a:highlight>
                      </a:endParaRPr>
                    </a:p>
                    <a:p>
                      <a:pPr indent="0" lvl="0" marL="0" marR="0" rtl="0" algn="l">
                        <a:spcBef>
                          <a:spcPts val="0"/>
                        </a:spcBef>
                        <a:spcAft>
                          <a:spcPts val="0"/>
                        </a:spcAft>
                        <a:buNone/>
                      </a:pPr>
                      <a:r>
                        <a:rPr b="1" lang="en-IN" sz="1600">
                          <a:solidFill>
                            <a:srgbClr val="161616"/>
                          </a:solidFill>
                          <a:highlight>
                            <a:srgbClr val="FFFFFF"/>
                          </a:highlight>
                        </a:rPr>
                        <a:t>DISADVANTAGES:</a:t>
                      </a:r>
                      <a:endParaRPr b="1" sz="1600">
                        <a:solidFill>
                          <a:srgbClr val="161616"/>
                        </a:solidFill>
                        <a:highlight>
                          <a:srgbClr val="FFFFFF"/>
                        </a:highlight>
                      </a:endParaRPr>
                    </a:p>
                    <a:p>
                      <a:pPr indent="-330200" lvl="0" marL="457200" marR="0" rtl="0" algn="l">
                        <a:spcBef>
                          <a:spcPts val="0"/>
                        </a:spcBef>
                        <a:spcAft>
                          <a:spcPts val="0"/>
                        </a:spcAft>
                        <a:buClr>
                          <a:srgbClr val="202124"/>
                        </a:buClr>
                        <a:buSzPts val="1600"/>
                        <a:buChar char="●"/>
                      </a:pPr>
                      <a:r>
                        <a:rPr lang="en-IN" sz="1600">
                          <a:solidFill>
                            <a:srgbClr val="202124"/>
                          </a:solidFill>
                          <a:highlight>
                            <a:srgbClr val="FFFFFF"/>
                          </a:highlight>
                        </a:rPr>
                        <a:t>Difficult to change. Changing smart contract processes is almost impossible, any error in the code can time-consuming and expensive to correct.</a:t>
                      </a:r>
                      <a:endParaRPr sz="2000">
                        <a:solidFill>
                          <a:srgbClr val="202124"/>
                        </a:solidFill>
                        <a:highlight>
                          <a:srgbClr val="FFFFFF"/>
                        </a:highlight>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838206" y="2657076"/>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sz="6300"/>
              <a:t>THANK YOU </a:t>
            </a:r>
            <a:endParaRPr sz="6300"/>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2022-09-10T08:59:00Z</dcterms:created>
  <dc:creator>nithish kumar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02F2F7C23C1B466291E46C8ADA0C55C1</vt:lpwstr>
  </property>
  <property fmtid="{D5CDD505-2E9C-101B-9397-08002B2CF9AE}" pid="3" name="KSOProductBuildVer">
    <vt:lpwstr>1033-11.2.0.11210</vt:lpwstr>
  </property>
</Properties>
</file>