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0" r:id="rId21"/>
    <p:sldId id="276" r:id="rId22"/>
    <p:sldId id="277" r:id="rId23"/>
    <p:sldId id="278" r:id="rId24"/>
    <p:sldId id="279" r:id="rId25"/>
  </p:sldIdLst>
  <p:sldSz cx="12061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28" y="-96"/>
      </p:cViewPr>
      <p:guideLst>
        <p:guide orient="horz" pos="2160"/>
        <p:guide pos="379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4637" y="2130426"/>
            <a:ext cx="10252551"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09274" y="3886200"/>
            <a:ext cx="84432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2821498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300111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6215" y="274639"/>
            <a:ext cx="357876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795745" y="274639"/>
            <a:ext cx="10539439"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330269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18127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2801" y="4406901"/>
            <a:ext cx="10252551"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52801" y="2906713"/>
            <a:ext cx="102525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28430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3091" y="1600201"/>
            <a:ext cx="53273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31428" y="1600201"/>
            <a:ext cx="53273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126254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3091" y="1535113"/>
            <a:ext cx="53294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3091" y="2174875"/>
            <a:ext cx="53294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27240" y="1535113"/>
            <a:ext cx="53314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27240" y="2174875"/>
            <a:ext cx="53314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111254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198220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326946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3092" y="273050"/>
            <a:ext cx="3968257"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15839" y="273051"/>
            <a:ext cx="674289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3092" y="1435101"/>
            <a:ext cx="396825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1225665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4202" y="4800600"/>
            <a:ext cx="7237095"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64202" y="612775"/>
            <a:ext cx="72370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64202" y="5367338"/>
            <a:ext cx="72370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E3CD24-9C43-4385-AF3A-E4707A76C95C}" type="datetimeFigureOut">
              <a:rPr lang="en-IN" smtClean="0"/>
              <a:pPr/>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286232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3091" y="274638"/>
            <a:ext cx="10855643"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3091" y="1600201"/>
            <a:ext cx="108556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3091" y="6356351"/>
            <a:ext cx="281442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3CD24-9C43-4385-AF3A-E4707A76C95C}" type="datetimeFigureOut">
              <a:rPr lang="en-IN" smtClean="0"/>
              <a:pPr/>
              <a:t>18-11-2022</a:t>
            </a:fld>
            <a:endParaRPr lang="en-IN"/>
          </a:p>
        </p:txBody>
      </p:sp>
      <p:sp>
        <p:nvSpPr>
          <p:cNvPr id="5" name="Footer Placeholder 4"/>
          <p:cNvSpPr>
            <a:spLocks noGrp="1"/>
          </p:cNvSpPr>
          <p:nvPr>
            <p:ph type="ftr" sz="quarter" idx="3"/>
          </p:nvPr>
        </p:nvSpPr>
        <p:spPr>
          <a:xfrm>
            <a:off x="4121124" y="6356351"/>
            <a:ext cx="381957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44308" y="6356351"/>
            <a:ext cx="281442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37BAC-520B-4773-A455-53EED9308D9F}" type="slidenum">
              <a:rPr lang="en-IN" smtClean="0"/>
              <a:pPr/>
              <a:t>‹#›</a:t>
            </a:fld>
            <a:endParaRPr lang="en-IN"/>
          </a:p>
        </p:txBody>
      </p:sp>
    </p:spTree>
    <p:extLst>
      <p:ext uri="{BB962C8B-B14F-4D97-AF65-F5344CB8AC3E}">
        <p14:creationId xmlns:p14="http://schemas.microsoft.com/office/powerpoint/2010/main" xmlns="" val="900211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F514AB-EEE3-D8A3-A7C1-71B606A39BE6}"/>
              </a:ext>
            </a:extLst>
          </p:cNvPr>
          <p:cNvSpPr>
            <a:spLocks noGrp="1"/>
          </p:cNvSpPr>
          <p:nvPr>
            <p:ph type="ctrTitle"/>
          </p:nvPr>
        </p:nvSpPr>
        <p:spPr>
          <a:xfrm>
            <a:off x="0" y="0"/>
            <a:ext cx="12061825" cy="1844824"/>
          </a:xfrm>
          <a:solidFill>
            <a:srgbClr val="002060"/>
          </a:solidFill>
        </p:spPr>
        <p:txBody>
          <a:bodyPr>
            <a:normAutofit/>
          </a:bodyPr>
          <a:lstStyle/>
          <a:p>
            <a:pPr>
              <a:lnSpc>
                <a:spcPct val="150000"/>
              </a:lnSpc>
              <a:spcAft>
                <a:spcPts val="1000"/>
              </a:spcAft>
            </a:pPr>
            <a:r>
              <a:rPr lang="en-IN" sz="3600" b="1" dirty="0">
                <a:solidFill>
                  <a:schemeClr val="bg1"/>
                </a:solidFill>
              </a:rPr>
              <a:t>EMERGING METHODS FOR EARLY DETECTION OF FOREST FIRES</a:t>
            </a:r>
            <a:r>
              <a:rPr lang="en-IN" sz="3600" dirty="0">
                <a:solidFill>
                  <a:schemeClr val="bg1"/>
                </a:solidFill>
              </a:rPr>
              <a:t/>
            </a:r>
            <a:br>
              <a:rPr lang="en-IN" sz="3600" dirty="0">
                <a:solidFill>
                  <a:schemeClr val="bg1"/>
                </a:solidFill>
              </a:rPr>
            </a:br>
            <a:endParaRPr lang="en-IN" sz="3600" dirty="0">
              <a:solidFill>
                <a:schemeClr val="bg1"/>
              </a:solidFill>
            </a:endParaRPr>
          </a:p>
        </p:txBody>
      </p:sp>
      <p:sp>
        <p:nvSpPr>
          <p:cNvPr id="3" name="Subtitle 2">
            <a:extLst>
              <a:ext uri="{FF2B5EF4-FFF2-40B4-BE49-F238E27FC236}">
                <a16:creationId xmlns="" xmlns:a16="http://schemas.microsoft.com/office/drawing/2014/main" id="{D701D497-CBA6-4025-3D9B-CB9D3DDAA91F}"/>
              </a:ext>
            </a:extLst>
          </p:cNvPr>
          <p:cNvSpPr>
            <a:spLocks noGrp="1"/>
          </p:cNvSpPr>
          <p:nvPr>
            <p:ph type="subTitle" idx="1"/>
          </p:nvPr>
        </p:nvSpPr>
        <p:spPr>
          <a:xfrm>
            <a:off x="4806776" y="3886200"/>
            <a:ext cx="5445776" cy="1752600"/>
          </a:xfrm>
        </p:spPr>
        <p:txBody>
          <a:bodyPr/>
          <a:lstStyle/>
          <a:p>
            <a:r>
              <a:rPr lang="en-IN" dirty="0" smtClean="0"/>
              <a:t>                </a:t>
            </a:r>
            <a:endParaRPr lang="en-IN" dirty="0"/>
          </a:p>
        </p:txBody>
      </p:sp>
      <p:sp>
        <p:nvSpPr>
          <p:cNvPr id="24577" name="Rectangle 1"/>
          <p:cNvSpPr>
            <a:spLocks noChangeArrowheads="1"/>
          </p:cNvSpPr>
          <p:nvPr/>
        </p:nvSpPr>
        <p:spPr bwMode="auto">
          <a:xfrm>
            <a:off x="2214488" y="2121822"/>
            <a:ext cx="6048672" cy="1146456"/>
          </a:xfrm>
          <a:prstGeom prst="rect">
            <a:avLst/>
          </a:prstGeom>
          <a:noFill/>
          <a:ln w="9525">
            <a:noFill/>
            <a:miter lim="800000"/>
            <a:headEnd/>
            <a:tailEnd/>
          </a:ln>
          <a:effectLst/>
        </p:spPr>
        <p:txBody>
          <a:bodyPr vert="horz" wrap="square" lIns="63480" tIns="3808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NALAIYA THIRAN PROJECT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IBM–PROJECT–12478-1659451972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TEAM ID: PNT2022TMID08418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4578" name="Rectangle 2"/>
          <p:cNvSpPr>
            <a:spLocks noChangeArrowheads="1"/>
          </p:cNvSpPr>
          <p:nvPr/>
        </p:nvSpPr>
        <p:spPr bwMode="auto">
          <a:xfrm>
            <a:off x="4734768" y="3140968"/>
            <a:ext cx="208823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Submitted by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3366616" y="3645024"/>
          <a:ext cx="4318000" cy="2212704"/>
        </p:xfrm>
        <a:graphic>
          <a:graphicData uri="http://schemas.openxmlformats.org/drawingml/2006/table">
            <a:tbl>
              <a:tblPr/>
              <a:tblGrid>
                <a:gridCol w="2246630"/>
                <a:gridCol w="2071370"/>
              </a:tblGrid>
              <a:tr h="467496">
                <a:tc>
                  <a:txBody>
                    <a:bodyPr/>
                    <a:lstStyle/>
                    <a:p>
                      <a:pPr marL="49530" marR="0">
                        <a:lnSpc>
                          <a:spcPts val="1780"/>
                        </a:lnSpc>
                        <a:spcBef>
                          <a:spcPts val="0"/>
                        </a:spcBef>
                        <a:spcAft>
                          <a:spcPts val="0"/>
                        </a:spcAft>
                      </a:pPr>
                      <a:r>
                        <a:rPr lang="en-US" sz="1600" b="1">
                          <a:latin typeface="Times New Roman"/>
                          <a:ea typeface="Times New Roman"/>
                          <a:cs typeface="Times New Roman"/>
                        </a:rPr>
                        <a:t>MANIKANDAN.S</a:t>
                      </a:r>
                      <a:endParaRPr lang="en-US" sz="1100">
                        <a:latin typeface="Times New Roman"/>
                        <a:ea typeface="Times New Roman"/>
                        <a:cs typeface="Times New Roman"/>
                      </a:endParaRPr>
                    </a:p>
                  </a:txBody>
                  <a:tcPr marL="0" marR="0" marT="0" marB="0">
                    <a:lnL>
                      <a:noFill/>
                    </a:lnL>
                    <a:lnR>
                      <a:noFill/>
                    </a:lnR>
                    <a:lnT>
                      <a:noFill/>
                    </a:lnT>
                    <a:lnB>
                      <a:noFill/>
                    </a:lnB>
                  </a:tcPr>
                </a:tc>
                <a:tc>
                  <a:txBody>
                    <a:bodyPr/>
                    <a:lstStyle/>
                    <a:p>
                      <a:pPr marL="0" marR="48260" algn="r">
                        <a:lnSpc>
                          <a:spcPts val="1780"/>
                        </a:lnSpc>
                        <a:spcBef>
                          <a:spcPts val="0"/>
                        </a:spcBef>
                        <a:spcAft>
                          <a:spcPts val="0"/>
                        </a:spcAft>
                      </a:pPr>
                      <a:r>
                        <a:rPr lang="en-US" sz="1600" b="1">
                          <a:latin typeface="Times New Roman"/>
                          <a:ea typeface="Times New Roman"/>
                          <a:cs typeface="Times New Roman"/>
                        </a:rPr>
                        <a:t>(814319104026)</a:t>
                      </a:r>
                      <a:endParaRPr lang="en-US" sz="1100">
                        <a:latin typeface="Times New Roman"/>
                        <a:ea typeface="Times New Roman"/>
                        <a:cs typeface="Times New Roman"/>
                      </a:endParaRPr>
                    </a:p>
                  </a:txBody>
                  <a:tcPr marL="0" marR="0" marT="0" marB="0">
                    <a:lnL>
                      <a:noFill/>
                    </a:lnL>
                    <a:lnR>
                      <a:noFill/>
                    </a:lnR>
                    <a:lnT>
                      <a:noFill/>
                    </a:lnT>
                    <a:lnB>
                      <a:noFill/>
                    </a:lnB>
                  </a:tcPr>
                </a:tc>
              </a:tr>
              <a:tr h="638856">
                <a:tc>
                  <a:txBody>
                    <a:bodyPr/>
                    <a:lstStyle/>
                    <a:p>
                      <a:pPr marL="67945" marR="0">
                        <a:lnSpc>
                          <a:spcPct val="115000"/>
                        </a:lnSpc>
                        <a:spcBef>
                          <a:spcPts val="970"/>
                        </a:spcBef>
                        <a:spcAft>
                          <a:spcPts val="0"/>
                        </a:spcAft>
                      </a:pPr>
                      <a:r>
                        <a:rPr lang="en-US" sz="1600" b="1">
                          <a:latin typeface="Times New Roman"/>
                          <a:ea typeface="Times New Roman"/>
                          <a:cs typeface="Times New Roman"/>
                        </a:rPr>
                        <a:t>SANTHOSH.R</a:t>
                      </a:r>
                      <a:endParaRPr lang="en-US" sz="1100">
                        <a:latin typeface="Times New Roman"/>
                        <a:ea typeface="Times New Roman"/>
                        <a:cs typeface="Times New Roman"/>
                      </a:endParaRPr>
                    </a:p>
                  </a:txBody>
                  <a:tcPr marL="0" marR="0" marT="0" marB="0">
                    <a:lnL>
                      <a:noFill/>
                    </a:lnL>
                    <a:lnR>
                      <a:noFill/>
                    </a:lnR>
                    <a:lnT>
                      <a:noFill/>
                    </a:lnT>
                    <a:lnB>
                      <a:noFill/>
                    </a:lnB>
                  </a:tcPr>
                </a:tc>
                <a:tc>
                  <a:txBody>
                    <a:bodyPr/>
                    <a:lstStyle/>
                    <a:p>
                      <a:pPr marL="0" marR="66675" algn="r">
                        <a:lnSpc>
                          <a:spcPct val="115000"/>
                        </a:lnSpc>
                        <a:spcBef>
                          <a:spcPts val="970"/>
                        </a:spcBef>
                        <a:spcAft>
                          <a:spcPts val="0"/>
                        </a:spcAft>
                      </a:pPr>
                      <a:r>
                        <a:rPr lang="en-US" sz="1600" b="1">
                          <a:latin typeface="Times New Roman"/>
                          <a:ea typeface="Times New Roman"/>
                          <a:cs typeface="Times New Roman"/>
                        </a:rPr>
                        <a:t>(814319104045)</a:t>
                      </a:r>
                      <a:endParaRPr lang="en-US" sz="1100">
                        <a:latin typeface="Times New Roman"/>
                        <a:ea typeface="Times New Roman"/>
                        <a:cs typeface="Times New Roman"/>
                      </a:endParaRPr>
                    </a:p>
                  </a:txBody>
                  <a:tcPr marL="0" marR="0" marT="0" marB="0">
                    <a:lnL>
                      <a:noFill/>
                    </a:lnL>
                    <a:lnR>
                      <a:noFill/>
                    </a:lnR>
                    <a:lnT>
                      <a:noFill/>
                    </a:lnT>
                    <a:lnB>
                      <a:noFill/>
                    </a:lnB>
                  </a:tcPr>
                </a:tc>
              </a:tr>
              <a:tr h="638856">
                <a:tc>
                  <a:txBody>
                    <a:bodyPr/>
                    <a:lstStyle/>
                    <a:p>
                      <a:pPr marL="31750" marR="0">
                        <a:lnSpc>
                          <a:spcPct val="115000"/>
                        </a:lnSpc>
                        <a:spcBef>
                          <a:spcPts val="965"/>
                        </a:spcBef>
                        <a:spcAft>
                          <a:spcPts val="0"/>
                        </a:spcAft>
                      </a:pPr>
                      <a:r>
                        <a:rPr lang="en-US" sz="1600" b="1" dirty="0">
                          <a:latin typeface="Times New Roman"/>
                          <a:ea typeface="Times New Roman"/>
                          <a:cs typeface="Times New Roman"/>
                        </a:rPr>
                        <a:t>SARAVANAN.S</a:t>
                      </a:r>
                      <a:endParaRPr lang="en-US" sz="1100" dirty="0">
                        <a:latin typeface="Times New Roman"/>
                        <a:ea typeface="Times New Roman"/>
                        <a:cs typeface="Times New Roman"/>
                      </a:endParaRPr>
                    </a:p>
                  </a:txBody>
                  <a:tcPr marL="0" marR="0" marT="0" marB="0">
                    <a:lnL>
                      <a:noFill/>
                    </a:lnL>
                    <a:lnR>
                      <a:noFill/>
                    </a:lnR>
                    <a:lnT>
                      <a:noFill/>
                    </a:lnT>
                    <a:lnB>
                      <a:noFill/>
                    </a:lnB>
                  </a:tcPr>
                </a:tc>
                <a:tc>
                  <a:txBody>
                    <a:bodyPr/>
                    <a:lstStyle/>
                    <a:p>
                      <a:pPr marL="0" marR="29845" algn="r">
                        <a:lnSpc>
                          <a:spcPct val="115000"/>
                        </a:lnSpc>
                        <a:spcBef>
                          <a:spcPts val="965"/>
                        </a:spcBef>
                        <a:spcAft>
                          <a:spcPts val="0"/>
                        </a:spcAft>
                      </a:pPr>
                      <a:r>
                        <a:rPr lang="en-US" sz="1600" b="1">
                          <a:latin typeface="Times New Roman"/>
                          <a:ea typeface="Times New Roman"/>
                          <a:cs typeface="Times New Roman"/>
                        </a:rPr>
                        <a:t>(814319104048)</a:t>
                      </a:r>
                      <a:endParaRPr lang="en-US" sz="1100">
                        <a:latin typeface="Times New Roman"/>
                        <a:ea typeface="Times New Roman"/>
                        <a:cs typeface="Times New Roman"/>
                      </a:endParaRPr>
                    </a:p>
                  </a:txBody>
                  <a:tcPr marL="0" marR="0" marT="0" marB="0">
                    <a:lnL>
                      <a:noFill/>
                    </a:lnL>
                    <a:lnR>
                      <a:noFill/>
                    </a:lnR>
                    <a:lnT>
                      <a:noFill/>
                    </a:lnT>
                    <a:lnB>
                      <a:noFill/>
                    </a:lnB>
                  </a:tcPr>
                </a:tc>
              </a:tr>
              <a:tr h="467496">
                <a:tc>
                  <a:txBody>
                    <a:bodyPr/>
                    <a:lstStyle/>
                    <a:p>
                      <a:pPr marL="76835" marR="0">
                        <a:lnSpc>
                          <a:spcPts val="1740"/>
                        </a:lnSpc>
                        <a:spcBef>
                          <a:spcPts val="970"/>
                        </a:spcBef>
                        <a:spcAft>
                          <a:spcPts val="0"/>
                        </a:spcAft>
                      </a:pPr>
                      <a:r>
                        <a:rPr lang="en-US" sz="1600" b="1">
                          <a:latin typeface="Times New Roman"/>
                          <a:ea typeface="Times New Roman"/>
                          <a:cs typeface="Times New Roman"/>
                        </a:rPr>
                        <a:t>VINOTH.R</a:t>
                      </a:r>
                      <a:endParaRPr lang="en-US" sz="1100">
                        <a:latin typeface="Times New Roman"/>
                        <a:ea typeface="Times New Roman"/>
                        <a:cs typeface="Times New Roman"/>
                      </a:endParaRPr>
                    </a:p>
                  </a:txBody>
                  <a:tcPr marL="0" marR="0" marT="0" marB="0">
                    <a:lnL>
                      <a:noFill/>
                    </a:lnL>
                    <a:lnR>
                      <a:noFill/>
                    </a:lnR>
                    <a:lnT>
                      <a:noFill/>
                    </a:lnT>
                    <a:lnB>
                      <a:noFill/>
                    </a:lnB>
                  </a:tcPr>
                </a:tc>
                <a:tc>
                  <a:txBody>
                    <a:bodyPr/>
                    <a:lstStyle/>
                    <a:p>
                      <a:pPr marL="0" marR="76835" algn="r">
                        <a:lnSpc>
                          <a:spcPts val="1740"/>
                        </a:lnSpc>
                        <a:spcBef>
                          <a:spcPts val="970"/>
                        </a:spcBef>
                        <a:spcAft>
                          <a:spcPts val="0"/>
                        </a:spcAft>
                      </a:pPr>
                      <a:r>
                        <a:rPr lang="en-US" sz="1600" b="1" dirty="0">
                          <a:latin typeface="Times New Roman"/>
                          <a:ea typeface="Times New Roman"/>
                          <a:cs typeface="Times New Roman"/>
                        </a:rPr>
                        <a:t>  (814319104060)</a:t>
                      </a:r>
                      <a:endParaRPr lang="en-US" sz="1100" dirty="0">
                        <a:latin typeface="Times New Roman"/>
                        <a:ea typeface="Times New Roman"/>
                        <a:cs typeface="Times New Roman"/>
                      </a:endParaRPr>
                    </a:p>
                  </a:txBody>
                  <a:tcPr marL="0" marR="0" marT="0" marB="0">
                    <a:lnL>
                      <a:noFill/>
                    </a:lnL>
                    <a:lnR>
                      <a:noFill/>
                    </a:lnR>
                    <a:lnT>
                      <a:noFill/>
                    </a:lnT>
                    <a:lnB>
                      <a:noFill/>
                    </a:lnB>
                  </a:tcPr>
                </a:tc>
              </a:tr>
            </a:tbl>
          </a:graphicData>
        </a:graphic>
      </p:graphicFrame>
    </p:spTree>
    <p:extLst>
      <p:ext uri="{BB962C8B-B14F-4D97-AF65-F5344CB8AC3E}">
        <p14:creationId xmlns:p14="http://schemas.microsoft.com/office/powerpoint/2010/main" xmlns="" val="703824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733680-4319-F76E-A3DA-7766BF1E586B}"/>
              </a:ext>
            </a:extLst>
          </p:cNvPr>
          <p:cNvSpPr>
            <a:spLocks noGrp="1"/>
          </p:cNvSpPr>
          <p:nvPr>
            <p:ph type="title"/>
          </p:nvPr>
        </p:nvSpPr>
        <p:spPr>
          <a:xfrm>
            <a:off x="0" y="5"/>
            <a:ext cx="12061825" cy="1338145"/>
          </a:xfrm>
          <a:solidFill>
            <a:srgbClr val="002060"/>
          </a:solidFill>
        </p:spPr>
        <p:txBody>
          <a:bodyPr>
            <a:normAutofit/>
          </a:bodyPr>
          <a:lstStyle/>
          <a:p>
            <a:pPr algn="ctr"/>
            <a:r>
              <a:rPr lang="en-US" sz="2400" b="1" dirty="0" smtClean="0">
                <a:solidFill>
                  <a:schemeClr val="bg1"/>
                </a:solidFill>
                <a:latin typeface="Times New Roman" panose="02020603050405020304" pitchFamily="18" charset="0"/>
                <a:cs typeface="Times New Roman" panose="02020603050405020304" pitchFamily="18" charset="0"/>
              </a:rPr>
              <a:t>MODULES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DEAA70F-9FFC-0660-6930-D62B83992450}"/>
              </a:ext>
            </a:extLst>
          </p:cNvPr>
          <p:cNvSpPr>
            <a:spLocks noGrp="1"/>
          </p:cNvSpPr>
          <p:nvPr>
            <p:ph idx="1"/>
          </p:nvPr>
        </p:nvSpPr>
        <p:spPr>
          <a:xfrm>
            <a:off x="818218" y="1836776"/>
            <a:ext cx="10403324" cy="4351338"/>
          </a:xfrm>
        </p:spPr>
        <p:txBody>
          <a:bodyPr>
            <a:normAutofit/>
          </a:bodyPr>
          <a:lstStyle/>
          <a:p>
            <a:pPr algn="just">
              <a:lnSpc>
                <a:spcPct val="150000"/>
              </a:lnSpc>
            </a:pPr>
            <a:r>
              <a:rPr lang="en-US" sz="2000" dirty="0" smtClean="0">
                <a:latin typeface="Times New Roman" pitchFamily="18" charset="0"/>
                <a:cs typeface="Times New Roman" pitchFamily="18" charset="0"/>
              </a:rPr>
              <a:t>Image Set Upload</a:t>
            </a:r>
            <a:endParaRPr lang="en-IN"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Median Filtering</a:t>
            </a:r>
            <a:endParaRPr lang="en-IN" sz="2000" dirty="0" smtClean="0">
              <a:latin typeface="Times New Roman" pitchFamily="18" charset="0"/>
              <a:cs typeface="Times New Roman" pitchFamily="18" charset="0"/>
            </a:endParaRPr>
          </a:p>
          <a:p>
            <a:pPr lvl="0" algn="just">
              <a:lnSpc>
                <a:spcPct val="150000"/>
              </a:lnSpc>
            </a:pPr>
            <a:r>
              <a:rPr lang="en-US" sz="2000" dirty="0" smtClean="0">
                <a:latin typeface="Times New Roman" pitchFamily="18" charset="0"/>
                <a:cs typeface="Times New Roman" pitchFamily="18" charset="0"/>
              </a:rPr>
              <a:t>Color Features Extraction</a:t>
            </a:r>
          </a:p>
          <a:p>
            <a:pPr algn="just">
              <a:lnSpc>
                <a:spcPct val="150000"/>
              </a:lnSpc>
            </a:pPr>
            <a:r>
              <a:rPr lang="en-US" sz="2000" dirty="0" smtClean="0">
                <a:latin typeface="Times New Roman" pitchFamily="18" charset="0"/>
                <a:cs typeface="Times New Roman" pitchFamily="18" charset="0"/>
              </a:rPr>
              <a:t>Fire Recognition</a:t>
            </a:r>
            <a:endParaRPr lang="en-IN"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Alert System</a:t>
            </a:r>
            <a:endParaRPr lang="en-IN" sz="2000" dirty="0" smtClean="0">
              <a:latin typeface="Times New Roman" pitchFamily="18" charset="0"/>
              <a:cs typeface="Times New Roman" pitchFamily="18" charset="0"/>
            </a:endParaRPr>
          </a:p>
          <a:p>
            <a:pPr lvl="0"/>
            <a:endParaRPr lang="en-IN" sz="2000" dirty="0"/>
          </a:p>
        </p:txBody>
      </p:sp>
    </p:spTree>
    <p:extLst>
      <p:ext uri="{BB962C8B-B14F-4D97-AF65-F5344CB8AC3E}">
        <p14:creationId xmlns:p14="http://schemas.microsoft.com/office/powerpoint/2010/main" xmlns="" val="3763412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3D805-A1C2-4BDC-540D-7B4C4D405F99}"/>
              </a:ext>
            </a:extLst>
          </p:cNvPr>
          <p:cNvSpPr>
            <a:spLocks noGrp="1"/>
          </p:cNvSpPr>
          <p:nvPr>
            <p:ph type="title"/>
          </p:nvPr>
        </p:nvSpPr>
        <p:spPr>
          <a:xfrm>
            <a:off x="0" y="2"/>
            <a:ext cx="12061825" cy="1393901"/>
          </a:xfrm>
          <a:solidFill>
            <a:srgbClr val="002060"/>
          </a:solidFill>
        </p:spPr>
        <p:txBody>
          <a:bodyPr>
            <a:normAutofit fontScale="90000"/>
          </a:bodyPr>
          <a:lstStyle/>
          <a:p>
            <a:pPr>
              <a:lnSpc>
                <a:spcPct val="150000"/>
              </a:lnSpc>
            </a:pPr>
            <a:r>
              <a:rPr lang="en-IN" sz="3600" dirty="0" smtClean="0">
                <a:solidFill>
                  <a:schemeClr val="bg1"/>
                </a:solidFill>
                <a:latin typeface="Times New Roman" pitchFamily="18" charset="0"/>
                <a:cs typeface="Times New Roman" pitchFamily="18" charset="0"/>
              </a:rPr>
              <a:t/>
            </a:r>
            <a:br>
              <a:rPr lang="en-IN" sz="3600" dirty="0" smtClean="0">
                <a:solidFill>
                  <a:schemeClr val="bg1"/>
                </a:solidFill>
                <a:latin typeface="Times New Roman" pitchFamily="18" charset="0"/>
                <a:cs typeface="Times New Roman" pitchFamily="18" charset="0"/>
              </a:rPr>
            </a:br>
            <a:r>
              <a:rPr lang="en-US" sz="3600" b="1" dirty="0" smtClean="0">
                <a:solidFill>
                  <a:schemeClr val="bg1"/>
                </a:solidFill>
                <a:latin typeface="Times New Roman" pitchFamily="18" charset="0"/>
                <a:cs typeface="Times New Roman" pitchFamily="18" charset="0"/>
              </a:rPr>
              <a:t>IMAGE SET UPLOAD</a:t>
            </a:r>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dirty="0" smtClean="0">
                <a:solidFill>
                  <a:schemeClr val="bg1"/>
                </a:solidFill>
                <a:latin typeface="Times New Roman" pitchFamily="18" charset="0"/>
                <a:cs typeface="Times New Roman" pitchFamily="18" charset="0"/>
              </a:rPr>
              <a:t/>
            </a:r>
            <a:br>
              <a:rPr lang="en-IN" sz="3600" dirty="0" smtClean="0">
                <a:solidFill>
                  <a:schemeClr val="bg1"/>
                </a:solidFill>
                <a:latin typeface="Times New Roman" pitchFamily="18" charset="0"/>
                <a:cs typeface="Times New Roman" pitchFamily="18" charset="0"/>
              </a:rPr>
            </a:br>
            <a:r>
              <a:rPr lang="en-IN" sz="3600" dirty="0" smtClean="0">
                <a:solidFill>
                  <a:schemeClr val="bg1"/>
                </a:solidFill>
                <a:latin typeface="Times New Roman" pitchFamily="18" charset="0"/>
                <a:cs typeface="Times New Roman" pitchFamily="18" charset="0"/>
              </a:rPr>
              <a:t>					</a:t>
            </a:r>
            <a:endParaRPr lang="en-IN" sz="3600" dirty="0">
              <a:solidFill>
                <a:schemeClr val="bg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0BA710C-00D6-4C5E-331C-3EAD4CDF6B21}"/>
              </a:ext>
            </a:extLst>
          </p:cNvPr>
          <p:cNvSpPr>
            <a:spLocks noGrp="1"/>
          </p:cNvSpPr>
          <p:nvPr>
            <p:ph idx="1"/>
          </p:nvPr>
        </p:nvSpPr>
        <p:spPr>
          <a:xfrm>
            <a:off x="414289" y="1600203"/>
            <a:ext cx="11449271" cy="5069159"/>
          </a:xfrm>
        </p:spPr>
        <p:txBody>
          <a:bodyPr>
            <a:noAutofit/>
          </a:bodyPr>
          <a:lstStyle/>
          <a:p>
            <a:pPr algn="just">
              <a:lnSpc>
                <a:spcPct val="150000"/>
              </a:lnSpc>
            </a:pPr>
            <a:r>
              <a:rPr lang="en-US" sz="2000" dirty="0">
                <a:latin typeface="Times New Roman" pitchFamily="18" charset="0"/>
                <a:cs typeface="Times New Roman" pitchFamily="18" charset="0"/>
              </a:rPr>
              <a:t>In this module, we can upload the image or videos which are captured from CCTV footages in forest. The satellite sensor is used to capture the forest fire image, but it has an increasing range of time resolution and space of the forest area.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Satellite </a:t>
            </a:r>
            <a:r>
              <a:rPr lang="en-US" sz="2000" dirty="0">
                <a:latin typeface="Times New Roman" pitchFamily="18" charset="0"/>
                <a:cs typeface="Times New Roman" pitchFamily="18" charset="0"/>
              </a:rPr>
              <a:t>images also gave a fire-monitoring tool, management, and finding the damaged tool for compliance with burn areas to understand a favorable fire </a:t>
            </a:r>
            <a:r>
              <a:rPr lang="en-US" sz="2000" dirty="0" smtClean="0">
                <a:latin typeface="Times New Roman" pitchFamily="18" charset="0"/>
                <a:cs typeface="Times New Roman" pitchFamily="18" charset="0"/>
              </a:rPr>
              <a:t>range</a:t>
            </a:r>
          </a:p>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principle of classifying this fire, such as materials from the original fire, is to check the color consistency. The proposed algorithm has rectified this problem and reduces the error. It not only detects fires but also distinguishes fires such as fire and materials.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parameters that were adopted in our proposed system operation to analyze the forest fire, threshold value, the detection of matrix value, and the differential matrix value of the system. If the input is video means, convert the videos into frames or if the input is images means, it can be any format or size</a:t>
            </a:r>
            <a:endParaRPr lang="en-IN" sz="2000" dirty="0">
              <a:latin typeface="Times New Roman" pitchFamily="18" charset="0"/>
              <a:cs typeface="Times New Roman" pitchFamily="18" charset="0"/>
            </a:endParaRPr>
          </a:p>
          <a:p>
            <a:pPr marL="0" indent="0" algn="just">
              <a:lnSpc>
                <a:spcPct val="150000"/>
              </a:lnSpc>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516511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6BD87-8655-B6EA-CD7E-CF47D606BFDB}"/>
              </a:ext>
            </a:extLst>
          </p:cNvPr>
          <p:cNvSpPr>
            <a:spLocks noGrp="1"/>
          </p:cNvSpPr>
          <p:nvPr>
            <p:ph type="title"/>
          </p:nvPr>
        </p:nvSpPr>
        <p:spPr>
          <a:xfrm>
            <a:off x="0" y="5"/>
            <a:ext cx="12061825" cy="1349297"/>
          </a:xfrm>
          <a:solidFill>
            <a:srgbClr val="002060"/>
          </a:solidFill>
        </p:spPr>
        <p:txBody>
          <a:bodyPr>
            <a:normAutofit/>
          </a:bodyPr>
          <a:lstStyle/>
          <a:p>
            <a:pPr>
              <a:lnSpc>
                <a:spcPct val="150000"/>
              </a:lnSpc>
            </a:pPr>
            <a:r>
              <a:rPr lang="en-US" sz="3200" b="1" dirty="0" smtClean="0">
                <a:solidFill>
                  <a:schemeClr val="bg1"/>
                </a:solidFill>
                <a:latin typeface="Times New Roman" pitchFamily="18" charset="0"/>
                <a:cs typeface="Times New Roman" pitchFamily="18" charset="0"/>
              </a:rPr>
              <a:t>MEDIAN FILTERING</a:t>
            </a:r>
            <a:endParaRPr lang="en-IN" sz="3200" b="1" dirty="0" smtClean="0">
              <a:solidFill>
                <a:schemeClr val="bg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BCFEFB4-04E9-9569-9D85-5D8C2DC083D1}"/>
              </a:ext>
            </a:extLst>
          </p:cNvPr>
          <p:cNvSpPr>
            <a:spLocks noGrp="1"/>
          </p:cNvSpPr>
          <p:nvPr>
            <p:ph idx="1"/>
          </p:nvPr>
        </p:nvSpPr>
        <p:spPr>
          <a:xfrm>
            <a:off x="414290" y="1547446"/>
            <a:ext cx="10818287" cy="5121914"/>
          </a:xfrm>
        </p:spPr>
        <p:txBody>
          <a:bodyPr>
            <a:normAutofit fontScale="92500" lnSpcReduction="10000"/>
          </a:bodyPr>
          <a:lstStyle/>
          <a:p>
            <a:pPr algn="just">
              <a:lnSpc>
                <a:spcPct val="150000"/>
              </a:lnSpc>
            </a:pPr>
            <a:r>
              <a:rPr lang="en-US" sz="2400" dirty="0">
                <a:latin typeface="Times New Roman" pitchFamily="18" charset="0"/>
                <a:cs typeface="Times New Roman" pitchFamily="18" charset="0"/>
              </a:rPr>
              <a:t>Pre-processing is a common name for operations with images at the lowest level of abstraction both input and output are intensity images.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iconic images are of the same kind as the original data captured by the sensor, with an intensity image usually represented by a matrix of image function values (</a:t>
            </a:r>
            <a:r>
              <a:rPr lang="en-US" sz="2400" dirty="0" err="1">
                <a:latin typeface="Times New Roman" pitchFamily="18" charset="0"/>
                <a:cs typeface="Times New Roman" pitchFamily="18" charset="0"/>
              </a:rPr>
              <a:t>brightnesses</a:t>
            </a:r>
            <a:r>
              <a:rPr lang="en-US" sz="2400" dirty="0" smtClean="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Image pre-processing methods are classified into four categories according to the size of the pixel neighborhood that is used for the calculation of new pixel </a:t>
            </a:r>
            <a:r>
              <a:rPr lang="en-US" sz="2400" dirty="0" smtClean="0">
                <a:latin typeface="Times New Roman" pitchFamily="18" charset="0"/>
                <a:cs typeface="Times New Roman" pitchFamily="18" charset="0"/>
              </a:rPr>
              <a:t>brightness.</a:t>
            </a:r>
          </a:p>
          <a:p>
            <a:pPr algn="just">
              <a:lnSpc>
                <a:spcPct val="150000"/>
              </a:lnSpc>
            </a:pPr>
            <a:r>
              <a:rPr lang="en-US" sz="2400" dirty="0">
                <a:latin typeface="Times New Roman" pitchFamily="18" charset="0"/>
                <a:cs typeface="Times New Roman" pitchFamily="18" charset="0"/>
              </a:rPr>
              <a:t>The aim of pre-processing is an improvement of the image data that suppresses unwilling distortions or enhances some image features important for further processing, although geometric transformations of images (e.g. rotation, scaling, and translation) are classified among pre-processing methods here since similar </a:t>
            </a:r>
            <a:r>
              <a:rPr lang="en-US" sz="2400" dirty="0" smtClean="0">
                <a:latin typeface="Times New Roman" pitchFamily="18" charset="0"/>
                <a:cs typeface="Times New Roman" pitchFamily="18" charset="0"/>
              </a:rPr>
              <a:t>techniques</a:t>
            </a: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are </a:t>
            </a:r>
            <a:r>
              <a:rPr lang="en-US" sz="2400" dirty="0">
                <a:latin typeface="Times New Roman" pitchFamily="18" charset="0"/>
                <a:cs typeface="Times New Roman" pitchFamily="18" charset="0"/>
              </a:rPr>
              <a:t>used</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585818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F658E7-664B-9B50-CCA8-8EDC657FAB1C}"/>
              </a:ext>
            </a:extLst>
          </p:cNvPr>
          <p:cNvSpPr>
            <a:spLocks noGrp="1"/>
          </p:cNvSpPr>
          <p:nvPr>
            <p:ph type="title"/>
          </p:nvPr>
        </p:nvSpPr>
        <p:spPr>
          <a:xfrm>
            <a:off x="0" y="1"/>
            <a:ext cx="12061825" cy="1449658"/>
          </a:xfrm>
          <a:solidFill>
            <a:srgbClr val="002060"/>
          </a:solidFill>
        </p:spPr>
        <p:txBody>
          <a:bodyPr>
            <a:normAutofit fontScale="90000"/>
          </a:bodyPr>
          <a:lstStyle/>
          <a:p>
            <a:pPr lvl="2" algn="ctr" rtl="0">
              <a:spcBef>
                <a:spcPct val="0"/>
              </a:spcBef>
            </a:pPr>
            <a:r>
              <a:rPr lang="en-US" b="1" dirty="0"/>
              <a:t>COLOR FEATURES EXTRACTION</a:t>
            </a:r>
            <a:r>
              <a:rPr lang="en-IN" b="1" dirty="0"/>
              <a:t/>
            </a:r>
            <a:br>
              <a:rPr lang="en-IN" b="1" dirty="0"/>
            </a:br>
            <a:r>
              <a:rPr lang="en-US" sz="3600" b="1" dirty="0">
                <a:solidFill>
                  <a:schemeClr val="bg1"/>
                </a:solidFill>
                <a:latin typeface="Times New Roman" pitchFamily="18" charset="0"/>
                <a:cs typeface="Times New Roman" pitchFamily="18" charset="0"/>
              </a:rPr>
              <a:t>COLOR FEATURES EXTRACTION</a:t>
            </a:r>
            <a:r>
              <a:rPr lang="en-IN" sz="3600" b="1" dirty="0">
                <a:solidFill>
                  <a:schemeClr val="bg1"/>
                </a:solidFill>
                <a:latin typeface="Times New Roman" pitchFamily="18" charset="0"/>
                <a:cs typeface="Times New Roman" pitchFamily="18" charset="0"/>
              </a:rPr>
              <a:t/>
            </a:r>
            <a:br>
              <a:rPr lang="en-IN" sz="3600" b="1" dirty="0">
                <a:solidFill>
                  <a:schemeClr val="bg1"/>
                </a:solidFill>
                <a:latin typeface="Times New Roman" pitchFamily="18" charset="0"/>
                <a:cs typeface="Times New Roman" pitchFamily="18" charset="0"/>
              </a:rPr>
            </a:b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A1F8F77-D0E3-4E97-D351-96D647D4F089}"/>
              </a:ext>
            </a:extLst>
          </p:cNvPr>
          <p:cNvSpPr>
            <a:spLocks noGrp="1"/>
          </p:cNvSpPr>
          <p:nvPr>
            <p:ph idx="1"/>
          </p:nvPr>
        </p:nvSpPr>
        <p:spPr>
          <a:xfrm>
            <a:off x="198265" y="1639230"/>
            <a:ext cx="11617177" cy="5218771"/>
          </a:xfrm>
        </p:spPr>
        <p:txBody>
          <a:bodyPr>
            <a:noAutofit/>
          </a:bodyPr>
          <a:lstStyle/>
          <a:p>
            <a:pPr algn="just">
              <a:lnSpc>
                <a:spcPct val="150000"/>
              </a:lnSpc>
            </a:pPr>
            <a:r>
              <a:rPr lang="en-US" sz="2000" dirty="0">
                <a:latin typeface="Times New Roman" pitchFamily="18" charset="0"/>
                <a:cs typeface="Times New Roman" pitchFamily="18" charset="0"/>
              </a:rPr>
              <a:t>Feature extraction involves simplifying the amount of resources required to describe a large set of data </a:t>
            </a:r>
            <a:r>
              <a:rPr lang="en-US" sz="2000" dirty="0" smtClean="0">
                <a:latin typeface="Times New Roman" pitchFamily="18" charset="0"/>
                <a:cs typeface="Times New Roman" pitchFamily="18" charset="0"/>
              </a:rPr>
              <a:t>accurately. When </a:t>
            </a:r>
            <a:r>
              <a:rPr lang="en-US" sz="2000" dirty="0">
                <a:latin typeface="Times New Roman" pitchFamily="18" charset="0"/>
                <a:cs typeface="Times New Roman" pitchFamily="18" charset="0"/>
              </a:rPr>
              <a:t>performing analysis of complex data one of the major problems stems from the number of variables involved.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Analysis </a:t>
            </a:r>
            <a:r>
              <a:rPr lang="en-US" sz="2000" dirty="0">
                <a:latin typeface="Times New Roman" pitchFamily="18" charset="0"/>
                <a:cs typeface="Times New Roman" pitchFamily="18" charset="0"/>
              </a:rPr>
              <a:t>with a large number of variables generally requires a large amount of memory and computation power or a classification algorithm which over fits the training sample and generalizes poorly to new samples. Feature extraction is a general term for methods of constructing combinations of the variables to get around these problems while still describing the data with sufficient accuracy. </a:t>
            </a:r>
            <a:r>
              <a:rPr lang="en-US" sz="2000" dirty="0" smtClean="0">
                <a:latin typeface="Times New Roman" pitchFamily="18" charset="0"/>
                <a:cs typeface="Times New Roman" pitchFamily="18" charset="0"/>
              </a:rPr>
              <a:t>Texture </a:t>
            </a:r>
            <a:r>
              <a:rPr lang="en-US" sz="2000" dirty="0">
                <a:latin typeface="Times New Roman" pitchFamily="18" charset="0"/>
                <a:cs typeface="Times New Roman" pitchFamily="18" charset="0"/>
              </a:rPr>
              <a:t>tactile or visual characteristic of a surface.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Texture </a:t>
            </a:r>
            <a:r>
              <a:rPr lang="en-US" sz="2000" dirty="0">
                <a:latin typeface="Times New Roman" pitchFamily="18" charset="0"/>
                <a:cs typeface="Times New Roman" pitchFamily="18" charset="0"/>
              </a:rPr>
              <a:t>analysis aims in finding a unique way of representing the underlying characteristics of textures and represent them in some simpler but unique form, so that they can be used for robust, accurate classification and segmentation of objects</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065461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F8C69C-6147-6D58-1B8D-FEA9E31E776F}"/>
              </a:ext>
            </a:extLst>
          </p:cNvPr>
          <p:cNvSpPr>
            <a:spLocks noGrp="1"/>
          </p:cNvSpPr>
          <p:nvPr>
            <p:ph type="title"/>
          </p:nvPr>
        </p:nvSpPr>
        <p:spPr>
          <a:xfrm>
            <a:off x="0" y="5"/>
            <a:ext cx="12061825" cy="1338145"/>
          </a:xfrm>
          <a:solidFill>
            <a:srgbClr val="002060"/>
          </a:solidFill>
        </p:spPr>
        <p:txBody>
          <a:bodyPr>
            <a:normAutofit/>
          </a:bodyPr>
          <a:lstStyle/>
          <a:p>
            <a:r>
              <a:rPr lang="en-US" sz="3200" b="1" dirty="0" smtClean="0">
                <a:solidFill>
                  <a:schemeClr val="bg1"/>
                </a:solidFill>
                <a:latin typeface="Times New Roman" pitchFamily="18" charset="0"/>
                <a:cs typeface="Times New Roman" pitchFamily="18" charset="0"/>
              </a:rPr>
              <a:t>FIRE RECOGNITION</a:t>
            </a:r>
            <a:r>
              <a:rPr lang="en-IN" sz="3200" b="1" dirty="0" smtClean="0">
                <a:solidFill>
                  <a:schemeClr val="bg1"/>
                </a:solidFill>
                <a:latin typeface="Times New Roman" pitchFamily="18" charset="0"/>
                <a:cs typeface="Times New Roman" pitchFamily="18" charset="0"/>
              </a:rPr>
              <a:t/>
            </a:r>
            <a:br>
              <a:rPr lang="en-IN" sz="3200" b="1" dirty="0" smtClean="0">
                <a:solidFill>
                  <a:schemeClr val="bg1"/>
                </a:solidFill>
                <a:latin typeface="Times New Roman" pitchFamily="18" charset="0"/>
                <a:cs typeface="Times New Roman" pitchFamily="18" charset="0"/>
              </a:rPr>
            </a:b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6473242-472A-DABE-C938-477F9580588C}"/>
              </a:ext>
            </a:extLst>
          </p:cNvPr>
          <p:cNvSpPr>
            <a:spLocks noGrp="1"/>
          </p:cNvSpPr>
          <p:nvPr>
            <p:ph idx="1"/>
          </p:nvPr>
        </p:nvSpPr>
        <p:spPr>
          <a:xfrm>
            <a:off x="342281" y="1556792"/>
            <a:ext cx="11076002" cy="5184576"/>
          </a:xfrm>
        </p:spPr>
        <p:txBody>
          <a:bodyPr>
            <a:normAutofit/>
          </a:bodyPr>
          <a:lstStyle/>
          <a:p>
            <a:pPr algn="just"/>
            <a:r>
              <a:rPr lang="en-US" sz="2000" dirty="0">
                <a:latin typeface="Times New Roman" pitchFamily="18" charset="0"/>
                <a:cs typeface="Times New Roman" pitchFamily="18" charset="0"/>
              </a:rPr>
              <a:t>The classification is the final step of the system. After analyzing the structure, each section individually evaluated for the probability of true positives. </a:t>
            </a:r>
            <a:r>
              <a:rPr lang="en-US" sz="2000" dirty="0" smtClean="0">
                <a:latin typeface="Times New Roman" pitchFamily="18" charset="0"/>
                <a:cs typeface="Times New Roman" pitchFamily="18" charset="0"/>
              </a:rPr>
              <a:t>Brain </a:t>
            </a:r>
            <a:r>
              <a:rPr lang="en-US" sz="2000" dirty="0">
                <a:latin typeface="Times New Roman" pitchFamily="18" charset="0"/>
                <a:cs typeface="Times New Roman" pitchFamily="18" charset="0"/>
              </a:rPr>
              <a:t>diseases are classified using Convolutional neural network algorithm</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CNNs represent feed-forward neural networks which encompass diverse combos of the convolutional layers, max pooling layers, and completely related layers and Take advantage of spatially neighborhood correlation by way of way of imposing a nearby connectivity pattern among neurons of adjacent layers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Convolutional layers alternate with max pooling layers mimicking the individual of complex and clean cells in mammalian seen cortex </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A CNN includes one or extra pairs of convolution and max pooling layers and ultimately ends with completely related neural networks. The hierarchical structure of CNNs is steadily proved to be the most efficient and successful manner to analyze visible representations.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know that CNNs can accomplish competitive and even better performance than human being in some visual problems, and its capability inspires us to study the possibility of applying CNNs for classify the disease features.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37387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F8C69C-6147-6D58-1B8D-FEA9E31E776F}"/>
              </a:ext>
            </a:extLst>
          </p:cNvPr>
          <p:cNvSpPr>
            <a:spLocks noGrp="1"/>
          </p:cNvSpPr>
          <p:nvPr>
            <p:ph type="title"/>
          </p:nvPr>
        </p:nvSpPr>
        <p:spPr>
          <a:xfrm>
            <a:off x="0" y="5"/>
            <a:ext cx="12061825" cy="1338145"/>
          </a:xfrm>
          <a:solidFill>
            <a:srgbClr val="002060"/>
          </a:solidFill>
        </p:spPr>
        <p:txBody>
          <a:bodyPr>
            <a:normAutofit fontScale="90000"/>
          </a:bodyPr>
          <a:lstStyle/>
          <a:p>
            <a:pPr lvl="2" algn="ctr" rtl="0">
              <a:spcBef>
                <a:spcPct val="0"/>
              </a:spcBef>
            </a:pPr>
            <a:r>
              <a:rPr lang="en-IN" b="1" dirty="0"/>
              <a:t/>
            </a:r>
            <a:br>
              <a:rPr lang="en-IN" b="1" dirty="0"/>
            </a:br>
            <a:r>
              <a:rPr lang="en-IN" b="1" dirty="0" smtClean="0"/>
              <a:t/>
            </a:r>
            <a:br>
              <a:rPr lang="en-IN" b="1" dirty="0" smtClean="0"/>
            </a:br>
            <a:r>
              <a:rPr lang="en-IN" b="1" dirty="0"/>
              <a:t/>
            </a:r>
            <a:br>
              <a:rPr lang="en-IN" b="1" dirty="0"/>
            </a:br>
            <a:r>
              <a:rPr lang="en-US" sz="4000" b="1" dirty="0" smtClean="0">
                <a:solidFill>
                  <a:schemeClr val="bg1"/>
                </a:solidFill>
              </a:rPr>
              <a:t>ALERT </a:t>
            </a:r>
            <a:r>
              <a:rPr lang="en-US" sz="4000" b="1" dirty="0">
                <a:solidFill>
                  <a:schemeClr val="bg1"/>
                </a:solidFill>
              </a:rPr>
              <a:t>SYSTEM</a:t>
            </a:r>
            <a:r>
              <a:rPr lang="en-IN" sz="4000" b="1" dirty="0"/>
              <a:t/>
            </a:r>
            <a:br>
              <a:rPr lang="en-IN" sz="4000" b="1" dirty="0"/>
            </a:br>
            <a:r>
              <a:rPr lang="en-IN" sz="4400" dirty="0" smtClean="0"/>
              <a:t/>
            </a:r>
            <a:br>
              <a:rPr lang="en-IN" sz="4400" dirty="0" smtClean="0"/>
            </a:b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6473242-472A-DABE-C938-477F9580588C}"/>
              </a:ext>
            </a:extLst>
          </p:cNvPr>
          <p:cNvSpPr>
            <a:spLocks noGrp="1"/>
          </p:cNvSpPr>
          <p:nvPr>
            <p:ph idx="1"/>
          </p:nvPr>
        </p:nvSpPr>
        <p:spPr>
          <a:xfrm>
            <a:off x="342281" y="1556792"/>
            <a:ext cx="11076002" cy="5184576"/>
          </a:xfrm>
        </p:spPr>
        <p:txBody>
          <a:bodyPr>
            <a:normAutofit/>
          </a:bodyPr>
          <a:lstStyle/>
          <a:p>
            <a:pPr algn="just">
              <a:lnSpc>
                <a:spcPct val="150000"/>
              </a:lnSpc>
            </a:pPr>
            <a:r>
              <a:rPr lang="en-US" sz="2000" dirty="0">
                <a:latin typeface="Times New Roman" pitchFamily="18" charset="0"/>
                <a:cs typeface="Times New Roman" pitchFamily="18" charset="0"/>
              </a:rPr>
              <a:t>The forests as a whole are heavily affected by human activity. The rapid growth of increasing the population and urbanization has led to the outbreak of forest regions.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Forest </a:t>
            </a:r>
            <a:r>
              <a:rPr lang="en-US" sz="2000" dirty="0">
                <a:latin typeface="Times New Roman" pitchFamily="18" charset="0"/>
                <a:cs typeface="Times New Roman" pitchFamily="18" charset="0"/>
              </a:rPr>
              <a:t>fire is a natural hazard to the environment and the interference of the atmosphere system; the environment affects living organisms.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Satellite </a:t>
            </a:r>
            <a:r>
              <a:rPr lang="en-US" sz="2000" dirty="0">
                <a:latin typeface="Times New Roman" pitchFamily="18" charset="0"/>
                <a:cs typeface="Times New Roman" pitchFamily="18" charset="0"/>
              </a:rPr>
              <a:t>imagery also provides a fire monitoring, management, and damage assessment tool for compliance with burn areas to understand a favorable fire range.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Satellite </a:t>
            </a:r>
            <a:r>
              <a:rPr lang="en-US" sz="2000" dirty="0">
                <a:latin typeface="Times New Roman" pitchFamily="18" charset="0"/>
                <a:cs typeface="Times New Roman" pitchFamily="18" charset="0"/>
              </a:rPr>
              <a:t>image refers to the ability of images from dataset images taken in a remote area to receive specific information. In this module, send alert to the authority in terms of SMS at the time of fire detection. It can be useful to provide earlier detection.</a:t>
            </a:r>
            <a:endParaRPr lang="en-IN" sz="2000" dirty="0">
              <a:latin typeface="Times New Roman" pitchFamily="18" charset="0"/>
              <a:cs typeface="Times New Roman" pitchFamily="18" charset="0"/>
            </a:endParaRPr>
          </a:p>
          <a:p>
            <a:pPr marL="0" indent="0">
              <a:buNone/>
            </a:pPr>
            <a:r>
              <a:rPr lang="en-US" sz="2000" dirty="0"/>
              <a:t/>
            </a:r>
            <a:br>
              <a:rPr lang="en-US" sz="2000" dirty="0"/>
            </a:b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856411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
            <a:ext cx="12061825" cy="1193179"/>
          </a:xfrm>
          <a:solidFill>
            <a:srgbClr val="002060"/>
          </a:solidFill>
        </p:spPr>
        <p:txBody>
          <a:bodyPr/>
          <a:lstStyle/>
          <a:p>
            <a:pPr algn="ctr"/>
            <a:r>
              <a:rPr lang="en-US" dirty="0" smtClean="0">
                <a:solidFill>
                  <a:schemeClr val="bg1"/>
                </a:solidFill>
                <a:latin typeface="Vijaya" pitchFamily="34" charset="0"/>
                <a:cs typeface="Vijaya" pitchFamily="34" charset="0"/>
              </a:rPr>
              <a:t>Screenshots</a:t>
            </a:r>
            <a:endParaRPr lang="en-US" dirty="0">
              <a:solidFill>
                <a:schemeClr val="bg1"/>
              </a:solidFill>
              <a:latin typeface="Vijaya" pitchFamily="34" charset="0"/>
              <a:cs typeface="Vijaya" pitchFamily="34" charset="0"/>
            </a:endParaRPr>
          </a:p>
        </p:txBody>
      </p:sp>
      <p:pic>
        <p:nvPicPr>
          <p:cNvPr id="6" name="Content Placeholder 5"/>
          <p:cNvPicPr>
            <a:picLocks noGrp="1"/>
          </p:cNvPicPr>
          <p:nvPr>
            <p:ph idx="1"/>
          </p:nvPr>
        </p:nvPicPr>
        <p:blipFill>
          <a:blip r:embed="rId2" cstate="print"/>
          <a:stretch>
            <a:fillRect/>
          </a:stretch>
        </p:blipFill>
        <p:spPr bwMode="auto">
          <a:xfrm>
            <a:off x="2007834" y="1601305"/>
            <a:ext cx="8046156" cy="4523753"/>
          </a:xfrm>
          <a:prstGeom prst="rect">
            <a:avLst/>
          </a:prstGeom>
          <a:noFill/>
          <a:ln w="9525">
            <a:noFill/>
            <a:miter lim="800000"/>
            <a:headEnd/>
            <a:tailEnd/>
          </a:ln>
        </p:spPr>
      </p:pic>
    </p:spTree>
    <p:extLst>
      <p:ext uri="{BB962C8B-B14F-4D97-AF65-F5344CB8AC3E}">
        <p14:creationId xmlns:p14="http://schemas.microsoft.com/office/powerpoint/2010/main" xmlns="" val="1614746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Vijaya" pitchFamily="34" charset="0"/>
              <a:cs typeface="Vijaya" pitchFamily="34" charset="0"/>
            </a:endParaRPr>
          </a:p>
        </p:txBody>
      </p:sp>
      <p:pic>
        <p:nvPicPr>
          <p:cNvPr id="7" name="Content Placeholder 6"/>
          <p:cNvPicPr>
            <a:picLocks noGrp="1"/>
          </p:cNvPicPr>
          <p:nvPr>
            <p:ph idx="1"/>
          </p:nvPr>
        </p:nvPicPr>
        <p:blipFill>
          <a:blip r:embed="rId2" cstate="print"/>
          <a:stretch>
            <a:fillRect/>
          </a:stretch>
        </p:blipFill>
        <p:spPr bwMode="auto">
          <a:xfrm>
            <a:off x="1842984" y="1600200"/>
            <a:ext cx="8375856" cy="4709120"/>
          </a:xfrm>
          <a:prstGeom prst="rect">
            <a:avLst/>
          </a:prstGeom>
          <a:noFill/>
          <a:ln w="9525">
            <a:noFill/>
            <a:miter lim="800000"/>
            <a:headEnd/>
            <a:tailEnd/>
          </a:ln>
        </p:spPr>
      </p:pic>
    </p:spTree>
    <p:extLst>
      <p:ext uri="{BB962C8B-B14F-4D97-AF65-F5344CB8AC3E}">
        <p14:creationId xmlns:p14="http://schemas.microsoft.com/office/powerpoint/2010/main" xmlns="" val="1941173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Vijaya" pitchFamily="34" charset="0"/>
              <a:cs typeface="Vijaya" pitchFamily="34" charset="0"/>
            </a:endParaRPr>
          </a:p>
        </p:txBody>
      </p:sp>
      <p:sp>
        <p:nvSpPr>
          <p:cNvPr id="3" name="Content Placeholder 2"/>
          <p:cNvSpPr>
            <a:spLocks noGrp="1"/>
          </p:cNvSpPr>
          <p:nvPr>
            <p:ph idx="1"/>
          </p:nvPr>
        </p:nvSpPr>
        <p:spPr/>
        <p:txBody>
          <a:bodyPr/>
          <a:lstStyle/>
          <a:p>
            <a:endParaRPr lang="en-IN"/>
          </a:p>
        </p:txBody>
      </p:sp>
      <p:pic>
        <p:nvPicPr>
          <p:cNvPr id="5" name="Picture 4"/>
          <p:cNvPicPr/>
          <p:nvPr/>
        </p:nvPicPr>
        <p:blipFill>
          <a:blip r:embed="rId2" cstate="print"/>
          <a:stretch>
            <a:fillRect/>
          </a:stretch>
        </p:blipFill>
        <p:spPr bwMode="auto">
          <a:xfrm>
            <a:off x="1998464" y="1757362"/>
            <a:ext cx="8208912" cy="4119910"/>
          </a:xfrm>
          <a:prstGeom prst="rect">
            <a:avLst/>
          </a:prstGeom>
          <a:noFill/>
          <a:ln w="9525">
            <a:noFill/>
            <a:miter lim="800000"/>
            <a:headEnd/>
            <a:tailEnd/>
          </a:ln>
        </p:spPr>
      </p:pic>
    </p:spTree>
    <p:extLst>
      <p:ext uri="{BB962C8B-B14F-4D97-AF65-F5344CB8AC3E}">
        <p14:creationId xmlns:p14="http://schemas.microsoft.com/office/powerpoint/2010/main" xmlns="" val="723962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Vijaya" pitchFamily="34" charset="0"/>
              <a:cs typeface="Vijaya" pitchFamily="34" charset="0"/>
            </a:endParaRPr>
          </a:p>
        </p:txBody>
      </p:sp>
      <p:sp>
        <p:nvSpPr>
          <p:cNvPr id="3" name="Content Placeholder 2"/>
          <p:cNvSpPr>
            <a:spLocks noGrp="1"/>
          </p:cNvSpPr>
          <p:nvPr>
            <p:ph idx="1"/>
          </p:nvPr>
        </p:nvSpPr>
        <p:spPr/>
        <p:txBody>
          <a:bodyPr/>
          <a:lstStyle/>
          <a:p>
            <a:endParaRPr lang="en-IN" dirty="0"/>
          </a:p>
        </p:txBody>
      </p:sp>
      <p:pic>
        <p:nvPicPr>
          <p:cNvPr id="5" name="Picture 4"/>
          <p:cNvPicPr/>
          <p:nvPr/>
        </p:nvPicPr>
        <p:blipFill>
          <a:blip r:embed="rId2" cstate="print"/>
          <a:stretch>
            <a:fillRect/>
          </a:stretch>
        </p:blipFill>
        <p:spPr bwMode="auto">
          <a:xfrm>
            <a:off x="1566416" y="1757362"/>
            <a:ext cx="9145016" cy="4119910"/>
          </a:xfrm>
          <a:prstGeom prst="rect">
            <a:avLst/>
          </a:prstGeom>
          <a:noFill/>
          <a:ln w="9525">
            <a:noFill/>
            <a:miter lim="800000"/>
            <a:headEnd/>
            <a:tailEnd/>
          </a:ln>
        </p:spPr>
      </p:pic>
    </p:spTree>
    <p:extLst>
      <p:ext uri="{BB962C8B-B14F-4D97-AF65-F5344CB8AC3E}">
        <p14:creationId xmlns:p14="http://schemas.microsoft.com/office/powerpoint/2010/main" xmlns="" val="844845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8EDB11-DFFB-5F17-0888-34D22AE6DD1A}"/>
              </a:ext>
            </a:extLst>
          </p:cNvPr>
          <p:cNvSpPr>
            <a:spLocks noGrp="1"/>
          </p:cNvSpPr>
          <p:nvPr>
            <p:ph type="title"/>
          </p:nvPr>
        </p:nvSpPr>
        <p:spPr>
          <a:xfrm>
            <a:off x="0" y="4"/>
            <a:ext cx="12061825" cy="1293541"/>
          </a:xfrm>
          <a:solidFill>
            <a:srgbClr val="002060"/>
          </a:solidFill>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OBJECTIVES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A98C190-2AB2-CA36-7FEB-43968EED823B}"/>
              </a:ext>
            </a:extLst>
          </p:cNvPr>
          <p:cNvSpPr>
            <a:spLocks noGrp="1"/>
          </p:cNvSpPr>
          <p:nvPr>
            <p:ph idx="1"/>
          </p:nvPr>
        </p:nvSpPr>
        <p:spPr>
          <a:xfrm>
            <a:off x="126256" y="1484784"/>
            <a:ext cx="11665296" cy="5184576"/>
          </a:xfrm>
        </p:spPr>
        <p:txBody>
          <a:bodyPr>
            <a:normAutofit fontScale="62500" lnSpcReduction="20000"/>
          </a:bodyPr>
          <a:lstStyle/>
          <a:p>
            <a:pPr algn="just">
              <a:lnSpc>
                <a:spcPct val="160000"/>
              </a:lnSpc>
            </a:pPr>
            <a:r>
              <a:rPr lang="en-IN" sz="2900" dirty="0">
                <a:latin typeface="Times New Roman" pitchFamily="18" charset="0"/>
                <a:cs typeface="Times New Roman" pitchFamily="18" charset="0"/>
              </a:rPr>
              <a:t>Forest fires are natural phenomena that occur regularly on earth, a large quantity of forest area and wildlife are destroyed annually due to the forest fires. It causes drastic loss of lives and valuable natural resources and individual properties. </a:t>
            </a:r>
            <a:endParaRPr lang="en-IN" sz="2900" dirty="0" smtClean="0">
              <a:latin typeface="Times New Roman" pitchFamily="18" charset="0"/>
              <a:cs typeface="Times New Roman" pitchFamily="18" charset="0"/>
            </a:endParaRPr>
          </a:p>
          <a:p>
            <a:pPr algn="just">
              <a:lnSpc>
                <a:spcPct val="160000"/>
              </a:lnSpc>
            </a:pPr>
            <a:r>
              <a:rPr lang="en-IN" sz="2900" dirty="0" smtClean="0">
                <a:latin typeface="Times New Roman" pitchFamily="18" charset="0"/>
                <a:cs typeface="Times New Roman" pitchFamily="18" charset="0"/>
              </a:rPr>
              <a:t>The </a:t>
            </a:r>
            <a:r>
              <a:rPr lang="en-IN" sz="2900" dirty="0">
                <a:latin typeface="Times New Roman" pitchFamily="18" charset="0"/>
                <a:cs typeface="Times New Roman" pitchFamily="18" charset="0"/>
              </a:rPr>
              <a:t>forest fire has significant effects on the global climate. The problem has become more severe than previous years. The human encroachment over forest areas is a major cause of forest fire. It is very essential to detect and avoid the fire at its initial state itself. </a:t>
            </a:r>
            <a:endParaRPr lang="en-IN" sz="2900" dirty="0" smtClean="0">
              <a:latin typeface="Times New Roman" pitchFamily="18" charset="0"/>
              <a:cs typeface="Times New Roman" pitchFamily="18" charset="0"/>
            </a:endParaRPr>
          </a:p>
          <a:p>
            <a:pPr algn="just">
              <a:lnSpc>
                <a:spcPct val="160000"/>
              </a:lnSpc>
            </a:pPr>
            <a:r>
              <a:rPr lang="en-IN" sz="2900" dirty="0" smtClean="0">
                <a:latin typeface="Times New Roman" pitchFamily="18" charset="0"/>
                <a:cs typeface="Times New Roman" pitchFamily="18" charset="0"/>
              </a:rPr>
              <a:t>Traditional </a:t>
            </a:r>
            <a:r>
              <a:rPr lang="en-IN" sz="2900" dirty="0">
                <a:latin typeface="Times New Roman" pitchFamily="18" charset="0"/>
                <a:cs typeface="Times New Roman" pitchFamily="18" charset="0"/>
              </a:rPr>
              <a:t>fire protection methods use mechanical devices or humans to monitor the surroundings. The most frequently used fire smoke detection techniques are usually based on air transparency testing, particle sampling, and temperature sampling. An alarm is not raised unless the particles reach the sensors and activate them. </a:t>
            </a:r>
            <a:endParaRPr lang="en-IN" sz="2900" dirty="0" smtClean="0">
              <a:latin typeface="Times New Roman" pitchFamily="18" charset="0"/>
              <a:cs typeface="Times New Roman" pitchFamily="18" charset="0"/>
            </a:endParaRPr>
          </a:p>
          <a:p>
            <a:pPr algn="just">
              <a:lnSpc>
                <a:spcPct val="160000"/>
              </a:lnSpc>
            </a:pPr>
            <a:r>
              <a:rPr lang="en-IN" sz="2900" dirty="0" smtClean="0">
                <a:latin typeface="Times New Roman" pitchFamily="18" charset="0"/>
                <a:cs typeface="Times New Roman" pitchFamily="18" charset="0"/>
              </a:rPr>
              <a:t>The </a:t>
            </a:r>
            <a:r>
              <a:rPr lang="en-IN" sz="2900" dirty="0">
                <a:latin typeface="Times New Roman" pitchFamily="18" charset="0"/>
                <a:cs typeface="Times New Roman" pitchFamily="18" charset="0"/>
              </a:rPr>
              <a:t>huge leap in image processing technology and the reduced cost of digital cameras make fire detection based on image processing more feasible than any other traditional methods like fire watch towers, sensors, satellites etc. </a:t>
            </a:r>
            <a:endParaRPr lang="en-IN" sz="29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4093860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srcRect/>
          <a:stretch>
            <a:fillRect/>
          </a:stretch>
        </p:blipFill>
        <p:spPr bwMode="auto">
          <a:xfrm>
            <a:off x="846336" y="1757362"/>
            <a:ext cx="10585176" cy="4191918"/>
          </a:xfrm>
          <a:prstGeom prst="rect">
            <a:avLst/>
          </a:prstGeom>
          <a:noFill/>
          <a:ln w="9525">
            <a:noFill/>
            <a:miter lim="800000"/>
            <a:headEnd/>
            <a:tailEnd/>
          </a:ln>
        </p:spPr>
      </p:pic>
    </p:spTree>
    <p:extLst>
      <p:ext uri="{BB962C8B-B14F-4D97-AF65-F5344CB8AC3E}">
        <p14:creationId xmlns:p14="http://schemas.microsoft.com/office/powerpoint/2010/main" xmlns="" val="3968016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AF9C9B-DD2F-C087-F60C-807C1AA136EE}"/>
              </a:ext>
            </a:extLst>
          </p:cNvPr>
          <p:cNvSpPr>
            <a:spLocks noGrp="1"/>
          </p:cNvSpPr>
          <p:nvPr>
            <p:ph type="title"/>
          </p:nvPr>
        </p:nvSpPr>
        <p:spPr>
          <a:xfrm>
            <a:off x="0" y="5"/>
            <a:ext cx="12061825" cy="1148575"/>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CONCLUSION</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654414A-4B2B-6C94-AE1B-ADD089A16A4B}"/>
              </a:ext>
            </a:extLst>
          </p:cNvPr>
          <p:cNvSpPr>
            <a:spLocks noGrp="1"/>
          </p:cNvSpPr>
          <p:nvPr>
            <p:ph idx="1"/>
          </p:nvPr>
        </p:nvSpPr>
        <p:spPr>
          <a:xfrm>
            <a:off x="208763" y="1449659"/>
            <a:ext cx="11275714" cy="5220772"/>
          </a:xfrm>
        </p:spPr>
        <p:txBody>
          <a:bodyPr>
            <a:noAutofit/>
          </a:bodyPr>
          <a:lstStyle/>
          <a:p>
            <a:pPr algn="just">
              <a:lnSpc>
                <a:spcPct val="150000"/>
              </a:lnSpc>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this project, the process of the forest fire image recognition algorithm based on CNN is presented. Its main feature is that the flame image is employed for training and testing.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Then</a:t>
            </a:r>
            <a:r>
              <a:rPr lang="en-US" sz="2000" dirty="0">
                <a:latin typeface="Times New Roman" pitchFamily="18" charset="0"/>
                <a:cs typeface="Times New Roman" pitchFamily="18" charset="0"/>
              </a:rPr>
              <a:t>, CNN model is introduced, and an adaptive pooling method combined with color features is proposed for the problem that the traditional pooling method in Back propagation neural network (BPNN) may weaken the image features in some cases.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effects of learning rate, batch size, and other parameters on the performance of CNN are analyzed based on experiments, and the optimal parameters are determined.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information loss of image are avoided as adaptive pooling is adopted, and the rate of flame recognition in which fire area is segmentation than that of original image is adopted without segmentation.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shown that the proposed algorithm has high recognition rate and is feasible.</a:t>
            </a:r>
            <a:endParaRPr lang="en-IN" sz="2000" dirty="0">
              <a:latin typeface="Times New Roman" pitchFamily="18" charset="0"/>
              <a:cs typeface="Times New Roman" pitchFamily="18" charset="0"/>
            </a:endParaRPr>
          </a:p>
          <a:p>
            <a:pPr marL="0" indent="0">
              <a:buNone/>
            </a:pPr>
            <a:r>
              <a:rPr lang="en-IN" sz="2000" b="1" dirty="0">
                <a:latin typeface="Times New Roman" pitchFamily="18" charset="0"/>
                <a:cs typeface="Times New Roman" pitchFamily="18" charset="0"/>
              </a:rPr>
              <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endParaRPr lang="en-IN" b="1" dirty="0">
              <a:latin typeface="Vijaya" pitchFamily="34" charset="0"/>
              <a:cs typeface="Vijaya" pitchFamily="34" charset="0"/>
            </a:endParaRPr>
          </a:p>
        </p:txBody>
      </p:sp>
    </p:spTree>
    <p:extLst>
      <p:ext uri="{BB962C8B-B14F-4D97-AF65-F5344CB8AC3E}">
        <p14:creationId xmlns:p14="http://schemas.microsoft.com/office/powerpoint/2010/main" xmlns="" val="1580969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BE5E0-C318-66B6-6D2B-76EA4F92805E}"/>
              </a:ext>
            </a:extLst>
          </p:cNvPr>
          <p:cNvSpPr>
            <a:spLocks noGrp="1"/>
          </p:cNvSpPr>
          <p:nvPr>
            <p:ph type="title"/>
          </p:nvPr>
        </p:nvSpPr>
        <p:spPr>
          <a:xfrm>
            <a:off x="0" y="5"/>
            <a:ext cx="12061825" cy="1282389"/>
          </a:xfrm>
          <a:solidFill>
            <a:srgbClr val="002060"/>
          </a:solidFill>
        </p:spPr>
        <p:txBody>
          <a:bodyPr>
            <a:normAutofit/>
          </a:bodyPr>
          <a:lstStyle/>
          <a:p>
            <a:pPr algn="ctr"/>
            <a:r>
              <a:rPr lang="en-US" sz="2400" dirty="0">
                <a:solidFill>
                  <a:schemeClr val="bg1"/>
                </a:solidFill>
                <a:latin typeface="Times New Roman" panose="02020603050405020304" pitchFamily="18" charset="0"/>
                <a:cs typeface="Times New Roman" panose="02020603050405020304" pitchFamily="18" charset="0"/>
              </a:rPr>
              <a:t>FUTURE ENHANCEMENT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78AB381-0A50-03AA-6FEE-6E80EC8584BB}"/>
              </a:ext>
            </a:extLst>
          </p:cNvPr>
          <p:cNvSpPr>
            <a:spLocks noGrp="1"/>
          </p:cNvSpPr>
          <p:nvPr>
            <p:ph idx="1"/>
          </p:nvPr>
        </p:nvSpPr>
        <p:spPr>
          <a:xfrm>
            <a:off x="507481" y="1825625"/>
            <a:ext cx="10954932" cy="4351338"/>
          </a:xfrm>
        </p:spPr>
        <p:txBody>
          <a:bodyPr>
            <a:normAutofit fontScale="25000" lnSpcReduction="20000"/>
          </a:bodyPr>
          <a:lstStyle/>
          <a:p>
            <a:pPr algn="just">
              <a:lnSpc>
                <a:spcPct val="170000"/>
              </a:lnSpc>
            </a:pPr>
            <a:r>
              <a:rPr lang="en-IN" sz="8000" dirty="0">
                <a:latin typeface="Times New Roman" pitchFamily="18" charset="0"/>
                <a:cs typeface="Times New Roman" pitchFamily="18" charset="0"/>
              </a:rPr>
              <a:t>In future, we can extend the framework to implement various deep learning algorithms to predict fires in multiple images with improved accuracy rate. </a:t>
            </a:r>
            <a:endParaRPr lang="en-IN" sz="8000" dirty="0" smtClean="0">
              <a:latin typeface="Times New Roman" pitchFamily="18" charset="0"/>
              <a:cs typeface="Times New Roman" pitchFamily="18" charset="0"/>
            </a:endParaRPr>
          </a:p>
          <a:p>
            <a:pPr algn="just">
              <a:lnSpc>
                <a:spcPct val="170000"/>
              </a:lnSpc>
            </a:pPr>
            <a:r>
              <a:rPr lang="en-IN" sz="8000" dirty="0" smtClean="0">
                <a:latin typeface="Times New Roman" pitchFamily="18" charset="0"/>
                <a:cs typeface="Times New Roman" pitchFamily="18" charset="0"/>
              </a:rPr>
              <a:t>This </a:t>
            </a:r>
            <a:r>
              <a:rPr lang="en-IN" sz="8000" dirty="0">
                <a:latin typeface="Times New Roman" pitchFamily="18" charset="0"/>
                <a:cs typeface="Times New Roman" pitchFamily="18" charset="0"/>
              </a:rPr>
              <a:t>project can be implemented in various forest areas with additional research and innovation, helping to preserve the environment and save our forests. </a:t>
            </a:r>
            <a:endParaRPr lang="en-IN" sz="8000" dirty="0" smtClean="0">
              <a:latin typeface="Times New Roman" pitchFamily="18" charset="0"/>
              <a:cs typeface="Times New Roman" pitchFamily="18" charset="0"/>
            </a:endParaRPr>
          </a:p>
          <a:p>
            <a:pPr algn="just">
              <a:lnSpc>
                <a:spcPct val="170000"/>
              </a:lnSpc>
            </a:pPr>
            <a:r>
              <a:rPr lang="en-IN" sz="8000" dirty="0" smtClean="0">
                <a:latin typeface="Times New Roman" pitchFamily="18" charset="0"/>
                <a:cs typeface="Times New Roman" pitchFamily="18" charset="0"/>
              </a:rPr>
              <a:t>If </a:t>
            </a:r>
            <a:r>
              <a:rPr lang="en-IN" sz="8000" dirty="0">
                <a:latin typeface="Times New Roman" pitchFamily="18" charset="0"/>
                <a:cs typeface="Times New Roman" pitchFamily="18" charset="0"/>
              </a:rPr>
              <a:t>temperature and humidity sensors were added to the apparatus, it would be possible to detect fires in forests without wasting valuable trees</a:t>
            </a:r>
            <a:r>
              <a:rPr lang="en-IN" sz="8000" dirty="0" smtClean="0">
                <a:latin typeface="Times New Roman" pitchFamily="18" charset="0"/>
                <a:cs typeface="Times New Roman" pitchFamily="18" charset="0"/>
              </a:rPr>
              <a:t>.</a:t>
            </a:r>
          </a:p>
          <a:p>
            <a:pPr algn="just">
              <a:lnSpc>
                <a:spcPct val="170000"/>
              </a:lnSpc>
            </a:pPr>
            <a:r>
              <a:rPr lang="en-IN" sz="8000" dirty="0" smtClean="0">
                <a:latin typeface="Times New Roman" pitchFamily="18" charset="0"/>
                <a:cs typeface="Times New Roman" pitchFamily="18" charset="0"/>
              </a:rPr>
              <a:t> </a:t>
            </a:r>
            <a:r>
              <a:rPr lang="en-IN" sz="8000" dirty="0">
                <a:latin typeface="Times New Roman" pitchFamily="18" charset="0"/>
                <a:cs typeface="Times New Roman" pitchFamily="18" charset="0"/>
              </a:rPr>
              <a:t>In addition to serving as a haven for a wide variety of plants and animals, forests are an important source of oxygen for the ecosystem. </a:t>
            </a:r>
            <a:endParaRPr lang="en-IN" sz="8000" dirty="0" smtClean="0">
              <a:latin typeface="Times New Roman" pitchFamily="18" charset="0"/>
              <a:cs typeface="Times New Roman" pitchFamily="18" charset="0"/>
            </a:endParaRPr>
          </a:p>
          <a:p>
            <a:pPr algn="just">
              <a:lnSpc>
                <a:spcPct val="170000"/>
              </a:lnSpc>
            </a:pPr>
            <a:r>
              <a:rPr lang="en-IN" sz="8000" dirty="0" smtClean="0">
                <a:latin typeface="Times New Roman" pitchFamily="18" charset="0"/>
                <a:cs typeface="Times New Roman" pitchFamily="18" charset="0"/>
              </a:rPr>
              <a:t>This </a:t>
            </a:r>
            <a:r>
              <a:rPr lang="en-IN" sz="8000" dirty="0">
                <a:latin typeface="Times New Roman" pitchFamily="18" charset="0"/>
                <a:cs typeface="Times New Roman" pitchFamily="18" charset="0"/>
              </a:rPr>
              <a:t>project can be expanded to find an effective method of determining the fire's location, gravity, and </a:t>
            </a:r>
            <a:r>
              <a:rPr lang="en-IN" sz="8000" dirty="0" err="1">
                <a:latin typeface="Times New Roman" pitchFamily="18" charset="0"/>
                <a:cs typeface="Times New Roman" pitchFamily="18" charset="0"/>
              </a:rPr>
              <a:t>direction,spread</a:t>
            </a:r>
            <a:r>
              <a:rPr lang="en-IN" sz="8000" dirty="0">
                <a:latin typeface="Times New Roman" pitchFamily="18" charset="0"/>
                <a:cs typeface="Times New Roman" pitchFamily="18" charset="0"/>
              </a:rPr>
              <a:t>, burned area, and numerous others.</a:t>
            </a:r>
          </a:p>
          <a:p>
            <a:pPr marL="0" indent="0" algn="just">
              <a:lnSpc>
                <a:spcPct val="170000"/>
              </a:lnSpc>
              <a:buNone/>
            </a:pPr>
            <a:r>
              <a:rPr lang="en-IN" sz="8000" b="1" dirty="0">
                <a:latin typeface="Times New Roman" pitchFamily="18" charset="0"/>
                <a:cs typeface="Times New Roman" pitchFamily="18" charset="0"/>
              </a:rPr>
              <a:t> </a:t>
            </a:r>
            <a:endParaRPr lang="en-IN" sz="8000" dirty="0">
              <a:latin typeface="Times New Roman" pitchFamily="18" charset="0"/>
              <a:cs typeface="Times New Roman" pitchFamily="18" charset="0"/>
            </a:endParaRPr>
          </a:p>
          <a:p>
            <a:pPr marL="0" indent="0">
              <a:buNone/>
            </a:pPr>
            <a:endParaRPr lang="en-IN" b="1" dirty="0">
              <a:latin typeface="Vijaya" pitchFamily="34" charset="0"/>
              <a:cs typeface="Vijaya" pitchFamily="34" charset="0"/>
            </a:endParaRPr>
          </a:p>
        </p:txBody>
      </p:sp>
    </p:spTree>
    <p:extLst>
      <p:ext uri="{BB962C8B-B14F-4D97-AF65-F5344CB8AC3E}">
        <p14:creationId xmlns:p14="http://schemas.microsoft.com/office/powerpoint/2010/main" xmlns="" val="2135327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48A327-C940-7A57-5D63-0E9A037C429B}"/>
              </a:ext>
            </a:extLst>
          </p:cNvPr>
          <p:cNvSpPr>
            <a:spLocks noGrp="1"/>
          </p:cNvSpPr>
          <p:nvPr>
            <p:ph type="title"/>
          </p:nvPr>
        </p:nvSpPr>
        <p:spPr>
          <a:xfrm>
            <a:off x="0" y="1"/>
            <a:ext cx="12061825" cy="1360448"/>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REFERENCES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918B171-EB3E-7E9C-D3DC-1684E2E3EF7E}"/>
              </a:ext>
            </a:extLst>
          </p:cNvPr>
          <p:cNvSpPr>
            <a:spLocks noGrp="1"/>
          </p:cNvSpPr>
          <p:nvPr>
            <p:ph idx="1"/>
          </p:nvPr>
        </p:nvSpPr>
        <p:spPr>
          <a:xfrm>
            <a:off x="397160" y="1349299"/>
            <a:ext cx="10835417" cy="5143576"/>
          </a:xfrm>
        </p:spPr>
        <p:txBody>
          <a:bodyPr>
            <a:noAutofit/>
          </a:bodyPr>
          <a:lstStyle/>
          <a:p>
            <a:pPr marL="0" indent="0">
              <a:buNone/>
            </a:pPr>
            <a:r>
              <a:rPr lang="en-IN" sz="1600" dirty="0"/>
              <a:t>[</a:t>
            </a:r>
            <a:r>
              <a:rPr lang="en-IN" sz="2000" dirty="0">
                <a:latin typeface="Times New Roman" pitchFamily="18" charset="0"/>
                <a:cs typeface="Times New Roman" pitchFamily="18" charset="0"/>
              </a:rPr>
              <a:t>1 ] Mohammed Mustafa, “ A study on </a:t>
            </a:r>
            <a:r>
              <a:rPr lang="en-IN" sz="2000" dirty="0" err="1">
                <a:latin typeface="Times New Roman" pitchFamily="18" charset="0"/>
                <a:cs typeface="Times New Roman" pitchFamily="18" charset="0"/>
              </a:rPr>
              <a:t>arabic</a:t>
            </a:r>
            <a:r>
              <a:rPr lang="en-IN" sz="2000" dirty="0">
                <a:latin typeface="Times New Roman" pitchFamily="18" charset="0"/>
                <a:cs typeface="Times New Roman" pitchFamily="18" charset="0"/>
              </a:rPr>
              <a:t> sign language recognition for </a:t>
            </a:r>
            <a:r>
              <a:rPr lang="en-IN" sz="2000" dirty="0" err="1">
                <a:latin typeface="Times New Roman" pitchFamily="18" charset="0"/>
                <a:cs typeface="Times New Roman" pitchFamily="18" charset="0"/>
              </a:rPr>
              <a:t>diferently</a:t>
            </a:r>
            <a:r>
              <a:rPr lang="en-IN" sz="2000" dirty="0">
                <a:latin typeface="Times New Roman" pitchFamily="18" charset="0"/>
                <a:cs typeface="Times New Roman" pitchFamily="18" charset="0"/>
              </a:rPr>
              <a:t> abled using advanced machine learning classifers”,2020.</a:t>
            </a:r>
            <a:endParaRPr lang="en-IN" sz="2000" dirty="0" smtClean="0">
              <a:effectLst/>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[2] </a:t>
            </a:r>
            <a:r>
              <a:rPr lang="en-IN" sz="2000" dirty="0" err="1">
                <a:latin typeface="Times New Roman" pitchFamily="18" charset="0"/>
                <a:cs typeface="Times New Roman" pitchFamily="18" charset="0"/>
              </a:rPr>
              <a:t>Necati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Cihan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Camg¨oz</a:t>
            </a:r>
            <a:r>
              <a:rPr lang="en-IN" sz="2000" dirty="0">
                <a:latin typeface="Times New Roman" pitchFamily="18" charset="0"/>
                <a:cs typeface="Times New Roman" pitchFamily="18" charset="0"/>
              </a:rPr>
              <a:t>, “: Sign language transformers: joint end-to-end sign language recognition and translation”,2021.</a:t>
            </a:r>
            <a:endParaRPr lang="en-IN" sz="2000" dirty="0" smtClean="0">
              <a:effectLst/>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[3]</a:t>
            </a:r>
            <a:r>
              <a:rPr lang="en-IN" sz="2000" dirty="0" err="1">
                <a:latin typeface="Times New Roman" pitchFamily="18" charset="0"/>
                <a:cs typeface="Times New Roman" pitchFamily="18" charset="0"/>
              </a:rPr>
              <a:t>Ankita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Wadhawan</a:t>
            </a:r>
            <a:r>
              <a:rPr lang="en-IN" sz="2000" dirty="0">
                <a:latin typeface="Times New Roman" pitchFamily="18" charset="0"/>
                <a:cs typeface="Times New Roman" pitchFamily="18" charset="0"/>
              </a:rPr>
              <a:t>, “Sign language recognition systems: a decade systematic literature review”,2020</a:t>
            </a:r>
            <a:endParaRPr lang="en-IN" sz="2000" dirty="0" smtClean="0">
              <a:effectLst/>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[4] Nikolas </a:t>
            </a:r>
            <a:r>
              <a:rPr lang="en-IN" sz="2000" dirty="0" err="1">
                <a:latin typeface="Times New Roman" pitchFamily="18" charset="0"/>
                <a:cs typeface="Times New Roman" pitchFamily="18" charset="0"/>
              </a:rPr>
              <a:t>Adaloglou</a:t>
            </a:r>
            <a:r>
              <a:rPr lang="en-IN" sz="2000" dirty="0">
                <a:latin typeface="Times New Roman" pitchFamily="18" charset="0"/>
                <a:cs typeface="Times New Roman" pitchFamily="18" charset="0"/>
              </a:rPr>
              <a:t> “ a comprehensive study on sign language recognition methods”,2020.</a:t>
            </a:r>
            <a:endParaRPr lang="en-IN" sz="2000" dirty="0" smtClean="0">
              <a:effectLst/>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[5] </a:t>
            </a:r>
            <a:r>
              <a:rPr lang="en-IN" sz="2000" dirty="0" err="1">
                <a:latin typeface="Times New Roman" pitchFamily="18" charset="0"/>
                <a:cs typeface="Times New Roman" pitchFamily="18" charset="0"/>
              </a:rPr>
              <a:t>Dongxu</a:t>
            </a:r>
            <a:r>
              <a:rPr lang="en-IN" sz="2000" dirty="0">
                <a:latin typeface="Times New Roman" pitchFamily="18" charset="0"/>
                <a:cs typeface="Times New Roman" pitchFamily="18" charset="0"/>
              </a:rPr>
              <a:t> li,“ transferring cross-domain knowledge for video sign language recognition”,2020</a:t>
            </a:r>
            <a:endParaRPr lang="en-IN" sz="2000" dirty="0" smtClean="0">
              <a:effectLst/>
              <a:latin typeface="Times New Roman" pitchFamily="18" charset="0"/>
              <a:cs typeface="Times New Roman" pitchFamily="18" charset="0"/>
            </a:endParaRPr>
          </a:p>
          <a:p>
            <a:pPr marL="0" indent="0">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798981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F6A9A6C-FC09-3760-DEAD-DDCAADE20AD9}"/>
              </a:ext>
            </a:extLst>
          </p:cNvPr>
          <p:cNvSpPr txBox="1"/>
          <p:nvPr/>
        </p:nvSpPr>
        <p:spPr>
          <a:xfrm>
            <a:off x="4177294" y="2815244"/>
            <a:ext cx="6056411"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14812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4210F-B15B-7DA6-6109-EB59D25D834E}"/>
              </a:ext>
            </a:extLst>
          </p:cNvPr>
          <p:cNvSpPr>
            <a:spLocks noGrp="1"/>
          </p:cNvSpPr>
          <p:nvPr>
            <p:ph type="title"/>
          </p:nvPr>
        </p:nvSpPr>
        <p:spPr>
          <a:xfrm>
            <a:off x="0" y="1"/>
            <a:ext cx="12061825" cy="1690688"/>
          </a:xfrm>
          <a:solidFill>
            <a:srgbClr val="002060"/>
          </a:solidFill>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EXISTING  SYSTEM</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2F2F4D5-7D97-F63B-D664-B38936C314D0}"/>
              </a:ext>
            </a:extLst>
          </p:cNvPr>
          <p:cNvSpPr>
            <a:spLocks noGrp="1"/>
          </p:cNvSpPr>
          <p:nvPr>
            <p:ph idx="1"/>
          </p:nvPr>
        </p:nvSpPr>
        <p:spPr>
          <a:xfrm>
            <a:off x="270272" y="1852246"/>
            <a:ext cx="11617585" cy="5005755"/>
          </a:xfrm>
        </p:spPr>
        <p:txBody>
          <a:bodyPr>
            <a:normAutofit lnSpcReduction="10000"/>
          </a:bodyPr>
          <a:lstStyle/>
          <a:p>
            <a:pPr algn="just">
              <a:lnSpc>
                <a:spcPct val="150000"/>
              </a:lnSpc>
            </a:pPr>
            <a:r>
              <a:rPr lang="en-US" sz="2000" dirty="0">
                <a:latin typeface="Times New Roman" pitchFamily="18" charset="0"/>
                <a:cs typeface="Times New Roman" pitchFamily="18" charset="0"/>
              </a:rPr>
              <a:t>Existing systems include Fire and Hazard Detection systems which employ heat sensors or temperature sensors or smoke sensors or a combination of these. These are installed at heights which are usually floor level (or ceiling level).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These </a:t>
            </a:r>
            <a:r>
              <a:rPr lang="en-US" sz="2000" dirty="0">
                <a:latin typeface="Times New Roman" pitchFamily="18" charset="0"/>
                <a:cs typeface="Times New Roman" pitchFamily="18" charset="0"/>
              </a:rPr>
              <a:t>contain individual sensors which are not lined together, which leads to unpredictability and nonsynchronous behavior of alarm</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smoke detector is a device that senses smoke, typically as an indicator of fire. Fire alarm system known as smoke alarms, generally issue a local audible or visual alarm on detection of smoke. Generally, fire alarm consists of smoke detectors with a basic assumption that smoke will be generated by the fire.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we detect smoke, then the fire is detected. Even if there is any fire, the smoke may be generated quite later after burning the surroundings. For some fires, smoke may not be generated or it takes long time for the smoke detectors to detect the smoke.</a:t>
            </a:r>
            <a:endParaRPr lang="en-IN" sz="2000" dirty="0">
              <a:latin typeface="Times New Roman" pitchFamily="18" charset="0"/>
              <a:cs typeface="Times New Roman" pitchFamily="18" charset="0"/>
            </a:endParaRPr>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10981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EBF424-BC48-E1D3-3888-925BDD08B043}"/>
              </a:ext>
            </a:extLst>
          </p:cNvPr>
          <p:cNvSpPr>
            <a:spLocks noGrp="1"/>
          </p:cNvSpPr>
          <p:nvPr>
            <p:ph type="title"/>
          </p:nvPr>
        </p:nvSpPr>
        <p:spPr>
          <a:xfrm>
            <a:off x="0" y="1"/>
            <a:ext cx="12061825" cy="1360448"/>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DISADVANTAGES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D4170CF-D523-A569-3F1B-3C1EBF8DCB51}"/>
              </a:ext>
            </a:extLst>
          </p:cNvPr>
          <p:cNvSpPr>
            <a:spLocks noGrp="1"/>
          </p:cNvSpPr>
          <p:nvPr>
            <p:ph idx="1"/>
          </p:nvPr>
        </p:nvSpPr>
        <p:spPr/>
        <p:txBody>
          <a:bodyPr>
            <a:normAutofit/>
          </a:bodyPr>
          <a:lstStyle/>
          <a:p>
            <a:pPr marL="530225" lvl="3" indent="841375">
              <a:buFont typeface="Arial" pitchFamily="34" charset="0"/>
              <a:buChar char="•"/>
            </a:pPr>
            <a:r>
              <a:rPr lang="en-US" dirty="0">
                <a:latin typeface="Times New Roman" pitchFamily="18" charset="0"/>
                <a:cs typeface="Times New Roman" pitchFamily="18" charset="0"/>
              </a:rPr>
              <a:t>Manual analysis of fire detection</a:t>
            </a:r>
            <a:endParaRPr lang="en-IN" dirty="0">
              <a:latin typeface="Times New Roman" pitchFamily="18" charset="0"/>
              <a:cs typeface="Times New Roman" pitchFamily="18" charset="0"/>
            </a:endParaRPr>
          </a:p>
          <a:p>
            <a:pPr marL="530225" lvl="3" indent="841375">
              <a:buFont typeface="Arial" pitchFamily="34" charset="0"/>
              <a:buChar char="•"/>
            </a:pPr>
            <a:r>
              <a:rPr lang="en-US" dirty="0">
                <a:latin typeface="Times New Roman" pitchFamily="18" charset="0"/>
                <a:cs typeface="Times New Roman" pitchFamily="18" charset="0"/>
              </a:rPr>
              <a:t>Need additional sensors to detect fire</a:t>
            </a:r>
            <a:endParaRPr lang="en-IN" dirty="0">
              <a:latin typeface="Times New Roman" pitchFamily="18" charset="0"/>
              <a:cs typeface="Times New Roman" pitchFamily="18" charset="0"/>
            </a:endParaRPr>
          </a:p>
          <a:p>
            <a:pPr marL="530225" lvl="3" indent="841375">
              <a:buFont typeface="Arial" pitchFamily="34" charset="0"/>
              <a:buChar char="•"/>
            </a:pPr>
            <a:r>
              <a:rPr lang="en-US" dirty="0">
                <a:latin typeface="Times New Roman" pitchFamily="18" charset="0"/>
                <a:cs typeface="Times New Roman" pitchFamily="18" charset="0"/>
              </a:rPr>
              <a:t>Time complexity is high</a:t>
            </a:r>
            <a:endParaRPr lang="en-IN" dirty="0">
              <a:latin typeface="Times New Roman" pitchFamily="18" charset="0"/>
              <a:cs typeface="Times New Roman" pitchFamily="18" charset="0"/>
            </a:endParaRPr>
          </a:p>
          <a:p>
            <a:pPr marL="530225" lvl="3" indent="841375">
              <a:buFont typeface="Arial" pitchFamily="34" charset="0"/>
              <a:buChar char="•"/>
            </a:pPr>
            <a:r>
              <a:rPr lang="en-US" dirty="0">
                <a:latin typeface="Times New Roman" pitchFamily="18" charset="0"/>
                <a:cs typeface="Times New Roman" pitchFamily="18" charset="0"/>
              </a:rPr>
              <a:t>Accuracy is less</a:t>
            </a:r>
            <a:endParaRPr lang="en-IN" dirty="0">
              <a:latin typeface="Times New Roman" pitchFamily="18" charset="0"/>
              <a:cs typeface="Times New Roman" pitchFamily="18" charset="0"/>
            </a:endParaRPr>
          </a:p>
          <a:p>
            <a:pPr marL="530225" lvl="3" indent="841375">
              <a:buFont typeface="Arial" pitchFamily="34" charset="0"/>
              <a:buChar char="•"/>
            </a:pPr>
            <a:r>
              <a:rPr lang="en-US" dirty="0">
                <a:latin typeface="Times New Roman" pitchFamily="18" charset="0"/>
                <a:cs typeface="Times New Roman" pitchFamily="18" charset="0"/>
              </a:rPr>
              <a:t>Irrelevant features are extracted</a:t>
            </a:r>
            <a:endParaRPr lang="en-IN" dirty="0">
              <a:latin typeface="Times New Roman" pitchFamily="18" charset="0"/>
              <a:cs typeface="Times New Roman" pitchFamily="18" charset="0"/>
            </a:endParaRPr>
          </a:p>
          <a:p>
            <a:pPr lvl="0"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35241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BED89D-5699-E4C6-1C2F-6F50AA13DC7A}"/>
              </a:ext>
            </a:extLst>
          </p:cNvPr>
          <p:cNvSpPr>
            <a:spLocks noGrp="1"/>
          </p:cNvSpPr>
          <p:nvPr>
            <p:ph type="title"/>
          </p:nvPr>
        </p:nvSpPr>
        <p:spPr>
          <a:xfrm>
            <a:off x="0" y="4"/>
            <a:ext cx="12061825" cy="1360449"/>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PROPOSED SYSTEM</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5DE4B09-2141-1C43-5CB4-568E2BCA7C0B}"/>
              </a:ext>
            </a:extLst>
          </p:cNvPr>
          <p:cNvSpPr>
            <a:spLocks noGrp="1"/>
          </p:cNvSpPr>
          <p:nvPr>
            <p:ph idx="1"/>
          </p:nvPr>
        </p:nvSpPr>
        <p:spPr>
          <a:xfrm>
            <a:off x="209612" y="1471961"/>
            <a:ext cx="11672023" cy="4705002"/>
          </a:xfrm>
        </p:spPr>
        <p:txBody>
          <a:bodyPr>
            <a:noAutofit/>
          </a:bodyPr>
          <a:lstStyle/>
          <a:p>
            <a:pPr algn="just">
              <a:lnSpc>
                <a:spcPct val="150000"/>
              </a:lnSpc>
            </a:pPr>
            <a:r>
              <a:rPr lang="en-US" sz="2000" dirty="0" smtClean="0">
                <a:latin typeface="Times New Roman" pitchFamily="18" charset="0"/>
                <a:cs typeface="Times New Roman" pitchFamily="18" charset="0"/>
              </a:rPr>
              <a:t>In this project proposing  </a:t>
            </a:r>
            <a:r>
              <a:rPr lang="en-US" sz="2000" dirty="0">
                <a:latin typeface="Times New Roman" pitchFamily="18" charset="0"/>
                <a:cs typeface="Times New Roman" pitchFamily="18" charset="0"/>
              </a:rPr>
              <a:t>a system which automatically detects the presence of fire based on the deep learning algorithm. Deep learning is a branch of machine learning that depends entirely on neural networks, as the neural network will simulate the human brain, so deep learning is also a kind of simulation of the human mind</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this proposed system we can implement preprocessing steps to eliminate the noises in images. And also implement features extraction to extract the color features and segment the fire regions. Finally classify the pixels using deep learning algorithm with efficient mobile alert system to corresponding authorities.</a:t>
            </a:r>
            <a:endParaRPr lang="en-IN" sz="2000" dirty="0">
              <a:latin typeface="Times New Roman" pitchFamily="18" charset="0"/>
              <a:cs typeface="Times New Roman" pitchFamily="18" charset="0"/>
            </a:endParaRPr>
          </a:p>
          <a:p>
            <a:pPr algn="just">
              <a:lnSpc>
                <a:spcPct val="150000"/>
              </a:lnSpc>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258176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4979DC-E52E-F65D-26AB-CD06498153F6}"/>
              </a:ext>
            </a:extLst>
          </p:cNvPr>
          <p:cNvSpPr>
            <a:spLocks noGrp="1"/>
          </p:cNvSpPr>
          <p:nvPr>
            <p:ph type="title"/>
          </p:nvPr>
        </p:nvSpPr>
        <p:spPr>
          <a:xfrm>
            <a:off x="0" y="5"/>
            <a:ext cx="12061825" cy="1427355"/>
          </a:xfrm>
          <a:solidFill>
            <a:srgbClr val="002060"/>
          </a:solidFill>
        </p:spPr>
        <p:txBody>
          <a:bodyPr>
            <a:normAutofit/>
          </a:bodyPr>
          <a:lstStyle/>
          <a:p>
            <a:pPr algn="ctr"/>
            <a:r>
              <a:rPr lang="en-US" sz="2400" b="1" dirty="0">
                <a:solidFill>
                  <a:schemeClr val="bg1"/>
                </a:solidFill>
                <a:latin typeface="Times New Roman" pitchFamily="18" charset="0"/>
                <a:cs typeface="Times New Roman" pitchFamily="18" charset="0"/>
              </a:rPr>
              <a:t>ADVANTAGES</a:t>
            </a:r>
            <a:endParaRPr lang="en-IN" sz="2400" b="1" dirty="0">
              <a:solidFill>
                <a:schemeClr val="bg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4093696-7F15-1056-7B69-76EE959D53EE}"/>
              </a:ext>
            </a:extLst>
          </p:cNvPr>
          <p:cNvSpPr>
            <a:spLocks noGrp="1"/>
          </p:cNvSpPr>
          <p:nvPr>
            <p:ph idx="1"/>
          </p:nvPr>
        </p:nvSpPr>
        <p:spPr/>
        <p:txBody>
          <a:bodyPr>
            <a:normAutofit/>
          </a:bodyPr>
          <a:lstStyle/>
          <a:p>
            <a:pPr indent="0">
              <a:lnSpc>
                <a:spcPct val="110000"/>
              </a:lnSpc>
              <a:spcAft>
                <a:spcPts val="475"/>
              </a:spcAft>
              <a:buNone/>
            </a:pPr>
            <a:endParaRPr lang="en-IN" sz="2400" b="1" dirty="0" smtClean="0">
              <a:solidFill>
                <a:srgbClr val="000000"/>
              </a:solidFill>
              <a:latin typeface="Vijaya" pitchFamily="34" charset="0"/>
              <a:ea typeface="Calibri" panose="020F0502020204030204" pitchFamily="34" charset="0"/>
              <a:cs typeface="Vijaya" pitchFamily="34" charset="0"/>
            </a:endParaRPr>
          </a:p>
          <a:p>
            <a:pPr marL="228600" indent="0">
              <a:lnSpc>
                <a:spcPct val="110000"/>
              </a:lnSpc>
              <a:spcAft>
                <a:spcPts val="25"/>
              </a:spcAft>
              <a:buNone/>
            </a:pPr>
            <a:endParaRPr lang="en-IN" sz="2400" b="1" dirty="0">
              <a:solidFill>
                <a:srgbClr val="000000"/>
              </a:solidFill>
              <a:effectLst/>
              <a:latin typeface="Vijaya" pitchFamily="34" charset="0"/>
              <a:ea typeface="Calibri" panose="020F0502020204030204" pitchFamily="34" charset="0"/>
              <a:cs typeface="Vijaya" pitchFamily="34" charset="0"/>
            </a:endParaRPr>
          </a:p>
          <a:p>
            <a:pPr marL="530225" lvl="3" indent="192088">
              <a:buFont typeface="Arial" pitchFamily="34" charset="0"/>
              <a:buChar char="•"/>
            </a:pPr>
            <a:r>
              <a:rPr lang="en-US" dirty="0">
                <a:latin typeface="Times New Roman" pitchFamily="18" charset="0"/>
                <a:cs typeface="Times New Roman" pitchFamily="18" charset="0"/>
              </a:rPr>
              <a:t>Automated analysis of fire detection</a:t>
            </a:r>
            <a:endParaRPr lang="en-IN" dirty="0">
              <a:latin typeface="Times New Roman" pitchFamily="18" charset="0"/>
              <a:cs typeface="Times New Roman" pitchFamily="18" charset="0"/>
            </a:endParaRPr>
          </a:p>
          <a:p>
            <a:pPr marL="530225" lvl="3" indent="192088">
              <a:buFont typeface="Arial" pitchFamily="34" charset="0"/>
              <a:buChar char="•"/>
            </a:pPr>
            <a:r>
              <a:rPr lang="en-US" dirty="0">
                <a:latin typeface="Times New Roman" pitchFamily="18" charset="0"/>
                <a:cs typeface="Times New Roman" pitchFamily="18" charset="0"/>
              </a:rPr>
              <a:t>Reduce the time and computational complexity</a:t>
            </a:r>
            <a:endParaRPr lang="en-IN" dirty="0">
              <a:latin typeface="Times New Roman" pitchFamily="18" charset="0"/>
              <a:cs typeface="Times New Roman" pitchFamily="18" charset="0"/>
            </a:endParaRPr>
          </a:p>
          <a:p>
            <a:pPr marL="530225" lvl="3" indent="192088">
              <a:buFont typeface="Arial" pitchFamily="34" charset="0"/>
              <a:buChar char="•"/>
            </a:pPr>
            <a:r>
              <a:rPr lang="en-US" dirty="0">
                <a:latin typeface="Times New Roman" pitchFamily="18" charset="0"/>
                <a:cs typeface="Times New Roman" pitchFamily="18" charset="0"/>
              </a:rPr>
              <a:t>Relevant features are extraction</a:t>
            </a:r>
            <a:endParaRPr lang="en-IN" dirty="0">
              <a:latin typeface="Times New Roman" pitchFamily="18" charset="0"/>
              <a:cs typeface="Times New Roman" pitchFamily="18" charset="0"/>
            </a:endParaRPr>
          </a:p>
          <a:p>
            <a:pPr marL="530225" lvl="3" indent="192088">
              <a:buFont typeface="Arial" pitchFamily="34" charset="0"/>
              <a:buChar char="•"/>
            </a:pPr>
            <a:r>
              <a:rPr lang="en-US" dirty="0">
                <a:latin typeface="Times New Roman" pitchFamily="18" charset="0"/>
                <a:cs typeface="Times New Roman" pitchFamily="18" charset="0"/>
              </a:rPr>
              <a:t>Improved accuracy rate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141248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05185A-D000-19B9-C635-4F81D7DDD8B9}"/>
              </a:ext>
            </a:extLst>
          </p:cNvPr>
          <p:cNvSpPr>
            <a:spLocks noGrp="1"/>
          </p:cNvSpPr>
          <p:nvPr>
            <p:ph type="title"/>
          </p:nvPr>
        </p:nvSpPr>
        <p:spPr>
          <a:xfrm>
            <a:off x="0" y="5"/>
            <a:ext cx="12061825" cy="1427355"/>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SYSTEM ARCHITECTURE</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4289" y="1600201"/>
            <a:ext cx="11044446" cy="4997151"/>
          </a:xfrm>
        </p:spPr>
        <p:txBody>
          <a:bodyPr/>
          <a:lstStyle/>
          <a:p>
            <a:endParaRPr lang="en-IN" dirty="0"/>
          </a:p>
        </p:txBody>
      </p:sp>
      <p:pic>
        <p:nvPicPr>
          <p:cNvPr id="6" name="image1.jpeg"/>
          <p:cNvPicPr/>
          <p:nvPr/>
        </p:nvPicPr>
        <p:blipFill>
          <a:blip r:embed="rId2" cstate="print"/>
          <a:stretch>
            <a:fillRect/>
          </a:stretch>
        </p:blipFill>
        <p:spPr>
          <a:xfrm>
            <a:off x="486296" y="1628800"/>
            <a:ext cx="11017224" cy="5040559"/>
          </a:xfrm>
          <a:prstGeom prst="rect">
            <a:avLst/>
          </a:prstGeom>
        </p:spPr>
      </p:pic>
    </p:spTree>
    <p:extLst>
      <p:ext uri="{BB962C8B-B14F-4D97-AF65-F5344CB8AC3E}">
        <p14:creationId xmlns:p14="http://schemas.microsoft.com/office/powerpoint/2010/main" xmlns="" val="1721565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766FBB-A146-7B4B-9C63-278D7A396C51}"/>
              </a:ext>
            </a:extLst>
          </p:cNvPr>
          <p:cNvSpPr>
            <a:spLocks noGrp="1"/>
          </p:cNvSpPr>
          <p:nvPr>
            <p:ph type="title"/>
          </p:nvPr>
        </p:nvSpPr>
        <p:spPr>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HARDWARE REQUIREMENTS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t>Processor	: Intel core processor 2.6.0 GHZ</a:t>
            </a:r>
            <a:endParaRPr lang="en-IN" sz="2000" dirty="0"/>
          </a:p>
          <a:p>
            <a:pPr lvl="0"/>
            <a:r>
              <a:rPr lang="en-US" sz="2000" dirty="0"/>
              <a:t>RAM	</a:t>
            </a:r>
            <a:r>
              <a:rPr lang="en-US" sz="2000" dirty="0" smtClean="0"/>
              <a:t>	: </a:t>
            </a:r>
            <a:r>
              <a:rPr lang="en-US" sz="2000" dirty="0"/>
              <a:t>4</a:t>
            </a:r>
            <a:r>
              <a:rPr lang="en-US" sz="2000" dirty="0" smtClean="0"/>
              <a:t>GB</a:t>
            </a:r>
            <a:endParaRPr lang="en-IN" sz="2000" dirty="0"/>
          </a:p>
          <a:p>
            <a:pPr lvl="0"/>
            <a:r>
              <a:rPr lang="en-US" sz="2000" dirty="0"/>
              <a:t>Hard disk	: </a:t>
            </a:r>
            <a:r>
              <a:rPr lang="en-US" sz="2000" dirty="0" smtClean="0"/>
              <a:t>512</a:t>
            </a:r>
            <a:r>
              <a:rPr lang="en-US" sz="2000" dirty="0" smtClean="0"/>
              <a:t> </a:t>
            </a:r>
            <a:r>
              <a:rPr lang="en-US" sz="2000" dirty="0"/>
              <a:t>GB</a:t>
            </a:r>
            <a:endParaRPr lang="en-IN" sz="2000" dirty="0"/>
          </a:p>
          <a:p>
            <a:pPr lvl="0"/>
            <a:r>
              <a:rPr lang="en-US" sz="2000" dirty="0"/>
              <a:t>Compact Disk	: 650 Mb</a:t>
            </a:r>
            <a:endParaRPr lang="en-IN" sz="2000" dirty="0"/>
          </a:p>
          <a:p>
            <a:pPr lvl="0"/>
            <a:r>
              <a:rPr lang="en-US" sz="2000" dirty="0"/>
              <a:t>Keyboard	: Standard keyboard</a:t>
            </a:r>
            <a:endParaRPr lang="en-IN" sz="2000" dirty="0"/>
          </a:p>
          <a:p>
            <a:pPr lvl="0"/>
            <a:r>
              <a:rPr lang="en-US" sz="2000" dirty="0"/>
              <a:t>Monitor	: 15 inch color monitor</a:t>
            </a:r>
            <a:endParaRPr lang="en-IN" sz="2000" dirty="0"/>
          </a:p>
          <a:p>
            <a:pPr marL="0" indent="0">
              <a:buNone/>
            </a:pPr>
            <a:r>
              <a:rPr lang="en-US" sz="2000" dirty="0"/>
              <a:t> </a:t>
            </a:r>
            <a:endParaRPr lang="en-IN" sz="2000" dirty="0"/>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31179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66CBB2-5C78-1B99-84D8-999273B5237F}"/>
              </a:ext>
            </a:extLst>
          </p:cNvPr>
          <p:cNvSpPr>
            <a:spLocks noGrp="1"/>
          </p:cNvSpPr>
          <p:nvPr>
            <p:ph type="title"/>
          </p:nvPr>
        </p:nvSpPr>
        <p:spPr>
          <a:solidFill>
            <a:srgbClr val="002060"/>
          </a:solidFill>
        </p:spPr>
        <p:txBody>
          <a:bodyPr>
            <a:normAutofit/>
          </a:bodyPr>
          <a:lstStyle/>
          <a:p>
            <a:pPr algn="ctr"/>
            <a:r>
              <a:rPr lang="en-US" sz="2800" b="1" dirty="0" smtClean="0">
                <a:solidFill>
                  <a:schemeClr val="bg1"/>
                </a:solidFill>
                <a:latin typeface="Times New Roman" panose="02020603050405020304" pitchFamily="18" charset="0"/>
                <a:cs typeface="Times New Roman" panose="02020603050405020304" pitchFamily="18" charset="0"/>
              </a:rPr>
              <a:t>SOFTWARE  </a:t>
            </a:r>
            <a:r>
              <a:rPr lang="en-US" sz="2800" b="1" dirty="0">
                <a:solidFill>
                  <a:schemeClr val="bg1"/>
                </a:solidFill>
                <a:latin typeface="Times New Roman" panose="02020603050405020304" pitchFamily="18" charset="0"/>
                <a:cs typeface="Times New Roman" panose="02020603050405020304" pitchFamily="18" charset="0"/>
              </a:rPr>
              <a:t>REQUIREMENTS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E294420-7F1E-25F4-CBBC-0990132F46A3}"/>
              </a:ext>
            </a:extLst>
          </p:cNvPr>
          <p:cNvSpPr>
            <a:spLocks noGrp="1"/>
          </p:cNvSpPr>
          <p:nvPr>
            <p:ph idx="1"/>
          </p:nvPr>
        </p:nvSpPr>
        <p:spPr/>
        <p:txBody>
          <a:bodyPr>
            <a:normAutofit/>
          </a:bodyPr>
          <a:lstStyle/>
          <a:p>
            <a:pPr lvl="0"/>
            <a:r>
              <a:rPr lang="en-US" sz="2000" dirty="0"/>
              <a:t>Operating system	: Windows </a:t>
            </a:r>
            <a:r>
              <a:rPr lang="en-US" sz="2000" dirty="0" smtClean="0"/>
              <a:t>10</a:t>
            </a:r>
            <a:endParaRPr lang="en-IN" sz="2000" dirty="0"/>
          </a:p>
          <a:p>
            <a:pPr lvl="0"/>
            <a:r>
              <a:rPr lang="en-US" sz="2000" dirty="0"/>
              <a:t>Front End	</a:t>
            </a:r>
            <a:r>
              <a:rPr lang="en-US" sz="2000" dirty="0" smtClean="0"/>
              <a:t>	: </a:t>
            </a:r>
            <a:r>
              <a:rPr lang="en-US" sz="2000" dirty="0"/>
              <a:t>C</a:t>
            </a:r>
            <a:r>
              <a:rPr lang="en-US" sz="2000" dirty="0" smtClean="0"/>
              <a:t>#.NET</a:t>
            </a:r>
            <a:endParaRPr lang="en-IN" sz="2000" dirty="0"/>
          </a:p>
          <a:p>
            <a:pPr lvl="0"/>
            <a:r>
              <a:rPr lang="en-US" sz="2000" dirty="0"/>
              <a:t>Back End	</a:t>
            </a:r>
            <a:r>
              <a:rPr lang="en-US" sz="2000" dirty="0" smtClean="0"/>
              <a:t>	: </a:t>
            </a:r>
            <a:r>
              <a:rPr lang="en-US" sz="2000" dirty="0"/>
              <a:t>SQL SERVER</a:t>
            </a:r>
            <a:endParaRPr lang="en-IN" sz="2000" dirty="0"/>
          </a:p>
          <a:p>
            <a:pPr lvl="0"/>
            <a:r>
              <a:rPr lang="en-US" sz="2000" dirty="0"/>
              <a:t>IDE	</a:t>
            </a:r>
            <a:r>
              <a:rPr lang="en-US" sz="2000" dirty="0" smtClean="0"/>
              <a:t>		</a:t>
            </a:r>
            <a:r>
              <a:rPr lang="en-US" sz="2000" smtClean="0"/>
              <a:t>: </a:t>
            </a:r>
            <a:r>
              <a:rPr lang="en-US" sz="2000" smtClean="0"/>
              <a:t>PYCHARM</a:t>
            </a:r>
            <a:endParaRPr lang="en-IN" sz="2000" dirty="0"/>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92159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1750</Words>
  <Application>Microsoft Office PowerPoint</Application>
  <PresentationFormat>Custom</PresentationFormat>
  <Paragraphs>107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EMERGING METHODS FOR EARLY DETECTION OF FOREST FIRES </vt:lpstr>
      <vt:lpstr>OBJECTIVES</vt:lpstr>
      <vt:lpstr>EXISTING  SYSTEM</vt:lpstr>
      <vt:lpstr>DISADVANTAGES</vt:lpstr>
      <vt:lpstr>PROPOSED SYSTEM</vt:lpstr>
      <vt:lpstr>ADVANTAGES</vt:lpstr>
      <vt:lpstr>SYSTEM ARCHITECTURE</vt:lpstr>
      <vt:lpstr>HARDWARE REQUIREMENTS</vt:lpstr>
      <vt:lpstr>SOFTWARE  REQUIREMENTS</vt:lpstr>
      <vt:lpstr>MODULES</vt:lpstr>
      <vt:lpstr> IMAGE SET UPLOAD       </vt:lpstr>
      <vt:lpstr>MEDIAN FILTERING</vt:lpstr>
      <vt:lpstr>COLOR FEATURES EXTRACTION COLOR FEATURES EXTRACTION </vt:lpstr>
      <vt:lpstr>FIRE RECOGNITION </vt:lpstr>
      <vt:lpstr>   ALERT SYSTEM  </vt:lpstr>
      <vt:lpstr>Screenshots</vt:lpstr>
      <vt:lpstr>Slide 17</vt:lpstr>
      <vt:lpstr>Slide 18</vt:lpstr>
      <vt:lpstr>Slide 19</vt:lpstr>
      <vt:lpstr>Slide 20</vt:lpstr>
      <vt:lpstr>CONCLUSION</vt:lpstr>
      <vt:lpstr>FUTURE ENHANCEMENT</vt:lpstr>
      <vt:lpstr>REFERENCES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METHODS FOR EARLY DETECTION OF FOREST FIRES</dc:title>
  <dc:creator>Fantasy</dc:creator>
  <cp:lastModifiedBy>manikandan</cp:lastModifiedBy>
  <cp:revision>9</cp:revision>
  <dcterms:created xsi:type="dcterms:W3CDTF">2022-11-17T12:14:28Z</dcterms:created>
  <dcterms:modified xsi:type="dcterms:W3CDTF">2022-11-17T20:24:32Z</dcterms:modified>
</cp:coreProperties>
</file>