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4npWER5cNESEFDx67yx4XXt1S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5CD588-4992-47E2-A646-DA1EC8A8F09F}">
  <a:tblStyle styleId="{305CD588-4992-47E2-A646-DA1EC8A8F09F}"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8"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7"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notesMaster" Target="notesMasters/notesMaster1.xml" /><Relationship Id="rId5" Type="http://schemas.openxmlformats.org/officeDocument/2006/relationships/slide" Target="slides/slide3.xml" /><Relationship Id="rId15" Type="http://customschemas.google.com/relationships/presentationmetadata" Target="metadata" /><Relationship Id="rId10" Type="http://schemas.openxmlformats.org/officeDocument/2006/relationships/slide" Target="slides/slide8.xml" /><Relationship Id="rId19"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4" name="Google Shape;114;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2" name="Google Shape;132;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0"/>
          <p:cNvSpPr>
            <a:spLocks noGrp="1"/>
          </p:cNvSpPr>
          <p:nvPr>
            <p:ph type="pic" idx="2"/>
          </p:nvPr>
        </p:nvSpPr>
        <p:spPr>
          <a:xfrm>
            <a:off x="5183188" y="987425"/>
            <a:ext cx="6172200" cy="4873625"/>
          </a:xfrm>
          <a:prstGeom prst="rect">
            <a:avLst/>
          </a:prstGeom>
          <a:noFill/>
          <a:ln>
            <a:noFill/>
          </a:ln>
        </p:spPr>
      </p:sp>
      <p:sp>
        <p:nvSpPr>
          <p:cNvPr id="139" name="Google Shape;139;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txBox="1">
            <a:spLocks noGrp="1"/>
          </p:cNvSpPr>
          <p:nvPr>
            <p:ph type="ctrTitle"/>
          </p:nvPr>
        </p:nvSpPr>
        <p:spPr>
          <a:xfrm>
            <a:off x="1359500" y="211450"/>
            <a:ext cx="9701100" cy="2666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0350"/>
              <a:buFont typeface="Calibri"/>
              <a:buNone/>
            </a:pPr>
            <a:r>
              <a:rPr lang="en-IN" sz="8350" b="1">
                <a:latin typeface="Verdana"/>
                <a:ea typeface="Verdana"/>
                <a:cs typeface="Verdana"/>
                <a:sym typeface="Verdana"/>
              </a:rPr>
              <a:t>LITERATURE</a:t>
            </a:r>
            <a:endParaRPr sz="8350" b="1">
              <a:latin typeface="Verdana"/>
              <a:ea typeface="Verdana"/>
              <a:cs typeface="Verdana"/>
              <a:sym typeface="Verdana"/>
            </a:endParaRPr>
          </a:p>
          <a:p>
            <a:pPr marL="0" lvl="0" indent="0" algn="ctr" rtl="0">
              <a:lnSpc>
                <a:spcPct val="90000"/>
              </a:lnSpc>
              <a:spcBef>
                <a:spcPts val="0"/>
              </a:spcBef>
              <a:spcAft>
                <a:spcPts val="0"/>
              </a:spcAft>
              <a:buClr>
                <a:schemeClr val="dk1"/>
              </a:buClr>
              <a:buSzPts val="10350"/>
              <a:buFont typeface="Calibri"/>
              <a:buNone/>
            </a:pPr>
            <a:r>
              <a:rPr lang="en-IN" sz="8350" b="1">
                <a:latin typeface="Verdana"/>
                <a:ea typeface="Verdana"/>
                <a:cs typeface="Verdana"/>
                <a:sym typeface="Verdana"/>
              </a:rPr>
              <a:t>SURVEY</a:t>
            </a:r>
            <a:endParaRPr sz="8250" b="1">
              <a:latin typeface="Verdana"/>
              <a:ea typeface="Verdana"/>
              <a:cs typeface="Verdana"/>
              <a:sym typeface="Verdana"/>
            </a:endParaRPr>
          </a:p>
        </p:txBody>
      </p:sp>
      <p:sp>
        <p:nvSpPr>
          <p:cNvPr id="160" name="Google Shape;160;p1"/>
          <p:cNvSpPr txBox="1">
            <a:spLocks noGrp="1"/>
          </p:cNvSpPr>
          <p:nvPr>
            <p:ph type="subTitle" idx="1"/>
          </p:nvPr>
        </p:nvSpPr>
        <p:spPr>
          <a:xfrm>
            <a:off x="1524000" y="3225590"/>
            <a:ext cx="9144000" cy="3284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IN"/>
              <a:t>PNT2022TMID08054</a:t>
            </a:r>
            <a:endParaRPr/>
          </a:p>
          <a:p>
            <a:pPr marL="0" lvl="0" indent="0" algn="ctr" rtl="0">
              <a:lnSpc>
                <a:spcPct val="90000"/>
              </a:lnSpc>
              <a:spcBef>
                <a:spcPts val="1000"/>
              </a:spcBef>
              <a:spcAft>
                <a:spcPts val="0"/>
              </a:spcAft>
              <a:buClr>
                <a:schemeClr val="dk1"/>
              </a:buClr>
              <a:buSzPts val="2400"/>
              <a:buNone/>
            </a:pPr>
            <a:r>
              <a:rPr lang="en-IN"/>
              <a:t>ADHIYAMAAN COLLEGE OF ENGINEERING</a:t>
            </a:r>
            <a:endParaRPr/>
          </a:p>
          <a:p>
            <a:pPr marL="0" lvl="0" indent="0" algn="ctr" rtl="0">
              <a:lnSpc>
                <a:spcPct val="90000"/>
              </a:lnSpc>
              <a:spcBef>
                <a:spcPts val="1000"/>
              </a:spcBef>
              <a:spcAft>
                <a:spcPts val="0"/>
              </a:spcAft>
              <a:buClr>
                <a:schemeClr val="dk1"/>
              </a:buClr>
              <a:buSzPts val="2400"/>
              <a:buNone/>
            </a:pPr>
            <a:r>
              <a:rPr lang="en-IN"/>
              <a:t>Department of Computer Science &amp; Engineering</a:t>
            </a:r>
            <a:endParaRPr/>
          </a:p>
          <a:p>
            <a:pPr marL="0" lvl="0" indent="0" algn="ctr" rtl="0">
              <a:lnSpc>
                <a:spcPct val="90000"/>
              </a:lnSpc>
              <a:spcBef>
                <a:spcPts val="1000"/>
              </a:spcBef>
              <a:spcAft>
                <a:spcPts val="0"/>
              </a:spcAft>
              <a:buClr>
                <a:schemeClr val="dk1"/>
              </a:buClr>
              <a:buSzPts val="2400"/>
              <a:buNone/>
            </a:pPr>
            <a:r>
              <a:rPr lang="en-IN"/>
              <a:t>VINAYAGA MOORTHY R</a:t>
            </a:r>
            <a:endParaRPr/>
          </a:p>
          <a:p>
            <a:pPr marL="0" lvl="0" indent="0" algn="ctr" rtl="0">
              <a:lnSpc>
                <a:spcPct val="90000"/>
              </a:lnSpc>
              <a:spcBef>
                <a:spcPts val="1000"/>
              </a:spcBef>
              <a:spcAft>
                <a:spcPts val="0"/>
              </a:spcAft>
              <a:buClr>
                <a:schemeClr val="dk1"/>
              </a:buClr>
              <a:buSzPts val="2400"/>
              <a:buNone/>
            </a:pPr>
            <a:r>
              <a:rPr lang="en-IN"/>
              <a:t>VIMAL KARTHIK J</a:t>
            </a:r>
            <a:endParaRPr/>
          </a:p>
          <a:p>
            <a:pPr marL="0" lvl="0" indent="0" algn="ctr" rtl="0">
              <a:lnSpc>
                <a:spcPct val="90000"/>
              </a:lnSpc>
              <a:spcBef>
                <a:spcPts val="1000"/>
              </a:spcBef>
              <a:spcAft>
                <a:spcPts val="0"/>
              </a:spcAft>
              <a:buClr>
                <a:schemeClr val="dk1"/>
              </a:buClr>
              <a:buSzPts val="2400"/>
              <a:buNone/>
            </a:pPr>
            <a:r>
              <a:rPr lang="en-IN"/>
              <a:t>VISHAL K</a:t>
            </a:r>
            <a:endParaRPr/>
          </a:p>
          <a:p>
            <a:pPr marL="0" lvl="0" indent="0" algn="ctr" rtl="0">
              <a:lnSpc>
                <a:spcPct val="90000"/>
              </a:lnSpc>
              <a:spcBef>
                <a:spcPts val="1000"/>
              </a:spcBef>
              <a:spcAft>
                <a:spcPts val="0"/>
              </a:spcAft>
              <a:buClr>
                <a:schemeClr val="dk1"/>
              </a:buClr>
              <a:buSzPts val="2400"/>
              <a:buNone/>
            </a:pPr>
            <a:r>
              <a:rPr lang="en-IN"/>
              <a:t>CHARAN ROHITH 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165" name="Google Shape;165;p2"/>
          <p:cNvGraphicFramePr/>
          <p:nvPr/>
        </p:nvGraphicFramePr>
        <p:xfrm>
          <a:off x="279688" y="286415"/>
          <a:ext cx="3000000" cy="3000000"/>
        </p:xfrm>
        <a:graphic>
          <a:graphicData uri="http://schemas.openxmlformats.org/drawingml/2006/table">
            <a:tbl>
              <a:tblPr firstRow="1" bandRow="1">
                <a:noFill/>
                <a:tableStyleId>{305CD588-4992-47E2-A646-DA1EC8A8F09F}</a:tableStyleId>
              </a:tblPr>
              <a:tblGrid>
                <a:gridCol w="951025">
                  <a:extLst>
                    <a:ext uri="{9D8B030D-6E8A-4147-A177-3AD203B41FA5}">
                      <a16:colId xmlns:a16="http://schemas.microsoft.com/office/drawing/2014/main" val="20000"/>
                    </a:ext>
                  </a:extLst>
                </a:gridCol>
                <a:gridCol w="1567100">
                  <a:extLst>
                    <a:ext uri="{9D8B030D-6E8A-4147-A177-3AD203B41FA5}">
                      <a16:colId xmlns:a16="http://schemas.microsoft.com/office/drawing/2014/main" val="20001"/>
                    </a:ext>
                  </a:extLst>
                </a:gridCol>
                <a:gridCol w="2452575">
                  <a:extLst>
                    <a:ext uri="{9D8B030D-6E8A-4147-A177-3AD203B41FA5}">
                      <a16:colId xmlns:a16="http://schemas.microsoft.com/office/drawing/2014/main" val="20002"/>
                    </a:ext>
                  </a:extLst>
                </a:gridCol>
                <a:gridCol w="2297450">
                  <a:extLst>
                    <a:ext uri="{9D8B030D-6E8A-4147-A177-3AD203B41FA5}">
                      <a16:colId xmlns:a16="http://schemas.microsoft.com/office/drawing/2014/main" val="20003"/>
                    </a:ext>
                  </a:extLst>
                </a:gridCol>
                <a:gridCol w="1896125">
                  <a:extLst>
                    <a:ext uri="{9D8B030D-6E8A-4147-A177-3AD203B41FA5}">
                      <a16:colId xmlns:a16="http://schemas.microsoft.com/office/drawing/2014/main" val="20004"/>
                    </a:ext>
                  </a:extLst>
                </a:gridCol>
                <a:gridCol w="2385375">
                  <a:extLst>
                    <a:ext uri="{9D8B030D-6E8A-4147-A177-3AD203B41FA5}">
                      <a16:colId xmlns:a16="http://schemas.microsoft.com/office/drawing/2014/main" val="20005"/>
                    </a:ext>
                  </a:extLst>
                </a:gridCol>
              </a:tblGrid>
              <a:tr h="683375">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S.N</a:t>
                      </a:r>
                      <a:r>
                        <a:rPr lang="en-IN" sz="1600" b="1">
                          <a:latin typeface="Times New Roman"/>
                          <a:ea typeface="Times New Roman"/>
                          <a:cs typeface="Times New Roman"/>
                          <a:sym typeface="Times New Roman"/>
                        </a:rPr>
                        <a:t>O</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b="1" u="none" strike="noStrike" cap="none">
                          <a:latin typeface="Times New Roman"/>
                          <a:ea typeface="Times New Roman"/>
                          <a:cs typeface="Times New Roman"/>
                          <a:sym typeface="Times New Roman"/>
                        </a:rPr>
                        <a:t>PROPOSED WORK</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TOOLS USED/</a:t>
                      </a:r>
                      <a:endParaRPr sz="1600">
                        <a:latin typeface="Times New Roman"/>
                        <a:ea typeface="Times New Roman"/>
                        <a:cs typeface="Times New Roman"/>
                        <a:sym typeface="Times New Roman"/>
                      </a:endParaRPr>
                    </a:p>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ALGORITHM</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TECHNOLOGY</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ADVANTAGES/ DISADVANTAGES</a:t>
                      </a: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5401450">
                <a:tc>
                  <a:txBody>
                    <a:bodyPr/>
                    <a:lstStyle/>
                    <a:p>
                      <a:pPr marL="0" marR="0" lvl="0" indent="0" algn="ctr" rtl="0">
                        <a:spcBef>
                          <a:spcPts val="0"/>
                        </a:spcBef>
                        <a:spcAft>
                          <a:spcPts val="0"/>
                        </a:spcAft>
                        <a:buNone/>
                      </a:pPr>
                      <a:r>
                        <a:rPr lang="en-IN" sz="1600" u="none" strike="noStrike" cap="none">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Water quality monitoring system</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The system consist of several sensors is used to measuring physical and chemical parameters of the water. The parameters such as temperature, PH, turbidity, flow sensor of the water can be measured. The measured values from the sensors can be processed by the core controller. The Arduino model can be used as a core controller. The sensor data can be viewed on internet using WI-FI system.</a:t>
                      </a: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 pH sensor</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Turbidity sensor</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Temperature sensor</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Flow sensor</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Arduino model </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WI-FI module</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800"/>
                        <a:buFont typeface="Calibri"/>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r>
                        <a:rPr lang="en-IN" sz="1600">
                          <a:latin typeface="Times New Roman"/>
                          <a:ea typeface="Times New Roman"/>
                          <a:cs typeface="Times New Roman"/>
                          <a:sym typeface="Times New Roman"/>
                        </a:rPr>
                        <a:t>INTERNET </a:t>
                      </a:r>
                      <a:endParaRPr sz="1600">
                        <a:latin typeface="Times New Roman"/>
                        <a:ea typeface="Times New Roman"/>
                        <a:cs typeface="Times New Roman"/>
                        <a:sym typeface="Times New Roman"/>
                      </a:endParaRPr>
                    </a:p>
                    <a:p>
                      <a:pPr marL="0" marR="0" lvl="0" indent="0" algn="ctr" rtl="0">
                        <a:spcBef>
                          <a:spcPts val="0"/>
                        </a:spcBef>
                        <a:spcAft>
                          <a:spcPts val="0"/>
                        </a:spcAft>
                        <a:buNone/>
                      </a:pPr>
                      <a:r>
                        <a:rPr lang="en-IN" sz="1600">
                          <a:latin typeface="Times New Roman"/>
                          <a:ea typeface="Times New Roman"/>
                          <a:cs typeface="Times New Roman"/>
                          <a:sym typeface="Times New Roman"/>
                        </a:rPr>
                        <a:t>OF </a:t>
                      </a:r>
                      <a:endParaRPr sz="1600">
                        <a:latin typeface="Times New Roman"/>
                        <a:ea typeface="Times New Roman"/>
                        <a:cs typeface="Times New Roman"/>
                        <a:sym typeface="Times New Roman"/>
                      </a:endParaRPr>
                    </a:p>
                    <a:p>
                      <a:pPr marL="0" marR="0" lvl="0" indent="0" algn="ctr" rtl="0">
                        <a:spcBef>
                          <a:spcPts val="0"/>
                        </a:spcBef>
                        <a:spcAft>
                          <a:spcPts val="0"/>
                        </a:spcAft>
                        <a:buNone/>
                      </a:pPr>
                      <a:r>
                        <a:rPr lang="en-IN" sz="1600">
                          <a:latin typeface="Times New Roman"/>
                          <a:ea typeface="Times New Roman"/>
                          <a:cs typeface="Times New Roman"/>
                          <a:sym typeface="Times New Roman"/>
                        </a:rPr>
                        <a:t>THINGS</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b="1">
                          <a:latin typeface="Times New Roman"/>
                          <a:ea typeface="Times New Roman"/>
                          <a:cs typeface="Times New Roman"/>
                          <a:sym typeface="Times New Roman"/>
                        </a:rPr>
                        <a:t>ADVANTAGES:</a:t>
                      </a:r>
                      <a:endParaRPr sz="1600" b="1">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600"/>
                        <a:buFont typeface="Times New Roman"/>
                        <a:buChar char="•"/>
                      </a:pPr>
                      <a:r>
                        <a:rPr lang="en-IN" sz="1600">
                          <a:latin typeface="Times New Roman"/>
                          <a:ea typeface="Times New Roman"/>
                          <a:cs typeface="Times New Roman"/>
                          <a:sym typeface="Times New Roman"/>
                        </a:rPr>
                        <a:t>Monitoring of Turbidity, PH &amp; Temperature of Water makes use of water detection sensor with unique advantage and existing GSM network. </a:t>
                      </a:r>
                      <a:endParaRPr sz="1600">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600"/>
                        <a:buFont typeface="Times New Roman"/>
                        <a:buChar char="•"/>
                      </a:pPr>
                      <a:r>
                        <a:rPr lang="en-IN" sz="1600">
                          <a:latin typeface="Times New Roman"/>
                          <a:ea typeface="Times New Roman"/>
                          <a:cs typeface="Times New Roman"/>
                          <a:sym typeface="Times New Roman"/>
                        </a:rPr>
                        <a:t>The system can monitor water quality automatically, and it is low in cost and does not require people on duty.</a:t>
                      </a: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Arial"/>
                        <a:buNone/>
                      </a:pPr>
                      <a:r>
                        <a:rPr lang="en-IN" sz="1600" b="1">
                          <a:latin typeface="Times New Roman"/>
                          <a:ea typeface="Times New Roman"/>
                          <a:cs typeface="Times New Roman"/>
                          <a:sym typeface="Times New Roman"/>
                        </a:rPr>
                        <a:t>DISADVANTAGES:</a:t>
                      </a:r>
                      <a:endParaRPr sz="1600" b="1">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600"/>
                        <a:buFont typeface="Times New Roman"/>
                        <a:buChar char="•"/>
                      </a:pPr>
                      <a:r>
                        <a:rPr lang="en-IN" sz="1600">
                          <a:latin typeface="Times New Roman"/>
                          <a:ea typeface="Times New Roman"/>
                          <a:cs typeface="Times New Roman"/>
                          <a:sym typeface="Times New Roman"/>
                        </a:rPr>
                        <a:t>Nowadays, water quality monitoring in real time faces challenges because of global warming limited water resources growing population, etc.</a:t>
                      </a: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aphicFrame>
        <p:nvGraphicFramePr>
          <p:cNvPr id="170" name="Google Shape;170;p3"/>
          <p:cNvGraphicFramePr/>
          <p:nvPr/>
        </p:nvGraphicFramePr>
        <p:xfrm>
          <a:off x="397888" y="236410"/>
          <a:ext cx="3000000" cy="3000000"/>
        </p:xfrm>
        <a:graphic>
          <a:graphicData uri="http://schemas.openxmlformats.org/drawingml/2006/table">
            <a:tbl>
              <a:tblPr firstRow="1" bandRow="1">
                <a:noFill/>
                <a:tableStyleId>{305CD588-4992-47E2-A646-DA1EC8A8F09F}</a:tableStyleId>
              </a:tblPr>
              <a:tblGrid>
                <a:gridCol w="998550">
                  <a:extLst>
                    <a:ext uri="{9D8B030D-6E8A-4147-A177-3AD203B41FA5}">
                      <a16:colId xmlns:a16="http://schemas.microsoft.com/office/drawing/2014/main" val="20000"/>
                    </a:ext>
                  </a:extLst>
                </a:gridCol>
                <a:gridCol w="1447900">
                  <a:extLst>
                    <a:ext uri="{9D8B030D-6E8A-4147-A177-3AD203B41FA5}">
                      <a16:colId xmlns:a16="http://schemas.microsoft.com/office/drawing/2014/main" val="20001"/>
                    </a:ext>
                  </a:extLst>
                </a:gridCol>
                <a:gridCol w="2608775">
                  <a:extLst>
                    <a:ext uri="{9D8B030D-6E8A-4147-A177-3AD203B41FA5}">
                      <a16:colId xmlns:a16="http://schemas.microsoft.com/office/drawing/2014/main" val="20002"/>
                    </a:ext>
                  </a:extLst>
                </a:gridCol>
                <a:gridCol w="2072250">
                  <a:extLst>
                    <a:ext uri="{9D8B030D-6E8A-4147-A177-3AD203B41FA5}">
                      <a16:colId xmlns:a16="http://schemas.microsoft.com/office/drawing/2014/main" val="20003"/>
                    </a:ext>
                  </a:extLst>
                </a:gridCol>
                <a:gridCol w="1925300">
                  <a:extLst>
                    <a:ext uri="{9D8B030D-6E8A-4147-A177-3AD203B41FA5}">
                      <a16:colId xmlns:a16="http://schemas.microsoft.com/office/drawing/2014/main" val="20004"/>
                    </a:ext>
                  </a:extLst>
                </a:gridCol>
                <a:gridCol w="2333275">
                  <a:extLst>
                    <a:ext uri="{9D8B030D-6E8A-4147-A177-3AD203B41FA5}">
                      <a16:colId xmlns:a16="http://schemas.microsoft.com/office/drawing/2014/main" val="20005"/>
                    </a:ext>
                  </a:extLst>
                </a:gridCol>
              </a:tblGrid>
              <a:tr h="693425">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S.No</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PROPOSED WORK</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TOOLS USED/</a:t>
                      </a:r>
                      <a:endParaRPr sz="1600">
                        <a:latin typeface="Times New Roman"/>
                        <a:ea typeface="Times New Roman"/>
                        <a:cs typeface="Times New Roman"/>
                        <a:sym typeface="Times New Roman"/>
                      </a:endParaRPr>
                    </a:p>
                    <a:p>
                      <a:pPr marL="0" marR="0" lvl="0" indent="0" algn="ctr" rtl="0">
                        <a:spcBef>
                          <a:spcPts val="0"/>
                        </a:spcBef>
                        <a:spcAft>
                          <a:spcPts val="0"/>
                        </a:spcAft>
                        <a:buNone/>
                      </a:pPr>
                      <a:r>
                        <a:rPr lang="en-IN" sz="1600" b="1">
                          <a:latin typeface="Times New Roman"/>
                          <a:ea typeface="Times New Roman"/>
                          <a:cs typeface="Times New Roman"/>
                          <a:sym typeface="Times New Roman"/>
                        </a:rPr>
                        <a:t>ALGORITHM</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TECHNOLOGY</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ADVANTAGES/ DISADVANTAGES</a:t>
                      </a: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5635475">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IOT Based Water Quality Monitoring System</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SzPts val="1100"/>
                        <a:buNone/>
                      </a:pPr>
                      <a:r>
                        <a:rPr lang="en-IN" sz="1600">
                          <a:latin typeface="Times New Roman"/>
                          <a:ea typeface="Times New Roman"/>
                          <a:cs typeface="Times New Roman"/>
                          <a:sym typeface="Times New Roman"/>
                        </a:rPr>
                        <a:t>The water quality measuring system that we have</a:t>
                      </a: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implemented checks the quality of water in real </a:t>
                      </a: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time through various sensors. The microcontroller transfers the data collected by the sensors to the smart phone/PC using Wi-Fi connection. This system can keep a strict check on the pollution of the water resources and thus ensures to provide safe </a:t>
                      </a: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drinking water.</a:t>
                      </a: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pH</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 Conductivity </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Temperature</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Turbidity</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 IoT</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 Wi-Fi (ESP8266)</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INTERNET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OF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THINGS</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600"/>
                        <a:buFont typeface="Calibri"/>
                        <a:buNone/>
                      </a:pPr>
                      <a:r>
                        <a:rPr lang="en-IN" sz="1600" b="1">
                          <a:latin typeface="Times New Roman"/>
                          <a:ea typeface="Times New Roman"/>
                          <a:cs typeface="Times New Roman"/>
                          <a:sym typeface="Times New Roman"/>
                        </a:rPr>
                        <a:t>ADVANTAGES:</a:t>
                      </a:r>
                      <a:endParaRPr sz="1600" b="1">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This can help in preventing several diseases that are </a:t>
                      </a:r>
                      <a:endParaRPr sz="1600">
                        <a:latin typeface="Times New Roman"/>
                        <a:ea typeface="Times New Roman"/>
                        <a:cs typeface="Times New Roman"/>
                        <a:sym typeface="Times New Roman"/>
                      </a:endParaRPr>
                    </a:p>
                    <a:p>
                      <a:pPr marL="457200" marR="0" lvl="0" indent="0" algn="l" rtl="0">
                        <a:spcBef>
                          <a:spcPts val="0"/>
                        </a:spcBef>
                        <a:spcAft>
                          <a:spcPts val="0"/>
                        </a:spcAft>
                        <a:buNone/>
                      </a:pPr>
                      <a:r>
                        <a:rPr lang="en-IN" sz="1600">
                          <a:latin typeface="Times New Roman"/>
                          <a:ea typeface="Times New Roman"/>
                          <a:cs typeface="Times New Roman"/>
                          <a:sym typeface="Times New Roman"/>
                        </a:rPr>
                        <a:t>caused due to polluted water and presence of heavy </a:t>
                      </a:r>
                      <a:endParaRPr sz="1600">
                        <a:latin typeface="Times New Roman"/>
                        <a:ea typeface="Times New Roman"/>
                        <a:cs typeface="Times New Roman"/>
                        <a:sym typeface="Times New Roman"/>
                      </a:endParaRPr>
                    </a:p>
                    <a:p>
                      <a:pPr marL="457200" marR="0" lvl="0" indent="0" algn="l" rtl="0">
                        <a:spcBef>
                          <a:spcPts val="0"/>
                        </a:spcBef>
                        <a:spcAft>
                          <a:spcPts val="0"/>
                        </a:spcAft>
                        <a:buNone/>
                      </a:pPr>
                      <a:r>
                        <a:rPr lang="en-IN" sz="1600">
                          <a:latin typeface="Times New Roman"/>
                          <a:ea typeface="Times New Roman"/>
                          <a:cs typeface="Times New Roman"/>
                          <a:sym typeface="Times New Roman"/>
                        </a:rPr>
                        <a:t>metals.</a:t>
                      </a: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IN" sz="1600" b="1">
                          <a:latin typeface="Times New Roman"/>
                          <a:ea typeface="Times New Roman"/>
                          <a:cs typeface="Times New Roman"/>
                          <a:sym typeface="Times New Roman"/>
                        </a:rPr>
                        <a:t>DISADVANTAGES:</a:t>
                      </a:r>
                      <a:endParaRPr sz="1600" b="1">
                        <a:latin typeface="Times New Roman"/>
                        <a:ea typeface="Times New Roman"/>
                        <a:cs typeface="Times New Roman"/>
                        <a:sym typeface="Times New Roman"/>
                      </a:endParaRPr>
                    </a:p>
                    <a:p>
                      <a:pPr marL="457200" marR="0" lvl="0" indent="-330200" algn="l" rtl="0">
                        <a:spcBef>
                          <a:spcPts val="0"/>
                        </a:spcBef>
                        <a:spcAft>
                          <a:spcPts val="0"/>
                        </a:spcAft>
                        <a:buClr>
                          <a:srgbClr val="202124"/>
                        </a:buClr>
                        <a:buSzPts val="1600"/>
                        <a:buFont typeface="Times New Roman"/>
                        <a:buChar char="●"/>
                      </a:pPr>
                      <a:r>
                        <a:rPr lang="en-IN" sz="1600">
                          <a:solidFill>
                            <a:srgbClr val="202124"/>
                          </a:solidFill>
                          <a:highlight>
                            <a:schemeClr val="lt1"/>
                          </a:highlight>
                          <a:latin typeface="Times New Roman"/>
                          <a:ea typeface="Times New Roman"/>
                          <a:cs typeface="Times New Roman"/>
                          <a:sym typeface="Times New Roman"/>
                        </a:rPr>
                        <a:t>The available water resources are getting depleted and water quality is deteriorated due to the rapid increase in population and need to meet demands of human beings for agriculture, industrial, and personal use.</a:t>
                      </a:r>
                      <a:endParaRPr sz="1600">
                        <a:solidFill>
                          <a:srgbClr val="202124"/>
                        </a:solidFill>
                        <a:highlight>
                          <a:schemeClr val="lt1"/>
                        </a:highlight>
                        <a:latin typeface="Times New Roman"/>
                        <a:ea typeface="Times New Roman"/>
                        <a:cs typeface="Times New Roman"/>
                        <a:sym typeface="Times New Roman"/>
                      </a:endParaRPr>
                    </a:p>
                    <a:p>
                      <a:pPr marL="0" marR="0" lvl="0" indent="0" algn="l" rtl="0">
                        <a:spcBef>
                          <a:spcPts val="0"/>
                        </a:spcBef>
                        <a:spcAft>
                          <a:spcPts val="0"/>
                        </a:spcAft>
                        <a:buNone/>
                      </a:pPr>
                      <a:endParaRPr sz="1600">
                        <a:solidFill>
                          <a:srgbClr val="202124"/>
                        </a:solidFill>
                        <a:highlight>
                          <a:schemeClr val="lt1"/>
                        </a:highlight>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aphicFrame>
        <p:nvGraphicFramePr>
          <p:cNvPr id="175" name="Google Shape;175;p4"/>
          <p:cNvGraphicFramePr/>
          <p:nvPr/>
        </p:nvGraphicFramePr>
        <p:xfrm>
          <a:off x="423513" y="324240"/>
          <a:ext cx="3000000" cy="3000000"/>
        </p:xfrm>
        <a:graphic>
          <a:graphicData uri="http://schemas.openxmlformats.org/drawingml/2006/table">
            <a:tbl>
              <a:tblPr firstRow="1" bandRow="1">
                <a:noFill/>
                <a:tableStyleId>{305CD588-4992-47E2-A646-DA1EC8A8F09F}</a:tableStyleId>
              </a:tblPr>
              <a:tblGrid>
                <a:gridCol w="939175">
                  <a:extLst>
                    <a:ext uri="{9D8B030D-6E8A-4147-A177-3AD203B41FA5}">
                      <a16:colId xmlns:a16="http://schemas.microsoft.com/office/drawing/2014/main" val="20000"/>
                    </a:ext>
                  </a:extLst>
                </a:gridCol>
                <a:gridCol w="1589400">
                  <a:extLst>
                    <a:ext uri="{9D8B030D-6E8A-4147-A177-3AD203B41FA5}">
                      <a16:colId xmlns:a16="http://schemas.microsoft.com/office/drawing/2014/main" val="20001"/>
                    </a:ext>
                  </a:extLst>
                </a:gridCol>
                <a:gridCol w="2380200">
                  <a:extLst>
                    <a:ext uri="{9D8B030D-6E8A-4147-A177-3AD203B41FA5}">
                      <a16:colId xmlns:a16="http://schemas.microsoft.com/office/drawing/2014/main" val="20002"/>
                    </a:ext>
                  </a:extLst>
                </a:gridCol>
                <a:gridCol w="2268850">
                  <a:extLst>
                    <a:ext uri="{9D8B030D-6E8A-4147-A177-3AD203B41FA5}">
                      <a16:colId xmlns:a16="http://schemas.microsoft.com/office/drawing/2014/main" val="20003"/>
                    </a:ext>
                  </a:extLst>
                </a:gridCol>
                <a:gridCol w="1872525">
                  <a:extLst>
                    <a:ext uri="{9D8B030D-6E8A-4147-A177-3AD203B41FA5}">
                      <a16:colId xmlns:a16="http://schemas.microsoft.com/office/drawing/2014/main" val="20004"/>
                    </a:ext>
                  </a:extLst>
                </a:gridCol>
                <a:gridCol w="2355675">
                  <a:extLst>
                    <a:ext uri="{9D8B030D-6E8A-4147-A177-3AD203B41FA5}">
                      <a16:colId xmlns:a16="http://schemas.microsoft.com/office/drawing/2014/main" val="20005"/>
                    </a:ext>
                  </a:extLst>
                </a:gridCol>
              </a:tblGrid>
              <a:tr h="1127225">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S.No</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PROPOSED WORK</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TOOLS USED/</a:t>
                      </a:r>
                      <a:endParaRPr sz="1600">
                        <a:latin typeface="Times New Roman"/>
                        <a:ea typeface="Times New Roman"/>
                        <a:cs typeface="Times New Roman"/>
                        <a:sym typeface="Times New Roman"/>
                      </a:endParaRPr>
                    </a:p>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ALGORITHM</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TECHNOLOGY</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600" b="1" u="none" strike="noStrike" cap="none">
                          <a:latin typeface="Times New Roman"/>
                          <a:ea typeface="Times New Roman"/>
                          <a:cs typeface="Times New Roman"/>
                          <a:sym typeface="Times New Roman"/>
                        </a:rPr>
                        <a:t>ADVANTAGES/ DISADVANTAGES</a:t>
                      </a: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5016500">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3.</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Water Quality Monitoring System Implemented With IoT</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SzPts val="1100"/>
                        <a:buNone/>
                      </a:pPr>
                      <a:r>
                        <a:rPr lang="en-IN" sz="1600">
                          <a:latin typeface="Times New Roman"/>
                          <a:ea typeface="Times New Roman"/>
                          <a:cs typeface="Times New Roman"/>
                          <a:sym typeface="Times New Roman"/>
                        </a:rPr>
                        <a:t>The paper aims to implement an intelligent water quality monitoring system with the aid of IoT. The proposed system was successfully implemented to determine the turbidity, TDS, flow rate and the level of water for a given sample. The data obtained from the sensors are</a:t>
                      </a:r>
                      <a:endParaRPr sz="1600">
                        <a:latin typeface="Times New Roman"/>
                        <a:ea typeface="Times New Roman"/>
                        <a:cs typeface="Times New Roman"/>
                        <a:sym typeface="Times New Roman"/>
                      </a:endParaRPr>
                    </a:p>
                    <a:p>
                      <a:pPr marL="0" marR="0" lvl="0" indent="0" algn="l" rtl="0">
                        <a:spcBef>
                          <a:spcPts val="0"/>
                        </a:spcBef>
                        <a:spcAft>
                          <a:spcPts val="0"/>
                        </a:spcAft>
                        <a:buSzPts val="1100"/>
                        <a:buNone/>
                      </a:pPr>
                      <a:r>
                        <a:rPr lang="en-IN" sz="1600">
                          <a:latin typeface="Times New Roman"/>
                          <a:ea typeface="Times New Roman"/>
                          <a:cs typeface="Times New Roman"/>
                          <a:sym typeface="Times New Roman"/>
                        </a:rPr>
                        <a:t>uploaded to the thingSpeak dashboard for online monitoring</a:t>
                      </a: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purpose.</a:t>
                      </a: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IoT</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Sensors</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TDS</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ThingSpeak</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turbidity</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p>
                      <a:pPr marL="0" marR="0" lvl="0" indent="0" algn="ctr" rtl="0">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INTERNET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OF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THINGS</a:t>
                      </a:r>
                      <a:endParaRPr sz="1600">
                        <a:latin typeface="Times New Roman"/>
                        <a:ea typeface="Times New Roman"/>
                        <a:cs typeface="Times New Roman"/>
                        <a:sym typeface="Times New Roman"/>
                      </a:endParaRPr>
                    </a:p>
                    <a:p>
                      <a:pPr marL="0" marR="0" lvl="0" indent="0" algn="ctr"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lvl="0" indent="0" algn="l" rtl="0">
                        <a:spcBef>
                          <a:spcPts val="0"/>
                        </a:spcBef>
                        <a:spcAft>
                          <a:spcPts val="0"/>
                        </a:spcAft>
                        <a:buClr>
                          <a:schemeClr val="dk1"/>
                        </a:buClr>
                        <a:buSzPts val="1600"/>
                        <a:buFont typeface="Calibri"/>
                        <a:buNone/>
                      </a:pPr>
                      <a:r>
                        <a:rPr lang="en-IN" sz="1600" b="1">
                          <a:latin typeface="Times New Roman"/>
                          <a:ea typeface="Times New Roman"/>
                          <a:cs typeface="Times New Roman"/>
                          <a:sym typeface="Times New Roman"/>
                        </a:rPr>
                        <a:t>ADVANTAGES:</a:t>
                      </a:r>
                      <a:endParaRPr sz="1600" b="1">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This system can be used for both commercial and </a:t>
                      </a:r>
                      <a:endParaRPr sz="1600">
                        <a:latin typeface="Times New Roman"/>
                        <a:ea typeface="Times New Roman"/>
                        <a:cs typeface="Times New Roman"/>
                        <a:sym typeface="Times New Roman"/>
                      </a:endParaRPr>
                    </a:p>
                    <a:p>
                      <a:pPr marL="457200" lvl="0" indent="0" algn="l" rtl="0">
                        <a:spcBef>
                          <a:spcPts val="0"/>
                        </a:spcBef>
                        <a:spcAft>
                          <a:spcPts val="0"/>
                        </a:spcAft>
                        <a:buNone/>
                      </a:pPr>
                      <a:r>
                        <a:rPr lang="en-IN" sz="1600">
                          <a:latin typeface="Times New Roman"/>
                          <a:ea typeface="Times New Roman"/>
                          <a:cs typeface="Times New Roman"/>
                          <a:sym typeface="Times New Roman"/>
                        </a:rPr>
                        <a:t>domestic purposes, </a:t>
                      </a:r>
                      <a:endParaRPr sz="1600">
                        <a:latin typeface="Times New Roman"/>
                        <a:ea typeface="Times New Roman"/>
                        <a:cs typeface="Times New Roman"/>
                        <a:sym typeface="Times New Roman"/>
                      </a:endParaRPr>
                    </a:p>
                    <a:p>
                      <a:pPr marL="457200" lvl="0" indent="0" algn="l" rtl="0">
                        <a:spcBef>
                          <a:spcPts val="0"/>
                        </a:spcBef>
                        <a:spcAft>
                          <a:spcPts val="0"/>
                        </a:spcAft>
                        <a:buNone/>
                      </a:pPr>
                      <a:r>
                        <a:rPr lang="en-IN" sz="1600">
                          <a:latin typeface="Times New Roman"/>
                          <a:ea typeface="Times New Roman"/>
                          <a:cs typeface="Times New Roman"/>
                          <a:sym typeface="Times New Roman"/>
                        </a:rPr>
                        <a:t>Different water supply agencies.</a:t>
                      </a:r>
                      <a:r>
                        <a:rPr lang="en-IN" sz="1600" b="1">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0" lvl="0" indent="0" algn="l" rtl="0">
                        <a:spcBef>
                          <a:spcPts val="0"/>
                        </a:spcBef>
                        <a:spcAft>
                          <a:spcPts val="0"/>
                        </a:spcAft>
                        <a:buNone/>
                      </a:pPr>
                      <a:r>
                        <a:rPr lang="en-IN" sz="1600" b="1">
                          <a:latin typeface="Times New Roman"/>
                          <a:ea typeface="Times New Roman"/>
                          <a:cs typeface="Times New Roman"/>
                          <a:sym typeface="Times New Roman"/>
                        </a:rPr>
                        <a:t>DISADVANTAGES:</a:t>
                      </a:r>
                      <a:endParaRPr sz="1600" b="1">
                        <a:latin typeface="Times New Roman"/>
                        <a:ea typeface="Times New Roman"/>
                        <a:cs typeface="Times New Roman"/>
                        <a:sym typeface="Times New Roman"/>
                      </a:endParaRPr>
                    </a:p>
                    <a:p>
                      <a:pPr marL="457200" lvl="0" indent="-330200" algn="l" rtl="0">
                        <a:spcBef>
                          <a:spcPts val="0"/>
                        </a:spcBef>
                        <a:spcAft>
                          <a:spcPts val="0"/>
                        </a:spcAft>
                        <a:buClr>
                          <a:srgbClr val="161616"/>
                        </a:buClr>
                        <a:buSzPts val="1600"/>
                        <a:buFont typeface="Times New Roman"/>
                        <a:buChar char="●"/>
                      </a:pPr>
                      <a:r>
                        <a:rPr lang="en-IN" sz="1600">
                          <a:solidFill>
                            <a:srgbClr val="161616"/>
                          </a:solidFill>
                          <a:highlight>
                            <a:srgbClr val="FFFFFF"/>
                          </a:highlight>
                          <a:latin typeface="Times New Roman"/>
                          <a:ea typeface="Times New Roman"/>
                          <a:cs typeface="Times New Roman"/>
                          <a:sym typeface="Times New Roman"/>
                        </a:rPr>
                        <a:t>Very Sensitive to Extreme Environmental Changes</a:t>
                      </a:r>
                      <a:endParaRPr sz="1600">
                        <a:solidFill>
                          <a:srgbClr val="161616"/>
                        </a:solidFill>
                        <a:highlight>
                          <a:srgbClr val="FFFFFF"/>
                        </a:highlight>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180" name="Google Shape;180;p5"/>
          <p:cNvGraphicFramePr/>
          <p:nvPr/>
        </p:nvGraphicFramePr>
        <p:xfrm>
          <a:off x="423513" y="596765"/>
          <a:ext cx="3000000" cy="3000000"/>
        </p:xfrm>
        <a:graphic>
          <a:graphicData uri="http://schemas.openxmlformats.org/drawingml/2006/table">
            <a:tbl>
              <a:tblPr firstRow="1" bandRow="1">
                <a:noFill/>
                <a:tableStyleId>{305CD588-4992-47E2-A646-DA1EC8A8F09F}</a:tableStyleId>
              </a:tblPr>
              <a:tblGrid>
                <a:gridCol w="939175">
                  <a:extLst>
                    <a:ext uri="{9D8B030D-6E8A-4147-A177-3AD203B41FA5}">
                      <a16:colId xmlns:a16="http://schemas.microsoft.com/office/drawing/2014/main" val="20000"/>
                    </a:ext>
                  </a:extLst>
                </a:gridCol>
                <a:gridCol w="1589400">
                  <a:extLst>
                    <a:ext uri="{9D8B030D-6E8A-4147-A177-3AD203B41FA5}">
                      <a16:colId xmlns:a16="http://schemas.microsoft.com/office/drawing/2014/main" val="20001"/>
                    </a:ext>
                  </a:extLst>
                </a:gridCol>
                <a:gridCol w="2380200">
                  <a:extLst>
                    <a:ext uri="{9D8B030D-6E8A-4147-A177-3AD203B41FA5}">
                      <a16:colId xmlns:a16="http://schemas.microsoft.com/office/drawing/2014/main" val="20002"/>
                    </a:ext>
                  </a:extLst>
                </a:gridCol>
                <a:gridCol w="2268850">
                  <a:extLst>
                    <a:ext uri="{9D8B030D-6E8A-4147-A177-3AD203B41FA5}">
                      <a16:colId xmlns:a16="http://schemas.microsoft.com/office/drawing/2014/main" val="20003"/>
                    </a:ext>
                  </a:extLst>
                </a:gridCol>
                <a:gridCol w="1872525">
                  <a:extLst>
                    <a:ext uri="{9D8B030D-6E8A-4147-A177-3AD203B41FA5}">
                      <a16:colId xmlns:a16="http://schemas.microsoft.com/office/drawing/2014/main" val="20004"/>
                    </a:ext>
                  </a:extLst>
                </a:gridCol>
                <a:gridCol w="2355675">
                  <a:extLst>
                    <a:ext uri="{9D8B030D-6E8A-4147-A177-3AD203B41FA5}">
                      <a16:colId xmlns:a16="http://schemas.microsoft.com/office/drawing/2014/main" val="20005"/>
                    </a:ext>
                  </a:extLst>
                </a:gridCol>
              </a:tblGrid>
              <a:tr h="758025">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TITLE</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TOOLS USED/</a:t>
                      </a:r>
                      <a:endParaRPr>
                        <a:latin typeface="Times New Roman"/>
                        <a:ea typeface="Times New Roman"/>
                        <a:cs typeface="Times New Roman"/>
                        <a:sym typeface="Times New Roman"/>
                      </a:endParaRPr>
                    </a:p>
                    <a:p>
                      <a:pPr marL="0" marR="0" lvl="0" indent="0" algn="ctr" rtl="0">
                        <a:spcBef>
                          <a:spcPts val="0"/>
                        </a:spcBef>
                        <a:spcAft>
                          <a:spcPts val="0"/>
                        </a:spcAft>
                        <a:buNone/>
                      </a:pPr>
                      <a:r>
                        <a:rPr lang="en-IN" sz="1800" b="1">
                          <a:latin typeface="Times New Roman"/>
                          <a:ea typeface="Times New Roman"/>
                          <a:cs typeface="Times New Roman"/>
                          <a:sym typeface="Times New Roman"/>
                        </a:rPr>
                        <a:t>ALGORITHM</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TECHNOLOGY</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ADVANTAGES/ DISADVANTAGES</a:t>
                      </a:r>
                      <a:endParaRPr>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5271400">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IoT Based Real-time River Water Quality Monitoring System</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This can be Proposed by a sensor-based water quality monitoring system. The main components of microcontroller for processing the system,communication system for inter and intra node communication and several sensors.Real-time data access can be done by using remote monitoring and Internet of Things technology.</a:t>
                      </a: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The uniqueness of our </a:t>
                      </a: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proposed paper is to obtain the water monitoring system with high frequency, high mobility, and low powered.</a:t>
                      </a: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pH sensor </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Turbidity sensor </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Temperature sensor </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Wi-Fi module (ESP8266) </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LCD display</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2800">
                        <a:latin typeface="Times New Roman"/>
                        <a:ea typeface="Times New Roman"/>
                        <a:cs typeface="Times New Roman"/>
                        <a:sym typeface="Times New Roman"/>
                      </a:endParaRPr>
                    </a:p>
                    <a:p>
                      <a:pPr marL="0" marR="0" lvl="0" indent="0" algn="ctr" rtl="0">
                        <a:spcBef>
                          <a:spcPts val="0"/>
                        </a:spcBef>
                        <a:spcAft>
                          <a:spcPts val="0"/>
                        </a:spcAft>
                        <a:buNone/>
                      </a:pPr>
                      <a:endParaRPr sz="2800">
                        <a:latin typeface="Times New Roman"/>
                        <a:ea typeface="Times New Roman"/>
                        <a:cs typeface="Times New Roman"/>
                        <a:sym typeface="Times New Roman"/>
                      </a:endParaRPr>
                    </a:p>
                    <a:p>
                      <a:pPr marL="0" marR="0" lvl="0" indent="0" algn="ctr" rtl="0">
                        <a:spcBef>
                          <a:spcPts val="0"/>
                        </a:spcBef>
                        <a:spcAft>
                          <a:spcPts val="0"/>
                        </a:spcAft>
                        <a:buNone/>
                      </a:pPr>
                      <a:endParaRPr sz="2800">
                        <a:latin typeface="Times New Roman"/>
                        <a:ea typeface="Times New Roman"/>
                        <a:cs typeface="Times New Roman"/>
                        <a:sym typeface="Times New Roman"/>
                      </a:endParaRPr>
                    </a:p>
                    <a:p>
                      <a:pPr marL="0" marR="0" lvl="0" indent="0" algn="ctr" rtl="0">
                        <a:spcBef>
                          <a:spcPts val="0"/>
                        </a:spcBef>
                        <a:spcAft>
                          <a:spcPts val="0"/>
                        </a:spcAft>
                        <a:buNone/>
                      </a:pPr>
                      <a:r>
                        <a:rPr lang="en-IN" sz="28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INTERNET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OF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THINGS</a:t>
                      </a:r>
                      <a:endParaRPr sz="2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b="1">
                          <a:latin typeface="Times New Roman"/>
                          <a:ea typeface="Times New Roman"/>
                          <a:cs typeface="Times New Roman"/>
                          <a:sym typeface="Times New Roman"/>
                        </a:rPr>
                        <a:t>ADVANTAGES:</a:t>
                      </a:r>
                      <a:endParaRPr sz="2000">
                        <a:solidFill>
                          <a:srgbClr val="FFFFFF"/>
                        </a:solidFill>
                        <a:highlight>
                          <a:schemeClr val="dk1"/>
                        </a:highlight>
                        <a:latin typeface="Times New Roman"/>
                        <a:ea typeface="Times New Roman"/>
                        <a:cs typeface="Times New Roman"/>
                        <a:sym typeface="Times New Roman"/>
                      </a:endParaRPr>
                    </a:p>
                    <a:p>
                      <a:pPr marL="457200" marR="0" lvl="0" indent="-330200" algn="l" rtl="0">
                        <a:spcBef>
                          <a:spcPts val="0"/>
                        </a:spcBef>
                        <a:spcAft>
                          <a:spcPts val="0"/>
                        </a:spcAft>
                        <a:buClr>
                          <a:srgbClr val="202124"/>
                        </a:buClr>
                        <a:buSzPts val="1600"/>
                        <a:buFont typeface="Times New Roman"/>
                        <a:buChar char="●"/>
                      </a:pPr>
                      <a:r>
                        <a:rPr lang="en-IN" sz="1600">
                          <a:solidFill>
                            <a:srgbClr val="202124"/>
                          </a:solidFill>
                          <a:highlight>
                            <a:schemeClr val="lt1"/>
                          </a:highlight>
                          <a:latin typeface="Times New Roman"/>
                          <a:ea typeface="Times New Roman"/>
                          <a:cs typeface="Times New Roman"/>
                          <a:sym typeface="Times New Roman"/>
                        </a:rPr>
                        <a:t>Reducing water pollution and consecutively in saving aquatic life</a:t>
                      </a:r>
                      <a:endParaRPr sz="1600">
                        <a:solidFill>
                          <a:srgbClr val="202124"/>
                        </a:solidFill>
                        <a:highlight>
                          <a:schemeClr val="lt1"/>
                        </a:highlight>
                        <a:latin typeface="Times New Roman"/>
                        <a:ea typeface="Times New Roman"/>
                        <a:cs typeface="Times New Roman"/>
                        <a:sym typeface="Times New Roman"/>
                      </a:endParaRPr>
                    </a:p>
                    <a:p>
                      <a:pPr marL="0" marR="0" lvl="0" indent="0" algn="l" rtl="0">
                        <a:spcBef>
                          <a:spcPts val="0"/>
                        </a:spcBef>
                        <a:spcAft>
                          <a:spcPts val="0"/>
                        </a:spcAft>
                        <a:buNone/>
                      </a:pPr>
                      <a:r>
                        <a:rPr lang="en-IN" sz="1600" b="1">
                          <a:latin typeface="Times New Roman"/>
                          <a:ea typeface="Times New Roman"/>
                          <a:cs typeface="Times New Roman"/>
                          <a:sym typeface="Times New Roman"/>
                        </a:rPr>
                        <a:t>DISADVANTAGE:</a:t>
                      </a:r>
                      <a:endParaRPr sz="1600" b="1">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It is difficult to collect the water samples from all the area of the water body.</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The cost of analysis is very high</a:t>
                      </a:r>
                      <a:endParaRPr sz="1600">
                        <a:latin typeface="Times New Roman"/>
                        <a:ea typeface="Times New Roman"/>
                        <a:cs typeface="Times New Roman"/>
                        <a:sym typeface="Times New Roman"/>
                      </a:endParaRPr>
                    </a:p>
                    <a:p>
                      <a:pPr marL="45720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b="1">
                        <a:latin typeface="Times New Roman"/>
                        <a:ea typeface="Times New Roman"/>
                        <a:cs typeface="Times New Roman"/>
                        <a:sym typeface="Times New Roman"/>
                      </a:endParaRPr>
                    </a:p>
                    <a:p>
                      <a:pPr marL="285750" marR="0" lvl="0" indent="-184150" algn="l" rtl="0">
                        <a:spcBef>
                          <a:spcPts val="0"/>
                        </a:spcBef>
                        <a:spcAft>
                          <a:spcPts val="0"/>
                        </a:spcAft>
                        <a:buClr>
                          <a:schemeClr val="dk1"/>
                        </a:buClr>
                        <a:buSzPts val="1600"/>
                        <a:buFont typeface="Arial"/>
                        <a:buNone/>
                      </a:pP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aphicFrame>
        <p:nvGraphicFramePr>
          <p:cNvPr id="185" name="Google Shape;185;p6"/>
          <p:cNvGraphicFramePr/>
          <p:nvPr>
            <p:extLst>
              <p:ext uri="{D42A27DB-BD31-4B8C-83A1-F6EECF244321}">
                <p14:modId xmlns:p14="http://schemas.microsoft.com/office/powerpoint/2010/main" val="1553460641"/>
              </p:ext>
            </p:extLst>
          </p:nvPr>
        </p:nvGraphicFramePr>
        <p:xfrm>
          <a:off x="423513" y="596765"/>
          <a:ext cx="11405825" cy="6066790"/>
        </p:xfrm>
        <a:graphic>
          <a:graphicData uri="http://schemas.openxmlformats.org/drawingml/2006/table">
            <a:tbl>
              <a:tblPr firstRow="1" bandRow="1">
                <a:noFill/>
                <a:tableStyleId>{305CD588-4992-47E2-A646-DA1EC8A8F09F}</a:tableStyleId>
              </a:tblPr>
              <a:tblGrid>
                <a:gridCol w="939175">
                  <a:extLst>
                    <a:ext uri="{9D8B030D-6E8A-4147-A177-3AD203B41FA5}">
                      <a16:colId xmlns:a16="http://schemas.microsoft.com/office/drawing/2014/main" val="20000"/>
                    </a:ext>
                  </a:extLst>
                </a:gridCol>
                <a:gridCol w="1589400">
                  <a:extLst>
                    <a:ext uri="{9D8B030D-6E8A-4147-A177-3AD203B41FA5}">
                      <a16:colId xmlns:a16="http://schemas.microsoft.com/office/drawing/2014/main" val="20001"/>
                    </a:ext>
                  </a:extLst>
                </a:gridCol>
                <a:gridCol w="2380200">
                  <a:extLst>
                    <a:ext uri="{9D8B030D-6E8A-4147-A177-3AD203B41FA5}">
                      <a16:colId xmlns:a16="http://schemas.microsoft.com/office/drawing/2014/main" val="20002"/>
                    </a:ext>
                  </a:extLst>
                </a:gridCol>
                <a:gridCol w="2268850">
                  <a:extLst>
                    <a:ext uri="{9D8B030D-6E8A-4147-A177-3AD203B41FA5}">
                      <a16:colId xmlns:a16="http://schemas.microsoft.com/office/drawing/2014/main" val="20003"/>
                    </a:ext>
                  </a:extLst>
                </a:gridCol>
                <a:gridCol w="1872525">
                  <a:extLst>
                    <a:ext uri="{9D8B030D-6E8A-4147-A177-3AD203B41FA5}">
                      <a16:colId xmlns:a16="http://schemas.microsoft.com/office/drawing/2014/main" val="20004"/>
                    </a:ext>
                  </a:extLst>
                </a:gridCol>
                <a:gridCol w="2355675">
                  <a:extLst>
                    <a:ext uri="{9D8B030D-6E8A-4147-A177-3AD203B41FA5}">
                      <a16:colId xmlns:a16="http://schemas.microsoft.com/office/drawing/2014/main" val="20005"/>
                    </a:ext>
                  </a:extLst>
                </a:gridCol>
              </a:tblGrid>
              <a:tr h="854700">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TITLE</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TOOLS USED/</a:t>
                      </a:r>
                      <a:endParaRPr>
                        <a:latin typeface="Times New Roman"/>
                        <a:ea typeface="Times New Roman"/>
                        <a:cs typeface="Times New Roman"/>
                        <a:sym typeface="Times New Roman"/>
                      </a:endParaRPr>
                    </a:p>
                    <a:p>
                      <a:pPr marL="0" marR="0" lvl="0" indent="0" algn="ctr" rtl="0">
                        <a:spcBef>
                          <a:spcPts val="0"/>
                        </a:spcBef>
                        <a:spcAft>
                          <a:spcPts val="0"/>
                        </a:spcAft>
                        <a:buNone/>
                      </a:pPr>
                      <a:r>
                        <a:rPr lang="en-IN" sz="1800" b="1">
                          <a:latin typeface="Times New Roman"/>
                          <a:ea typeface="Times New Roman"/>
                          <a:cs typeface="Times New Roman"/>
                          <a:sym typeface="Times New Roman"/>
                        </a:rPr>
                        <a:t>ALGORITHM</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TECHNOLOGY</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ADVANTAGES/ DISADVANTAGES</a:t>
                      </a:r>
                      <a:endParaRPr>
                        <a:latin typeface="Times New Roman"/>
                        <a:ea typeface="Times New Roman"/>
                        <a:cs typeface="Times New Roman"/>
                        <a:sym typeface="Times New Roman"/>
                      </a:endParaRPr>
                    </a:p>
                  </a:txBody>
                  <a:tcPr marL="91450" marR="91450" marT="45725" marB="45725">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016500">
                <a:tc>
                  <a:txBody>
                    <a:bodyPr/>
                    <a:lstStyle/>
                    <a:p>
                      <a:pPr marL="0" marR="0" lvl="0" indent="0" algn="ctr" rtl="0">
                        <a:spcBef>
                          <a:spcPts val="0"/>
                        </a:spcBef>
                        <a:spcAft>
                          <a:spcPts val="0"/>
                        </a:spcAft>
                        <a:buNone/>
                      </a:pPr>
                      <a:r>
                        <a:rPr lang="en-IN" sz="1600" dirty="0">
                          <a:latin typeface="Times New Roman"/>
                          <a:ea typeface="Times New Roman"/>
                          <a:cs typeface="Times New Roman"/>
                          <a:sym typeface="Times New Roman"/>
                        </a:rPr>
                        <a:t>5</a:t>
                      </a:r>
                      <a:endParaRPr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b="0" dirty="0">
                          <a:latin typeface="Times New Roman"/>
                          <a:ea typeface="Times New Roman"/>
                          <a:cs typeface="Times New Roman"/>
                          <a:sym typeface="Times New Roman"/>
                        </a:rPr>
                        <a:t>REAL-TIME WATER QUALITY MONITORING SYSTEM</a:t>
                      </a:r>
                      <a:endParaRPr sz="1600" b="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SzPts val="1100"/>
                        <a:buNone/>
                      </a:pPr>
                      <a:r>
                        <a:rPr lang="en-IN" sz="1600">
                          <a:latin typeface="Times New Roman"/>
                          <a:ea typeface="Times New Roman"/>
                          <a:cs typeface="Times New Roman"/>
                          <a:sym typeface="Times New Roman"/>
                        </a:rPr>
                        <a:t>It is developed for water quality monitoring in Residential home is presented. The evaluation of prevailing environment including availability of cellular network coverage at the site of operation.It detects water temperature,dissolved oxygen, pH, and electrical conductivity in real-time and disseminates the information in graphical and tabular formats to relevant stakeholders through a web-based </a:t>
                      </a:r>
                      <a:endParaRPr sz="1600">
                        <a:latin typeface="Times New Roman"/>
                        <a:ea typeface="Times New Roman"/>
                        <a:cs typeface="Times New Roman"/>
                        <a:sym typeface="Times New Roman"/>
                      </a:endParaRPr>
                    </a:p>
                    <a:p>
                      <a:pPr marL="0" marR="0" lvl="0" indent="0" algn="l" rtl="0">
                        <a:spcBef>
                          <a:spcPts val="0"/>
                        </a:spcBef>
                        <a:spcAft>
                          <a:spcPts val="0"/>
                        </a:spcAft>
                        <a:buSzPts val="1100"/>
                        <a:buNone/>
                      </a:pPr>
                      <a:r>
                        <a:rPr lang="en-IN" sz="1600">
                          <a:latin typeface="Times New Roman"/>
                          <a:ea typeface="Times New Roman"/>
                          <a:cs typeface="Times New Roman"/>
                          <a:sym typeface="Times New Roman"/>
                        </a:rPr>
                        <a:t>portal and mobile phone platforms.</a:t>
                      </a: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Raspberry Pi</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Cloud</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Data Visualization</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ADC</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 Water quality measurement sensors</a:t>
                      </a:r>
                      <a:endParaRPr sz="1600">
                        <a:latin typeface="Times New Roman"/>
                        <a:ea typeface="Times New Roman"/>
                        <a:cs typeface="Times New Roman"/>
                        <a:sym typeface="Times New Roman"/>
                      </a:endParaRPr>
                    </a:p>
                    <a:p>
                      <a:pPr marL="45720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2800">
                        <a:latin typeface="Times New Roman"/>
                        <a:ea typeface="Times New Roman"/>
                        <a:cs typeface="Times New Roman"/>
                        <a:sym typeface="Times New Roman"/>
                      </a:endParaRPr>
                    </a:p>
                    <a:p>
                      <a:pPr marL="0" marR="0" lvl="0" indent="0" algn="ctr" rtl="0">
                        <a:spcBef>
                          <a:spcPts val="0"/>
                        </a:spcBef>
                        <a:spcAft>
                          <a:spcPts val="0"/>
                        </a:spcAft>
                        <a:buNone/>
                      </a:pPr>
                      <a:endParaRPr sz="2800">
                        <a:latin typeface="Times New Roman"/>
                        <a:ea typeface="Times New Roman"/>
                        <a:cs typeface="Times New Roman"/>
                        <a:sym typeface="Times New Roman"/>
                      </a:endParaRPr>
                    </a:p>
                    <a:p>
                      <a:pPr marL="0" marR="0" lvl="0" indent="0" algn="ctr" rtl="0">
                        <a:spcBef>
                          <a:spcPts val="0"/>
                        </a:spcBef>
                        <a:spcAft>
                          <a:spcPts val="0"/>
                        </a:spcAft>
                        <a:buNone/>
                      </a:pPr>
                      <a:r>
                        <a:rPr lang="en-IN" sz="28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INTERNET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OF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THINGS</a:t>
                      </a:r>
                      <a:endParaRPr sz="2800">
                        <a:latin typeface="Times New Roman"/>
                        <a:ea typeface="Times New Roman"/>
                        <a:cs typeface="Times New Roman"/>
                        <a:sym typeface="Times New Roman"/>
                      </a:endParaRPr>
                    </a:p>
                    <a:p>
                      <a:pPr marL="0" marR="0" lvl="0" indent="0" algn="ctr" rtl="0">
                        <a:spcBef>
                          <a:spcPts val="0"/>
                        </a:spcBef>
                        <a:spcAft>
                          <a:spcPts val="0"/>
                        </a:spcAft>
                        <a:buNone/>
                      </a:pPr>
                      <a:endParaRPr sz="2800">
                        <a:latin typeface="Times New Roman"/>
                        <a:ea typeface="Times New Roman"/>
                        <a:cs typeface="Times New Roman"/>
                        <a:sym typeface="Times New Roman"/>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r>
                        <a:rPr lang="en-IN" sz="1600" b="1" dirty="0">
                          <a:latin typeface="Times New Roman"/>
                          <a:ea typeface="Times New Roman"/>
                          <a:cs typeface="Times New Roman"/>
                          <a:sym typeface="Times New Roman"/>
                        </a:rPr>
                        <a:t>ADVANTAGES:</a:t>
                      </a:r>
                      <a:endParaRPr sz="1600" b="1" dirty="0">
                        <a:latin typeface="Times New Roman"/>
                        <a:ea typeface="Times New Roman"/>
                        <a:cs typeface="Times New Roman"/>
                        <a:sym typeface="Times New Roman"/>
                      </a:endParaRPr>
                    </a:p>
                    <a:p>
                      <a:pPr marL="457200" marR="0" lvl="0" indent="-330200" algn="l" rtl="0">
                        <a:spcBef>
                          <a:spcPts val="0"/>
                        </a:spcBef>
                        <a:spcAft>
                          <a:spcPts val="0"/>
                        </a:spcAft>
                        <a:buClr>
                          <a:srgbClr val="202124"/>
                        </a:buClr>
                        <a:buSzPts val="1600"/>
                        <a:buFont typeface="Times New Roman"/>
                        <a:buChar char="●"/>
                      </a:pPr>
                      <a:r>
                        <a:rPr lang="en-IN" sz="1600" dirty="0">
                          <a:solidFill>
                            <a:srgbClr val="202124"/>
                          </a:solidFill>
                          <a:highlight>
                            <a:srgbClr val="FFFFFF"/>
                          </a:highlight>
                          <a:latin typeface="Times New Roman"/>
                          <a:ea typeface="Times New Roman"/>
                          <a:cs typeface="Times New Roman"/>
                          <a:sym typeface="Times New Roman"/>
                        </a:rPr>
                        <a:t>Huge processing power in a compact board.</a:t>
                      </a:r>
                      <a:endParaRPr sz="1600" dirty="0">
                        <a:solidFill>
                          <a:srgbClr val="202124"/>
                        </a:solidFill>
                        <a:highlight>
                          <a:srgbClr val="FFFFFF"/>
                        </a:highlight>
                        <a:latin typeface="Times New Roman"/>
                        <a:ea typeface="Times New Roman"/>
                        <a:cs typeface="Times New Roman"/>
                        <a:sym typeface="Times New Roman"/>
                      </a:endParaRPr>
                    </a:p>
                    <a:p>
                      <a:pPr marL="457200" marR="0" lvl="0" indent="-330200" algn="l" rtl="0">
                        <a:spcBef>
                          <a:spcPts val="0"/>
                        </a:spcBef>
                        <a:spcAft>
                          <a:spcPts val="0"/>
                        </a:spcAft>
                        <a:buClr>
                          <a:srgbClr val="202124"/>
                        </a:buClr>
                        <a:buSzPts val="1600"/>
                        <a:buFont typeface="Times New Roman"/>
                        <a:buChar char="●"/>
                      </a:pPr>
                      <a:r>
                        <a:rPr lang="en-IN" sz="1600" dirty="0">
                          <a:solidFill>
                            <a:srgbClr val="202124"/>
                          </a:solidFill>
                          <a:highlight>
                            <a:srgbClr val="FFFFFF"/>
                          </a:highlight>
                          <a:latin typeface="Times New Roman"/>
                          <a:ea typeface="Times New Roman"/>
                          <a:cs typeface="Times New Roman"/>
                          <a:sym typeface="Times New Roman"/>
                        </a:rPr>
                        <a:t>Many interfaces (HDMI, multiple USB, Ethernet, </a:t>
                      </a:r>
                      <a:r>
                        <a:rPr lang="en-IN" sz="1600" dirty="0" err="1">
                          <a:solidFill>
                            <a:srgbClr val="202124"/>
                          </a:solidFill>
                          <a:highlight>
                            <a:srgbClr val="FFFFFF"/>
                          </a:highlight>
                          <a:latin typeface="Times New Roman"/>
                          <a:ea typeface="Times New Roman"/>
                          <a:cs typeface="Times New Roman"/>
                          <a:sym typeface="Times New Roman"/>
                        </a:rPr>
                        <a:t>onboard</a:t>
                      </a:r>
                      <a:r>
                        <a:rPr lang="en-IN" sz="1600" dirty="0">
                          <a:solidFill>
                            <a:srgbClr val="202124"/>
                          </a:solidFill>
                          <a:highlight>
                            <a:srgbClr val="FFFFFF"/>
                          </a:highlight>
                          <a:latin typeface="Times New Roman"/>
                          <a:ea typeface="Times New Roman"/>
                          <a:cs typeface="Times New Roman"/>
                          <a:sym typeface="Times New Roman"/>
                        </a:rPr>
                        <a:t> Wi-Fi and Bluetooth, many GPIOs, USB powered, etc.)</a:t>
                      </a:r>
                      <a:endParaRPr sz="1600" dirty="0">
                        <a:solidFill>
                          <a:srgbClr val="202124"/>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r>
                        <a:rPr lang="en-IN" sz="1600" b="1" dirty="0">
                          <a:solidFill>
                            <a:srgbClr val="202124"/>
                          </a:solidFill>
                          <a:highlight>
                            <a:srgbClr val="FFFFFF"/>
                          </a:highlight>
                          <a:latin typeface="Times New Roman"/>
                          <a:ea typeface="Times New Roman"/>
                          <a:cs typeface="Times New Roman"/>
                          <a:sym typeface="Times New Roman"/>
                        </a:rPr>
                        <a:t>DISADVANTAGES:</a:t>
                      </a:r>
                      <a:endParaRPr sz="1600" b="1" dirty="0">
                        <a:solidFill>
                          <a:srgbClr val="202124"/>
                        </a:solidFill>
                        <a:highlight>
                          <a:srgbClr val="FFFFFF"/>
                        </a:highlight>
                        <a:latin typeface="Times New Roman"/>
                        <a:ea typeface="Times New Roman"/>
                        <a:cs typeface="Times New Roman"/>
                        <a:sym typeface="Times New Roman"/>
                      </a:endParaRPr>
                    </a:p>
                    <a:p>
                      <a:pPr marL="457200" marR="0" lvl="0" indent="-330200" algn="l" rtl="0">
                        <a:spcBef>
                          <a:spcPts val="0"/>
                        </a:spcBef>
                        <a:spcAft>
                          <a:spcPts val="0"/>
                        </a:spcAft>
                        <a:buClr>
                          <a:srgbClr val="202124"/>
                        </a:buClr>
                        <a:buSzPts val="1600"/>
                        <a:buFont typeface="Times New Roman"/>
                        <a:buChar char="●"/>
                      </a:pPr>
                      <a:r>
                        <a:rPr lang="en-IN" sz="1600" dirty="0">
                          <a:solidFill>
                            <a:srgbClr val="202124"/>
                          </a:solidFill>
                          <a:highlight>
                            <a:srgbClr val="FFFFFF"/>
                          </a:highlight>
                          <a:latin typeface="Times New Roman"/>
                          <a:ea typeface="Times New Roman"/>
                          <a:cs typeface="Times New Roman"/>
                          <a:sym typeface="Times New Roman"/>
                        </a:rPr>
                        <a:t>Missing </a:t>
                      </a:r>
                      <a:r>
                        <a:rPr lang="en-IN" sz="1600" dirty="0" err="1">
                          <a:solidFill>
                            <a:srgbClr val="202124"/>
                          </a:solidFill>
                          <a:highlight>
                            <a:srgbClr val="FFFFFF"/>
                          </a:highlight>
                          <a:latin typeface="Times New Roman"/>
                          <a:ea typeface="Times New Roman"/>
                          <a:cs typeface="Times New Roman"/>
                          <a:sym typeface="Times New Roman"/>
                        </a:rPr>
                        <a:t>eMMC</a:t>
                      </a:r>
                      <a:r>
                        <a:rPr lang="en-IN" sz="1600" dirty="0">
                          <a:solidFill>
                            <a:srgbClr val="202124"/>
                          </a:solidFill>
                          <a:highlight>
                            <a:srgbClr val="FFFFFF"/>
                          </a:highlight>
                          <a:latin typeface="Times New Roman"/>
                          <a:ea typeface="Times New Roman"/>
                          <a:cs typeface="Times New Roman"/>
                          <a:sym typeface="Times New Roman"/>
                        </a:rPr>
                        <a:t> Internal Storage. Since the raspberry pi doesn't have any internal storage it requires a micro SD card to work as an internal storage</a:t>
                      </a:r>
                      <a:endParaRPr sz="1600" dirty="0">
                        <a:solidFill>
                          <a:srgbClr val="202124"/>
                        </a:solidFill>
                        <a:highlight>
                          <a:srgbClr val="FFFFFF"/>
                        </a:highlight>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aphicFrame>
        <p:nvGraphicFramePr>
          <p:cNvPr id="190" name="Google Shape;190;p7"/>
          <p:cNvGraphicFramePr/>
          <p:nvPr/>
        </p:nvGraphicFramePr>
        <p:xfrm>
          <a:off x="423513" y="596765"/>
          <a:ext cx="3000000" cy="3000000"/>
        </p:xfrm>
        <a:graphic>
          <a:graphicData uri="http://schemas.openxmlformats.org/drawingml/2006/table">
            <a:tbl>
              <a:tblPr firstRow="1" bandRow="1">
                <a:noFill/>
                <a:tableStyleId>{305CD588-4992-47E2-A646-DA1EC8A8F09F}</a:tableStyleId>
              </a:tblPr>
              <a:tblGrid>
                <a:gridCol w="939175">
                  <a:extLst>
                    <a:ext uri="{9D8B030D-6E8A-4147-A177-3AD203B41FA5}">
                      <a16:colId xmlns:a16="http://schemas.microsoft.com/office/drawing/2014/main" val="20000"/>
                    </a:ext>
                  </a:extLst>
                </a:gridCol>
                <a:gridCol w="1365625">
                  <a:extLst>
                    <a:ext uri="{9D8B030D-6E8A-4147-A177-3AD203B41FA5}">
                      <a16:colId xmlns:a16="http://schemas.microsoft.com/office/drawing/2014/main" val="20001"/>
                    </a:ext>
                  </a:extLst>
                </a:gridCol>
                <a:gridCol w="2603975">
                  <a:extLst>
                    <a:ext uri="{9D8B030D-6E8A-4147-A177-3AD203B41FA5}">
                      <a16:colId xmlns:a16="http://schemas.microsoft.com/office/drawing/2014/main" val="20002"/>
                    </a:ext>
                  </a:extLst>
                </a:gridCol>
                <a:gridCol w="2110900">
                  <a:extLst>
                    <a:ext uri="{9D8B030D-6E8A-4147-A177-3AD203B41FA5}">
                      <a16:colId xmlns:a16="http://schemas.microsoft.com/office/drawing/2014/main" val="20003"/>
                    </a:ext>
                  </a:extLst>
                </a:gridCol>
                <a:gridCol w="1898825">
                  <a:extLst>
                    <a:ext uri="{9D8B030D-6E8A-4147-A177-3AD203B41FA5}">
                      <a16:colId xmlns:a16="http://schemas.microsoft.com/office/drawing/2014/main" val="20004"/>
                    </a:ext>
                  </a:extLst>
                </a:gridCol>
                <a:gridCol w="2487325">
                  <a:extLst>
                    <a:ext uri="{9D8B030D-6E8A-4147-A177-3AD203B41FA5}">
                      <a16:colId xmlns:a16="http://schemas.microsoft.com/office/drawing/2014/main" val="20005"/>
                    </a:ext>
                  </a:extLst>
                </a:gridCol>
              </a:tblGrid>
              <a:tr h="854700">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TITLE</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TOOLS USED/</a:t>
                      </a:r>
                      <a:endParaRPr>
                        <a:latin typeface="Times New Roman"/>
                        <a:ea typeface="Times New Roman"/>
                        <a:cs typeface="Times New Roman"/>
                        <a:sym typeface="Times New Roman"/>
                      </a:endParaRPr>
                    </a:p>
                    <a:p>
                      <a:pPr marL="0" marR="0" lvl="0" indent="0" algn="ctr" rtl="0">
                        <a:spcBef>
                          <a:spcPts val="0"/>
                        </a:spcBef>
                        <a:spcAft>
                          <a:spcPts val="0"/>
                        </a:spcAft>
                        <a:buNone/>
                      </a:pPr>
                      <a:r>
                        <a:rPr lang="en-IN" sz="1800" b="1">
                          <a:latin typeface="Times New Roman"/>
                          <a:ea typeface="Times New Roman"/>
                          <a:cs typeface="Times New Roman"/>
                          <a:sym typeface="Times New Roman"/>
                        </a:rPr>
                        <a:t>ALGORITHM</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TECHNOLOGY</a:t>
                      </a:r>
                      <a:endParaRPr>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ADVANTAGES/ DISADVANTAGES</a:t>
                      </a:r>
                      <a:endParaRPr>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5016500">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IoT based smart water quality monitoring system</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Pollution of water is one of the main threats in recent times as drinking water is getting contaminated and</a:t>
                      </a: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polluted. If water pollution is detected in an early stage, suitable measures can be taken and critical situations can be avoided. Smart solutions for monitoring of water pollution are getting more and more significant these days with innovation in sensors, communication, and Internet of Things (IoT) technology. The developed model is tested with three water samples and the parameters are transmitted to the cloud server for further action.</a:t>
                      </a: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Arduino</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Cloud server</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Conductivity</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Controller</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pH</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Sensors</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Turbidity</a:t>
                      </a:r>
                      <a:endParaRPr sz="1600">
                        <a:latin typeface="Times New Roman"/>
                        <a:ea typeface="Times New Roman"/>
                        <a:cs typeface="Times New Roman"/>
                        <a:sym typeface="Times New Roman"/>
                      </a:endParaRPr>
                    </a:p>
                    <a:p>
                      <a:pPr marL="457200" marR="0" lvl="0" indent="-330200" algn="l" rtl="0">
                        <a:spcBef>
                          <a:spcPts val="0"/>
                        </a:spcBef>
                        <a:spcAft>
                          <a:spcPts val="0"/>
                        </a:spcAft>
                        <a:buSzPts val="1600"/>
                        <a:buFont typeface="Times New Roman"/>
                        <a:buChar char="●"/>
                      </a:pPr>
                      <a:r>
                        <a:rPr lang="en-IN" sz="1600">
                          <a:latin typeface="Times New Roman"/>
                          <a:ea typeface="Times New Roman"/>
                          <a:cs typeface="Times New Roman"/>
                          <a:sym typeface="Times New Roman"/>
                        </a:rPr>
                        <a:t>Water quality</a:t>
                      </a:r>
                      <a:endParaRPr sz="1600">
                        <a:latin typeface="Times New Roman"/>
                        <a:ea typeface="Times New Roman"/>
                        <a:cs typeface="Times New Roman"/>
                        <a:sym typeface="Times New Roman"/>
                      </a:endParaRPr>
                    </a:p>
                    <a:p>
                      <a:pPr marL="45720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2800">
                        <a:latin typeface="Times New Roman"/>
                        <a:ea typeface="Times New Roman"/>
                        <a:cs typeface="Times New Roman"/>
                        <a:sym typeface="Times New Roman"/>
                      </a:endParaRPr>
                    </a:p>
                    <a:p>
                      <a:pPr marL="0" marR="0" lvl="0" indent="0" algn="ctr" rtl="0">
                        <a:spcBef>
                          <a:spcPts val="0"/>
                        </a:spcBef>
                        <a:spcAft>
                          <a:spcPts val="0"/>
                        </a:spcAft>
                        <a:buNone/>
                      </a:pPr>
                      <a:endParaRPr sz="2800">
                        <a:latin typeface="Times New Roman"/>
                        <a:ea typeface="Times New Roman"/>
                        <a:cs typeface="Times New Roman"/>
                        <a:sym typeface="Times New Roman"/>
                      </a:endParaRPr>
                    </a:p>
                    <a:p>
                      <a:pPr marL="0" marR="0" lvl="0" indent="0" algn="ctr" rtl="0">
                        <a:spcBef>
                          <a:spcPts val="0"/>
                        </a:spcBef>
                        <a:spcAft>
                          <a:spcPts val="0"/>
                        </a:spcAft>
                        <a:buNone/>
                      </a:pPr>
                      <a:endParaRPr sz="2800">
                        <a:latin typeface="Times New Roman"/>
                        <a:ea typeface="Times New Roman"/>
                        <a:cs typeface="Times New Roman"/>
                        <a:sym typeface="Times New Roman"/>
                      </a:endParaRPr>
                    </a:p>
                    <a:p>
                      <a:pPr marL="0" marR="0" lvl="0" indent="0" algn="ctr" rtl="0">
                        <a:spcBef>
                          <a:spcPts val="0"/>
                        </a:spcBef>
                        <a:spcAft>
                          <a:spcPts val="0"/>
                        </a:spcAft>
                        <a:buNone/>
                      </a:pPr>
                      <a:r>
                        <a:rPr lang="en-IN" sz="28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INTERNET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OF </a:t>
                      </a:r>
                      <a:endParaRPr sz="16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600">
                          <a:latin typeface="Times New Roman"/>
                          <a:ea typeface="Times New Roman"/>
                          <a:cs typeface="Times New Roman"/>
                          <a:sym typeface="Times New Roman"/>
                        </a:rPr>
                        <a:t>THINGS</a:t>
                      </a:r>
                      <a:endParaRPr sz="2800">
                        <a:latin typeface="Times New Roman"/>
                        <a:ea typeface="Times New Roman"/>
                        <a:cs typeface="Times New Roman"/>
                        <a:sym typeface="Times New Roman"/>
                      </a:endParaRPr>
                    </a:p>
                    <a:p>
                      <a:pPr marL="0" marR="0" lvl="0" indent="0" algn="ctr" rtl="0">
                        <a:spcBef>
                          <a:spcPts val="0"/>
                        </a:spcBef>
                        <a:spcAft>
                          <a:spcPts val="0"/>
                        </a:spcAft>
                        <a:buNone/>
                      </a:pPr>
                      <a:endParaRPr sz="2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b="1">
                          <a:solidFill>
                            <a:srgbClr val="161616"/>
                          </a:solidFill>
                          <a:highlight>
                            <a:srgbClr val="FFFFFF"/>
                          </a:highlight>
                          <a:latin typeface="Times New Roman"/>
                          <a:ea typeface="Times New Roman"/>
                          <a:cs typeface="Times New Roman"/>
                          <a:sym typeface="Times New Roman"/>
                        </a:rPr>
                        <a:t>ADVANTAGES:</a:t>
                      </a:r>
                      <a:endParaRPr sz="1600" b="1">
                        <a:solidFill>
                          <a:srgbClr val="161616"/>
                        </a:solidFill>
                        <a:highlight>
                          <a:srgbClr val="FFFFFF"/>
                        </a:highlight>
                        <a:latin typeface="Times New Roman"/>
                        <a:ea typeface="Times New Roman"/>
                        <a:cs typeface="Times New Roman"/>
                        <a:sym typeface="Times New Roman"/>
                      </a:endParaRPr>
                    </a:p>
                    <a:p>
                      <a:pPr marL="457200" marR="0" lvl="0" indent="-330200" algn="l" rtl="0">
                        <a:spcBef>
                          <a:spcPts val="0"/>
                        </a:spcBef>
                        <a:spcAft>
                          <a:spcPts val="0"/>
                        </a:spcAft>
                        <a:buClr>
                          <a:srgbClr val="161616"/>
                        </a:buClr>
                        <a:buSzPts val="1600"/>
                        <a:buFont typeface="Times New Roman"/>
                        <a:buChar char="●"/>
                      </a:pPr>
                      <a:r>
                        <a:rPr lang="en-IN" sz="1600">
                          <a:solidFill>
                            <a:srgbClr val="161616"/>
                          </a:solidFill>
                          <a:highlight>
                            <a:srgbClr val="FFFFFF"/>
                          </a:highlight>
                          <a:latin typeface="Times New Roman"/>
                          <a:ea typeface="Times New Roman"/>
                          <a:cs typeface="Times New Roman"/>
                          <a:sym typeface="Times New Roman"/>
                        </a:rPr>
                        <a:t>The developedmodel is cost effective and simple to use (flexible).</a:t>
                      </a:r>
                      <a:endParaRPr sz="1600">
                        <a:solidFill>
                          <a:srgbClr val="161616"/>
                        </a:solidFill>
                        <a:highlight>
                          <a:srgbClr val="FFFFFF"/>
                        </a:highlight>
                        <a:latin typeface="Times New Roman"/>
                        <a:ea typeface="Times New Roman"/>
                        <a:cs typeface="Times New Roman"/>
                        <a:sym typeface="Times New Roman"/>
                      </a:endParaRPr>
                    </a:p>
                    <a:p>
                      <a:pPr marL="457200" marR="0" lvl="0" indent="-330200" algn="l" rtl="0">
                        <a:spcBef>
                          <a:spcPts val="0"/>
                        </a:spcBef>
                        <a:spcAft>
                          <a:spcPts val="0"/>
                        </a:spcAft>
                        <a:buClr>
                          <a:srgbClr val="161616"/>
                        </a:buClr>
                        <a:buSzPts val="1600"/>
                        <a:buFont typeface="Times New Roman"/>
                        <a:buChar char="●"/>
                      </a:pPr>
                      <a:r>
                        <a:rPr lang="en-IN" sz="1600">
                          <a:solidFill>
                            <a:srgbClr val="161616"/>
                          </a:solidFill>
                          <a:highlight>
                            <a:srgbClr val="FFFFFF"/>
                          </a:highlight>
                          <a:latin typeface="Times New Roman"/>
                          <a:ea typeface="Times New Roman"/>
                          <a:cs typeface="Times New Roman"/>
                          <a:sym typeface="Times New Roman"/>
                        </a:rPr>
                        <a:t>Use wireless communication standards for better communication and IoT to make a better system forwater quality monitoring</a:t>
                      </a:r>
                      <a:endParaRPr sz="1600">
                        <a:solidFill>
                          <a:srgbClr val="161616"/>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r>
                        <a:rPr lang="en-IN" sz="1600" b="1">
                          <a:solidFill>
                            <a:srgbClr val="161616"/>
                          </a:solidFill>
                          <a:highlight>
                            <a:srgbClr val="FFFFFF"/>
                          </a:highlight>
                          <a:latin typeface="Times New Roman"/>
                          <a:ea typeface="Times New Roman"/>
                          <a:cs typeface="Times New Roman"/>
                          <a:sym typeface="Times New Roman"/>
                        </a:rPr>
                        <a:t>DISADVANTAGES:</a:t>
                      </a:r>
                      <a:endParaRPr sz="1600" b="1">
                        <a:solidFill>
                          <a:srgbClr val="161616"/>
                        </a:solidFill>
                        <a:highlight>
                          <a:srgbClr val="FFFFFF"/>
                        </a:highlight>
                        <a:latin typeface="Times New Roman"/>
                        <a:ea typeface="Times New Roman"/>
                        <a:cs typeface="Times New Roman"/>
                        <a:sym typeface="Times New Roman"/>
                      </a:endParaRPr>
                    </a:p>
                    <a:p>
                      <a:pPr marL="457200" marR="0" lvl="0" indent="-330200" algn="l" rtl="0">
                        <a:spcBef>
                          <a:spcPts val="0"/>
                        </a:spcBef>
                        <a:spcAft>
                          <a:spcPts val="0"/>
                        </a:spcAft>
                        <a:buClr>
                          <a:srgbClr val="202124"/>
                        </a:buClr>
                        <a:buSzPts val="1600"/>
                        <a:buFont typeface="Times New Roman"/>
                        <a:buChar char="●"/>
                      </a:pPr>
                      <a:r>
                        <a:rPr lang="en-IN" sz="1600">
                          <a:solidFill>
                            <a:srgbClr val="202124"/>
                          </a:solidFill>
                          <a:highlight>
                            <a:srgbClr val="FFFFFF"/>
                          </a:highlight>
                          <a:latin typeface="Times New Roman"/>
                          <a:ea typeface="Times New Roman"/>
                          <a:cs typeface="Times New Roman"/>
                          <a:sym typeface="Times New Roman"/>
                        </a:rPr>
                        <a:t>The existing system that the system has high complexity and low performance.</a:t>
                      </a:r>
                      <a:endParaRPr sz="2000">
                        <a:solidFill>
                          <a:srgbClr val="202124"/>
                        </a:solidFill>
                        <a:highlight>
                          <a:srgbClr val="FFFFFF"/>
                        </a:highlight>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838206" y="2657076"/>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sz="6300" b="1"/>
              <a:t>THANK YOU </a:t>
            </a:r>
            <a:endParaRPr sz="63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1_Office Theme</vt:lpstr>
      <vt:lpstr>LITERATURE SURVEY</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Unknown User</cp:lastModifiedBy>
  <cp:revision>1</cp:revision>
  <dcterms:created xsi:type="dcterms:W3CDTF">2022-09-10T08:59:00Z</dcterms:created>
  <dcterms:modified xsi:type="dcterms:W3CDTF">2022-09-13T07:47:58Z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02F2F7C23C1B466291E46C8ADA0C55C1</vt:lpwstr>
  </property>
  <property fmtid="{D5CDD505-2E9C-101B-9397-08002B2CF9AE}" pid="3" name="KSOProductBuildVer">
    <vt:lpwstr>1033-11.2.0.11210</vt:lpwstr>
  </property>
</Properties>
</file>